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Assistant Regular" panose="020B0604020202020204" charset="-79"/>
      <p:regular r:id="rId13"/>
    </p:embeddedFont>
    <p:embeddedFont>
      <p:font typeface="Assistant Regular Bold" panose="020B0604020202020204" charset="-79"/>
      <p:regular r:id="rId14"/>
    </p:embeddedFont>
    <p:embeddedFont>
      <p:font typeface="Berkshire Swash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idi ExtraLight" panose="00000300000000000000" pitchFamily="2" charset="-34"/>
      <p:regular r:id="rId20"/>
    </p:embeddedFont>
    <p:embeddedFont>
      <p:font typeface="Pridi Regular" panose="020B0604020202020204" charset="-3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7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4RTTH/Project-Quiz-Real_Time_Analytic/tree/main/Quiz%2001%20-%20Word%20count%20%26%20TF-I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0.sv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12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12.svg"/><Relationship Id="rId5" Type="http://schemas.openxmlformats.org/officeDocument/2006/relationships/image" Target="../media/image50.svg"/><Relationship Id="rId10" Type="http://schemas.openxmlformats.org/officeDocument/2006/relationships/image" Target="../media/image11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1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sv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1.png"/><Relationship Id="rId7" Type="http://schemas.openxmlformats.org/officeDocument/2006/relationships/image" Target="../media/image11.png"/><Relationship Id="rId2" Type="http://schemas.openxmlformats.org/officeDocument/2006/relationships/hyperlink" Target="https://github.com/E4RTTH/Project-Quiz-Real_Time_Analyti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10.svg"/><Relationship Id="rId4" Type="http://schemas.openxmlformats.org/officeDocument/2006/relationships/image" Target="../media/image4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03519">
            <a:off x="16537433" y="7267939"/>
            <a:ext cx="1691578" cy="36342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382566" y="-379878"/>
            <a:ext cx="5206992" cy="36827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144770">
            <a:off x="14280108" y="-1573463"/>
            <a:ext cx="4205591" cy="48289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199990" y="6121143"/>
            <a:ext cx="5409463" cy="49275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980614" y="4405765"/>
            <a:ext cx="1308885" cy="7377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08273" y="4028450"/>
            <a:ext cx="1040854" cy="14923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249825" y="595896"/>
            <a:ext cx="603720" cy="86560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761171" y="2891713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383222" y="3716387"/>
            <a:ext cx="187680" cy="18768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021793" y="8220199"/>
            <a:ext cx="187680" cy="1876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5792934" y="8000495"/>
            <a:ext cx="187680" cy="18768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597753" y="841020"/>
            <a:ext cx="187680" cy="18768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334486" y="9001763"/>
            <a:ext cx="458447" cy="65731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3119678">
            <a:off x="5128452" y="9097931"/>
            <a:ext cx="938601" cy="529029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4006614" y="2423568"/>
            <a:ext cx="10274773" cy="5439864"/>
            <a:chOff x="0" y="0"/>
            <a:chExt cx="13699697" cy="725315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5250"/>
              <a:ext cx="13699697" cy="5880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2">
                  <a:solidFill>
                    <a:srgbClr val="F54A7E"/>
                  </a:solidFill>
                  <a:latin typeface="Berkshire Swash Bold"/>
                </a:rPr>
                <a:t>What's in the Harry Potter book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556487"/>
              <a:ext cx="13699697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ssistant Regular"/>
                </a:rPr>
                <a:t>- Quiz 1-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85E78-8729-4DE0-A73F-B237F7D76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6"/>
          <a:stretch/>
        </p:blipFill>
        <p:spPr>
          <a:xfrm>
            <a:off x="1675836" y="190500"/>
            <a:ext cx="13259364" cy="8878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957C81-3F38-4DFB-B471-A4412A5FC31A}"/>
              </a:ext>
            </a:extLst>
          </p:cNvPr>
          <p:cNvSpPr txBox="1"/>
          <p:nvPr/>
        </p:nvSpPr>
        <p:spPr>
          <a:xfrm>
            <a:off x="1017563" y="9701578"/>
            <a:ext cx="1239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https://github.com/E4RTTH/Project-Quiz-Real_Time_Analytic/tree/main/Quiz%2001%20-%20Word%20count%20%26%20TF-IDF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9F5A0E-9E58-4F78-9BCA-9DD9E2B6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8" y="970157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37079" y="3930072"/>
            <a:ext cx="11213841" cy="2426856"/>
            <a:chOff x="0" y="0"/>
            <a:chExt cx="14951788" cy="3235808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4951788" cy="1768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799">
                  <a:solidFill>
                    <a:srgbClr val="A9E5DD"/>
                  </a:solidFill>
                  <a:latin typeface="Berkshire Swash"/>
                </a:rPr>
                <a:t>Thank you!!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40106"/>
              <a:ext cx="14951788" cy="895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31559" y="3952869"/>
            <a:ext cx="6520518" cy="69772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750921" y="231000"/>
            <a:ext cx="4538864" cy="372186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245958">
            <a:off x="2557955" y="-2374195"/>
            <a:ext cx="3462008" cy="47483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52599">
            <a:off x="13199137" y="6835485"/>
            <a:ext cx="2801656" cy="484563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28700" y="1679406"/>
            <a:ext cx="180541" cy="1805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547225">
            <a:off x="4683711" y="8293480"/>
            <a:ext cx="716501" cy="102731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962959"/>
            <a:ext cx="180541" cy="18054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571891" y="9258300"/>
            <a:ext cx="180541" cy="18054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1683141">
            <a:off x="1353910" y="3369099"/>
            <a:ext cx="1477875" cy="8329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2486699">
            <a:off x="12938585" y="357299"/>
            <a:ext cx="834019" cy="119580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034405">
            <a:off x="15540498" y="8194501"/>
            <a:ext cx="1429491" cy="80571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752432" y="864932"/>
            <a:ext cx="180541" cy="180541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2466713" y="8482193"/>
            <a:ext cx="180541" cy="18054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797745" y="3346708"/>
            <a:ext cx="4857825" cy="53650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6532031"/>
            <a:ext cx="5922390" cy="217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Rakchanok Thongkumpan 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Kavin       Singhakhet 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Piyaboon   Kunakornjittirak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Korrapin    Pimapansri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38225"/>
            <a:ext cx="864382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8799">
                <a:solidFill>
                  <a:srgbClr val="FFFFFF"/>
                </a:solidFill>
                <a:latin typeface="Berkshire Swash"/>
              </a:rPr>
              <a:t>Member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5070" y="856290"/>
            <a:ext cx="1001262" cy="143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136387" y="1483820"/>
            <a:ext cx="180541" cy="18054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9E5D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43851" y="7589089"/>
            <a:ext cx="180541" cy="18054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9E5D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672523" y="6233207"/>
            <a:ext cx="1259099" cy="70967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840445" y="6532031"/>
            <a:ext cx="2293965" cy="217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6310422039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6310422040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6310422047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6220422056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52166" y="1497890"/>
            <a:ext cx="5922390" cy="71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DFFD1"/>
                </a:solidFill>
                <a:latin typeface="Pridi ExtraLight"/>
              </a:rPr>
              <a:t>Unavailable Team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6614" y="3979200"/>
            <a:ext cx="10410487" cy="2328601"/>
            <a:chOff x="0" y="0"/>
            <a:chExt cx="13880650" cy="31048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090722"/>
              <a:ext cx="13880650" cy="201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1">
                  <a:solidFill>
                    <a:srgbClr val="F54A7E"/>
                  </a:solidFill>
                  <a:latin typeface="Berkshire Swash Bold"/>
                </a:rPr>
                <a:t>"Count on Harry"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880650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332">
                  <a:solidFill>
                    <a:srgbClr val="FFFFFF"/>
                  </a:solidFill>
                  <a:latin typeface="Assistant Regular"/>
                </a:rPr>
                <a:t>QUIZ 1.1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74427" y="4121467"/>
            <a:ext cx="8361267" cy="784438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75313">
            <a:off x="-2480706" y="187587"/>
            <a:ext cx="6534630" cy="54772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1489" y="7096283"/>
            <a:ext cx="841122" cy="120599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393885" y="9258300"/>
            <a:ext cx="180541" cy="18054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688869">
            <a:off x="12616090" y="7947438"/>
            <a:ext cx="1259099" cy="70967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94582" y="1028700"/>
            <a:ext cx="180541" cy="1805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2336586">
            <a:off x="15955318" y="1377204"/>
            <a:ext cx="589882" cy="84576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4896350" y="848159"/>
            <a:ext cx="180541" cy="1805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745459" y="2926191"/>
            <a:ext cx="180541" cy="180541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4806080" y="7006012"/>
            <a:ext cx="180541" cy="180541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2936801" y="9077759"/>
            <a:ext cx="180541" cy="180541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3095752">
            <a:off x="2337539" y="906997"/>
            <a:ext cx="2108473" cy="118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8898" y="1011384"/>
            <a:ext cx="187680" cy="1876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408981" y="539723"/>
            <a:ext cx="9452028" cy="132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>
                <a:solidFill>
                  <a:srgbClr val="0C1E2C"/>
                </a:solidFill>
                <a:latin typeface="Berkshire Swash"/>
              </a:rPr>
              <a:t>Word Count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74061">
            <a:off x="821342" y="8531603"/>
            <a:ext cx="938601" cy="5290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63672" y="238725"/>
            <a:ext cx="325711" cy="467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2962" y="3476008"/>
            <a:ext cx="187680" cy="1876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185343" y="9622739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94776">
            <a:off x="17505965" y="8021724"/>
            <a:ext cx="693185" cy="99388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619752" y="9528899"/>
            <a:ext cx="187680" cy="18768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34994" y="2200869"/>
            <a:ext cx="3831401" cy="105451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100436" y="2348730"/>
            <a:ext cx="2932283" cy="75879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9056032" y="3255383"/>
            <a:ext cx="4155538" cy="1476680"/>
            <a:chOff x="0" y="0"/>
            <a:chExt cx="5540718" cy="1968907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5540718" cy="1968907"/>
              <a:chOff x="0" y="0"/>
              <a:chExt cx="1913890" cy="6801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680105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680105">
                    <a:moveTo>
                      <a:pt x="1789430" y="680105"/>
                    </a:moveTo>
                    <a:lnTo>
                      <a:pt x="124460" y="680105"/>
                    </a:lnTo>
                    <a:cubicBezTo>
                      <a:pt x="55880" y="680105"/>
                      <a:pt x="0" y="624225"/>
                      <a:pt x="0" y="5556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55645"/>
                    </a:lnTo>
                    <a:cubicBezTo>
                      <a:pt x="1913890" y="624225"/>
                      <a:pt x="1858010" y="680105"/>
                      <a:pt x="1789430" y="680105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204442" y="774099"/>
              <a:ext cx="5131833" cy="531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ridi Regular"/>
                </a:rPr>
                <a:t>Streams-plain-text-input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056032" y="4757795"/>
            <a:ext cx="4155538" cy="1931764"/>
            <a:chOff x="0" y="0"/>
            <a:chExt cx="5540718" cy="2575685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5540718" cy="2575685"/>
              <a:chOff x="0" y="0"/>
              <a:chExt cx="1913890" cy="8897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88970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889700">
                    <a:moveTo>
                      <a:pt x="1789430" y="889700"/>
                    </a:moveTo>
                    <a:lnTo>
                      <a:pt x="124460" y="889700"/>
                    </a:lnTo>
                    <a:cubicBezTo>
                      <a:pt x="55880" y="889700"/>
                      <a:pt x="0" y="833820"/>
                      <a:pt x="0" y="7652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765240"/>
                    </a:lnTo>
                    <a:cubicBezTo>
                      <a:pt x="1913890" y="833820"/>
                      <a:pt x="1858010" y="889700"/>
                      <a:pt x="1789430" y="889700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204442" y="764574"/>
              <a:ext cx="5131833" cy="11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ridi Regular"/>
                </a:rPr>
                <a:t>Streams-wordcount-output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984074" y="3088472"/>
            <a:ext cx="3034477" cy="4176563"/>
            <a:chOff x="0" y="0"/>
            <a:chExt cx="1390535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90535" cy="1913890"/>
            </a:xfrm>
            <a:custGeom>
              <a:avLst/>
              <a:gdLst/>
              <a:ahLst/>
              <a:cxnLst/>
              <a:rect l="l" t="t" r="r" b="b"/>
              <a:pathLst>
                <a:path w="1390535" h="1913890">
                  <a:moveTo>
                    <a:pt x="1266075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66075" y="0"/>
                  </a:lnTo>
                  <a:cubicBezTo>
                    <a:pt x="1334655" y="0"/>
                    <a:pt x="1390535" y="55880"/>
                    <a:pt x="1390535" y="124460"/>
                  </a:cubicBezTo>
                  <a:lnTo>
                    <a:pt x="1390535" y="1789430"/>
                  </a:lnTo>
                  <a:cubicBezTo>
                    <a:pt x="1390535" y="1858010"/>
                    <a:pt x="1334655" y="1913890"/>
                    <a:pt x="1266075" y="1913890"/>
                  </a:cubicBezTo>
                  <a:close/>
                </a:path>
              </a:pathLst>
            </a:custGeom>
            <a:solidFill>
              <a:srgbClr val="21425B">
                <a:alpha val="94902"/>
              </a:srgbClr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5530403" y="4186128"/>
            <a:ext cx="2072349" cy="165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Wordcount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("Harry")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5 seconds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-265972" y="2475082"/>
            <a:ext cx="3133461" cy="295857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4218517" y="3580570"/>
            <a:ext cx="2547460" cy="1298257"/>
            <a:chOff x="0" y="0"/>
            <a:chExt cx="3396613" cy="1731009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396613" cy="1731009"/>
              <a:chOff x="0" y="0"/>
              <a:chExt cx="2326824" cy="118581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326824" cy="1185815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185815">
                    <a:moveTo>
                      <a:pt x="2202364" y="1185815"/>
                    </a:moveTo>
                    <a:lnTo>
                      <a:pt x="124460" y="1185815"/>
                    </a:lnTo>
                    <a:cubicBezTo>
                      <a:pt x="55880" y="1185815"/>
                      <a:pt x="0" y="1129935"/>
                      <a:pt x="0" y="106135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61355"/>
                    </a:lnTo>
                    <a:cubicBezTo>
                      <a:pt x="2326824" y="1129935"/>
                      <a:pt x="2270944" y="1185815"/>
                      <a:pt x="2202364" y="1185815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458560" y="546080"/>
              <a:ext cx="2479493" cy="591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2698">
                  <a:solidFill>
                    <a:srgbClr val="FFFFFF"/>
                  </a:solidFill>
                  <a:latin typeface="Pridi Regular"/>
                </a:rPr>
                <a:t>File source</a:t>
              </a:r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030353" y="2726507"/>
            <a:ext cx="2945046" cy="8540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9972" y="5376502"/>
            <a:ext cx="2461573" cy="45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5"/>
              </a:lnSpc>
            </a:pPr>
            <a:r>
              <a:rPr lang="en-US" sz="2604">
                <a:solidFill>
                  <a:srgbClr val="000000"/>
                </a:solidFill>
                <a:latin typeface="Berkshire Swash"/>
              </a:rPr>
              <a:t>Harry Potter.txt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78157" y="4981660"/>
            <a:ext cx="2735624" cy="47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>
                <a:solidFill>
                  <a:srgbClr val="646464"/>
                </a:solidFill>
                <a:latin typeface="Berkshire Swash Bold"/>
              </a:rPr>
              <a:t>Producer</a:t>
            </a:r>
          </a:p>
        </p:txBody>
      </p:sp>
      <p:sp>
        <p:nvSpPr>
          <p:cNvPr id="35" name="AutoShape 35"/>
          <p:cNvSpPr/>
          <p:nvPr/>
        </p:nvSpPr>
        <p:spPr>
          <a:xfrm>
            <a:off x="2512495" y="4038188"/>
            <a:ext cx="1687170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" name="AutoShape 36"/>
          <p:cNvSpPr/>
          <p:nvPr/>
        </p:nvSpPr>
        <p:spPr>
          <a:xfrm>
            <a:off x="6765977" y="4100101"/>
            <a:ext cx="2290055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" name="TextBox 37"/>
          <p:cNvSpPr txBox="1"/>
          <p:nvPr/>
        </p:nvSpPr>
        <p:spPr>
          <a:xfrm>
            <a:off x="6408376" y="3591953"/>
            <a:ext cx="2735624" cy="40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2498" dirty="0">
                <a:solidFill>
                  <a:srgbClr val="646464"/>
                </a:solidFill>
                <a:latin typeface="Assistant Regular Bold"/>
              </a:rPr>
              <a:t>1 line/s</a:t>
            </a:r>
          </a:p>
        </p:txBody>
      </p:sp>
      <p:sp>
        <p:nvSpPr>
          <p:cNvPr id="38" name="AutoShape 38"/>
          <p:cNvSpPr/>
          <p:nvPr/>
        </p:nvSpPr>
        <p:spPr>
          <a:xfrm>
            <a:off x="13027448" y="4038188"/>
            <a:ext cx="2175041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9" name="AutoShape 39"/>
          <p:cNvSpPr/>
          <p:nvPr/>
        </p:nvSpPr>
        <p:spPr>
          <a:xfrm rot="10799999">
            <a:off x="13027686" y="5603485"/>
            <a:ext cx="2160222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0" name="Group 40"/>
          <p:cNvGrpSpPr/>
          <p:nvPr/>
        </p:nvGrpSpPr>
        <p:grpSpPr>
          <a:xfrm>
            <a:off x="8974156" y="8602578"/>
            <a:ext cx="4262519" cy="1479519"/>
            <a:chOff x="0" y="0"/>
            <a:chExt cx="1913890" cy="66431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13890" cy="664311"/>
            </a:xfrm>
            <a:custGeom>
              <a:avLst/>
              <a:gdLst/>
              <a:ahLst/>
              <a:cxnLst/>
              <a:rect l="l" t="t" r="r" b="b"/>
              <a:pathLst>
                <a:path w="1913890" h="664311">
                  <a:moveTo>
                    <a:pt x="1789430" y="664311"/>
                  </a:moveTo>
                  <a:lnTo>
                    <a:pt x="124460" y="664311"/>
                  </a:lnTo>
                  <a:cubicBezTo>
                    <a:pt x="55880" y="664311"/>
                    <a:pt x="0" y="608431"/>
                    <a:pt x="0" y="53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9851"/>
                  </a:lnTo>
                  <a:cubicBezTo>
                    <a:pt x="1913890" y="608431"/>
                    <a:pt x="1858010" y="664311"/>
                    <a:pt x="1789430" y="664311"/>
                  </a:cubicBezTo>
                  <a:close/>
                </a:path>
              </a:pathLst>
            </a:custGeom>
            <a:solidFill>
              <a:srgbClr val="76C2AF"/>
            </a:solidFill>
          </p:spPr>
        </p:sp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974156" y="7963656"/>
            <a:ext cx="979134" cy="979134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11043503" y="7340395"/>
            <a:ext cx="1849641" cy="47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646464"/>
                </a:solidFill>
                <a:latin typeface="Berkshire Swash Bold"/>
              </a:rPr>
              <a:t>Subscribe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628065" y="8878304"/>
            <a:ext cx="2845257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FFFFFF"/>
                </a:solidFill>
                <a:latin typeface="Pridi Regular"/>
              </a:rPr>
              <a:t>Client</a:t>
            </a:r>
          </a:p>
        </p:txBody>
      </p:sp>
      <p:sp>
        <p:nvSpPr>
          <p:cNvPr id="45" name="AutoShape 45"/>
          <p:cNvSpPr/>
          <p:nvPr/>
        </p:nvSpPr>
        <p:spPr>
          <a:xfrm rot="5400000">
            <a:off x="10046141" y="7505204"/>
            <a:ext cx="1994723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8898" y="1011384"/>
            <a:ext cx="187680" cy="1876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85690" y="546417"/>
            <a:ext cx="9916619" cy="1305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srgbClr val="0C1E2C"/>
                </a:solidFill>
                <a:effectLst/>
                <a:uLnTx/>
                <a:uFillTx/>
                <a:latin typeface="Berkshire Swash"/>
                <a:ea typeface="+mn-ea"/>
                <a:cs typeface="+mn-cs"/>
              </a:rPr>
              <a:t>Word Count: Output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74061">
            <a:off x="821342" y="8531603"/>
            <a:ext cx="938601" cy="5290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63672" y="238725"/>
            <a:ext cx="325711" cy="467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2962" y="3476008"/>
            <a:ext cx="187680" cy="1876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185343" y="9622739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94776">
            <a:off x="17505965" y="8021724"/>
            <a:ext cx="693185" cy="99388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619752" y="9528899"/>
            <a:ext cx="187680" cy="18768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B0154E4-7A91-42F8-9199-85A3F6803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887" y="2341836"/>
            <a:ext cx="11572223" cy="66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9820" y="3979200"/>
            <a:ext cx="11326933" cy="2328601"/>
            <a:chOff x="0" y="0"/>
            <a:chExt cx="15102577" cy="31048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090722"/>
              <a:ext cx="15102577" cy="201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2">
                  <a:solidFill>
                    <a:srgbClr val="F54A7E"/>
                  </a:solidFill>
                  <a:latin typeface="Berkshire Swash Bold"/>
                </a:rPr>
                <a:t>What's in the page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102577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332">
                  <a:solidFill>
                    <a:srgbClr val="FFFFFF"/>
                  </a:solidFill>
                  <a:latin typeface="Assistant Regular"/>
                </a:rPr>
                <a:t>QUIZ 1.2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146753" y="764292"/>
            <a:ext cx="3893676" cy="41262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970349" y="8025753"/>
            <a:ext cx="2326152" cy="246509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65725" y="-733399"/>
            <a:ext cx="3792797" cy="40193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554667" y="8515768"/>
            <a:ext cx="517880" cy="74253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6801" y="9077759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007850">
            <a:off x="16031358" y="5703239"/>
            <a:ext cx="1259099" cy="709674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3443189" y="1028700"/>
            <a:ext cx="180541" cy="18054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485006" y="5143500"/>
            <a:ext cx="180541" cy="1805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3982290">
            <a:off x="3523093" y="1118971"/>
            <a:ext cx="483521" cy="69326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76218">
            <a:off x="1517039" y="7906955"/>
            <a:ext cx="1142375" cy="643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328238">
            <a:off x="-3509825" y="-1642278"/>
            <a:ext cx="5431503" cy="6236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8852">
            <a:off x="17767707" y="107996"/>
            <a:ext cx="3426711" cy="39346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12335">
            <a:off x="16553094" y="8027792"/>
            <a:ext cx="3935129" cy="45184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90814" y="4155579"/>
            <a:ext cx="187680" cy="1876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3747" y="2634182"/>
            <a:ext cx="3133461" cy="295857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5033179" y="3594619"/>
            <a:ext cx="3054939" cy="1603291"/>
            <a:chOff x="0" y="0"/>
            <a:chExt cx="4073252" cy="2137721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4073252" cy="2137721"/>
              <a:chOff x="0" y="0"/>
              <a:chExt cx="2326824" cy="12211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26824" cy="1221162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221162">
                    <a:moveTo>
                      <a:pt x="2202364" y="1221162"/>
                    </a:moveTo>
                    <a:lnTo>
                      <a:pt x="124460" y="1221162"/>
                    </a:lnTo>
                    <a:cubicBezTo>
                      <a:pt x="55880" y="1221162"/>
                      <a:pt x="0" y="1165282"/>
                      <a:pt x="0" y="10967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96702"/>
                    </a:lnTo>
                    <a:cubicBezTo>
                      <a:pt x="2326824" y="1165282"/>
                      <a:pt x="2270944" y="1221162"/>
                      <a:pt x="2202364" y="1221162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49910" y="654827"/>
              <a:ext cx="2973432" cy="770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6"/>
                </a:lnSpc>
              </a:pPr>
              <a:r>
                <a:rPr lang="en-US" sz="3562">
                  <a:solidFill>
                    <a:srgbClr val="FFFFFF"/>
                  </a:solidFill>
                  <a:latin typeface="Pridi Regular"/>
                </a:rPr>
                <a:t>TF-IDF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848235" y="3739669"/>
            <a:ext cx="2547460" cy="1313144"/>
            <a:chOff x="0" y="0"/>
            <a:chExt cx="3396613" cy="175085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396613" cy="1750858"/>
              <a:chOff x="0" y="0"/>
              <a:chExt cx="2326824" cy="119941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326824" cy="1199412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199412">
                    <a:moveTo>
                      <a:pt x="2202364" y="1199412"/>
                    </a:moveTo>
                    <a:lnTo>
                      <a:pt x="124460" y="1199412"/>
                    </a:lnTo>
                    <a:cubicBezTo>
                      <a:pt x="55880" y="1199412"/>
                      <a:pt x="0" y="1143532"/>
                      <a:pt x="0" y="107495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74952"/>
                    </a:lnTo>
                    <a:cubicBezTo>
                      <a:pt x="2326824" y="1143532"/>
                      <a:pt x="2270944" y="1199412"/>
                      <a:pt x="2202364" y="1199412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58560" y="536555"/>
              <a:ext cx="2479493" cy="620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8"/>
                </a:lnSpc>
              </a:pPr>
              <a:r>
                <a:rPr lang="en-US" sz="2798">
                  <a:solidFill>
                    <a:srgbClr val="FFFFFF"/>
                  </a:solidFill>
                  <a:latin typeface="Pridi Regular"/>
                </a:rPr>
                <a:t>File source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974156" y="8602578"/>
            <a:ext cx="4262519" cy="1479519"/>
            <a:chOff x="0" y="0"/>
            <a:chExt cx="1913890" cy="6643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664311"/>
            </a:xfrm>
            <a:custGeom>
              <a:avLst/>
              <a:gdLst/>
              <a:ahLst/>
              <a:cxnLst/>
              <a:rect l="l" t="t" r="r" b="b"/>
              <a:pathLst>
                <a:path w="1913890" h="664311">
                  <a:moveTo>
                    <a:pt x="1789430" y="664311"/>
                  </a:moveTo>
                  <a:lnTo>
                    <a:pt x="124460" y="664311"/>
                  </a:lnTo>
                  <a:cubicBezTo>
                    <a:pt x="55880" y="664311"/>
                    <a:pt x="0" y="608431"/>
                    <a:pt x="0" y="53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9851"/>
                  </a:lnTo>
                  <a:cubicBezTo>
                    <a:pt x="1913890" y="608431"/>
                    <a:pt x="1858010" y="664311"/>
                    <a:pt x="1789430" y="664311"/>
                  </a:cubicBezTo>
                  <a:close/>
                </a:path>
              </a:pathLst>
            </a:custGeom>
            <a:solidFill>
              <a:srgbClr val="76C2AF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974156" y="7963656"/>
            <a:ext cx="979134" cy="979134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792539" y="3312638"/>
            <a:ext cx="4625753" cy="3463220"/>
            <a:chOff x="0" y="0"/>
            <a:chExt cx="6167670" cy="461762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167670" cy="4617627"/>
              <a:chOff x="0" y="0"/>
              <a:chExt cx="2018914" cy="151152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018914" cy="1511526"/>
              </a:xfrm>
              <a:custGeom>
                <a:avLst/>
                <a:gdLst/>
                <a:ahLst/>
                <a:cxnLst/>
                <a:rect l="l" t="t" r="r" b="b"/>
                <a:pathLst>
                  <a:path w="2018914" h="1511526">
                    <a:moveTo>
                      <a:pt x="1894454" y="1511525"/>
                    </a:moveTo>
                    <a:lnTo>
                      <a:pt x="124460" y="1511525"/>
                    </a:lnTo>
                    <a:cubicBezTo>
                      <a:pt x="55880" y="1511525"/>
                      <a:pt x="0" y="1455645"/>
                      <a:pt x="0" y="138706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94454" y="0"/>
                    </a:lnTo>
                    <a:cubicBezTo>
                      <a:pt x="1963034" y="0"/>
                      <a:pt x="2018914" y="55880"/>
                      <a:pt x="2018914" y="124460"/>
                    </a:cubicBezTo>
                    <a:lnTo>
                      <a:pt x="2018914" y="1387066"/>
                    </a:lnTo>
                    <a:cubicBezTo>
                      <a:pt x="2018914" y="1455646"/>
                      <a:pt x="1963034" y="1511526"/>
                      <a:pt x="1894454" y="1511526"/>
                    </a:cubicBezTo>
                    <a:close/>
                  </a:path>
                </a:pathLst>
              </a:custGeom>
              <a:solidFill>
                <a:srgbClr val="21425B">
                  <a:alpha val="94902"/>
                </a:srgbClr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729371" y="886765"/>
              <a:ext cx="4731186" cy="1040203"/>
              <a:chOff x="0" y="0"/>
              <a:chExt cx="2731059" cy="60045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731059" cy="600453"/>
              </a:xfrm>
              <a:custGeom>
                <a:avLst/>
                <a:gdLst/>
                <a:ahLst/>
                <a:cxnLst/>
                <a:rect l="l" t="t" r="r" b="b"/>
                <a:pathLst>
                  <a:path w="2731059" h="600453">
                    <a:moveTo>
                      <a:pt x="2606599" y="59690"/>
                    </a:moveTo>
                    <a:cubicBezTo>
                      <a:pt x="2642159" y="59690"/>
                      <a:pt x="2671369" y="88900"/>
                      <a:pt x="2671369" y="124460"/>
                    </a:cubicBezTo>
                    <a:lnTo>
                      <a:pt x="2671369" y="475993"/>
                    </a:lnTo>
                    <a:cubicBezTo>
                      <a:pt x="2671369" y="511553"/>
                      <a:pt x="2642159" y="540763"/>
                      <a:pt x="2606599" y="540763"/>
                    </a:cubicBezTo>
                    <a:lnTo>
                      <a:pt x="124460" y="540763"/>
                    </a:lnTo>
                    <a:cubicBezTo>
                      <a:pt x="88900" y="540763"/>
                      <a:pt x="59690" y="511553"/>
                      <a:pt x="59690" y="4759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606599" y="59690"/>
                    </a:lnTo>
                    <a:moveTo>
                      <a:pt x="260659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75993"/>
                    </a:lnTo>
                    <a:cubicBezTo>
                      <a:pt x="0" y="544573"/>
                      <a:pt x="55880" y="600453"/>
                      <a:pt x="124460" y="600453"/>
                    </a:cubicBezTo>
                    <a:lnTo>
                      <a:pt x="2606599" y="600453"/>
                    </a:lnTo>
                    <a:cubicBezTo>
                      <a:pt x="2675179" y="600453"/>
                      <a:pt x="2731059" y="544573"/>
                      <a:pt x="2731059" y="475993"/>
                    </a:cubicBezTo>
                    <a:lnTo>
                      <a:pt x="2731059" y="124460"/>
                    </a:lnTo>
                    <a:cubicBezTo>
                      <a:pt x="2731059" y="55880"/>
                      <a:pt x="2675179" y="0"/>
                      <a:pt x="2606599" y="0"/>
                    </a:cubicBezTo>
                    <a:close/>
                  </a:path>
                </a:pathLst>
              </a:custGeom>
              <a:solidFill>
                <a:srgbClr val="FFFFFF">
                  <a:alpha val="88627"/>
                </a:srgbClr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581752" y="1002673"/>
              <a:ext cx="3026424" cy="720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23"/>
                </a:lnSpc>
              </a:pPr>
              <a:r>
                <a:rPr lang="en-US" sz="3230">
                  <a:solidFill>
                    <a:srgbClr val="FFFFFF"/>
                  </a:solidFill>
                  <a:latin typeface="Pridi Regular"/>
                </a:rPr>
                <a:t>Topic 1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729371" y="2474864"/>
              <a:ext cx="4731186" cy="1040203"/>
              <a:chOff x="0" y="0"/>
              <a:chExt cx="2731059" cy="60045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731059" cy="600453"/>
              </a:xfrm>
              <a:custGeom>
                <a:avLst/>
                <a:gdLst/>
                <a:ahLst/>
                <a:cxnLst/>
                <a:rect l="l" t="t" r="r" b="b"/>
                <a:pathLst>
                  <a:path w="2731059" h="600453">
                    <a:moveTo>
                      <a:pt x="2606599" y="59690"/>
                    </a:moveTo>
                    <a:cubicBezTo>
                      <a:pt x="2642159" y="59690"/>
                      <a:pt x="2671369" y="88900"/>
                      <a:pt x="2671369" y="124460"/>
                    </a:cubicBezTo>
                    <a:lnTo>
                      <a:pt x="2671369" y="475993"/>
                    </a:lnTo>
                    <a:cubicBezTo>
                      <a:pt x="2671369" y="511553"/>
                      <a:pt x="2642159" y="540763"/>
                      <a:pt x="2606599" y="540763"/>
                    </a:cubicBezTo>
                    <a:lnTo>
                      <a:pt x="124460" y="540763"/>
                    </a:lnTo>
                    <a:cubicBezTo>
                      <a:pt x="88900" y="540763"/>
                      <a:pt x="59690" y="511553"/>
                      <a:pt x="59690" y="4759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606599" y="59690"/>
                    </a:lnTo>
                    <a:moveTo>
                      <a:pt x="260659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75993"/>
                    </a:lnTo>
                    <a:cubicBezTo>
                      <a:pt x="0" y="544573"/>
                      <a:pt x="55880" y="600453"/>
                      <a:pt x="124460" y="600453"/>
                    </a:cubicBezTo>
                    <a:lnTo>
                      <a:pt x="2606599" y="600453"/>
                    </a:lnTo>
                    <a:cubicBezTo>
                      <a:pt x="2675179" y="600453"/>
                      <a:pt x="2731059" y="544573"/>
                      <a:pt x="2731059" y="475993"/>
                    </a:cubicBezTo>
                    <a:lnTo>
                      <a:pt x="2731059" y="124460"/>
                    </a:lnTo>
                    <a:cubicBezTo>
                      <a:pt x="2731059" y="55880"/>
                      <a:pt x="2675179" y="0"/>
                      <a:pt x="2606599" y="0"/>
                    </a:cubicBezTo>
                    <a:close/>
                  </a:path>
                </a:pathLst>
              </a:custGeom>
              <a:solidFill>
                <a:srgbClr val="FFFFFF">
                  <a:alpha val="88627"/>
                </a:srgbClr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1581752" y="2590772"/>
              <a:ext cx="3026424" cy="720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23"/>
                </a:lnSpc>
              </a:pPr>
              <a:r>
                <a:rPr lang="en-US" sz="3230">
                  <a:solidFill>
                    <a:srgbClr val="FFFFFF"/>
                  </a:solidFill>
                  <a:latin typeface="Pridi Regular"/>
                </a:rPr>
                <a:t>Topic 2</a:t>
              </a: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60072" y="2885606"/>
            <a:ext cx="2945046" cy="85406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0022097" y="1765081"/>
            <a:ext cx="2668852" cy="1580134"/>
            <a:chOff x="0" y="0"/>
            <a:chExt cx="3558469" cy="210684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7"/>
            <a:srcRect l="31299" t="3524" r="30009" b="35169"/>
            <a:stretch>
              <a:fillRect/>
            </a:stretch>
          </p:blipFill>
          <p:spPr>
            <a:xfrm>
              <a:off x="0" y="0"/>
              <a:ext cx="2081152" cy="2106845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8"/>
            <a:srcRect l="27682" t="60799" r="31239"/>
            <a:stretch>
              <a:fillRect/>
            </a:stretch>
          </p:blipFill>
          <p:spPr>
            <a:xfrm>
              <a:off x="1348851" y="510031"/>
              <a:ext cx="2209618" cy="1347162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5532744" y="2634182"/>
            <a:ext cx="2327339" cy="1312038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631979" y="371475"/>
            <a:ext cx="1091751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 dirty="0">
                <a:solidFill>
                  <a:srgbClr val="0C1E2C"/>
                </a:solidFill>
                <a:latin typeface="Berkshire Swash"/>
              </a:rPr>
              <a:t>TF-IDF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043503" y="7317879"/>
            <a:ext cx="1849641" cy="47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646464"/>
                </a:solidFill>
                <a:latin typeface="Berkshire Swash Bold"/>
              </a:rPr>
              <a:t>Subscribe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9690" y="5535601"/>
            <a:ext cx="2461573" cy="45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5"/>
              </a:lnSpc>
            </a:pPr>
            <a:r>
              <a:rPr lang="en-US" sz="2604">
                <a:solidFill>
                  <a:srgbClr val="000000"/>
                </a:solidFill>
                <a:latin typeface="Berkshire Swash"/>
              </a:rPr>
              <a:t>Harry Potter.txt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807875" y="5140759"/>
            <a:ext cx="2735624" cy="47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>
                <a:solidFill>
                  <a:srgbClr val="646464"/>
                </a:solidFill>
                <a:latin typeface="Berkshire Swash Bold"/>
              </a:rPr>
              <a:t>Producer</a:t>
            </a:r>
          </a:p>
        </p:txBody>
      </p:sp>
      <p:sp>
        <p:nvSpPr>
          <p:cNvPr id="38" name="AutoShape 38"/>
          <p:cNvSpPr/>
          <p:nvPr/>
        </p:nvSpPr>
        <p:spPr>
          <a:xfrm>
            <a:off x="3142213" y="4197288"/>
            <a:ext cx="1687170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9" name="AutoShape 39"/>
          <p:cNvSpPr/>
          <p:nvPr/>
        </p:nvSpPr>
        <p:spPr>
          <a:xfrm>
            <a:off x="7395695" y="4249419"/>
            <a:ext cx="1920717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0" name="AutoShape 40"/>
          <p:cNvSpPr/>
          <p:nvPr/>
        </p:nvSpPr>
        <p:spPr>
          <a:xfrm>
            <a:off x="13010493" y="4311331"/>
            <a:ext cx="2022686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1" name="AutoShape 41"/>
          <p:cNvSpPr/>
          <p:nvPr/>
        </p:nvSpPr>
        <p:spPr>
          <a:xfrm rot="9832670">
            <a:off x="12987911" y="5322649"/>
            <a:ext cx="2022686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2" name="AutoShape 42"/>
          <p:cNvSpPr/>
          <p:nvPr/>
        </p:nvSpPr>
        <p:spPr>
          <a:xfrm rot="5400000">
            <a:off x="9815954" y="7313116"/>
            <a:ext cx="2455098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698B264B-5C3D-4A06-B156-4C3BDFF325CD}"/>
              </a:ext>
            </a:extLst>
          </p:cNvPr>
          <p:cNvSpPr txBox="1"/>
          <p:nvPr/>
        </p:nvSpPr>
        <p:spPr>
          <a:xfrm>
            <a:off x="9620874" y="8975845"/>
            <a:ext cx="2845257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FFFFFF"/>
                </a:solidFill>
                <a:latin typeface="Pridi Regular"/>
              </a:rPr>
              <a:t>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328238">
            <a:off x="-3509825" y="-1642278"/>
            <a:ext cx="5431503" cy="6236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8852">
            <a:off x="17767707" y="107996"/>
            <a:ext cx="3426711" cy="39346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12335">
            <a:off x="16553094" y="8027792"/>
            <a:ext cx="3935129" cy="45184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90814" y="4155579"/>
            <a:ext cx="187680" cy="1876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3631979" y="371475"/>
            <a:ext cx="1091751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srgbClr val="0C1E2C"/>
                </a:solidFill>
                <a:effectLst/>
                <a:uLnTx/>
                <a:uFillTx/>
                <a:latin typeface="Berkshire Swash"/>
                <a:ea typeface="+mn-ea"/>
                <a:cs typeface="+mn-cs"/>
              </a:rPr>
              <a:t>TF-IDF: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FF101-55AF-47FB-B882-9D33C4728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585"/>
          <a:stretch/>
        </p:blipFill>
        <p:spPr>
          <a:xfrm>
            <a:off x="1291233" y="2705100"/>
            <a:ext cx="3204567" cy="5347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05F53-C87C-4BEC-B5E0-64CC9B219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219" y="2705100"/>
            <a:ext cx="3210084" cy="5347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E6AF21-D47A-4E35-A24B-3EB73B048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722" y="2705099"/>
            <a:ext cx="2639762" cy="53405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98298F-579C-4D04-B8AB-B98BE1802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355" y="2705099"/>
            <a:ext cx="2926334" cy="5347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21BFA0-0E5D-4AB1-AA9F-DE678CA6A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8560" y="2705099"/>
            <a:ext cx="3040220" cy="5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8715" y="4821583"/>
            <a:ext cx="10630570" cy="148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 spc="312" dirty="0">
                <a:solidFill>
                  <a:srgbClr val="F54A7E"/>
                </a:solidFill>
                <a:latin typeface="Berkshire Swash Bold"/>
                <a:hlinkClick r:id="rId2"/>
              </a:rPr>
              <a:t>Demo</a:t>
            </a:r>
            <a:endParaRPr lang="en-US" sz="10400" spc="312" dirty="0">
              <a:solidFill>
                <a:srgbClr val="F54A7E"/>
              </a:solidFill>
              <a:latin typeface="Berkshire Swash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666966">
            <a:off x="-663901" y="5094475"/>
            <a:ext cx="4156300" cy="62974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905483" y="-1937700"/>
            <a:ext cx="3902630" cy="642648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42876" y="2334059"/>
            <a:ext cx="180541" cy="18054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2486699">
            <a:off x="1761731" y="3325081"/>
            <a:ext cx="834019" cy="11958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509555">
            <a:off x="13071689" y="1035009"/>
            <a:ext cx="1142375" cy="64388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3047391" y="4962959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447691" y="9258300"/>
            <a:ext cx="180541" cy="1805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811578">
            <a:off x="4426401" y="7921246"/>
            <a:ext cx="1142375" cy="643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Assistant Regular</vt:lpstr>
      <vt:lpstr>Arial</vt:lpstr>
      <vt:lpstr>Pridi Regular</vt:lpstr>
      <vt:lpstr>Berkshire Swash</vt:lpstr>
      <vt:lpstr>Berkshire Swash Bold</vt:lpstr>
      <vt:lpstr>Assistant Regular Bold</vt:lpstr>
      <vt:lpstr>Pridi ExtraLight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Unavailable Team _Quiz1</dc:title>
  <cp:lastModifiedBy>Kavin Singhakhet</cp:lastModifiedBy>
  <cp:revision>6</cp:revision>
  <dcterms:created xsi:type="dcterms:W3CDTF">2006-08-16T00:00:00Z</dcterms:created>
  <dcterms:modified xsi:type="dcterms:W3CDTF">2021-09-25T02:16:31Z</dcterms:modified>
  <dc:identifier>DAEpbt3_sTg</dc:identifier>
</cp:coreProperties>
</file>