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0760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7"/>
    <p:restoredTop sz="94694"/>
  </p:normalViewPr>
  <p:slideViewPr>
    <p:cSldViewPr snapToGrid="0" snapToObjects="1">
      <p:cViewPr>
        <p:scale>
          <a:sx n="96" d="100"/>
          <a:sy n="96" d="100"/>
        </p:scale>
        <p:origin x="400" y="4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80853479758675"/>
          <c:y val="7.1100255538875681E-2"/>
          <c:w val="0.77543645887461399"/>
          <c:h val="0.61945281725465495"/>
        </c:manualLayout>
      </c:layout>
      <c:lineChart>
        <c:grouping val="standard"/>
        <c:varyColors val="0"/>
        <c:ser>
          <c:idx val="0"/>
          <c:order val="0"/>
          <c:tx>
            <c:strRef>
              <c:f>'pack (new data)'!$B$27</c:f>
              <c:strCache>
                <c:ptCount val="1"/>
                <c:pt idx="0">
                  <c:v>Yaksa H2H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'pack (new data)'!$A$28:$A$49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'pack (new data)'!$B$28:$B$49</c:f>
              <c:numCache>
                <c:formatCode>General</c:formatCode>
                <c:ptCount val="22"/>
                <c:pt idx="0">
                  <c:v>1E-3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1E-3</c:v>
                </c:pt>
                <c:pt idx="9">
                  <c:v>2E-3</c:v>
                </c:pt>
                <c:pt idx="10">
                  <c:v>3.0000000000000001E-3</c:v>
                </c:pt>
                <c:pt idx="11">
                  <c:v>6.0000000000000001E-3</c:v>
                </c:pt>
                <c:pt idx="12">
                  <c:v>1.0999999999999999E-2</c:v>
                </c:pt>
                <c:pt idx="13">
                  <c:v>2.1000000000000001E-2</c:v>
                </c:pt>
                <c:pt idx="14">
                  <c:v>4.2000000000000003E-2</c:v>
                </c:pt>
                <c:pt idx="15">
                  <c:v>8.1000000000000003E-2</c:v>
                </c:pt>
                <c:pt idx="16">
                  <c:v>0.154</c:v>
                </c:pt>
                <c:pt idx="17">
                  <c:v>0.28299999999999997</c:v>
                </c:pt>
                <c:pt idx="18">
                  <c:v>0.53900000000000003</c:v>
                </c:pt>
                <c:pt idx="19">
                  <c:v>1.1120000000000001</c:v>
                </c:pt>
                <c:pt idx="20">
                  <c:v>2.2349999999999999</c:v>
                </c:pt>
                <c:pt idx="2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3C-1F44-A505-A4D2F05D3127}"/>
            </c:ext>
          </c:extLst>
        </c:ser>
        <c:ser>
          <c:idx val="1"/>
          <c:order val="1"/>
          <c:tx>
            <c:strRef>
              <c:f>'pack (new data)'!$C$27</c:f>
              <c:strCache>
                <c:ptCount val="1"/>
                <c:pt idx="0">
                  <c:v>Yaksa D2D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'pack (new data)'!$A$28:$A$49</c:f>
              <c:strCache>
                <c:ptCount val="2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  <c:pt idx="21">
                  <c:v>2M</c:v>
                </c:pt>
              </c:strCache>
            </c:strRef>
          </c:cat>
          <c:val>
            <c:numRef>
              <c:f>'pack (new data)'!$C$28:$C$49</c:f>
              <c:numCache>
                <c:formatCode>General</c:formatCode>
                <c:ptCount val="22"/>
                <c:pt idx="0">
                  <c:v>1.7999999999999999E-2</c:v>
                </c:pt>
                <c:pt idx="1">
                  <c:v>1.4E-2</c:v>
                </c:pt>
                <c:pt idx="2">
                  <c:v>1.4E-2</c:v>
                </c:pt>
                <c:pt idx="3">
                  <c:v>1.4E-2</c:v>
                </c:pt>
                <c:pt idx="4">
                  <c:v>1.4E-2</c:v>
                </c:pt>
                <c:pt idx="5">
                  <c:v>1.4E-2</c:v>
                </c:pt>
                <c:pt idx="6">
                  <c:v>1.4E-2</c:v>
                </c:pt>
                <c:pt idx="7">
                  <c:v>1.4E-2</c:v>
                </c:pt>
                <c:pt idx="8">
                  <c:v>1.4E-2</c:v>
                </c:pt>
                <c:pt idx="9">
                  <c:v>1.2999999999999999E-2</c:v>
                </c:pt>
                <c:pt idx="10">
                  <c:v>1.4E-2</c:v>
                </c:pt>
                <c:pt idx="11">
                  <c:v>1.2999999999999999E-2</c:v>
                </c:pt>
                <c:pt idx="12">
                  <c:v>1.4E-2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1.9E-2</c:v>
                </c:pt>
                <c:pt idx="16">
                  <c:v>2.5999999999999999E-2</c:v>
                </c:pt>
                <c:pt idx="17">
                  <c:v>3.9E-2</c:v>
                </c:pt>
                <c:pt idx="18">
                  <c:v>6.8000000000000005E-2</c:v>
                </c:pt>
                <c:pt idx="19">
                  <c:v>0.12</c:v>
                </c:pt>
                <c:pt idx="20">
                  <c:v>0.22600000000000001</c:v>
                </c:pt>
                <c:pt idx="21">
                  <c:v>0.435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3C-1F44-A505-A4D2F05D3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968560"/>
        <c:axId val="134947456"/>
      </c:lineChart>
      <c:catAx>
        <c:axId val="13496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integers in the Z dimension</a:t>
                </a:r>
              </a:p>
            </c:rich>
          </c:tx>
          <c:layout>
            <c:manualLayout>
              <c:xMode val="edge"/>
              <c:yMode val="edge"/>
              <c:x val="0.15618149999701361"/>
              <c:y val="0.83035139224992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47456"/>
        <c:crosses val="autoZero"/>
        <c:auto val="1"/>
        <c:lblAlgn val="ctr"/>
        <c:lblOffset val="50"/>
        <c:noMultiLvlLbl val="0"/>
      </c:catAx>
      <c:valAx>
        <c:axId val="134947456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bg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6856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143466173980965E-2"/>
          <c:y val="1.4352782023609402E-2"/>
          <c:w val="0.89999953545259859"/>
          <c:h val="0.1185265229689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2">
              <a:lumMod val="1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503" y="1122363"/>
            <a:ext cx="180570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503" y="3602038"/>
            <a:ext cx="180570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9405" y="365125"/>
            <a:ext cx="519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227" y="365125"/>
            <a:ext cx="152732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87" y="1709739"/>
            <a:ext cx="2076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687" y="4589464"/>
            <a:ext cx="2076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227" y="1825625"/>
            <a:ext cx="102323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487" y="1825625"/>
            <a:ext cx="102323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2" y="365126"/>
            <a:ext cx="2076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364" y="1681163"/>
            <a:ext cx="101852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364" y="2505075"/>
            <a:ext cx="1018528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8487" y="1681163"/>
            <a:ext cx="102354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8487" y="2505075"/>
            <a:ext cx="102354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4" y="457200"/>
            <a:ext cx="77651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446" y="987426"/>
            <a:ext cx="121884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364" y="2057400"/>
            <a:ext cx="77651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4" y="457200"/>
            <a:ext cx="77651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5446" y="987426"/>
            <a:ext cx="1218848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364" y="2057400"/>
            <a:ext cx="77651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227" y="365126"/>
            <a:ext cx="2076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227" y="1825625"/>
            <a:ext cx="2076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227" y="6356351"/>
            <a:ext cx="5417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2272-2DF1-2049-AA14-3CAD2CA7FAF8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5184" y="6356351"/>
            <a:ext cx="8125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3692" y="6356351"/>
            <a:ext cx="5417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566D718D-B5A0-7C40-B5D8-04B23C71E364}"/>
              </a:ext>
            </a:extLst>
          </p:cNvPr>
          <p:cNvSpPr txBox="1"/>
          <p:nvPr/>
        </p:nvSpPr>
        <p:spPr>
          <a:xfrm>
            <a:off x="4970817" y="370663"/>
            <a:ext cx="102949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MPI + GPU Improvements for multiple accelerator nodes and native hardware models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ABC8B8-C18B-F147-95A9-DF1B14EA50A1}"/>
              </a:ext>
            </a:extLst>
          </p:cNvPr>
          <p:cNvSpPr txBox="1"/>
          <p:nvPr/>
        </p:nvSpPr>
        <p:spPr>
          <a:xfrm>
            <a:off x="181054" y="366492"/>
            <a:ext cx="47897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Collective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0E1615-693B-1148-9F4A-5E18CA6799A6}"/>
              </a:ext>
            </a:extLst>
          </p:cNvPr>
          <p:cNvGrpSpPr/>
          <p:nvPr/>
        </p:nvGrpSpPr>
        <p:grpSpPr>
          <a:xfrm>
            <a:off x="583212" y="1005881"/>
            <a:ext cx="4133067" cy="2847991"/>
            <a:chOff x="6116088" y="2226521"/>
            <a:chExt cx="5974991" cy="4117213"/>
          </a:xfrm>
        </p:grpSpPr>
        <p:sp>
          <p:nvSpPr>
            <p:cNvPr id="82" name="Card 81">
              <a:extLst>
                <a:ext uri="{FF2B5EF4-FFF2-40B4-BE49-F238E27FC236}">
                  <a16:creationId xmlns:a16="http://schemas.microsoft.com/office/drawing/2014/main" id="{0FCA56F9-7CC2-1E47-8985-6A8D86071C8E}"/>
                </a:ext>
              </a:extLst>
            </p:cNvPr>
            <p:cNvSpPr/>
            <p:nvPr/>
          </p:nvSpPr>
          <p:spPr>
            <a:xfrm>
              <a:off x="9968948" y="2226521"/>
              <a:ext cx="1673975" cy="815008"/>
            </a:xfrm>
            <a:prstGeom prst="flowChartPunchedCard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/>
                <a:t>Selection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Logic</a:t>
              </a:r>
              <a:endParaRPr lang="en-US" sz="1600" dirty="0"/>
            </a:p>
          </p:txBody>
        </p:sp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C1FE1A6A-AE76-6447-99EF-A410642F54A0}"/>
                </a:ext>
              </a:extLst>
            </p:cNvPr>
            <p:cNvSpPr/>
            <p:nvPr/>
          </p:nvSpPr>
          <p:spPr>
            <a:xfrm>
              <a:off x="8180027" y="4650049"/>
              <a:ext cx="1948999" cy="958683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/>
                <a:t>Collective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Selection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Framework</a:t>
              </a:r>
              <a:endParaRPr lang="en-US" sz="1600" dirty="0"/>
            </a:p>
          </p:txBody>
        </p:sp>
        <p:sp>
          <p:nvSpPr>
            <p:cNvPr id="84" name="Multidocument 83">
              <a:extLst>
                <a:ext uri="{FF2B5EF4-FFF2-40B4-BE49-F238E27FC236}">
                  <a16:creationId xmlns:a16="http://schemas.microsoft.com/office/drawing/2014/main" id="{93841378-65F3-BF48-A57E-639F98062053}"/>
                </a:ext>
              </a:extLst>
            </p:cNvPr>
            <p:cNvSpPr/>
            <p:nvPr/>
          </p:nvSpPr>
          <p:spPr>
            <a:xfrm>
              <a:off x="6250194" y="2250426"/>
              <a:ext cx="1762044" cy="1202479"/>
            </a:xfrm>
            <a:prstGeom prst="flowChartMultidocumen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/>
                <a:t>Profiling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Traces</a:t>
              </a:r>
              <a:endParaRPr lang="en-US" sz="16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C49D70-E5CA-354B-AE2E-91884A3462DA}"/>
                </a:ext>
              </a:extLst>
            </p:cNvPr>
            <p:cNvCxnSpPr/>
            <p:nvPr/>
          </p:nvCxnSpPr>
          <p:spPr>
            <a:xfrm>
              <a:off x="8249478" y="2795031"/>
              <a:ext cx="15468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4E49D4D-7CF4-C849-919D-C6F578634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9314" y="3169670"/>
              <a:ext cx="1326165" cy="13938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0D56857-4544-AE47-9F31-6B1EC69A3A30}"/>
                </a:ext>
              </a:extLst>
            </p:cNvPr>
            <p:cNvSpPr txBox="1"/>
            <p:nvPr/>
          </p:nvSpPr>
          <p:spPr>
            <a:xfrm>
              <a:off x="9022911" y="3329509"/>
              <a:ext cx="849976" cy="3785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400" dirty="0"/>
                <a:t>Initialize</a:t>
              </a:r>
              <a:endParaRPr lang="en-US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9BB7C2A-69DF-E442-8B5C-339D7151E01C}"/>
                </a:ext>
              </a:extLst>
            </p:cNvPr>
            <p:cNvSpPr/>
            <p:nvPr/>
          </p:nvSpPr>
          <p:spPr>
            <a:xfrm>
              <a:off x="6116089" y="4044208"/>
              <a:ext cx="1673975" cy="46240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100" dirty="0" err="1">
                  <a:solidFill>
                    <a:schemeClr val="tx1"/>
                  </a:solidFill>
                </a:rPr>
                <a:t>MPI_Reduce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826CA53-0232-134F-8C27-333225055DCB}"/>
                </a:ext>
              </a:extLst>
            </p:cNvPr>
            <p:cNvSpPr/>
            <p:nvPr/>
          </p:nvSpPr>
          <p:spPr>
            <a:xfrm>
              <a:off x="6116089" y="4761858"/>
              <a:ext cx="1673975" cy="46240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100" dirty="0" err="1">
                  <a:solidFill>
                    <a:schemeClr val="tx1"/>
                  </a:solidFill>
                </a:rPr>
                <a:t>MPI_Bcast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A4DB413-4DB6-884C-A42B-C4D5D877E5BF}"/>
                </a:ext>
              </a:extLst>
            </p:cNvPr>
            <p:cNvSpPr/>
            <p:nvPr/>
          </p:nvSpPr>
          <p:spPr>
            <a:xfrm>
              <a:off x="6116088" y="5881328"/>
              <a:ext cx="1673975" cy="46240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100" dirty="0" err="1">
                  <a:solidFill>
                    <a:schemeClr val="tx1"/>
                  </a:solidFill>
                </a:rPr>
                <a:t>MPI_Allreduce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4DC351-3643-F843-BF92-1164AE960239}"/>
                </a:ext>
              </a:extLst>
            </p:cNvPr>
            <p:cNvSpPr txBox="1"/>
            <p:nvPr/>
          </p:nvSpPr>
          <p:spPr>
            <a:xfrm rot="5400000">
              <a:off x="7035972" y="5363514"/>
              <a:ext cx="408382" cy="3785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400" dirty="0"/>
                <a:t>….</a:t>
              </a:r>
              <a:endParaRPr lang="en-US" sz="14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84BA573-3C1A-974E-8698-520F008DC685}"/>
                </a:ext>
              </a:extLst>
            </p:cNvPr>
            <p:cNvSpPr/>
            <p:nvPr/>
          </p:nvSpPr>
          <p:spPr>
            <a:xfrm>
              <a:off x="10417104" y="3735774"/>
              <a:ext cx="1673975" cy="46240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100" dirty="0">
                  <a:solidFill>
                    <a:schemeClr val="tx1"/>
                  </a:solidFill>
                </a:rPr>
                <a:t>Optimized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100" dirty="0">
                  <a:solidFill>
                    <a:schemeClr val="tx1"/>
                  </a:solidFill>
                </a:rPr>
                <a:t>Reduce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C057464-3B86-904A-8B40-12BC470B81B6}"/>
                </a:ext>
              </a:extLst>
            </p:cNvPr>
            <p:cNvSpPr/>
            <p:nvPr/>
          </p:nvSpPr>
          <p:spPr>
            <a:xfrm>
              <a:off x="10417104" y="4453424"/>
              <a:ext cx="1673975" cy="46240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100" dirty="0">
                  <a:solidFill>
                    <a:schemeClr val="tx1"/>
                  </a:solidFill>
                </a:rPr>
                <a:t>Optimized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100" dirty="0" err="1">
                  <a:solidFill>
                    <a:schemeClr val="tx1"/>
                  </a:solidFill>
                </a:rPr>
                <a:t>Bcast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6E3D403-CF5F-C14C-BE97-320BBBE168E9}"/>
                </a:ext>
              </a:extLst>
            </p:cNvPr>
            <p:cNvSpPr/>
            <p:nvPr/>
          </p:nvSpPr>
          <p:spPr>
            <a:xfrm>
              <a:off x="10417103" y="5572894"/>
              <a:ext cx="1673975" cy="462406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100" dirty="0">
                  <a:solidFill>
                    <a:schemeClr val="tx1"/>
                  </a:solidFill>
                </a:rPr>
                <a:t>Optimized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100" dirty="0" err="1">
                  <a:solidFill>
                    <a:schemeClr val="tx1"/>
                  </a:solidFill>
                </a:rPr>
                <a:t>Allreduce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7440C4-A403-A44C-A90A-57CE0F98FF7D}"/>
                </a:ext>
              </a:extLst>
            </p:cNvPr>
            <p:cNvSpPr txBox="1"/>
            <p:nvPr/>
          </p:nvSpPr>
          <p:spPr>
            <a:xfrm rot="5400000">
              <a:off x="11202881" y="5055080"/>
              <a:ext cx="408382" cy="3785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400" dirty="0"/>
                <a:t>….</a:t>
              </a:r>
              <a:endParaRPr lang="en-US" sz="1400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73FD232-CCBF-2244-BF11-57F58AE9C93B}"/>
                </a:ext>
              </a:extLst>
            </p:cNvPr>
            <p:cNvCxnSpPr>
              <a:cxnSpLocks/>
              <a:stCxn id="88" idx="6"/>
              <a:endCxn id="83" idx="1"/>
            </p:cNvCxnSpPr>
            <p:nvPr/>
          </p:nvCxnSpPr>
          <p:spPr>
            <a:xfrm>
              <a:off x="7790065" y="4275412"/>
              <a:ext cx="389963" cy="8539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7AF4F9A-A301-CA4F-B8D3-FFE2F58DEB36}"/>
                </a:ext>
              </a:extLst>
            </p:cNvPr>
            <p:cNvCxnSpPr>
              <a:cxnSpLocks/>
              <a:stCxn id="89" idx="6"/>
              <a:endCxn id="83" idx="1"/>
            </p:cNvCxnSpPr>
            <p:nvPr/>
          </p:nvCxnSpPr>
          <p:spPr>
            <a:xfrm>
              <a:off x="7790065" y="4993061"/>
              <a:ext cx="389963" cy="1363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AE38F4E-D18E-BA46-9F55-37F938928B37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 flipV="1">
              <a:off x="7790063" y="5129391"/>
              <a:ext cx="348968" cy="9831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34980F9-157E-1445-9778-610E1AD89406}"/>
                </a:ext>
              </a:extLst>
            </p:cNvPr>
            <p:cNvCxnSpPr>
              <a:cxnSpLocks/>
              <a:stCxn id="83" idx="3"/>
              <a:endCxn id="92" idx="2"/>
            </p:cNvCxnSpPr>
            <p:nvPr/>
          </p:nvCxnSpPr>
          <p:spPr>
            <a:xfrm flipV="1">
              <a:off x="10129027" y="3966977"/>
              <a:ext cx="288077" cy="11624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1AF6BD1-9EFE-144F-B34B-092D5C12322A}"/>
                </a:ext>
              </a:extLst>
            </p:cNvPr>
            <p:cNvCxnSpPr>
              <a:cxnSpLocks/>
              <a:stCxn id="83" idx="3"/>
              <a:endCxn id="93" idx="2"/>
            </p:cNvCxnSpPr>
            <p:nvPr/>
          </p:nvCxnSpPr>
          <p:spPr>
            <a:xfrm flipV="1">
              <a:off x="10129027" y="4684628"/>
              <a:ext cx="288077" cy="4447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E95149A-DB91-C943-97A3-8E8D834E8885}"/>
                </a:ext>
              </a:extLst>
            </p:cNvPr>
            <p:cNvCxnSpPr>
              <a:cxnSpLocks/>
              <a:stCxn id="83" idx="3"/>
              <a:endCxn id="94" idx="2"/>
            </p:cNvCxnSpPr>
            <p:nvPr/>
          </p:nvCxnSpPr>
          <p:spPr>
            <a:xfrm>
              <a:off x="10129027" y="5129391"/>
              <a:ext cx="288076" cy="6747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9328F3-4663-BE43-9F3A-8D8905D40102}"/>
              </a:ext>
            </a:extLst>
          </p:cNvPr>
          <p:cNvGrpSpPr/>
          <p:nvPr/>
        </p:nvGrpSpPr>
        <p:grpSpPr>
          <a:xfrm>
            <a:off x="5044723" y="810081"/>
            <a:ext cx="3970127" cy="3043794"/>
            <a:chOff x="7033364" y="87438"/>
            <a:chExt cx="4427952" cy="3394797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223914DA-45FE-2F47-A6A6-85C52F99658B}"/>
                </a:ext>
              </a:extLst>
            </p:cNvPr>
            <p:cNvSpPr/>
            <p:nvPr/>
          </p:nvSpPr>
          <p:spPr>
            <a:xfrm>
              <a:off x="7033364" y="1613178"/>
              <a:ext cx="4427952" cy="1869057"/>
            </a:xfrm>
            <a:prstGeom prst="roundRect">
              <a:avLst>
                <a:gd name="adj" fmla="val 6846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/>
                <a:t>CH4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E6D9F1A6-A6A2-5642-8DF2-779A47A8ADF4}"/>
                </a:ext>
              </a:extLst>
            </p:cNvPr>
            <p:cNvSpPr/>
            <p:nvPr/>
          </p:nvSpPr>
          <p:spPr>
            <a:xfrm>
              <a:off x="7033364" y="486551"/>
              <a:ext cx="4427952" cy="8228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dirty="0"/>
                <a:t>MPI Layer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559EEE52-5A71-4B42-8E94-081C25ABC3B6}"/>
                </a:ext>
              </a:extLst>
            </p:cNvPr>
            <p:cNvSpPr/>
            <p:nvPr/>
          </p:nvSpPr>
          <p:spPr>
            <a:xfrm>
              <a:off x="7121046" y="1887303"/>
              <a:ext cx="4233797" cy="8017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dirty="0"/>
                <a:t>CH4 Core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1F85F8F-7DB8-D746-8135-A8145045ECFB}"/>
                </a:ext>
              </a:extLst>
            </p:cNvPr>
            <p:cNvGrpSpPr/>
            <p:nvPr/>
          </p:nvGrpSpPr>
          <p:grpSpPr>
            <a:xfrm>
              <a:off x="7127501" y="2810074"/>
              <a:ext cx="1315233" cy="585064"/>
              <a:chOff x="3778754" y="3723809"/>
              <a:chExt cx="795894" cy="509825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D8D9F21A-C7B4-1C42-84F4-097E9DA4B7DB}"/>
                  </a:ext>
                </a:extLst>
              </p:cNvPr>
              <p:cNvSpPr/>
              <p:nvPr/>
            </p:nvSpPr>
            <p:spPr>
              <a:xfrm>
                <a:off x="3778754" y="3723809"/>
                <a:ext cx="795894" cy="50982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 err="1"/>
                  <a:t>Netmods</a:t>
                </a:r>
                <a:endParaRPr lang="en-US" sz="1200" dirty="0"/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C6AE6434-17FE-E245-831B-547A501915BC}"/>
                  </a:ext>
                </a:extLst>
              </p:cNvPr>
              <p:cNvSpPr/>
              <p:nvPr/>
            </p:nvSpPr>
            <p:spPr>
              <a:xfrm>
                <a:off x="3816653" y="3953845"/>
                <a:ext cx="358339" cy="20722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OFI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42AFD614-1F83-0A49-BC8D-5277DD1B2F0D}"/>
                  </a:ext>
                </a:extLst>
              </p:cNvPr>
              <p:cNvSpPr/>
              <p:nvPr/>
            </p:nvSpPr>
            <p:spPr>
              <a:xfrm>
                <a:off x="4182563" y="3953845"/>
                <a:ext cx="358339" cy="20722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UCX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8E3DC0-DC49-4746-B7F7-5609C7EAA35C}"/>
                </a:ext>
              </a:extLst>
            </p:cNvPr>
            <p:cNvGrpSpPr/>
            <p:nvPr/>
          </p:nvGrpSpPr>
          <p:grpSpPr>
            <a:xfrm>
              <a:off x="8583774" y="2810074"/>
              <a:ext cx="2779935" cy="580480"/>
              <a:chOff x="5341795" y="3677455"/>
              <a:chExt cx="1214730" cy="505831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40590ABB-E352-144D-8651-2486AE625A27}"/>
                  </a:ext>
                </a:extLst>
              </p:cNvPr>
              <p:cNvSpPr/>
              <p:nvPr/>
            </p:nvSpPr>
            <p:spPr>
              <a:xfrm>
                <a:off x="5341795" y="3677455"/>
                <a:ext cx="1214730" cy="5058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 err="1"/>
                  <a:t>Shmmods</a:t>
                </a:r>
                <a:endParaRPr lang="en-US" sz="1200" dirty="0"/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98780360-F0E8-F145-BCE3-141D2CE799EE}"/>
                  </a:ext>
                </a:extLst>
              </p:cNvPr>
              <p:cNvSpPr/>
              <p:nvPr/>
            </p:nvSpPr>
            <p:spPr>
              <a:xfrm>
                <a:off x="5369049" y="3903495"/>
                <a:ext cx="364948" cy="20461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POSIX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91F6B0FD-B805-D747-8EB0-63E08E83008B}"/>
                  </a:ext>
                </a:extLst>
              </p:cNvPr>
              <p:cNvSpPr/>
              <p:nvPr/>
            </p:nvSpPr>
            <p:spPr>
              <a:xfrm>
                <a:off x="5761251" y="3903495"/>
                <a:ext cx="371584" cy="20461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XPMEM</a:t>
                </a:r>
              </a:p>
            </p:txBody>
          </p:sp>
        </p:grp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A25DE04-785A-4E4D-B07D-660C4322CE1B}"/>
                </a:ext>
              </a:extLst>
            </p:cNvPr>
            <p:cNvSpPr/>
            <p:nvPr/>
          </p:nvSpPr>
          <p:spPr>
            <a:xfrm>
              <a:off x="7200816" y="2132884"/>
              <a:ext cx="1431480" cy="5289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sz="1100" dirty="0"/>
                <a:t>Architecture-specific Collectives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1B9F195C-5FC8-2D41-A699-E053280DBEA2}"/>
                </a:ext>
              </a:extLst>
            </p:cNvPr>
            <p:cNvSpPr/>
            <p:nvPr/>
          </p:nvSpPr>
          <p:spPr>
            <a:xfrm>
              <a:off x="8736902" y="2114672"/>
              <a:ext cx="1236840" cy="5289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sz="1100" dirty="0"/>
                <a:t>Active Message</a:t>
              </a:r>
            </a:p>
            <a:p>
              <a:pPr algn="ctr"/>
              <a:r>
                <a:rPr lang="en-US" sz="1100" dirty="0"/>
                <a:t>Fallback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36F3134-1B3C-DA4C-A17C-989296B0B9A8}"/>
                </a:ext>
              </a:extLst>
            </p:cNvPr>
            <p:cNvGrpSpPr/>
            <p:nvPr/>
          </p:nvGrpSpPr>
          <p:grpSpPr>
            <a:xfrm>
              <a:off x="7158757" y="1334742"/>
              <a:ext cx="3978269" cy="276999"/>
              <a:chOff x="3268596" y="2441125"/>
              <a:chExt cx="2606721" cy="573964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71B6191-F5D8-9342-A996-A4EA0C983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6" y="2719521"/>
                <a:ext cx="63727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5EEA0DA-D8C4-A148-90E9-34A9096C8C87}"/>
                  </a:ext>
                </a:extLst>
              </p:cNvPr>
              <p:cNvSpPr txBox="1"/>
              <p:nvPr/>
            </p:nvSpPr>
            <p:spPr>
              <a:xfrm>
                <a:off x="3869873" y="2441125"/>
                <a:ext cx="1588452" cy="57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Abstract Device Interface (ADI)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B79F8BE-A6F3-F548-84C4-15B88DEC18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3563" y="2696171"/>
                <a:ext cx="531754" cy="1717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C237474-A5F9-7540-9B40-5C2E78436A00}"/>
                </a:ext>
              </a:extLst>
            </p:cNvPr>
            <p:cNvGrpSpPr/>
            <p:nvPr/>
          </p:nvGrpSpPr>
          <p:grpSpPr>
            <a:xfrm>
              <a:off x="7175138" y="253838"/>
              <a:ext cx="4095183" cy="261610"/>
              <a:chOff x="3331460" y="2464526"/>
              <a:chExt cx="2676325" cy="542077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78AC07D-E92E-3441-89EF-7985BE0E2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460" y="2734812"/>
                <a:ext cx="99048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99D1DA4-B789-A64B-B877-8AC9F15DB33E}"/>
                  </a:ext>
                </a:extLst>
              </p:cNvPr>
              <p:cNvSpPr txBox="1"/>
              <p:nvPr/>
            </p:nvSpPr>
            <p:spPr>
              <a:xfrm>
                <a:off x="4334622" y="2464526"/>
                <a:ext cx="1173012" cy="542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MPI Interface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AAF48D9-8357-8444-9643-9BAB93BE1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4280" y="2734812"/>
                <a:ext cx="100350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CCA676D-3162-4E44-8604-CB7F447357A3}"/>
                </a:ext>
              </a:extLst>
            </p:cNvPr>
            <p:cNvSpPr/>
            <p:nvPr/>
          </p:nvSpPr>
          <p:spPr>
            <a:xfrm>
              <a:off x="7033364" y="87438"/>
              <a:ext cx="4427952" cy="2173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Application</a:t>
              </a: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A94DC36F-A4F9-6345-A8D6-A2470EFA4A99}"/>
                </a:ext>
              </a:extLst>
            </p:cNvPr>
            <p:cNvSpPr/>
            <p:nvPr/>
          </p:nvSpPr>
          <p:spPr>
            <a:xfrm>
              <a:off x="7158757" y="783228"/>
              <a:ext cx="1154907" cy="48500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sz="1050" dirty="0"/>
                <a:t>Machine-independent Collectives</a:t>
              </a: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F05853F3-DA83-F848-9782-9F9E8294A06F}"/>
                </a:ext>
              </a:extLst>
            </p:cNvPr>
            <p:cNvSpPr/>
            <p:nvPr/>
          </p:nvSpPr>
          <p:spPr>
            <a:xfrm>
              <a:off x="8362131" y="792090"/>
              <a:ext cx="1578645" cy="464038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sz="1100" dirty="0"/>
                <a:t>Derived Datatype Management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(</a:t>
              </a:r>
              <a:r>
                <a:rPr lang="en-US" altLang="zh-CN" sz="1100" dirty="0" err="1"/>
                <a:t>Yaksa</a:t>
              </a:r>
              <a:r>
                <a:rPr lang="en-US" altLang="zh-CN" sz="1100" dirty="0"/>
                <a:t>)</a:t>
              </a:r>
              <a:endParaRPr lang="en-US" sz="1100" dirty="0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33A18CA3-090E-4A4F-A5D5-ABBEF04A8A17}"/>
                </a:ext>
              </a:extLst>
            </p:cNvPr>
            <p:cNvSpPr/>
            <p:nvPr/>
          </p:nvSpPr>
          <p:spPr>
            <a:xfrm>
              <a:off x="10018988" y="792090"/>
              <a:ext cx="1251334" cy="45234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sz="1200" dirty="0"/>
                <a:t>Group Management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682A835B-63CF-DF4A-99CA-18EDAB4C4428}"/>
                </a:ext>
              </a:extLst>
            </p:cNvPr>
            <p:cNvSpPr/>
            <p:nvPr/>
          </p:nvSpPr>
          <p:spPr>
            <a:xfrm>
              <a:off x="10068236" y="2114672"/>
              <a:ext cx="1202085" cy="5289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200" dirty="0"/>
                <a:t>GPU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Support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Fallback</a:t>
              </a:r>
              <a:endParaRPr lang="en-US" sz="1200" dirty="0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783AB812-3C25-024D-B1A2-C25E1F287DAF}"/>
                </a:ext>
              </a:extLst>
            </p:cNvPr>
            <p:cNvSpPr/>
            <p:nvPr/>
          </p:nvSpPr>
          <p:spPr>
            <a:xfrm>
              <a:off x="10444124" y="3063329"/>
              <a:ext cx="826197" cy="2348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/>
                <a:t>GPU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IPC</a:t>
              </a:r>
              <a:endParaRPr lang="en-US" sz="12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187A4E8-3266-2B47-949E-6A82920783B7}"/>
              </a:ext>
            </a:extLst>
          </p:cNvPr>
          <p:cNvGrpSpPr/>
          <p:nvPr/>
        </p:nvGrpSpPr>
        <p:grpSpPr>
          <a:xfrm>
            <a:off x="9037192" y="810080"/>
            <a:ext cx="3567673" cy="2954163"/>
            <a:chOff x="5033791" y="4863199"/>
            <a:chExt cx="1945529" cy="1093321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4DEAF18-9D4B-8441-87C3-933B278B013D}"/>
                </a:ext>
              </a:extLst>
            </p:cNvPr>
            <p:cNvSpPr/>
            <p:nvPr/>
          </p:nvSpPr>
          <p:spPr>
            <a:xfrm>
              <a:off x="5724768" y="4863199"/>
              <a:ext cx="858750" cy="10933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b" anchorCtr="1"/>
            <a:lstStyle/>
            <a:p>
              <a:pPr algn="ctr"/>
              <a:r>
                <a:rPr lang="en-US" altLang="zh-CN" sz="1050" b="1" dirty="0" err="1">
                  <a:solidFill>
                    <a:srgbClr val="FF0000"/>
                  </a:solidFill>
                </a:rPr>
                <a:t>Yaksa</a:t>
              </a:r>
              <a:r>
                <a:rPr lang="zh-CN" altLang="en-US" sz="105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Datatype</a:t>
              </a:r>
              <a:r>
                <a:rPr lang="zh-CN" altLang="en-US" sz="105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Engine</a:t>
              </a:r>
              <a:endParaRPr 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3FBD875-3CDA-FF40-AAF9-6D029B5F8FB7}"/>
                </a:ext>
              </a:extLst>
            </p:cNvPr>
            <p:cNvSpPr/>
            <p:nvPr/>
          </p:nvSpPr>
          <p:spPr>
            <a:xfrm>
              <a:off x="5134849" y="5090844"/>
              <a:ext cx="383120" cy="1816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Vector</a:t>
              </a:r>
              <a:endParaRPr lang="en-US" sz="1050" b="1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AF20271-38AC-044D-AE79-F8ACAD9DD3BD}"/>
                </a:ext>
              </a:extLst>
            </p:cNvPr>
            <p:cNvSpPr/>
            <p:nvPr/>
          </p:nvSpPr>
          <p:spPr>
            <a:xfrm>
              <a:off x="5134849" y="5310126"/>
              <a:ext cx="383120" cy="1816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Indexed</a:t>
              </a:r>
              <a:endParaRPr lang="en-US" sz="1050" b="1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19BE270-C02E-AA49-8100-5562FB9F0A94}"/>
                </a:ext>
              </a:extLst>
            </p:cNvPr>
            <p:cNvSpPr/>
            <p:nvPr/>
          </p:nvSpPr>
          <p:spPr>
            <a:xfrm>
              <a:off x="5134849" y="5738420"/>
              <a:ext cx="383120" cy="1816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Struct</a:t>
              </a:r>
              <a:endParaRPr lang="en-US" sz="105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739EFBF-BD76-D34E-81E2-7C6D5C0F7736}"/>
                </a:ext>
              </a:extLst>
            </p:cNvPr>
            <p:cNvSpPr txBox="1"/>
            <p:nvPr/>
          </p:nvSpPr>
          <p:spPr>
            <a:xfrm>
              <a:off x="5033791" y="4915061"/>
              <a:ext cx="644728" cy="12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/>
                <a:t>MPI</a:t>
              </a:r>
              <a:r>
                <a:rPr lang="zh-CN" altLang="en-US" sz="1050" b="1" dirty="0"/>
                <a:t> </a:t>
              </a:r>
              <a:r>
                <a:rPr lang="en-US" altLang="zh-CN" sz="1050" b="1" dirty="0"/>
                <a:t>Datatypes</a:t>
              </a:r>
              <a:endParaRPr lang="en-US" sz="1050" b="1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50E27-A904-194C-B93C-889D17048AC1}"/>
                </a:ext>
              </a:extLst>
            </p:cNvPr>
            <p:cNvSpPr txBox="1"/>
            <p:nvPr/>
          </p:nvSpPr>
          <p:spPr>
            <a:xfrm rot="5400000">
              <a:off x="5224005" y="5525851"/>
              <a:ext cx="277640" cy="177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en-US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8104AA3-E04A-B748-89CC-38E55C8B2A72}"/>
                </a:ext>
              </a:extLst>
            </p:cNvPr>
            <p:cNvSpPr/>
            <p:nvPr/>
          </p:nvSpPr>
          <p:spPr>
            <a:xfrm>
              <a:off x="5759000" y="4900001"/>
              <a:ext cx="373631" cy="9185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Datatype</a:t>
              </a:r>
            </a:p>
            <a:p>
              <a:pPr algn="ctr"/>
              <a:r>
                <a:rPr lang="en-US" altLang="zh-CN" sz="1050" b="1" dirty="0"/>
                <a:t>Frontend</a:t>
              </a:r>
              <a:endParaRPr lang="en-US" sz="1050" b="1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C973E1D-E4B5-DD45-B1FC-BCBB361ACBB8}"/>
                </a:ext>
              </a:extLst>
            </p:cNvPr>
            <p:cNvSpPr/>
            <p:nvPr/>
          </p:nvSpPr>
          <p:spPr>
            <a:xfrm>
              <a:off x="6164112" y="4895720"/>
              <a:ext cx="373631" cy="1958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CPU</a:t>
              </a:r>
            </a:p>
            <a:p>
              <a:pPr algn="ctr"/>
              <a:r>
                <a:rPr lang="en-US" altLang="zh-CN" sz="1050" b="1" dirty="0"/>
                <a:t>Backend</a:t>
              </a:r>
              <a:endParaRPr lang="en-US" sz="1050" b="1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EAAD99C-22AE-9E4F-9DE2-ECBF3B46AC79}"/>
                </a:ext>
              </a:extLst>
            </p:cNvPr>
            <p:cNvSpPr/>
            <p:nvPr/>
          </p:nvSpPr>
          <p:spPr>
            <a:xfrm>
              <a:off x="6164111" y="5136849"/>
              <a:ext cx="373631" cy="1958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CUDA</a:t>
              </a:r>
            </a:p>
            <a:p>
              <a:pPr algn="ctr"/>
              <a:r>
                <a:rPr lang="en-US" altLang="zh-CN" sz="1050" b="1" dirty="0"/>
                <a:t>Backend</a:t>
              </a:r>
              <a:endParaRPr lang="en-US" sz="1050" b="1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DE26BA5-5A33-5045-9835-021B18CB81A5}"/>
                </a:ext>
              </a:extLst>
            </p:cNvPr>
            <p:cNvSpPr/>
            <p:nvPr/>
          </p:nvSpPr>
          <p:spPr>
            <a:xfrm>
              <a:off x="6164031" y="5376998"/>
              <a:ext cx="373631" cy="1958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HIP</a:t>
              </a:r>
            </a:p>
            <a:p>
              <a:pPr algn="ctr"/>
              <a:r>
                <a:rPr lang="en-US" altLang="zh-CN" sz="1050" b="1" dirty="0"/>
                <a:t>Backend</a:t>
              </a:r>
              <a:endParaRPr lang="en-US" sz="1050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208175B-34E3-CC45-93C4-B449F7215029}"/>
                </a:ext>
              </a:extLst>
            </p:cNvPr>
            <p:cNvSpPr/>
            <p:nvPr/>
          </p:nvSpPr>
          <p:spPr>
            <a:xfrm>
              <a:off x="6164030" y="5618285"/>
              <a:ext cx="373631" cy="1958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ZE</a:t>
              </a:r>
            </a:p>
            <a:p>
              <a:pPr algn="ctr"/>
              <a:r>
                <a:rPr lang="en-US" altLang="zh-CN" sz="1050" b="1" dirty="0"/>
                <a:t>Backend</a:t>
              </a:r>
              <a:endParaRPr lang="en-US" sz="1050" b="1" dirty="0"/>
            </a:p>
          </p:txBody>
        </p:sp>
        <p:sp>
          <p:nvSpPr>
            <p:cNvPr id="142" name="Left-Right Arrow 141">
              <a:extLst>
                <a:ext uri="{FF2B5EF4-FFF2-40B4-BE49-F238E27FC236}">
                  <a16:creationId xmlns:a16="http://schemas.microsoft.com/office/drawing/2014/main" id="{E9D87701-53A6-C14B-BFAA-C3A839DE4112}"/>
                </a:ext>
              </a:extLst>
            </p:cNvPr>
            <p:cNvSpPr/>
            <p:nvPr/>
          </p:nvSpPr>
          <p:spPr>
            <a:xfrm>
              <a:off x="5517968" y="5355878"/>
              <a:ext cx="206800" cy="336198"/>
            </a:xfrm>
            <a:prstGeom prst="leftRightArrow">
              <a:avLst>
                <a:gd name="adj1" fmla="val 68953"/>
                <a:gd name="adj2" fmla="val 3026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72811FBA-FCFF-6C4A-8D87-9948C717997E}"/>
                </a:ext>
              </a:extLst>
            </p:cNvPr>
            <p:cNvSpPr/>
            <p:nvPr/>
          </p:nvSpPr>
          <p:spPr>
            <a:xfrm>
              <a:off x="6639194" y="4912038"/>
              <a:ext cx="330495" cy="175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CPU</a:t>
              </a:r>
              <a:endParaRPr lang="en-US" sz="1050" b="1" dirty="0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A058886-98F7-CE4B-82FB-DCCF6163B518}"/>
                </a:ext>
              </a:extLst>
            </p:cNvPr>
            <p:cNvSpPr/>
            <p:nvPr/>
          </p:nvSpPr>
          <p:spPr>
            <a:xfrm>
              <a:off x="6645924" y="5146904"/>
              <a:ext cx="330495" cy="1757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NVIDIA</a:t>
              </a:r>
            </a:p>
            <a:p>
              <a:pPr algn="ctr"/>
              <a:r>
                <a:rPr lang="en-US" altLang="zh-CN" sz="1050" b="1" dirty="0"/>
                <a:t>GPU</a:t>
              </a:r>
              <a:endParaRPr lang="en-US" sz="1050" b="1" dirty="0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EAC9F27F-087C-2D4A-96A4-5DFB43453331}"/>
                </a:ext>
              </a:extLst>
            </p:cNvPr>
            <p:cNvSpPr/>
            <p:nvPr/>
          </p:nvSpPr>
          <p:spPr>
            <a:xfrm>
              <a:off x="6648825" y="5385706"/>
              <a:ext cx="330495" cy="1757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AMD</a:t>
              </a:r>
            </a:p>
            <a:p>
              <a:pPr algn="ctr"/>
              <a:r>
                <a:rPr lang="en-US" altLang="zh-CN" sz="1050" b="1" dirty="0"/>
                <a:t>GPU</a:t>
              </a:r>
              <a:endParaRPr lang="en-US" sz="1050" b="1" dirty="0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80FCFF0F-1D90-134C-A019-A9AC2673F9D9}"/>
                </a:ext>
              </a:extLst>
            </p:cNvPr>
            <p:cNvSpPr/>
            <p:nvPr/>
          </p:nvSpPr>
          <p:spPr>
            <a:xfrm>
              <a:off x="6645924" y="5630505"/>
              <a:ext cx="330495" cy="1757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b="1" dirty="0"/>
                <a:t>Intel</a:t>
              </a:r>
            </a:p>
            <a:p>
              <a:pPr algn="ctr"/>
              <a:r>
                <a:rPr lang="en-US" altLang="zh-CN" sz="1050" b="1" dirty="0"/>
                <a:t>GPU</a:t>
              </a:r>
              <a:endParaRPr lang="en-US" sz="1050" b="1" dirty="0"/>
            </a:p>
          </p:txBody>
        </p:sp>
        <p:sp>
          <p:nvSpPr>
            <p:cNvPr id="147" name="Left-Right Arrow 146">
              <a:extLst>
                <a:ext uri="{FF2B5EF4-FFF2-40B4-BE49-F238E27FC236}">
                  <a16:creationId xmlns:a16="http://schemas.microsoft.com/office/drawing/2014/main" id="{14D56D97-3A25-8A42-B3D7-FA9380626388}"/>
                </a:ext>
              </a:extLst>
            </p:cNvPr>
            <p:cNvSpPr/>
            <p:nvPr/>
          </p:nvSpPr>
          <p:spPr>
            <a:xfrm>
              <a:off x="6516140" y="4952977"/>
              <a:ext cx="152978" cy="81201"/>
            </a:xfrm>
            <a:prstGeom prst="leftRightArrow">
              <a:avLst>
                <a:gd name="adj1" fmla="val 42181"/>
                <a:gd name="adj2" fmla="val 4589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/>
            </a:p>
          </p:txBody>
        </p:sp>
        <p:sp>
          <p:nvSpPr>
            <p:cNvPr id="148" name="Left-Right Arrow 147">
              <a:extLst>
                <a:ext uri="{FF2B5EF4-FFF2-40B4-BE49-F238E27FC236}">
                  <a16:creationId xmlns:a16="http://schemas.microsoft.com/office/drawing/2014/main" id="{A4BF5851-AEF4-6342-AA18-B44EC1733207}"/>
                </a:ext>
              </a:extLst>
            </p:cNvPr>
            <p:cNvSpPr/>
            <p:nvPr/>
          </p:nvSpPr>
          <p:spPr>
            <a:xfrm>
              <a:off x="6517901" y="5204047"/>
              <a:ext cx="152978" cy="81201"/>
            </a:xfrm>
            <a:prstGeom prst="leftRightArrow">
              <a:avLst>
                <a:gd name="adj1" fmla="val 42181"/>
                <a:gd name="adj2" fmla="val 4589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/>
            </a:p>
          </p:txBody>
        </p:sp>
        <p:sp>
          <p:nvSpPr>
            <p:cNvPr id="149" name="Left-Right Arrow 148">
              <a:extLst>
                <a:ext uri="{FF2B5EF4-FFF2-40B4-BE49-F238E27FC236}">
                  <a16:creationId xmlns:a16="http://schemas.microsoft.com/office/drawing/2014/main" id="{373AEB6B-8E1B-0B4E-83F3-BB09BF2795E7}"/>
                </a:ext>
              </a:extLst>
            </p:cNvPr>
            <p:cNvSpPr/>
            <p:nvPr/>
          </p:nvSpPr>
          <p:spPr>
            <a:xfrm>
              <a:off x="6516140" y="5445173"/>
              <a:ext cx="152978" cy="81201"/>
            </a:xfrm>
            <a:prstGeom prst="leftRightArrow">
              <a:avLst>
                <a:gd name="adj1" fmla="val 42181"/>
                <a:gd name="adj2" fmla="val 4589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/>
            </a:p>
          </p:txBody>
        </p:sp>
        <p:sp>
          <p:nvSpPr>
            <p:cNvPr id="150" name="Left-Right Arrow 149">
              <a:extLst>
                <a:ext uri="{FF2B5EF4-FFF2-40B4-BE49-F238E27FC236}">
                  <a16:creationId xmlns:a16="http://schemas.microsoft.com/office/drawing/2014/main" id="{A71AA5D5-9A4F-734D-A704-BD39E809B4D7}"/>
                </a:ext>
              </a:extLst>
            </p:cNvPr>
            <p:cNvSpPr/>
            <p:nvPr/>
          </p:nvSpPr>
          <p:spPr>
            <a:xfrm>
              <a:off x="6516140" y="5673733"/>
              <a:ext cx="152978" cy="81201"/>
            </a:xfrm>
            <a:prstGeom prst="leftRightArrow">
              <a:avLst>
                <a:gd name="adj1" fmla="val 42181"/>
                <a:gd name="adj2" fmla="val 4589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/>
            </a:p>
          </p:txBody>
        </p:sp>
      </p:grpSp>
      <p:graphicFrame>
        <p:nvGraphicFramePr>
          <p:cNvPr id="151" name="Chart 150">
            <a:extLst>
              <a:ext uri="{FF2B5EF4-FFF2-40B4-BE49-F238E27FC236}">
                <a16:creationId xmlns:a16="http://schemas.microsoft.com/office/drawing/2014/main" id="{35B3737D-FA60-A047-BBB4-000D068605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348832"/>
              </p:ext>
            </p:extLst>
          </p:nvPr>
        </p:nvGraphicFramePr>
        <p:xfrm>
          <a:off x="12701147" y="828675"/>
          <a:ext cx="2564621" cy="246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4435962D-09DE-8F48-9D55-94722BA1BD94}"/>
              </a:ext>
            </a:extLst>
          </p:cNvPr>
          <p:cNvSpPr txBox="1"/>
          <p:nvPr/>
        </p:nvSpPr>
        <p:spPr>
          <a:xfrm>
            <a:off x="12757960" y="3227123"/>
            <a:ext cx="250780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100" b="1" dirty="0"/>
              <a:t>Preliminary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results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for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pack/</a:t>
            </a:r>
            <a:r>
              <a:rPr lang="en-US" altLang="zh-CN" sz="1100" b="1" dirty="0" err="1"/>
              <a:t>pnpack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noncontiguous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datatype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GPU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buffers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to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leverage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high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GPU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memory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bandwidth.</a:t>
            </a:r>
            <a:r>
              <a:rPr lang="zh-CN" altLang="en-US" sz="1100" b="1" dirty="0"/>
              <a:t>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6674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</TotalTime>
  <Words>134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Yanfei</dc:creator>
  <cp:lastModifiedBy>Guo, Yanfei</cp:lastModifiedBy>
  <cp:revision>14</cp:revision>
  <dcterms:created xsi:type="dcterms:W3CDTF">2019-10-30T05:38:20Z</dcterms:created>
  <dcterms:modified xsi:type="dcterms:W3CDTF">2020-10-21T22:10:56Z</dcterms:modified>
</cp:coreProperties>
</file>