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12192000" cy="6400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/>
    <p:restoredTop sz="94694"/>
  </p:normalViewPr>
  <p:slideViewPr>
    <p:cSldViewPr snapToGrid="0" snapToObjects="1">
      <p:cViewPr varScale="1">
        <p:scale>
          <a:sx n="130" d="100"/>
          <a:sy n="130" d="100"/>
        </p:scale>
        <p:origin x="4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73C012-8648-B74E-80D6-2C700BE7CAE0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90538" y="1143000"/>
            <a:ext cx="58769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165C40-A4F5-A141-92CF-6E2F6C354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20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90538" y="1143000"/>
            <a:ext cx="58769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65C40-A4F5-A141-92CF-6E2F6C3546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86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7539"/>
            <a:ext cx="9144000" cy="2228427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361902"/>
            <a:ext cx="9144000" cy="1545378"/>
          </a:xfrm>
        </p:spPr>
        <p:txBody>
          <a:bodyPr/>
          <a:lstStyle>
            <a:lvl1pPr marL="0" indent="0" algn="ctr">
              <a:buNone/>
              <a:defRPr sz="2240"/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FD38-DEB7-1947-BECA-AD65073C6A09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CFF7-C9DE-D341-BA6D-1DAEF4B5D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FD38-DEB7-1947-BECA-AD65073C6A09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CFF7-C9DE-D341-BA6D-1DAEF4B5D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40783"/>
            <a:ext cx="2628900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40783"/>
            <a:ext cx="7734300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FD38-DEB7-1947-BECA-AD65073C6A09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CFF7-C9DE-D341-BA6D-1DAEF4B5D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FD38-DEB7-1947-BECA-AD65073C6A09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CFF7-C9DE-D341-BA6D-1DAEF4B5D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595756"/>
            <a:ext cx="10515600" cy="2662555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83499"/>
            <a:ext cx="10515600" cy="1400175"/>
          </a:xfrm>
        </p:spPr>
        <p:txBody>
          <a:bodyPr/>
          <a:lstStyle>
            <a:lvl1pPr marL="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1pPr>
            <a:lvl2pPr marL="42670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85341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28011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70681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13352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56022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2986933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41363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FD38-DEB7-1947-BECA-AD65073C6A09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CFF7-C9DE-D341-BA6D-1DAEF4B5D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03917"/>
            <a:ext cx="518160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03917"/>
            <a:ext cx="518160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FD38-DEB7-1947-BECA-AD65073C6A09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CFF7-C9DE-D341-BA6D-1DAEF4B5D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40784"/>
            <a:ext cx="1051560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569085"/>
            <a:ext cx="5157787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338070"/>
            <a:ext cx="5157787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69085"/>
            <a:ext cx="5183188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38070"/>
            <a:ext cx="5183188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FD38-DEB7-1947-BECA-AD65073C6A09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CFF7-C9DE-D341-BA6D-1DAEF4B5D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FD38-DEB7-1947-BECA-AD65073C6A09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CFF7-C9DE-D341-BA6D-1DAEF4B5D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FD38-DEB7-1947-BECA-AD65073C6A09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CFF7-C9DE-D341-BA6D-1DAEF4B5D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26720"/>
            <a:ext cx="3932237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21597"/>
            <a:ext cx="6172200" cy="4548717"/>
          </a:xfr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920240"/>
            <a:ext cx="3932237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FD38-DEB7-1947-BECA-AD65073C6A09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CFF7-C9DE-D341-BA6D-1DAEF4B5D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26720"/>
            <a:ext cx="3932237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21597"/>
            <a:ext cx="6172200" cy="4548717"/>
          </a:xfrm>
        </p:spPr>
        <p:txBody>
          <a:bodyPr anchor="t"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920240"/>
            <a:ext cx="3932237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FD38-DEB7-1947-BECA-AD65073C6A09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CFF7-C9DE-D341-BA6D-1DAEF4B5D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40784"/>
            <a:ext cx="1051560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03917"/>
            <a:ext cx="1051560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932594"/>
            <a:ext cx="27432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4FD38-DEB7-1947-BECA-AD65073C6A09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932594"/>
            <a:ext cx="41148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932594"/>
            <a:ext cx="27432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3CFF7-C9DE-D341-BA6D-1DAEF4B5D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24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53410" rtl="0" eaLnBrk="1" latinLnBrk="0" hangingPunct="1">
        <a:lnSpc>
          <a:spcPct val="90000"/>
        </a:lnSpc>
        <a:spcBef>
          <a:spcPct val="0"/>
        </a:spcBef>
        <a:buNone/>
        <a:defRPr sz="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352" indent="-213352" algn="l" defTabSz="8534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4005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62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9346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7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34687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77358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626990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6">
            <a:extLst>
              <a:ext uri="{FF2B5EF4-FFF2-40B4-BE49-F238E27FC236}">
                <a16:creationId xmlns:a16="http://schemas.microsoft.com/office/drawing/2014/main" id="{261352FD-0909-3E4E-BD04-EE44EBC08905}"/>
              </a:ext>
            </a:extLst>
          </p:cNvPr>
          <p:cNvSpPr/>
          <p:nvPr/>
        </p:nvSpPr>
        <p:spPr>
          <a:xfrm>
            <a:off x="7966925" y="96210"/>
            <a:ext cx="1984255" cy="4670324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LLVM Compiler</a:t>
            </a:r>
          </a:p>
          <a:p>
            <a:pPr>
              <a:buFont typeface="Arial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0" name="Rounded Rectangle 6">
            <a:extLst>
              <a:ext uri="{FF2B5EF4-FFF2-40B4-BE49-F238E27FC236}">
                <a16:creationId xmlns:a16="http://schemas.microsoft.com/office/drawing/2014/main" id="{8C0AA8B2-943E-5B48-BA3D-96DE74643EE7}"/>
              </a:ext>
            </a:extLst>
          </p:cNvPr>
          <p:cNvSpPr/>
          <p:nvPr/>
        </p:nvSpPr>
        <p:spPr>
          <a:xfrm>
            <a:off x="1464200" y="68735"/>
            <a:ext cx="1984255" cy="4670324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u="sng" dirty="0">
              <a:solidFill>
                <a:srgbClr val="0070C0"/>
              </a:solidFill>
            </a:endParaRPr>
          </a:p>
          <a:p>
            <a:pPr algn="ctr"/>
            <a:r>
              <a:rPr lang="en-US" b="1" u="sng" dirty="0">
                <a:solidFill>
                  <a:srgbClr val="0070C0"/>
                </a:solidFill>
              </a:rPr>
              <a:t>Application Requirements</a:t>
            </a:r>
            <a:endParaRPr lang="en-US" dirty="0"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br>
              <a:rPr lang="en-US" sz="1100" dirty="0"/>
            </a:br>
            <a:endParaRPr lang="en-US" sz="1100" dirty="0">
              <a:solidFill>
                <a:schemeClr val="tx1"/>
              </a:solidFill>
              <a:cs typeface="Calibri"/>
            </a:endParaRPr>
          </a:p>
          <a:p>
            <a:pPr marL="182880" indent="-285750">
              <a:buFont typeface="Arial"/>
              <a:buChar char="•"/>
            </a:pPr>
            <a:endParaRPr lang="en-US" sz="1100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US" sz="1100" dirty="0">
              <a:solidFill>
                <a:srgbClr val="0070C0"/>
              </a:solidFill>
              <a:cs typeface="Calibri"/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9" name="Rounded Rectangle 6">
            <a:extLst>
              <a:ext uri="{FF2B5EF4-FFF2-40B4-BE49-F238E27FC236}">
                <a16:creationId xmlns:a16="http://schemas.microsoft.com/office/drawing/2014/main" id="{D3015A56-8884-42F4-BCE9-1D8444463B57}"/>
              </a:ext>
            </a:extLst>
          </p:cNvPr>
          <p:cNvSpPr/>
          <p:nvPr/>
        </p:nvSpPr>
        <p:spPr>
          <a:xfrm>
            <a:off x="5714620" y="68824"/>
            <a:ext cx="1984255" cy="4670324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u="sng" dirty="0">
              <a:solidFill>
                <a:srgbClr val="0070C0"/>
              </a:solidFill>
            </a:endParaRPr>
          </a:p>
          <a:p>
            <a:pPr algn="ctr"/>
            <a:endParaRPr lang="en-US" b="1" u="sng" dirty="0">
              <a:solidFill>
                <a:srgbClr val="0070C0"/>
              </a:solidFill>
            </a:endParaRPr>
          </a:p>
          <a:p>
            <a:pPr algn="ctr"/>
            <a:r>
              <a:rPr lang="en-US" b="1" u="sng" dirty="0">
                <a:solidFill>
                  <a:srgbClr val="0070C0"/>
                </a:solidFill>
              </a:rPr>
              <a:t>OpenMP Scalable Runtime</a:t>
            </a:r>
            <a:endParaRPr lang="en-US" b="1" u="sng" dirty="0">
              <a:solidFill>
                <a:srgbClr val="0070C0"/>
              </a:solidFill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endParaRPr lang="en-US" sz="1050" dirty="0">
              <a:solidFill>
                <a:schemeClr val="accent1"/>
              </a:solidFill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endParaRPr lang="en-US" sz="1050" dirty="0">
              <a:solidFill>
                <a:schemeClr val="accent1"/>
              </a:solidFill>
              <a:cs typeface="Calibri"/>
            </a:endParaRPr>
          </a:p>
          <a:p>
            <a:pPr algn="ctr"/>
            <a:endParaRPr lang="en-US" dirty="0">
              <a:solidFill>
                <a:srgbClr val="0070C0"/>
              </a:solidFill>
              <a:cs typeface="Calibri"/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  <a:cs typeface="Calibri" panose="020F0502020204030204"/>
            </a:endParaRPr>
          </a:p>
          <a:p>
            <a:pPr algn="ctr"/>
            <a:endParaRPr lang="en-US" dirty="0">
              <a:solidFill>
                <a:srgbClr val="0070C0"/>
              </a:solidFill>
              <a:cs typeface="Calibri" panose="020F0502020204030204"/>
            </a:endParaRPr>
          </a:p>
        </p:txBody>
      </p:sp>
      <p:sp>
        <p:nvSpPr>
          <p:cNvPr id="18" name="Rounded Rectangle 6">
            <a:extLst>
              <a:ext uri="{FF2B5EF4-FFF2-40B4-BE49-F238E27FC236}">
                <a16:creationId xmlns:a16="http://schemas.microsoft.com/office/drawing/2014/main" id="{D466A2CA-9CA2-4578-B6A6-CE64FBB9D413}"/>
              </a:ext>
            </a:extLst>
          </p:cNvPr>
          <p:cNvSpPr/>
          <p:nvPr/>
        </p:nvSpPr>
        <p:spPr>
          <a:xfrm>
            <a:off x="3606868" y="68735"/>
            <a:ext cx="1984255" cy="4670324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u="sng" dirty="0">
              <a:solidFill>
                <a:srgbClr val="0070C0"/>
              </a:solidFill>
            </a:endParaRPr>
          </a:p>
          <a:p>
            <a:pPr algn="ctr"/>
            <a:r>
              <a:rPr lang="en-US" b="1" u="sng" dirty="0">
                <a:solidFill>
                  <a:srgbClr val="0070C0"/>
                </a:solidFill>
              </a:rPr>
              <a:t>Standard and Specification Evolution</a:t>
            </a:r>
            <a:endParaRPr lang="en-US" dirty="0">
              <a:cs typeface="Calibri"/>
            </a:endParaRPr>
          </a:p>
          <a:p>
            <a:pPr marL="182880" indent="-285750">
              <a:buFont typeface="Arial"/>
              <a:buChar char="•"/>
            </a:pPr>
            <a:endParaRPr lang="en-US" sz="1100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US" sz="1100" dirty="0">
              <a:solidFill>
                <a:srgbClr val="0070C0"/>
              </a:solidFill>
              <a:cs typeface="Calibri"/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109593" y="68735"/>
            <a:ext cx="1964724" cy="4670324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u="sng" dirty="0">
              <a:solidFill>
                <a:srgbClr val="0070C0"/>
              </a:solidFill>
            </a:endParaRPr>
          </a:p>
          <a:p>
            <a:pPr algn="ctr"/>
            <a:r>
              <a:rPr lang="en-US" b="1" u="sng" dirty="0">
                <a:solidFill>
                  <a:srgbClr val="0070C0"/>
                </a:solidFill>
              </a:rPr>
              <a:t>Verification and Validation Suite</a:t>
            </a:r>
            <a:endParaRPr lang="en-US" dirty="0">
              <a:cs typeface="Calibri"/>
            </a:endParaRPr>
          </a:p>
          <a:p>
            <a:pPr marL="285750" indent="-285750">
              <a:buFont typeface="Arial" charset="0"/>
              <a:buChar char="•"/>
            </a:pPr>
            <a:endParaRPr lang="en-US" sz="1400" dirty="0">
              <a:solidFill>
                <a:srgbClr val="0070C0"/>
              </a:solidFill>
              <a:cs typeface="Calibri"/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415254" y="4837471"/>
            <a:ext cx="10643864" cy="1354814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err="1">
                <a:solidFill>
                  <a:srgbClr val="0070C0"/>
                </a:solidFill>
              </a:rPr>
              <a:t>OpenMP</a:t>
            </a:r>
            <a:r>
              <a:rPr lang="en-US" sz="2400" b="1" dirty="0">
                <a:solidFill>
                  <a:srgbClr val="0070C0"/>
                </a:solidFill>
              </a:rPr>
              <a:t> Services</a:t>
            </a: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590809" y="5397729"/>
            <a:ext cx="1823899" cy="530507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Accelerator 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713326" y="5407215"/>
            <a:ext cx="1982895" cy="530507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Parallelism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860352" y="5407215"/>
            <a:ext cx="1878723" cy="530507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Tasking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9903207" y="5384146"/>
            <a:ext cx="1878723" cy="530507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Memory Management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581655" y="5407215"/>
            <a:ext cx="1982895" cy="530507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Affinity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0" y="4837471"/>
            <a:ext cx="1338556" cy="1354815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</a:rPr>
              <a:t>ECP Value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3232" y="68735"/>
            <a:ext cx="1285324" cy="4670323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dirty="0">
                <a:solidFill>
                  <a:srgbClr val="0070C0"/>
                </a:solidFill>
              </a:rPr>
              <a:t>SOLLVE Thrust Areas</a:t>
            </a:r>
          </a:p>
          <a:p>
            <a:pPr algn="ctr"/>
            <a:r>
              <a:rPr lang="en-US" sz="2200" b="1" dirty="0">
                <a:solidFill>
                  <a:srgbClr val="0070C0"/>
                </a:solidFill>
              </a:rPr>
              <a:t>Updates</a:t>
            </a:r>
            <a:endParaRPr lang="en-US" sz="2200" dirty="0">
              <a:solidFill>
                <a:srgbClr val="0070C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494981" y="3888240"/>
            <a:ext cx="10455839" cy="8073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Training and Outreach</a:t>
            </a:r>
            <a:endParaRPr lang="en-US" dirty="0">
              <a:solidFill>
                <a:srgbClr val="0070C0"/>
              </a:solidFill>
            </a:endParaRPr>
          </a:p>
          <a:p>
            <a:pPr algn="ctr"/>
            <a:r>
              <a:rPr lang="en-US" dirty="0">
                <a:solidFill>
                  <a:srgbClr val="0070C0"/>
                </a:solidFill>
              </a:rPr>
              <a:t>Webinars, Workshops, ECP Annual Meeting Hybrid Optimization (</a:t>
            </a:r>
            <a:r>
              <a:rPr lang="en-US" dirty="0" err="1">
                <a:solidFill>
                  <a:srgbClr val="0070C0"/>
                </a:solidFill>
              </a:rPr>
              <a:t>OpenMP</a:t>
            </a:r>
            <a:r>
              <a:rPr lang="en-US" dirty="0">
                <a:solidFill>
                  <a:srgbClr val="0070C0"/>
                </a:solidFill>
              </a:rPr>
              <a:t> + MPI) Tutorial, Hackathons</a:t>
            </a:r>
          </a:p>
        </p:txBody>
      </p:sp>
    </p:spTree>
    <p:extLst>
      <p:ext uri="{BB962C8B-B14F-4D97-AF65-F5344CB8AC3E}">
        <p14:creationId xmlns:p14="http://schemas.microsoft.com/office/powerpoint/2010/main" val="689866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6374</TotalTime>
  <Words>52</Words>
  <Application>Microsoft Macintosh PowerPoint</Application>
  <PresentationFormat>Custom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Arial,Sans-Serif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Kong</dc:creator>
  <cp:lastModifiedBy>Kale, Vivek</cp:lastModifiedBy>
  <cp:revision>136</cp:revision>
  <cp:lastPrinted>2018-04-12T00:00:23Z</cp:lastPrinted>
  <dcterms:created xsi:type="dcterms:W3CDTF">2018-04-11T22:29:48Z</dcterms:created>
  <dcterms:modified xsi:type="dcterms:W3CDTF">2021-10-16T02:49:48Z</dcterms:modified>
</cp:coreProperties>
</file>