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9F8F97-734C-43C1-9B0F-C1ECD02F744F}">
  <a:tblStyle styleId="{459F8F97-734C-43C1-9B0F-C1ECD02F74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f7196d9a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f7196d9a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f7196d9a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f7196d9a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f7196d9a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f7196d9a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f7196d9a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f7196d9a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f7196d9a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f7196d9a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f7196d9a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f7196d9a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f7196d9a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f7196d9a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f7196d9a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f7196d9a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f7196d9a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f7196d9a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igen.tuxfamily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4hBipFRTRAM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ESspice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5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SPICE implementation in C++ by Ethan Sifferman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Primary Classes: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MATLAB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Circuit Netlist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(DC and TRAN)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1200 lines of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Eigen Sparse Matrix Library Used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https://eigen.tuxfamily.org/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Scalable and very fast!!!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7A64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// create matlab instance</a:t>
            </a:r>
            <a:endParaRPr sz="1050">
              <a:solidFill>
                <a:srgbClr val="57A64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matlab m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7A64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// load circuit</a:t>
            </a:r>
            <a:endParaRPr sz="1050">
              <a:solidFill>
                <a:srgbClr val="57A64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js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ckt_to_json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circuit a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8C9BB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Finished loading circuit.</a:t>
            </a:r>
            <a:r>
              <a:rPr lang="en" sz="1050">
                <a:solidFill>
                  <a:srgbClr val="E8C9BB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7A64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// Run circuit</a:t>
            </a:r>
            <a:endParaRPr sz="1050">
              <a:solidFill>
                <a:srgbClr val="57A64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run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tran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tran_run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.1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tran_run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plotnv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tran_run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plotnv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Engine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matlab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CouldNotStartMatlabEngine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matlab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" sz="1050">
                <a:solidFill>
                  <a:srgbClr val="57A64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// start matlab engine</a:t>
            </a:r>
            <a:endParaRPr sz="1050">
              <a:solidFill>
                <a:srgbClr val="57A64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~matlab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" sz="1050">
                <a:solidFill>
                  <a:srgbClr val="57A64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// close matlab engine</a:t>
            </a:r>
            <a:endParaRPr sz="1050">
              <a:solidFill>
                <a:srgbClr val="57A64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ckt_to_json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show_plot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xlabel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ylabel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xtick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xlim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Engine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ep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Element Hierarchy</a:t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311700" y="133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{459F8F97-734C-43C1-9B0F-C1ECD02F744F}</a:tableStyleId>
              </a:tblPr>
              <a:tblGrid>
                <a:gridCol w="2819400"/>
                <a:gridCol w="2819400"/>
                <a:gridCol w="2819400"/>
              </a:tblGrid>
              <a:tr h="380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linelem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ElemType_t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" sz="8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E8C9BB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r>
                        <a:rPr lang="en" sz="8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en" sz="850">
                          <a:solidFill>
                            <a:srgbClr val="E8C9BB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" sz="8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E8C9BB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r>
                        <a:rPr lang="en" sz="8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r>
                        <a:rPr lang="en" sz="850">
                          <a:solidFill>
                            <a:srgbClr val="E8C9BB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" sz="8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E8C9BB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r>
                        <a:rPr lang="en" sz="8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r>
                        <a:rPr lang="en" sz="850">
                          <a:solidFill>
                            <a:srgbClr val="E8C9BB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" sz="8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E8C9BB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r>
                        <a:rPr lang="en" sz="8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r>
                        <a:rPr lang="en" sz="850">
                          <a:solidFill>
                            <a:srgbClr val="E8C9BB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" sz="8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E8C9BB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r>
                        <a:rPr lang="en" sz="8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" sz="850">
                          <a:solidFill>
                            <a:srgbClr val="E8C9BB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endParaRPr sz="850">
                        <a:solidFill>
                          <a:srgbClr val="E8C9BB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ElemType_t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ElemType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85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::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name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node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Node1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Node2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resistor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linelem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resistance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storage_device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linelem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capacitor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storage_device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capacitance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initial_voltage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inductor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storage_device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inductance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initial_current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power_source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linelem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TYPE_t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" sz="8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DC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850">
                        <a:solidFill>
                          <a:srgbClr val="57A64A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" sz="8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PWL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850">
                        <a:solidFill>
                          <a:srgbClr val="B5CEA8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TYPE_t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SOURCE_TYPE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V_source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power_source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V_dc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V_source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voltage_value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V_pwl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V_source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::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vector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::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pair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voltages_t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voltages_t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voltages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I_source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power_source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I_dc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I_source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current_value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I_pwl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I_source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::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vector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::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pair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currents_t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850">
                          <a:solidFill>
                            <a:srgbClr val="4EC9B0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currents_t</a:t>
                      </a:r>
                      <a:r>
                        <a:rPr lang="en" sz="850">
                          <a:solidFill>
                            <a:srgbClr val="DADADA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currents</a:t>
                      </a: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B4B4B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850">
                        <a:solidFill>
                          <a:srgbClr val="B4B4B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Base Class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analysis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analysis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TYPE_t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DC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TRAN_FE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TRAN_BE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TRAN_TR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plotnv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matlab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node_name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printnv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node_name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7A64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// how accurate the simulation should be</a:t>
            </a:r>
            <a:endParaRPr sz="1050">
              <a:solidFill>
                <a:srgbClr val="57A64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constexpr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precision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0.000000001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7A64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// Resistor added to every node</a:t>
            </a:r>
            <a:endParaRPr sz="1050">
              <a:solidFill>
                <a:srgbClr val="57A64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constexpr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R__n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precision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linelem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*&gt;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itrelems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Class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96200" y="1152475"/>
            <a:ext cx="9014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dc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analysis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dc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plotnv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matlab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node_name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printnv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node_name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voltage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voltage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linelem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linelem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unordered_map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linelem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V_source_i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unordered_map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node_voltage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unordered_map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capacitor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capacitor_current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unordered_map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V_source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V_source_current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mosfet_solver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conductance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mosfet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V_GS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V_DS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I_DS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mosfet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V_GS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V_DS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NR_G_eq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mosfet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V_GS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V_DS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NR_I_eq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mosfet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V_GS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V_DS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stamp_A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Eigen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SparseMatrix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linelem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stamp_z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Eigen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SparseMatrix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linelem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stamp_A_NR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Eigen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SparseMatrix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A_NR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mosfet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V_GS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V_DS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stamp_z_NR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Eigen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SparseMatrix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z_NR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mosfet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V_GS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V_DS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 Class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4400" y="1017725"/>
            <a:ext cx="90438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analysis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time_step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stop_time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35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plotnv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matlab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node_name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printnv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node_name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35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voltage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35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linelem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35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constexpr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tran_precision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0.000000001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unordered_map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V_source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V_source_i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unordered_map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node_voltage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unordered_map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storage_device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storage_device_current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unordered_map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V_source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V_source_current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35">
              <a:solidFill>
                <a:srgbClr val="DADA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storage_device_solver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conductance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capacitor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time_step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conductance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inductor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time_step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mosfet_solver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conductance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mosfet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V_GS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V_DS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I_DS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mosfet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V_GS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V_DS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NR_G_eq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mosfet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V_GS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V_DS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NR_I_eq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mosfet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V_GS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V_DS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stamp_A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Eigen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SparseMatrix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linelem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stamp_z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Eigen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SparseMatrix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linelem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stamp_A_NR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Eigen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SparseMatrix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A_NR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mosfet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V_GS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V_DS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stamp_z_NR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Eigen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SparseMatrix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z_NR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circuit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835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mosfet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V_GS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9A9A9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V_DS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time_step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35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835">
                <a:solidFill>
                  <a:srgbClr val="DADA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stop_time</a:t>
            </a: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35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B4B4B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pic>
        <p:nvPicPr>
          <p:cNvPr descr="https://github.com/sifferman/ESspice" id="108" name="Google Shape;108;p21" title="ESspice Demonstr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963" y="1017725"/>
            <a:ext cx="5212080" cy="3945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