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6"/>
  </p:notesMasterIdLst>
  <p:sldIdLst>
    <p:sldId id="256" r:id="rId3"/>
    <p:sldId id="257" r:id="rId4"/>
    <p:sldId id="258" r:id="rId5"/>
    <p:sldId id="259" r:id="rId6"/>
    <p:sldId id="260" r:id="rId7"/>
    <p:sldId id="270" r:id="rId8"/>
    <p:sldId id="262" r:id="rId9"/>
    <p:sldId id="263" r:id="rId10"/>
    <p:sldId id="264" r:id="rId11"/>
    <p:sldId id="265" r:id="rId12"/>
    <p:sldId id="266"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349" autoAdjust="0"/>
  </p:normalViewPr>
  <p:slideViewPr>
    <p:cSldViewPr>
      <p:cViewPr varScale="1">
        <p:scale>
          <a:sx n="66" d="100"/>
          <a:sy n="66" d="100"/>
        </p:scale>
        <p:origin x="-576"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99A66B-A87A-4464-A701-17A8BBB92970}" type="datetimeFigureOut">
              <a:rPr lang="en-US" smtClean="0"/>
              <a:t>5/8/2013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554AD3-E42A-465A-A5ED-68A565BFD9B4}" type="slidenum">
              <a:rPr lang="en-US" smtClean="0"/>
              <a:t>‹#›</a:t>
            </a:fld>
            <a:endParaRPr lang="en-US"/>
          </a:p>
        </p:txBody>
      </p:sp>
    </p:spTree>
    <p:extLst>
      <p:ext uri="{BB962C8B-B14F-4D97-AF65-F5344CB8AC3E}">
        <p14:creationId xmlns:p14="http://schemas.microsoft.com/office/powerpoint/2010/main" val="1848165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BACCFD-85CA-426A-AB3A-B83ED2F0A9E1}" type="slidenum">
              <a:rPr lang="en-US"/>
              <a:pPr/>
              <a:t>7</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dirty="0"/>
              <a:t>This shows all the ways of interfacing with your measurement sample in the PPMS sample chamber.</a:t>
            </a:r>
          </a:p>
          <a:p>
            <a:r>
              <a:rPr lang="en-US" dirty="0"/>
              <a:t>Note that the option software is generally the only connection to the option hardware.</a:t>
            </a:r>
          </a:p>
          <a:p>
            <a:r>
              <a:rPr lang="en-US" dirty="0"/>
              <a:t>Method A: usual method of measuring live or in a sequence. The user can communicate with the option electronics and the Model 6000 more generally.</a:t>
            </a:r>
          </a:p>
          <a:p>
            <a:r>
              <a:rPr lang="en-US" dirty="0"/>
              <a:t>Method B: the NEW integrated Visual Basic editor for VB macros in MultiVu allows the user much more programming power. VB editor only in MultiVu 1.5.0 or later.</a:t>
            </a:r>
          </a:p>
          <a:p>
            <a:r>
              <a:rPr lang="en-US" dirty="0"/>
              <a:t>Dashed line around option software and around lower B: VB macros in MultiVu will in the future be able to control measurement options. For example, doing an ACT or VSM measurement using a macro. However, this is not yet implemented. More on this later</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BA59F8-814C-4936-B306-07670FFF0E4A}" type="slidenum">
              <a:rPr lang="en-US"/>
              <a:pPr/>
              <a:t>8</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a:t>Method A is still applicable when using a 3rd party instrument: note the connection between MultiVu and 3rd party instrument goes through the Model 6000. There are several ways of sending analog and digital signals between the two, which can make it simpler for the user because no external programming (method C) is required. These methods are descibed on the next slide.</a:t>
            </a:r>
          </a:p>
          <a:p>
            <a:r>
              <a:rPr lang="en-US"/>
              <a:t>Method B: the VB editor can use general GPIB and CAN commands, so communication with the 3rd party instrument is quite easy. This has the advantage that it is still within MultiVu. Users are already sharing programs to control bridges, lock-ins, and LCR meters using VB macros.</a:t>
            </a:r>
          </a:p>
          <a:p>
            <a:r>
              <a:rPr lang="en-US"/>
              <a:t>Method C (advisories): traditional way of communicating with 3rd parties, this involves writing a program (C++, VB, Delphi, LabView) outside of MultiVu that controls the instrument. Advisories are the only way to coordinate the external program with MultiVu, and are a one-way communication from MultiVu. The dashed line indicates this strong separation between MultiVu and the program.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17676F-E17F-4BF6-B53C-AF0C30747233}" type="slidenum">
              <a:rPr lang="en-US"/>
              <a:pPr/>
              <a:t>9</a:t>
            </a:fld>
            <a:endParaRPr lang="en-US"/>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r>
              <a:rPr lang="en-US"/>
              <a:t>Method A is the standard way of getting data from the Model 6000, but you may not realize much of the general utility built into the Model 6000.</a:t>
            </a:r>
          </a:p>
          <a:p>
            <a:r>
              <a:rPr lang="en-US"/>
              <a:t>It can interface with external instruments by triggering it with digital outputs.</a:t>
            </a:r>
          </a:p>
          <a:p>
            <a:r>
              <a:rPr lang="en-US"/>
              <a:t>The Model 6000 can also act as a general tool for providing current or voltage to your experiment.</a:t>
            </a:r>
          </a:p>
          <a:p>
            <a:r>
              <a:rPr lang="en-US"/>
              <a:t>Please read PPMS Hardware manual (Appendix A) and PPMS MultiVu manual for more information on the powerful tools built into the Model 6000.</a:t>
            </a: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F5F83C-BD5E-4068-902D-7C8B43727255}" type="slidenum">
              <a:rPr lang="en-US"/>
              <a:pPr/>
              <a:t>10</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r>
              <a:rPr lang="en-US" dirty="0"/>
              <a:t>See application note 1076-303 on using User Bridge channels in voltage mode.</a:t>
            </a:r>
          </a:p>
          <a:p>
            <a:r>
              <a:rPr lang="en-US" dirty="0"/>
              <a:t>analog inputs can be accessed in the PPMS Log Data.</a:t>
            </a:r>
          </a:p>
          <a:p>
            <a:r>
              <a:rPr lang="en-US" dirty="0"/>
              <a:t>Part of the “PPMS log data” dialog is shown in upper right to illustrate how you collect this data.</a:t>
            </a:r>
          </a:p>
          <a:p>
            <a:r>
              <a:rPr lang="en-US" dirty="0"/>
              <a:t>synchronize is used together with External Select.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51677B-1327-44B4-B09E-959E84F2EA7A}" type="slidenum">
              <a:rPr lang="en-US"/>
              <a:pPr/>
              <a:t>11</a:t>
            </a:fld>
            <a:endParaRPr 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89090" name="Picture 2" descr="Quantum Design, In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24" y="6343649"/>
            <a:ext cx="2743200" cy="514351"/>
          </a:xfrm>
          <a:prstGeom prst="rect">
            <a:avLst/>
          </a:prstGeom>
          <a:noFill/>
          <a:effectLst>
            <a:glow>
              <a:schemeClr val="accent1"/>
            </a:glow>
            <a:softEdge rad="0"/>
          </a:effectLst>
          <a:extLst>
            <a:ext uri="{909E8E84-426E-40DD-AFC4-6F175D3DCCD1}">
              <a14:hiddenFill xmlns:a14="http://schemas.microsoft.com/office/drawing/2010/main">
                <a:solidFill>
                  <a:srgbClr val="FFFFFF"/>
                </a:solidFill>
              </a14:hiddenFill>
            </a:ext>
          </a:extLst>
        </p:spPr>
      </p:pic>
      <p:sp>
        <p:nvSpPr>
          <p:cNvPr id="7" name="Date Placeholder 6"/>
          <p:cNvSpPr>
            <a:spLocks noGrp="1"/>
          </p:cNvSpPr>
          <p:nvPr>
            <p:ph type="dt" sz="half" idx="10"/>
          </p:nvPr>
        </p:nvSpPr>
        <p:spPr/>
        <p:txBody>
          <a:bodyPr/>
          <a:lstStyle/>
          <a:p>
            <a:fld id="{21F3318D-94CA-4813-A681-450EAE952ECD}" type="datetimeFigureOut">
              <a:rPr lang="en-US" smtClean="0"/>
              <a:t>5/8/2013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EC2BF5-0B78-4309-95C2-7B5246E4A938}" type="slidenum">
              <a:rPr lang="en-US" smtClean="0"/>
              <a:t>‹#›</a:t>
            </a:fld>
            <a:endParaRPr lang="en-US"/>
          </a:p>
        </p:txBody>
      </p:sp>
      <p:sp>
        <p:nvSpPr>
          <p:cNvPr id="10" name="Title 9"/>
          <p:cNvSpPr>
            <a:spLocks noGrp="1"/>
          </p:cNvSpPr>
          <p:nvPr>
            <p:ph type="title"/>
          </p:nvPr>
        </p:nvSpPr>
        <p:spPr>
          <a:xfrm>
            <a:off x="457200" y="2438400"/>
            <a:ext cx="8229600" cy="1143000"/>
          </a:xfrm>
        </p:spPr>
        <p:txBody>
          <a:bodyPr/>
          <a:lstStyle/>
          <a:p>
            <a:r>
              <a:rPr lang="en-US" smtClean="0"/>
              <a:t>Click to edit Master title style</a:t>
            </a:r>
            <a:endParaRPr lang="en-US"/>
          </a:p>
        </p:txBody>
      </p:sp>
      <p:pic>
        <p:nvPicPr>
          <p:cNvPr id="89095" name="Picture 7" descr="Pharos, Quantum Design's Digital Online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6315074"/>
            <a:ext cx="2952750" cy="54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887714"/>
      </p:ext>
    </p:extLst>
  </p:cSld>
  <p:clrMapOvr>
    <a:masterClrMapping/>
  </p:clrMapOvr>
  <p:transition>
    <p:sndAc>
      <p:endSnd/>
    </p:sndAc>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3318D-94CA-4813-A681-450EAE952ECD}" type="datetimeFigureOut">
              <a:rPr lang="en-US" smtClean="0"/>
              <a:t>5/8/2013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C2BF5-0B78-4309-95C2-7B5246E4A938}" type="slidenum">
              <a:rPr lang="en-US" smtClean="0"/>
              <a:t>‹#›</a:t>
            </a:fld>
            <a:endParaRPr lang="en-US"/>
          </a:p>
        </p:txBody>
      </p:sp>
    </p:spTree>
    <p:extLst>
      <p:ext uri="{BB962C8B-B14F-4D97-AF65-F5344CB8AC3E}">
        <p14:creationId xmlns:p14="http://schemas.microsoft.com/office/powerpoint/2010/main" val="3148641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3318D-94CA-4813-A681-450EAE952ECD}" type="datetimeFigureOut">
              <a:rPr lang="en-US" smtClean="0"/>
              <a:t>5/8/2013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C2BF5-0B78-4309-95C2-7B5246E4A938}" type="slidenum">
              <a:rPr lang="en-US" smtClean="0"/>
              <a:t>‹#›</a:t>
            </a:fld>
            <a:endParaRPr lang="en-US"/>
          </a:p>
        </p:txBody>
      </p:sp>
    </p:spTree>
    <p:extLst>
      <p:ext uri="{BB962C8B-B14F-4D97-AF65-F5344CB8AC3E}">
        <p14:creationId xmlns:p14="http://schemas.microsoft.com/office/powerpoint/2010/main" val="3301457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88FC3D-2E74-4AD9-A9DC-1535CF9DC943}" type="datetimeFigureOut">
              <a:rPr lang="en-US" smtClean="0"/>
              <a:t>5/8/2013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ACCB0-E14F-46DB-ACB0-259D2067C21B}" type="slidenum">
              <a:rPr lang="en-US" smtClean="0"/>
              <a:t>‹#›</a:t>
            </a:fld>
            <a:endParaRPr lang="en-US"/>
          </a:p>
        </p:txBody>
      </p:sp>
    </p:spTree>
    <p:extLst>
      <p:ext uri="{BB962C8B-B14F-4D97-AF65-F5344CB8AC3E}">
        <p14:creationId xmlns:p14="http://schemas.microsoft.com/office/powerpoint/2010/main" val="1503238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88FC3D-2E74-4AD9-A9DC-1535CF9DC943}" type="datetimeFigureOut">
              <a:rPr lang="en-US" smtClean="0"/>
              <a:t>5/8/2013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ACCB0-E14F-46DB-ACB0-259D2067C21B}" type="slidenum">
              <a:rPr lang="en-US" smtClean="0"/>
              <a:t>‹#›</a:t>
            </a:fld>
            <a:endParaRPr lang="en-US"/>
          </a:p>
        </p:txBody>
      </p:sp>
    </p:spTree>
    <p:extLst>
      <p:ext uri="{BB962C8B-B14F-4D97-AF65-F5344CB8AC3E}">
        <p14:creationId xmlns:p14="http://schemas.microsoft.com/office/powerpoint/2010/main" val="798066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88FC3D-2E74-4AD9-A9DC-1535CF9DC943}" type="datetimeFigureOut">
              <a:rPr lang="en-US" smtClean="0"/>
              <a:t>5/8/2013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ACCB0-E14F-46DB-ACB0-259D2067C21B}" type="slidenum">
              <a:rPr lang="en-US" smtClean="0"/>
              <a:t>‹#›</a:t>
            </a:fld>
            <a:endParaRPr lang="en-US"/>
          </a:p>
        </p:txBody>
      </p:sp>
    </p:spTree>
    <p:extLst>
      <p:ext uri="{BB962C8B-B14F-4D97-AF65-F5344CB8AC3E}">
        <p14:creationId xmlns:p14="http://schemas.microsoft.com/office/powerpoint/2010/main" val="3760791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88FC3D-2E74-4AD9-A9DC-1535CF9DC943}" type="datetimeFigureOut">
              <a:rPr lang="en-US" smtClean="0"/>
              <a:t>5/8/2013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ACCB0-E14F-46DB-ACB0-259D2067C21B}" type="slidenum">
              <a:rPr lang="en-US" smtClean="0"/>
              <a:t>‹#›</a:t>
            </a:fld>
            <a:endParaRPr lang="en-US"/>
          </a:p>
        </p:txBody>
      </p:sp>
    </p:spTree>
    <p:extLst>
      <p:ext uri="{BB962C8B-B14F-4D97-AF65-F5344CB8AC3E}">
        <p14:creationId xmlns:p14="http://schemas.microsoft.com/office/powerpoint/2010/main" val="1413340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88FC3D-2E74-4AD9-A9DC-1535CF9DC943}" type="datetimeFigureOut">
              <a:rPr lang="en-US" smtClean="0"/>
              <a:t>5/8/2013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ACCB0-E14F-46DB-ACB0-259D2067C21B}" type="slidenum">
              <a:rPr lang="en-US" smtClean="0"/>
              <a:t>‹#›</a:t>
            </a:fld>
            <a:endParaRPr lang="en-US"/>
          </a:p>
        </p:txBody>
      </p:sp>
    </p:spTree>
    <p:extLst>
      <p:ext uri="{BB962C8B-B14F-4D97-AF65-F5344CB8AC3E}">
        <p14:creationId xmlns:p14="http://schemas.microsoft.com/office/powerpoint/2010/main" val="1011596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88FC3D-2E74-4AD9-A9DC-1535CF9DC943}" type="datetimeFigureOut">
              <a:rPr lang="en-US" smtClean="0"/>
              <a:t>5/8/2013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ACCB0-E14F-46DB-ACB0-259D2067C21B}" type="slidenum">
              <a:rPr lang="en-US" smtClean="0"/>
              <a:t>‹#›</a:t>
            </a:fld>
            <a:endParaRPr lang="en-US"/>
          </a:p>
        </p:txBody>
      </p:sp>
    </p:spTree>
    <p:extLst>
      <p:ext uri="{BB962C8B-B14F-4D97-AF65-F5344CB8AC3E}">
        <p14:creationId xmlns:p14="http://schemas.microsoft.com/office/powerpoint/2010/main" val="20821436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88FC3D-2E74-4AD9-A9DC-1535CF9DC943}" type="datetimeFigureOut">
              <a:rPr lang="en-US" smtClean="0"/>
              <a:t>5/8/2013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ACCB0-E14F-46DB-ACB0-259D2067C21B}" type="slidenum">
              <a:rPr lang="en-US" smtClean="0"/>
              <a:t>‹#›</a:t>
            </a:fld>
            <a:endParaRPr lang="en-US"/>
          </a:p>
        </p:txBody>
      </p:sp>
    </p:spTree>
    <p:extLst>
      <p:ext uri="{BB962C8B-B14F-4D97-AF65-F5344CB8AC3E}">
        <p14:creationId xmlns:p14="http://schemas.microsoft.com/office/powerpoint/2010/main" val="12090431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88FC3D-2E74-4AD9-A9DC-1535CF9DC943}" type="datetimeFigureOut">
              <a:rPr lang="en-US" smtClean="0"/>
              <a:t>5/8/2013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ACCB0-E14F-46DB-ACB0-259D2067C21B}" type="slidenum">
              <a:rPr lang="en-US" smtClean="0"/>
              <a:t>‹#›</a:t>
            </a:fld>
            <a:endParaRPr lang="en-US"/>
          </a:p>
        </p:txBody>
      </p:sp>
    </p:spTree>
    <p:extLst>
      <p:ext uri="{BB962C8B-B14F-4D97-AF65-F5344CB8AC3E}">
        <p14:creationId xmlns:p14="http://schemas.microsoft.com/office/powerpoint/2010/main" val="2809827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3318D-94CA-4813-A681-450EAE952ECD}" type="datetimeFigureOut">
              <a:rPr lang="en-US" smtClean="0"/>
              <a:t>5/8/2013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C2BF5-0B78-4309-95C2-7B5246E4A938}" type="slidenum">
              <a:rPr lang="en-US" smtClean="0"/>
              <a:t>‹#›</a:t>
            </a:fld>
            <a:endParaRPr lang="en-US"/>
          </a:p>
        </p:txBody>
      </p:sp>
      <p:pic>
        <p:nvPicPr>
          <p:cNvPr id="7" name="Picture 2" descr="Quantum Design, In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24" y="6343649"/>
            <a:ext cx="2743200" cy="514351"/>
          </a:xfrm>
          <a:prstGeom prst="rect">
            <a:avLst/>
          </a:prstGeom>
          <a:noFill/>
          <a:effectLst>
            <a:glow>
              <a:schemeClr val="accent1"/>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7501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88FC3D-2E74-4AD9-A9DC-1535CF9DC943}" type="datetimeFigureOut">
              <a:rPr lang="en-US" smtClean="0"/>
              <a:t>5/8/2013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ACCB0-E14F-46DB-ACB0-259D2067C21B}" type="slidenum">
              <a:rPr lang="en-US" smtClean="0"/>
              <a:t>‹#›</a:t>
            </a:fld>
            <a:endParaRPr lang="en-US"/>
          </a:p>
        </p:txBody>
      </p:sp>
    </p:spTree>
    <p:extLst>
      <p:ext uri="{BB962C8B-B14F-4D97-AF65-F5344CB8AC3E}">
        <p14:creationId xmlns:p14="http://schemas.microsoft.com/office/powerpoint/2010/main" val="3335366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88FC3D-2E74-4AD9-A9DC-1535CF9DC943}" type="datetimeFigureOut">
              <a:rPr lang="en-US" smtClean="0"/>
              <a:t>5/8/2013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ACCB0-E14F-46DB-ACB0-259D2067C21B}" type="slidenum">
              <a:rPr lang="en-US" smtClean="0"/>
              <a:t>‹#›</a:t>
            </a:fld>
            <a:endParaRPr lang="en-US"/>
          </a:p>
        </p:txBody>
      </p:sp>
    </p:spTree>
    <p:extLst>
      <p:ext uri="{BB962C8B-B14F-4D97-AF65-F5344CB8AC3E}">
        <p14:creationId xmlns:p14="http://schemas.microsoft.com/office/powerpoint/2010/main" val="20533439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88FC3D-2E74-4AD9-A9DC-1535CF9DC943}" type="datetimeFigureOut">
              <a:rPr lang="en-US" smtClean="0"/>
              <a:t>5/8/2013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ACCB0-E14F-46DB-ACB0-259D2067C21B}" type="slidenum">
              <a:rPr lang="en-US" smtClean="0"/>
              <a:t>‹#›</a:t>
            </a:fld>
            <a:endParaRPr lang="en-US"/>
          </a:p>
        </p:txBody>
      </p:sp>
    </p:spTree>
    <p:extLst>
      <p:ext uri="{BB962C8B-B14F-4D97-AF65-F5344CB8AC3E}">
        <p14:creationId xmlns:p14="http://schemas.microsoft.com/office/powerpoint/2010/main" val="3438070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3318D-94CA-4813-A681-450EAE952ECD}" type="datetimeFigureOut">
              <a:rPr lang="en-US" smtClean="0"/>
              <a:t>5/8/2013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C2BF5-0B78-4309-95C2-7B5246E4A938}" type="slidenum">
              <a:rPr lang="en-US" smtClean="0"/>
              <a:t>‹#›</a:t>
            </a:fld>
            <a:endParaRPr lang="en-US"/>
          </a:p>
        </p:txBody>
      </p:sp>
    </p:spTree>
    <p:extLst>
      <p:ext uri="{BB962C8B-B14F-4D97-AF65-F5344CB8AC3E}">
        <p14:creationId xmlns:p14="http://schemas.microsoft.com/office/powerpoint/2010/main" val="594650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3318D-94CA-4813-A681-450EAE952ECD}" type="datetimeFigureOut">
              <a:rPr lang="en-US" smtClean="0"/>
              <a:t>5/8/2013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C2BF5-0B78-4309-95C2-7B5246E4A938}" type="slidenum">
              <a:rPr lang="en-US" smtClean="0"/>
              <a:t>‹#›</a:t>
            </a:fld>
            <a:endParaRPr lang="en-US"/>
          </a:p>
        </p:txBody>
      </p:sp>
    </p:spTree>
    <p:extLst>
      <p:ext uri="{BB962C8B-B14F-4D97-AF65-F5344CB8AC3E}">
        <p14:creationId xmlns:p14="http://schemas.microsoft.com/office/powerpoint/2010/main" val="246058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3318D-94CA-4813-A681-450EAE952ECD}" type="datetimeFigureOut">
              <a:rPr lang="en-US" smtClean="0"/>
              <a:t>5/8/2013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EC2BF5-0B78-4309-95C2-7B5246E4A938}" type="slidenum">
              <a:rPr lang="en-US" smtClean="0"/>
              <a:t>‹#›</a:t>
            </a:fld>
            <a:endParaRPr lang="en-US"/>
          </a:p>
        </p:txBody>
      </p:sp>
    </p:spTree>
    <p:extLst>
      <p:ext uri="{BB962C8B-B14F-4D97-AF65-F5344CB8AC3E}">
        <p14:creationId xmlns:p14="http://schemas.microsoft.com/office/powerpoint/2010/main" val="154467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3318D-94CA-4813-A681-450EAE952ECD}" type="datetimeFigureOut">
              <a:rPr lang="en-US" smtClean="0"/>
              <a:t>5/8/2013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EC2BF5-0B78-4309-95C2-7B5246E4A938}" type="slidenum">
              <a:rPr lang="en-US" smtClean="0"/>
              <a:t>‹#›</a:t>
            </a:fld>
            <a:endParaRPr lang="en-US"/>
          </a:p>
        </p:txBody>
      </p:sp>
    </p:spTree>
    <p:extLst>
      <p:ext uri="{BB962C8B-B14F-4D97-AF65-F5344CB8AC3E}">
        <p14:creationId xmlns:p14="http://schemas.microsoft.com/office/powerpoint/2010/main" val="2972771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3318D-94CA-4813-A681-450EAE952ECD}" type="datetimeFigureOut">
              <a:rPr lang="en-US" smtClean="0"/>
              <a:t>5/8/2013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EC2BF5-0B78-4309-95C2-7B5246E4A938}" type="slidenum">
              <a:rPr lang="en-US" smtClean="0"/>
              <a:t>‹#›</a:t>
            </a:fld>
            <a:endParaRPr lang="en-US"/>
          </a:p>
        </p:txBody>
      </p:sp>
    </p:spTree>
    <p:extLst>
      <p:ext uri="{BB962C8B-B14F-4D97-AF65-F5344CB8AC3E}">
        <p14:creationId xmlns:p14="http://schemas.microsoft.com/office/powerpoint/2010/main" val="1736036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3318D-94CA-4813-A681-450EAE952ECD}" type="datetimeFigureOut">
              <a:rPr lang="en-US" smtClean="0"/>
              <a:t>5/8/2013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C2BF5-0B78-4309-95C2-7B5246E4A938}" type="slidenum">
              <a:rPr lang="en-US" smtClean="0"/>
              <a:t>‹#›</a:t>
            </a:fld>
            <a:endParaRPr lang="en-US"/>
          </a:p>
        </p:txBody>
      </p:sp>
    </p:spTree>
    <p:extLst>
      <p:ext uri="{BB962C8B-B14F-4D97-AF65-F5344CB8AC3E}">
        <p14:creationId xmlns:p14="http://schemas.microsoft.com/office/powerpoint/2010/main" val="4014765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3318D-94CA-4813-A681-450EAE952ECD}" type="datetimeFigureOut">
              <a:rPr lang="en-US" smtClean="0"/>
              <a:t>5/8/2013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C2BF5-0B78-4309-95C2-7B5246E4A938}" type="slidenum">
              <a:rPr lang="en-US" smtClean="0"/>
              <a:t>‹#›</a:t>
            </a:fld>
            <a:endParaRPr lang="en-US"/>
          </a:p>
        </p:txBody>
      </p:sp>
    </p:spTree>
    <p:extLst>
      <p:ext uri="{BB962C8B-B14F-4D97-AF65-F5344CB8AC3E}">
        <p14:creationId xmlns:p14="http://schemas.microsoft.com/office/powerpoint/2010/main" val="2128066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18000"/>
            <a:lum/>
          </a:blip>
          <a:srcRect/>
          <a:stretch>
            <a:fillRect t="-7000" b="-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3318D-94CA-4813-A681-450EAE952ECD}" type="datetimeFigureOut">
              <a:rPr lang="en-US" smtClean="0"/>
              <a:t>5/8/2013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2BF5-0B78-4309-95C2-7B5246E4A938}" type="slidenum">
              <a:rPr lang="en-US" smtClean="0"/>
              <a:t>‹#›</a:t>
            </a:fld>
            <a:endParaRPr lang="en-US"/>
          </a:p>
        </p:txBody>
      </p:sp>
    </p:spTree>
    <p:extLst>
      <p:ext uri="{BB962C8B-B14F-4D97-AF65-F5344CB8AC3E}">
        <p14:creationId xmlns:p14="http://schemas.microsoft.com/office/powerpoint/2010/main" val="16824700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88FC3D-2E74-4AD9-A9DC-1535CF9DC943}" type="datetimeFigureOut">
              <a:rPr lang="en-US" smtClean="0"/>
              <a:t>5/8/2013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ACCB0-E14F-46DB-ACB0-259D2067C21B}" type="slidenum">
              <a:rPr lang="en-US" smtClean="0"/>
              <a:t>‹#›</a:t>
            </a:fld>
            <a:endParaRPr lang="en-US"/>
          </a:p>
        </p:txBody>
      </p:sp>
    </p:spTree>
    <p:extLst>
      <p:ext uri="{BB962C8B-B14F-4D97-AF65-F5344CB8AC3E}">
        <p14:creationId xmlns:p14="http://schemas.microsoft.com/office/powerpoint/2010/main" val="5601218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www.qdusa.com/sitedocs/appNotes/ppms/1076-303.pdf"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qdusa.com/sitedocs/appNotes/general/1070-209.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hyperlink" Target="https://www.qdusa.com/pharos/browse.php?fFolderId=78" TargetMode="External"/><Relationship Id="rId2" Type="http://schemas.openxmlformats.org/officeDocument/2006/relationships/hyperlink" Target="http://www.qdusa.com/sitedocs/appNotes/ppms/1070-202.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www.qdusa.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2000"/>
            <a:lum/>
          </a:blip>
          <a:srcRect/>
          <a:stretch>
            <a:fillRect t="-7000" b="-7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smtClean="0"/>
          </a:p>
          <a:p>
            <a:r>
              <a:rPr lang="en-US" dirty="0" smtClean="0"/>
              <a:t>May 2013</a:t>
            </a:r>
            <a:endParaRPr lang="en-US" dirty="0"/>
          </a:p>
        </p:txBody>
      </p:sp>
      <p:sp>
        <p:nvSpPr>
          <p:cNvPr id="2" name="Title 1"/>
          <p:cNvSpPr>
            <a:spLocks noGrp="1"/>
          </p:cNvSpPr>
          <p:nvPr>
            <p:ph type="title"/>
          </p:nvPr>
        </p:nvSpPr>
        <p:spPr/>
        <p:txBody>
          <a:bodyPr>
            <a:normAutofit fontScale="90000"/>
          </a:bodyPr>
          <a:lstStyle/>
          <a:p>
            <a:r>
              <a:rPr lang="en-US" dirty="0" smtClean="0"/>
              <a:t>using external electronics on QD instruments</a:t>
            </a:r>
            <a:endParaRPr lang="en-US" dirty="0"/>
          </a:p>
        </p:txBody>
      </p:sp>
      <p:pic>
        <p:nvPicPr>
          <p:cNvPr id="4" name="Picture 2" descr="http://2.bp.blogspot.com/_r_1QdBWZZ1c/TLhxWGULjAI/AAAAAAAAABQ/6Eb3iZqiBDg/S760/mortarboard.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4154" y="685800"/>
            <a:ext cx="2118731"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14762"/>
      </p:ext>
    </p:extLst>
  </p:cSld>
  <p:clrMapOvr>
    <a:masterClrMapping/>
  </p:clrMapOvr>
  <mc:AlternateContent xmlns:mc="http://schemas.openxmlformats.org/markup-compatibility/2006">
    <mc:Choice xmlns:p14="http://schemas.microsoft.com/office/powerpoint/2010/main" Requires="p14">
      <p:transition spd="slow" p14:dur="2000">
        <p14:prism isContent="1"/>
        <p:sndAc>
          <p:endSnd/>
        </p:sndAc>
      </p:transition>
    </mc:Choice>
    <mc:Fallback>
      <p:transition spd="slow">
        <p:fade/>
        <p:sndAc>
          <p:end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5" name="Picture 7" descr="MVu sequencecmds sho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4513" y="4514850"/>
            <a:ext cx="2182812" cy="2114550"/>
          </a:xfrm>
          <a:prstGeom prst="rect">
            <a:avLst/>
          </a:prstGeom>
          <a:noFill/>
          <a:extLst>
            <a:ext uri="{909E8E84-426E-40DD-AFC4-6F175D3DCCD1}">
              <a14:hiddenFill xmlns:a14="http://schemas.microsoft.com/office/drawing/2010/main">
                <a:solidFill>
                  <a:srgbClr val="FFFFFF"/>
                </a:solidFill>
              </a14:hiddenFill>
            </a:ext>
          </a:extLst>
        </p:spPr>
      </p:pic>
      <p:sp>
        <p:nvSpPr>
          <p:cNvPr id="12290" name="Rectangle 2"/>
          <p:cNvSpPr>
            <a:spLocks noGrp="1" noChangeArrowheads="1"/>
          </p:cNvSpPr>
          <p:nvPr>
            <p:ph type="title"/>
          </p:nvPr>
        </p:nvSpPr>
        <p:spPr/>
        <p:txBody>
          <a:bodyPr/>
          <a:lstStyle/>
          <a:p>
            <a:pPr algn="l"/>
            <a:r>
              <a:rPr lang="en-US" dirty="0" smtClean="0"/>
              <a:t>method </a:t>
            </a:r>
            <a:r>
              <a:rPr lang="en-US" b="1" dirty="0" smtClean="0">
                <a:solidFill>
                  <a:srgbClr val="FF3300"/>
                </a:solidFill>
              </a:rPr>
              <a:t>A </a:t>
            </a:r>
            <a:r>
              <a:rPr lang="en-US" dirty="0" smtClean="0"/>
              <a:t>inputs</a:t>
            </a:r>
            <a:endParaRPr lang="en-US" dirty="0"/>
          </a:p>
        </p:txBody>
      </p:sp>
      <p:sp>
        <p:nvSpPr>
          <p:cNvPr id="12291" name="Rectangle 3"/>
          <p:cNvSpPr>
            <a:spLocks noGrp="1" noChangeArrowheads="1"/>
          </p:cNvSpPr>
          <p:nvPr>
            <p:ph type="body" idx="1"/>
          </p:nvPr>
        </p:nvSpPr>
        <p:spPr>
          <a:xfrm>
            <a:off x="457200" y="1752600"/>
            <a:ext cx="4267200" cy="4191000"/>
          </a:xfrm>
        </p:spPr>
        <p:txBody>
          <a:bodyPr/>
          <a:lstStyle/>
          <a:p>
            <a:r>
              <a:rPr lang="en-US" sz="1800" dirty="0"/>
              <a:t>analog inputs</a:t>
            </a:r>
          </a:p>
          <a:p>
            <a:pPr lvl="1"/>
            <a:r>
              <a:rPr lang="en-US" sz="1800" dirty="0"/>
              <a:t>(User Bridge) 4x voltmeter channels</a:t>
            </a:r>
          </a:p>
          <a:p>
            <a:pPr lvl="2"/>
            <a:r>
              <a:rPr lang="en-US" sz="1800" dirty="0"/>
              <a:t>-95 mV to +95 mV</a:t>
            </a:r>
          </a:p>
          <a:p>
            <a:pPr lvl="2"/>
            <a:r>
              <a:rPr lang="en-US" sz="1800" dirty="0"/>
              <a:t>20 </a:t>
            </a:r>
            <a:r>
              <a:rPr lang="en-US" sz="1800" dirty="0" err="1"/>
              <a:t>nV</a:t>
            </a:r>
            <a:r>
              <a:rPr lang="en-US" sz="1800" dirty="0"/>
              <a:t> </a:t>
            </a:r>
            <a:r>
              <a:rPr lang="en-US" sz="1800" dirty="0" err="1"/>
              <a:t>rms</a:t>
            </a:r>
            <a:r>
              <a:rPr lang="en-US" sz="1800" dirty="0"/>
              <a:t> noise </a:t>
            </a:r>
            <a:r>
              <a:rPr lang="en-US" sz="1800" dirty="0" smtClean="0"/>
              <a:t>level</a:t>
            </a:r>
          </a:p>
          <a:p>
            <a:pPr lvl="2"/>
            <a:r>
              <a:rPr lang="en-US" sz="1800" dirty="0" smtClean="0"/>
              <a:t>see app note </a:t>
            </a:r>
            <a:r>
              <a:rPr lang="en-US" sz="1800" dirty="0" smtClean="0">
                <a:hlinkClick r:id="rId4"/>
              </a:rPr>
              <a:t>1076-303</a:t>
            </a:r>
            <a:endParaRPr lang="en-US" sz="1800" dirty="0"/>
          </a:p>
          <a:p>
            <a:pPr lvl="1"/>
            <a:r>
              <a:rPr lang="en-US" sz="1800" dirty="0"/>
              <a:t>(P-8) 2x -10V to +10V</a:t>
            </a:r>
          </a:p>
          <a:p>
            <a:pPr lvl="2"/>
            <a:r>
              <a:rPr lang="en-US" sz="1800" dirty="0"/>
              <a:t>10-bit A/D</a:t>
            </a:r>
          </a:p>
          <a:p>
            <a:r>
              <a:rPr lang="en-US" sz="1800" dirty="0"/>
              <a:t>digital inputs</a:t>
            </a:r>
          </a:p>
          <a:p>
            <a:pPr lvl="1"/>
            <a:r>
              <a:rPr lang="en-US" sz="1800" dirty="0"/>
              <a:t>(P-11) Synchronize</a:t>
            </a:r>
          </a:p>
          <a:p>
            <a:pPr lvl="2"/>
            <a:r>
              <a:rPr lang="en-US" sz="1800" dirty="0"/>
              <a:t>halts sequence execution until digital signal received</a:t>
            </a:r>
          </a:p>
        </p:txBody>
      </p:sp>
      <p:sp>
        <p:nvSpPr>
          <p:cNvPr id="12293" name="Line 5"/>
          <p:cNvSpPr>
            <a:spLocks noChangeShapeType="1"/>
          </p:cNvSpPr>
          <p:nvPr/>
        </p:nvSpPr>
        <p:spPr bwMode="auto">
          <a:xfrm>
            <a:off x="4419600" y="4800600"/>
            <a:ext cx="3111500" cy="1046163"/>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12297" name="Picture 9" descr="MVu logg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1713" y="212725"/>
            <a:ext cx="4332287" cy="4206875"/>
          </a:xfrm>
          <a:prstGeom prst="rect">
            <a:avLst/>
          </a:prstGeom>
          <a:noFill/>
          <a:extLst>
            <a:ext uri="{909E8E84-426E-40DD-AFC4-6F175D3DCCD1}">
              <a14:hiddenFill xmlns:a14="http://schemas.microsoft.com/office/drawing/2010/main">
                <a:solidFill>
                  <a:srgbClr val="FFFFFF"/>
                </a:solidFill>
              </a14:hiddenFill>
            </a:ext>
          </a:extLst>
        </p:spPr>
      </p:pic>
      <p:sp>
        <p:nvSpPr>
          <p:cNvPr id="12298" name="Line 10"/>
          <p:cNvSpPr>
            <a:spLocks noChangeShapeType="1"/>
          </p:cNvSpPr>
          <p:nvPr/>
        </p:nvSpPr>
        <p:spPr bwMode="auto">
          <a:xfrm flipV="1">
            <a:off x="4267200" y="1066800"/>
            <a:ext cx="2743200" cy="12192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299" name="Line 11"/>
          <p:cNvSpPr>
            <a:spLocks noChangeShapeType="1"/>
          </p:cNvSpPr>
          <p:nvPr/>
        </p:nvSpPr>
        <p:spPr bwMode="auto">
          <a:xfrm flipV="1">
            <a:off x="3276600" y="3124200"/>
            <a:ext cx="3733800" cy="4572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261010366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152400"/>
            <a:ext cx="7772400" cy="990600"/>
          </a:xfrm>
        </p:spPr>
        <p:txBody>
          <a:bodyPr/>
          <a:lstStyle/>
          <a:p>
            <a:r>
              <a:rPr lang="en-US" dirty="0" err="1" smtClean="0"/>
              <a:t>WinWrap</a:t>
            </a:r>
            <a:r>
              <a:rPr lang="en-US" dirty="0" smtClean="0"/>
              <a:t> Basic: method </a:t>
            </a:r>
            <a:r>
              <a:rPr lang="en-US" b="1" dirty="0">
                <a:solidFill>
                  <a:srgbClr val="FF3300"/>
                </a:solidFill>
              </a:rPr>
              <a:t>B</a:t>
            </a:r>
          </a:p>
        </p:txBody>
      </p:sp>
      <p:sp>
        <p:nvSpPr>
          <p:cNvPr id="17411" name="Rectangle 3"/>
          <p:cNvSpPr>
            <a:spLocks noGrp="1" noChangeArrowheads="1"/>
          </p:cNvSpPr>
          <p:nvPr>
            <p:ph type="body" idx="1"/>
          </p:nvPr>
        </p:nvSpPr>
        <p:spPr>
          <a:xfrm>
            <a:off x="457200" y="1524000"/>
            <a:ext cx="8382000" cy="4876800"/>
          </a:xfrm>
        </p:spPr>
        <p:txBody>
          <a:bodyPr>
            <a:normAutofit lnSpcReduction="10000"/>
          </a:bodyPr>
          <a:lstStyle/>
          <a:p>
            <a:r>
              <a:rPr lang="en-US" sz="2000" dirty="0"/>
              <a:t>internal to MultiVu</a:t>
            </a:r>
          </a:p>
          <a:p>
            <a:r>
              <a:rPr lang="en-US" sz="2000" i="1" dirty="0"/>
              <a:t>Sequence &gt; Advanced &gt; </a:t>
            </a:r>
            <a:r>
              <a:rPr lang="en-US" sz="2000" i="1" dirty="0" smtClean="0"/>
              <a:t/>
            </a:r>
            <a:br>
              <a:rPr lang="en-US" sz="2000" i="1" dirty="0" smtClean="0"/>
            </a:br>
            <a:r>
              <a:rPr lang="en-US" sz="2000" i="1" dirty="0" smtClean="0"/>
              <a:t>Edit </a:t>
            </a:r>
            <a:r>
              <a:rPr lang="en-US" sz="2000" i="1" dirty="0"/>
              <a:t>Macro</a:t>
            </a:r>
          </a:p>
          <a:p>
            <a:r>
              <a:rPr lang="en-US" sz="2000" dirty="0" smtClean="0"/>
              <a:t>examples exist</a:t>
            </a:r>
            <a:endParaRPr lang="en-US" sz="2000" dirty="0"/>
          </a:p>
          <a:p>
            <a:pPr lvl="1"/>
            <a:r>
              <a:rPr lang="en-US" sz="2000" dirty="0"/>
              <a:t>PPMS input/output</a:t>
            </a:r>
          </a:p>
          <a:p>
            <a:pPr lvl="1"/>
            <a:r>
              <a:rPr lang="en-US" sz="2000" dirty="0"/>
              <a:t>data file handling</a:t>
            </a:r>
          </a:p>
          <a:p>
            <a:pPr lvl="1"/>
            <a:r>
              <a:rPr lang="en-US" sz="2000" dirty="0" smtClean="0"/>
              <a:t>.OBM files there for</a:t>
            </a:r>
          </a:p>
          <a:p>
            <a:pPr lvl="2"/>
            <a:r>
              <a:rPr lang="en-US" sz="1600" dirty="0" err="1" smtClean="0"/>
              <a:t>lockins</a:t>
            </a:r>
            <a:endParaRPr lang="en-US" sz="1600" dirty="0" smtClean="0"/>
          </a:p>
          <a:p>
            <a:pPr lvl="2"/>
            <a:r>
              <a:rPr lang="en-US" sz="1600" dirty="0" smtClean="0"/>
              <a:t>bridges</a:t>
            </a:r>
          </a:p>
          <a:p>
            <a:pPr lvl="2"/>
            <a:r>
              <a:rPr lang="en-US" sz="1600" dirty="0" smtClean="0"/>
              <a:t>LCR meters...</a:t>
            </a:r>
            <a:endParaRPr lang="en-US" sz="1600" dirty="0"/>
          </a:p>
          <a:p>
            <a:r>
              <a:rPr lang="en-US" sz="2000" dirty="0"/>
              <a:t>library </a:t>
            </a:r>
            <a:r>
              <a:rPr lang="en-US" sz="2000" dirty="0" smtClean="0"/>
              <a:t>is growing</a:t>
            </a:r>
            <a:endParaRPr lang="en-US" sz="2000" dirty="0"/>
          </a:p>
          <a:p>
            <a:pPr lvl="1"/>
            <a:r>
              <a:rPr lang="en-US" sz="2000" dirty="0"/>
              <a:t>see </a:t>
            </a:r>
            <a:r>
              <a:rPr lang="en-US" sz="2000" dirty="0" smtClean="0"/>
              <a:t>app note </a:t>
            </a:r>
            <a:r>
              <a:rPr lang="en-US" sz="2000" dirty="0" smtClean="0">
                <a:hlinkClick r:id="rId3"/>
              </a:rPr>
              <a:t>1070-209</a:t>
            </a:r>
            <a:r>
              <a:rPr lang="en-US" sz="2000" dirty="0" smtClean="0"/>
              <a:t> on web</a:t>
            </a:r>
          </a:p>
          <a:p>
            <a:r>
              <a:rPr lang="en-US" sz="2400" dirty="0" smtClean="0"/>
              <a:t>NOTE: </a:t>
            </a:r>
            <a:r>
              <a:rPr lang="en-US" sz="2400" dirty="0" err="1" smtClean="0"/>
              <a:t>WinWrap</a:t>
            </a:r>
            <a:r>
              <a:rPr lang="en-US" sz="2400" dirty="0" smtClean="0"/>
              <a:t> currently only addresses one GPIB card</a:t>
            </a:r>
          </a:p>
          <a:p>
            <a:pPr lvl="1"/>
            <a:r>
              <a:rPr lang="en-US" sz="2000" dirty="0" smtClean="0"/>
              <a:t>3</a:t>
            </a:r>
            <a:r>
              <a:rPr lang="en-US" sz="2000" baseline="30000" dirty="0" smtClean="0"/>
              <a:t>rd</a:t>
            </a:r>
            <a:r>
              <a:rPr lang="en-US" sz="2000" dirty="0" smtClean="0"/>
              <a:t> party equipment on PPMS should use another bus (USB, Ethernet..)</a:t>
            </a:r>
          </a:p>
          <a:p>
            <a:pPr lvl="1"/>
            <a:r>
              <a:rPr lang="en-US" sz="2000" dirty="0" smtClean="0"/>
              <a:t>QD working to fix this</a:t>
            </a:r>
          </a:p>
          <a:p>
            <a:endParaRPr lang="en-US" sz="2400" dirty="0"/>
          </a:p>
        </p:txBody>
      </p:sp>
      <p:pic>
        <p:nvPicPr>
          <p:cNvPr id="17412" name="Picture 4" descr="MVu_VB edi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990600"/>
            <a:ext cx="4648200" cy="394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14621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Advisories: </a:t>
            </a:r>
            <a:r>
              <a:rPr lang="en-US" dirty="0"/>
              <a:t>method </a:t>
            </a:r>
            <a:r>
              <a:rPr lang="en-US" b="1" dirty="0">
                <a:solidFill>
                  <a:srgbClr val="FF3300"/>
                </a:solidFill>
              </a:rPr>
              <a:t>C</a:t>
            </a:r>
          </a:p>
        </p:txBody>
      </p:sp>
      <p:sp>
        <p:nvSpPr>
          <p:cNvPr id="19459" name="Rectangle 3"/>
          <p:cNvSpPr>
            <a:spLocks noGrp="1" noChangeArrowheads="1"/>
          </p:cNvSpPr>
          <p:nvPr>
            <p:ph type="body" idx="1"/>
          </p:nvPr>
        </p:nvSpPr>
        <p:spPr/>
        <p:txBody>
          <a:bodyPr/>
          <a:lstStyle/>
          <a:p>
            <a:r>
              <a:rPr lang="en-US" sz="2000" dirty="0"/>
              <a:t>see PPMS application note </a:t>
            </a:r>
            <a:r>
              <a:rPr lang="en-US" sz="2000" dirty="0">
                <a:hlinkClick r:id="rId2"/>
              </a:rPr>
              <a:t>1070-202</a:t>
            </a:r>
            <a:r>
              <a:rPr lang="en-US" sz="2000" dirty="0"/>
              <a:t> on QD website</a:t>
            </a:r>
          </a:p>
          <a:p>
            <a:r>
              <a:rPr lang="en-US" sz="2000" dirty="0"/>
              <a:t>user has freedom to choose programming language</a:t>
            </a:r>
          </a:p>
          <a:p>
            <a:r>
              <a:rPr lang="en-US" sz="2000" dirty="0"/>
              <a:t>not integrated with MultiVu</a:t>
            </a:r>
          </a:p>
          <a:p>
            <a:pPr lvl="1"/>
            <a:r>
              <a:rPr lang="en-US" sz="2000" dirty="0"/>
              <a:t>advisories are only link</a:t>
            </a:r>
          </a:p>
          <a:p>
            <a:r>
              <a:rPr lang="en-US" sz="2000" dirty="0"/>
              <a:t>can be done in combination with method </a:t>
            </a:r>
            <a:r>
              <a:rPr lang="en-US" sz="2000" b="1" dirty="0">
                <a:solidFill>
                  <a:srgbClr val="FF3300"/>
                </a:solidFill>
              </a:rPr>
              <a:t>A</a:t>
            </a:r>
          </a:p>
          <a:p>
            <a:pPr lvl="1"/>
            <a:r>
              <a:rPr lang="en-US" sz="2000" dirty="0"/>
              <a:t>analog data sent to Model 6000, logged in MultiVu</a:t>
            </a:r>
          </a:p>
          <a:p>
            <a:r>
              <a:rPr lang="en-US" sz="2000" dirty="0"/>
              <a:t>we recommend to use </a:t>
            </a:r>
            <a:r>
              <a:rPr lang="en-US" sz="2000" i="1" dirty="0"/>
              <a:t>PPMSCOMM.dll</a:t>
            </a:r>
            <a:r>
              <a:rPr lang="en-US" sz="2000" dirty="0"/>
              <a:t> to coordinate communication with Model 6000	</a:t>
            </a:r>
          </a:p>
          <a:p>
            <a:pPr lvl="1"/>
            <a:r>
              <a:rPr lang="en-US" sz="2000" dirty="0"/>
              <a:t>otherwise conflicts result between program and MultiVu</a:t>
            </a:r>
          </a:p>
          <a:p>
            <a:pPr lvl="1"/>
            <a:r>
              <a:rPr lang="en-US" sz="2000" dirty="0"/>
              <a:t>see </a:t>
            </a:r>
            <a:r>
              <a:rPr lang="en-US" sz="2000" dirty="0" smtClean="0">
                <a:hlinkClick r:id="rId3"/>
              </a:rPr>
              <a:t>Pharos</a:t>
            </a:r>
            <a:endParaRPr lang="en-US" sz="2000" dirty="0"/>
          </a:p>
        </p:txBody>
      </p:sp>
    </p:spTree>
    <p:extLst>
      <p:ext uri="{BB962C8B-B14F-4D97-AF65-F5344CB8AC3E}">
        <p14:creationId xmlns:p14="http://schemas.microsoft.com/office/powerpoint/2010/main" val="322711762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Summary</a:t>
            </a:r>
          </a:p>
        </p:txBody>
      </p:sp>
      <p:sp>
        <p:nvSpPr>
          <p:cNvPr id="21507" name="Rectangle 3"/>
          <p:cNvSpPr>
            <a:spLocks noGrp="1" noChangeArrowheads="1"/>
          </p:cNvSpPr>
          <p:nvPr>
            <p:ph type="body" idx="1"/>
          </p:nvPr>
        </p:nvSpPr>
        <p:spPr/>
        <p:txBody>
          <a:bodyPr>
            <a:normAutofit/>
          </a:bodyPr>
          <a:lstStyle/>
          <a:p>
            <a:r>
              <a:rPr lang="en-US" dirty="0" smtClean="0"/>
              <a:t>if using </a:t>
            </a:r>
            <a:r>
              <a:rPr lang="en-US" dirty="0" err="1" smtClean="0"/>
              <a:t>LabVIEW</a:t>
            </a:r>
            <a:r>
              <a:rPr lang="en-US" dirty="0" smtClean="0"/>
              <a:t>, see new app note</a:t>
            </a:r>
          </a:p>
          <a:p>
            <a:r>
              <a:rPr lang="en-US" dirty="0" smtClean="0"/>
              <a:t>methods within MultiVu also available</a:t>
            </a:r>
          </a:p>
          <a:p>
            <a:pPr lvl="1"/>
            <a:r>
              <a:rPr lang="en-US" dirty="0" smtClean="0"/>
              <a:t>(PPMS) low-level MultiVu commands</a:t>
            </a:r>
          </a:p>
          <a:p>
            <a:pPr lvl="1"/>
            <a:r>
              <a:rPr lang="en-US" dirty="0" smtClean="0"/>
              <a:t> </a:t>
            </a:r>
            <a:r>
              <a:rPr lang="en-US" dirty="0" err="1" smtClean="0"/>
              <a:t>WinWrap</a:t>
            </a:r>
            <a:r>
              <a:rPr lang="en-US" dirty="0" smtClean="0"/>
              <a:t> Basic scripting</a:t>
            </a:r>
          </a:p>
          <a:p>
            <a:pPr lvl="1"/>
            <a:r>
              <a:rPr lang="en-US" dirty="0" smtClean="0"/>
              <a:t>Advisories</a:t>
            </a:r>
            <a:endParaRPr lang="en-US" dirty="0"/>
          </a:p>
        </p:txBody>
      </p:sp>
    </p:spTree>
    <p:extLst>
      <p:ext uri="{BB962C8B-B14F-4D97-AF65-F5344CB8AC3E}">
        <p14:creationId xmlns:p14="http://schemas.microsoft.com/office/powerpoint/2010/main" val="288405749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err="1" smtClean="0"/>
              <a:t>LabVIEW</a:t>
            </a:r>
            <a:r>
              <a:rPr lang="en-US" dirty="0" smtClean="0"/>
              <a:t> – MultiVu integration</a:t>
            </a:r>
          </a:p>
          <a:p>
            <a:pPr lvl="1"/>
            <a:r>
              <a:rPr lang="en-US" dirty="0" smtClean="0"/>
              <a:t>new solution provided by QD!</a:t>
            </a:r>
          </a:p>
          <a:p>
            <a:r>
              <a:rPr lang="en-US" dirty="0" smtClean="0"/>
              <a:t>other methods</a:t>
            </a:r>
          </a:p>
          <a:p>
            <a:pPr lvl="1"/>
            <a:r>
              <a:rPr lang="en-US" b="1" dirty="0" smtClean="0">
                <a:solidFill>
                  <a:srgbClr val="FF0000"/>
                </a:solidFill>
              </a:rPr>
              <a:t>A</a:t>
            </a:r>
            <a:r>
              <a:rPr lang="en-US" dirty="0" smtClean="0"/>
              <a:t>: (PPMS) other low level MultiVu commands</a:t>
            </a:r>
          </a:p>
          <a:p>
            <a:pPr lvl="1"/>
            <a:r>
              <a:rPr lang="en-US" b="1" dirty="0" smtClean="0">
                <a:solidFill>
                  <a:srgbClr val="FF0000"/>
                </a:solidFill>
              </a:rPr>
              <a:t>B</a:t>
            </a:r>
            <a:r>
              <a:rPr lang="en-US" dirty="0" smtClean="0"/>
              <a:t>: </a:t>
            </a:r>
            <a:r>
              <a:rPr lang="en-US" dirty="0" err="1" smtClean="0"/>
              <a:t>WinWrap</a:t>
            </a:r>
            <a:r>
              <a:rPr lang="en-US" dirty="0" smtClean="0"/>
              <a:t> Basic scripting in MultiVu</a:t>
            </a:r>
          </a:p>
          <a:p>
            <a:pPr lvl="1"/>
            <a:r>
              <a:rPr lang="en-US" b="1" dirty="0" smtClean="0">
                <a:solidFill>
                  <a:srgbClr val="FF0000"/>
                </a:solidFill>
              </a:rPr>
              <a:t>C</a:t>
            </a:r>
            <a:r>
              <a:rPr lang="en-US" dirty="0" smtClean="0"/>
              <a:t>: (PPMS) advisories</a:t>
            </a:r>
            <a:endParaRPr lang="en-US" dirty="0"/>
          </a:p>
        </p:txBody>
      </p:sp>
    </p:spTree>
    <p:extLst>
      <p:ext uri="{BB962C8B-B14F-4D97-AF65-F5344CB8AC3E}">
        <p14:creationId xmlns:p14="http://schemas.microsoft.com/office/powerpoint/2010/main" val="59289369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t>
            </a:r>
            <a:r>
              <a:rPr lang="en-US" dirty="0" err="1" smtClean="0"/>
              <a:t>LabVIEW</a:t>
            </a:r>
            <a:r>
              <a:rPr lang="en-US" dirty="0" smtClean="0"/>
              <a:t> – MultiVu package</a:t>
            </a:r>
            <a:endParaRPr lang="en-US" dirty="0"/>
          </a:p>
        </p:txBody>
      </p:sp>
      <p:pic>
        <p:nvPicPr>
          <p:cNvPr id="1026" name="Picture 2" descr="C:\Documents and Settings\neil.QDUSA\My Documents\Work\Applications\presentations\Neil apps seminars\Europe 2013\labview note tit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7" y="1209675"/>
            <a:ext cx="7058025" cy="28289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Documents and Settings\neil.QDUSA\My Documents\Work\Applications\presentations\Neil apps seminars\Europe 2013\labview note outl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152900"/>
            <a:ext cx="3714750" cy="2628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95400" y="4230469"/>
            <a:ext cx="2835135" cy="1477328"/>
          </a:xfrm>
          <a:prstGeom prst="rect">
            <a:avLst/>
          </a:prstGeom>
          <a:noFill/>
        </p:spPr>
        <p:txBody>
          <a:bodyPr wrap="none" rtlCol="0">
            <a:spAutoFit/>
          </a:bodyPr>
          <a:lstStyle/>
          <a:p>
            <a:r>
              <a:rPr lang="en-US" dirty="0" smtClean="0"/>
              <a:t>Note is posted on website</a:t>
            </a:r>
          </a:p>
          <a:p>
            <a:r>
              <a:rPr lang="en-US" dirty="0" smtClean="0">
                <a:hlinkClick r:id="rId4"/>
              </a:rPr>
              <a:t>www.qdusa.com</a:t>
            </a:r>
            <a:r>
              <a:rPr lang="en-US" dirty="0" smtClean="0"/>
              <a:t> </a:t>
            </a:r>
          </a:p>
          <a:p>
            <a:endParaRPr lang="en-US" dirty="0"/>
          </a:p>
          <a:p>
            <a:r>
              <a:rPr lang="en-US" dirty="0" smtClean="0"/>
              <a:t>programs all attached in:</a:t>
            </a:r>
          </a:p>
          <a:p>
            <a:r>
              <a:rPr lang="en-US" b="1" dirty="0" smtClean="0"/>
              <a:t>QDInstrument_LabVIEW.zip</a:t>
            </a:r>
            <a:endParaRPr lang="en-US" b="1" dirty="0"/>
          </a:p>
        </p:txBody>
      </p:sp>
    </p:spTree>
    <p:extLst>
      <p:ext uri="{BB962C8B-B14F-4D97-AF65-F5344CB8AC3E}">
        <p14:creationId xmlns:p14="http://schemas.microsoft.com/office/powerpoint/2010/main" val="423756197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examples</a:t>
            </a:r>
            <a:endParaRPr lang="en-US" dirty="0"/>
          </a:p>
        </p:txBody>
      </p:sp>
      <p:grpSp>
        <p:nvGrpSpPr>
          <p:cNvPr id="33" name="Canvas 2"/>
          <p:cNvGrpSpPr/>
          <p:nvPr/>
        </p:nvGrpSpPr>
        <p:grpSpPr>
          <a:xfrm>
            <a:off x="5486400" y="2238375"/>
            <a:ext cx="2819400" cy="1952625"/>
            <a:chOff x="0" y="0"/>
            <a:chExt cx="2819400" cy="1952625"/>
          </a:xfrm>
        </p:grpSpPr>
        <p:sp>
          <p:nvSpPr>
            <p:cNvPr id="34" name="Rectangle 33"/>
            <p:cNvSpPr/>
            <p:nvPr/>
          </p:nvSpPr>
          <p:spPr>
            <a:xfrm>
              <a:off x="0" y="0"/>
              <a:ext cx="2819400" cy="1950085"/>
            </a:xfrm>
            <a:prstGeom prst="rect">
              <a:avLst/>
            </a:prstGeom>
            <a:solidFill>
              <a:srgbClr val="E8E8E8"/>
            </a:solidFill>
            <a:ln>
              <a:noFill/>
            </a:ln>
          </p:spPr>
        </p:sp>
        <p:cxnSp>
          <p:nvCxnSpPr>
            <p:cNvPr id="35" name="Line 14"/>
            <p:cNvCxnSpPr/>
            <p:nvPr/>
          </p:nvCxnSpPr>
          <p:spPr bwMode="auto">
            <a:xfrm>
              <a:off x="1424481" y="341336"/>
              <a:ext cx="4520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6" name="Line 14"/>
            <p:cNvCxnSpPr/>
            <p:nvPr/>
          </p:nvCxnSpPr>
          <p:spPr bwMode="auto">
            <a:xfrm>
              <a:off x="857670" y="269537"/>
              <a:ext cx="4520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7" name="Line 4"/>
            <p:cNvCxnSpPr/>
            <p:nvPr/>
          </p:nvCxnSpPr>
          <p:spPr bwMode="auto">
            <a:xfrm flipH="1">
              <a:off x="1477138" y="90438"/>
              <a:ext cx="746239"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8" name="Rectangle 37"/>
            <p:cNvSpPr>
              <a:spLocks noChangeArrowheads="1"/>
            </p:cNvSpPr>
            <p:nvPr/>
          </p:nvSpPr>
          <p:spPr bwMode="auto">
            <a:xfrm>
              <a:off x="47606" y="844914"/>
              <a:ext cx="2619394" cy="859317"/>
            </a:xfrm>
            <a:prstGeom prst="rect">
              <a:avLst/>
            </a:prstGeom>
            <a:solidFill>
              <a:srgbClr val="C0C0C0"/>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9" name="Rectangle 38"/>
            <p:cNvSpPr>
              <a:spLocks noChangeArrowheads="1"/>
            </p:cNvSpPr>
            <p:nvPr/>
          </p:nvSpPr>
          <p:spPr bwMode="auto">
            <a:xfrm>
              <a:off x="302877" y="1037943"/>
              <a:ext cx="665348" cy="253854"/>
            </a:xfrm>
            <a:prstGeom prst="rect">
              <a:avLst/>
            </a:prstGeom>
            <a:solidFill>
              <a:srgbClr val="99CCFF"/>
            </a:solidFill>
            <a:ln w="9525">
              <a:solidFill>
                <a:srgbClr val="000000"/>
              </a:solidFill>
              <a:miter lim="800000"/>
              <a:headEnd/>
              <a:tailEnd/>
            </a:ln>
          </p:spPr>
          <p:txBody>
            <a:bodyPr rot="0" vert="horz" wrap="square" lIns="77385" tIns="38693" rIns="77385" bIns="38693" anchor="t" anchorCtr="0" upright="1">
              <a:noAutofit/>
            </a:bodyPr>
            <a:lstStyle/>
            <a:p>
              <a:pPr marL="0" marR="0">
                <a:spcBef>
                  <a:spcPts val="0"/>
                </a:spcBef>
                <a:spcAft>
                  <a:spcPts val="400"/>
                </a:spcAft>
              </a:pPr>
              <a:r>
                <a:rPr lang="en-US" sz="800" kern="1200">
                  <a:effectLst/>
                  <a:latin typeface="Arial"/>
                  <a:ea typeface="Times New Roman"/>
                </a:rPr>
                <a:t>LabVIEW</a:t>
              </a:r>
              <a:endParaRPr lang="en-US" sz="900" kern="1200">
                <a:effectLst/>
                <a:latin typeface="Times New Roman"/>
                <a:ea typeface="Times New Roman"/>
              </a:endParaRPr>
            </a:p>
          </p:txBody>
        </p:sp>
        <p:sp>
          <p:nvSpPr>
            <p:cNvPr id="40" name="Oval 39"/>
            <p:cNvSpPr>
              <a:spLocks noChangeArrowheads="1"/>
            </p:cNvSpPr>
            <p:nvPr/>
          </p:nvSpPr>
          <p:spPr bwMode="auto">
            <a:xfrm>
              <a:off x="1163202" y="35999"/>
              <a:ext cx="452275" cy="452641"/>
            </a:xfrm>
            <a:prstGeom prst="ellipse">
              <a:avLst/>
            </a:prstGeom>
            <a:solidFill>
              <a:srgbClr val="969696"/>
            </a:solidFill>
            <a:ln w="9525">
              <a:solidFill>
                <a:srgbClr val="000000"/>
              </a:solidFill>
              <a:round/>
              <a:headEnd/>
              <a:tailEnd/>
            </a:ln>
          </p:spPr>
          <p:txBody>
            <a:bodyPr rot="0" vert="horz" wrap="square" lIns="77385" tIns="38693" rIns="77385" bIns="38693" anchor="t" anchorCtr="0" upright="1">
              <a:noAutofit/>
            </a:bodyPr>
            <a:lstStyle/>
            <a:p>
              <a:pPr marL="0" marR="0">
                <a:spcBef>
                  <a:spcPts val="0"/>
                </a:spcBef>
                <a:spcAft>
                  <a:spcPts val="400"/>
                </a:spcAft>
              </a:pPr>
              <a:r>
                <a:rPr lang="en-US" sz="800" kern="1200">
                  <a:effectLst/>
                  <a:latin typeface="Arial"/>
                  <a:ea typeface="Times New Roman"/>
                </a:rPr>
                <a:t> </a:t>
              </a:r>
              <a:endParaRPr lang="en-US" sz="900" kern="1200">
                <a:effectLst/>
                <a:latin typeface="Times New Roman"/>
                <a:ea typeface="Times New Roman"/>
              </a:endParaRPr>
            </a:p>
          </p:txBody>
        </p:sp>
        <p:sp>
          <p:nvSpPr>
            <p:cNvPr id="41" name="Rectangle 40"/>
            <p:cNvSpPr>
              <a:spLocks noChangeArrowheads="1"/>
            </p:cNvSpPr>
            <p:nvPr/>
          </p:nvSpPr>
          <p:spPr bwMode="auto">
            <a:xfrm>
              <a:off x="1690665" y="217283"/>
              <a:ext cx="504848" cy="319822"/>
            </a:xfrm>
            <a:prstGeom prst="rect">
              <a:avLst/>
            </a:prstGeom>
            <a:solidFill>
              <a:srgbClr val="FFFFFF"/>
            </a:solidFill>
            <a:ln w="9525">
              <a:solidFill>
                <a:srgbClr val="000000"/>
              </a:solidFill>
              <a:miter lim="800000"/>
              <a:headEnd/>
              <a:tailEnd/>
            </a:ln>
          </p:spPr>
          <p:txBody>
            <a:bodyPr rot="0" vert="horz" wrap="square" lIns="77385" tIns="38693" rIns="77385" bIns="38693" anchor="t" anchorCtr="0" upright="1">
              <a:noAutofit/>
            </a:bodyPr>
            <a:lstStyle/>
            <a:p>
              <a:pPr marL="0" marR="0" algn="ctr">
                <a:spcBef>
                  <a:spcPts val="0"/>
                </a:spcBef>
                <a:spcAft>
                  <a:spcPts val="400"/>
                </a:spcAft>
              </a:pPr>
              <a:r>
                <a:rPr lang="en-US" sz="800" kern="1200">
                  <a:effectLst/>
                  <a:latin typeface="Arial"/>
                  <a:ea typeface="Times New Roman"/>
                </a:rPr>
                <a:t>Model 6000</a:t>
              </a:r>
              <a:endParaRPr lang="en-US" sz="900" kern="1200">
                <a:effectLst/>
                <a:latin typeface="Times New Roman"/>
                <a:ea typeface="Times New Roman"/>
              </a:endParaRPr>
            </a:p>
          </p:txBody>
        </p:sp>
        <p:sp>
          <p:nvSpPr>
            <p:cNvPr id="42" name="Rectangle 41"/>
            <p:cNvSpPr>
              <a:spLocks noChangeArrowheads="1"/>
            </p:cNvSpPr>
            <p:nvPr/>
          </p:nvSpPr>
          <p:spPr bwMode="auto">
            <a:xfrm>
              <a:off x="273971" y="129228"/>
              <a:ext cx="656553" cy="212090"/>
            </a:xfrm>
            <a:prstGeom prst="rect">
              <a:avLst/>
            </a:prstGeom>
            <a:solidFill>
              <a:srgbClr val="FFFFFF"/>
            </a:solidFill>
            <a:ln w="9525">
              <a:solidFill>
                <a:srgbClr val="000000"/>
              </a:solidFill>
              <a:miter lim="800000"/>
              <a:headEnd/>
              <a:tailEnd/>
            </a:ln>
          </p:spPr>
          <p:txBody>
            <a:bodyPr rot="0" vert="horz" wrap="square" lIns="77385" tIns="38693" rIns="77385" bIns="38693" anchor="t" anchorCtr="0" upright="1">
              <a:noAutofit/>
            </a:bodyPr>
            <a:lstStyle/>
            <a:p>
              <a:pPr marL="0" marR="0" algn="ctr">
                <a:spcBef>
                  <a:spcPts val="0"/>
                </a:spcBef>
                <a:spcAft>
                  <a:spcPts val="400"/>
                </a:spcAft>
              </a:pPr>
              <a:r>
                <a:rPr lang="en-US" sz="800" kern="1200">
                  <a:effectLst/>
                  <a:latin typeface="Arial"/>
                  <a:ea typeface="Times New Roman"/>
                </a:rPr>
                <a:t>LCR meter</a:t>
              </a:r>
              <a:endParaRPr lang="en-US" sz="900" kern="1200">
                <a:effectLst/>
                <a:latin typeface="Times New Roman"/>
                <a:ea typeface="Times New Roman"/>
              </a:endParaRPr>
            </a:p>
          </p:txBody>
        </p:sp>
        <p:sp>
          <p:nvSpPr>
            <p:cNvPr id="43" name="Rectangle 42"/>
            <p:cNvSpPr>
              <a:spLocks noChangeArrowheads="1"/>
            </p:cNvSpPr>
            <p:nvPr/>
          </p:nvSpPr>
          <p:spPr bwMode="auto">
            <a:xfrm>
              <a:off x="439401" y="844897"/>
              <a:ext cx="467360" cy="193050"/>
            </a:xfrm>
            <a:prstGeom prst="rect">
              <a:avLst/>
            </a:prstGeom>
            <a:solidFill>
              <a:srgbClr val="FFCC00"/>
            </a:solidFill>
            <a:ln w="9525">
              <a:solidFill>
                <a:srgbClr val="000000"/>
              </a:solidFill>
              <a:miter lim="800000"/>
              <a:headEnd/>
              <a:tailEnd/>
            </a:ln>
          </p:spPr>
          <p:txBody>
            <a:bodyPr rot="0" vert="horz" wrap="square" lIns="77385" tIns="38693" rIns="77385" bIns="38693" anchor="t" anchorCtr="0" upright="1">
              <a:noAutofit/>
            </a:bodyPr>
            <a:lstStyle/>
            <a:p>
              <a:pPr marL="0" marR="0" algn="ctr">
                <a:spcBef>
                  <a:spcPts val="0"/>
                </a:spcBef>
                <a:spcAft>
                  <a:spcPts val="400"/>
                </a:spcAft>
              </a:pPr>
              <a:r>
                <a:rPr lang="en-US" sz="800" kern="1200">
                  <a:effectLst/>
                  <a:latin typeface="Arial"/>
                  <a:ea typeface="Times New Roman"/>
                </a:rPr>
                <a:t>GPIB</a:t>
              </a:r>
              <a:endParaRPr lang="en-US" sz="900" kern="1200">
                <a:effectLst/>
                <a:latin typeface="Times New Roman"/>
                <a:ea typeface="Times New Roman"/>
              </a:endParaRPr>
            </a:p>
          </p:txBody>
        </p:sp>
        <p:sp>
          <p:nvSpPr>
            <p:cNvPr id="44" name="Text Box 18"/>
            <p:cNvSpPr txBox="1">
              <a:spLocks noChangeArrowheads="1"/>
            </p:cNvSpPr>
            <p:nvPr/>
          </p:nvSpPr>
          <p:spPr bwMode="auto">
            <a:xfrm>
              <a:off x="706194" y="1753995"/>
              <a:ext cx="1170305" cy="19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385" tIns="38693" rIns="77385" bIns="38693" anchor="t" anchorCtr="0" upright="1">
              <a:noAutofit/>
            </a:bodyPr>
            <a:lstStyle/>
            <a:p>
              <a:pPr marL="0" marR="0" algn="ctr">
                <a:spcBef>
                  <a:spcPts val="0"/>
                </a:spcBef>
                <a:spcAft>
                  <a:spcPts val="400"/>
                </a:spcAft>
              </a:pPr>
              <a:r>
                <a:rPr lang="en-US" sz="900" b="1" kern="1200">
                  <a:effectLst/>
                  <a:latin typeface="Arial"/>
                  <a:ea typeface="Times New Roman"/>
                </a:rPr>
                <a:t>MultiVu PC</a:t>
              </a:r>
              <a:endParaRPr lang="en-US" sz="900" kern="1200">
                <a:effectLst/>
                <a:latin typeface="Times New Roman"/>
                <a:ea typeface="Times New Roman"/>
              </a:endParaRPr>
            </a:p>
            <a:p>
              <a:pPr marL="0" marR="0" algn="ctr">
                <a:spcBef>
                  <a:spcPts val="0"/>
                </a:spcBef>
                <a:spcAft>
                  <a:spcPts val="400"/>
                </a:spcAft>
              </a:pPr>
              <a:r>
                <a:rPr lang="en-US" sz="900" b="1" kern="1200">
                  <a:effectLst/>
                  <a:latin typeface="Arial"/>
                  <a:ea typeface="Times New Roman"/>
                </a:rPr>
                <a:t> </a:t>
              </a:r>
              <a:endParaRPr lang="en-US" sz="900" kern="1200">
                <a:effectLst/>
                <a:latin typeface="Times New Roman"/>
                <a:ea typeface="Times New Roman"/>
              </a:endParaRPr>
            </a:p>
          </p:txBody>
        </p:sp>
        <p:sp>
          <p:nvSpPr>
            <p:cNvPr id="45" name="Rectangle 44"/>
            <p:cNvSpPr>
              <a:spLocks noChangeArrowheads="1"/>
            </p:cNvSpPr>
            <p:nvPr/>
          </p:nvSpPr>
          <p:spPr bwMode="auto">
            <a:xfrm>
              <a:off x="1652534" y="856343"/>
              <a:ext cx="412624" cy="192995"/>
            </a:xfrm>
            <a:prstGeom prst="rect">
              <a:avLst/>
            </a:prstGeom>
            <a:solidFill>
              <a:srgbClr val="FFCC00"/>
            </a:solidFill>
            <a:ln w="9525">
              <a:solidFill>
                <a:srgbClr val="000000"/>
              </a:solidFill>
              <a:miter lim="800000"/>
              <a:headEnd/>
              <a:tailEnd/>
            </a:ln>
          </p:spPr>
          <p:txBody>
            <a:bodyPr rot="0" vert="horz" wrap="square" lIns="77385" tIns="38693" rIns="77385" bIns="38693" anchor="t" anchorCtr="0" upright="1">
              <a:noAutofit/>
            </a:bodyPr>
            <a:lstStyle/>
            <a:p>
              <a:pPr marL="0" marR="0" algn="ctr">
                <a:spcBef>
                  <a:spcPts val="0"/>
                </a:spcBef>
                <a:spcAft>
                  <a:spcPts val="400"/>
                </a:spcAft>
              </a:pPr>
              <a:r>
                <a:rPr lang="en-US" sz="800" kern="1200">
                  <a:effectLst/>
                  <a:latin typeface="Arial"/>
                  <a:ea typeface="Times New Roman"/>
                </a:rPr>
                <a:t>GPIB</a:t>
              </a:r>
              <a:endParaRPr lang="en-US" sz="900" kern="1200">
                <a:effectLst/>
                <a:latin typeface="Times New Roman"/>
                <a:ea typeface="Times New Roman"/>
              </a:endParaRPr>
            </a:p>
          </p:txBody>
        </p:sp>
        <p:cxnSp>
          <p:nvCxnSpPr>
            <p:cNvPr id="46" name="Line 21"/>
            <p:cNvCxnSpPr/>
            <p:nvPr/>
          </p:nvCxnSpPr>
          <p:spPr bwMode="auto">
            <a:xfrm>
              <a:off x="1989469" y="1187303"/>
              <a:ext cx="1" cy="43052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cxnSp>
        <p:sp>
          <p:nvSpPr>
            <p:cNvPr id="47" name="Rectangle 46"/>
            <p:cNvSpPr>
              <a:spLocks noChangeArrowheads="1"/>
            </p:cNvSpPr>
            <p:nvPr/>
          </p:nvSpPr>
          <p:spPr bwMode="auto">
            <a:xfrm>
              <a:off x="2127053" y="857859"/>
              <a:ext cx="393061" cy="190731"/>
            </a:xfrm>
            <a:prstGeom prst="rect">
              <a:avLst/>
            </a:prstGeom>
            <a:solidFill>
              <a:srgbClr val="FFFFFF"/>
            </a:solidFill>
            <a:ln w="9525">
              <a:solidFill>
                <a:srgbClr val="000000"/>
              </a:solidFill>
              <a:miter lim="800000"/>
              <a:headEnd/>
              <a:tailEnd/>
            </a:ln>
          </p:spPr>
          <p:txBody>
            <a:bodyPr rot="0" vert="horz" wrap="square" lIns="77385" tIns="38693" rIns="77385" bIns="38693" anchor="t" anchorCtr="0" upright="1">
              <a:noAutofit/>
            </a:bodyPr>
            <a:lstStyle/>
            <a:p>
              <a:pPr marL="0" marR="0" algn="ctr">
                <a:spcBef>
                  <a:spcPts val="0"/>
                </a:spcBef>
                <a:spcAft>
                  <a:spcPts val="400"/>
                </a:spcAft>
              </a:pPr>
              <a:r>
                <a:rPr lang="en-US" sz="800" kern="1200">
                  <a:effectLst/>
                  <a:latin typeface="Arial"/>
                  <a:ea typeface="Times New Roman"/>
                </a:rPr>
                <a:t>CAN</a:t>
              </a:r>
              <a:endParaRPr lang="en-US" sz="900" kern="1200">
                <a:effectLst/>
                <a:latin typeface="Times New Roman"/>
                <a:ea typeface="Times New Roman"/>
              </a:endParaRPr>
            </a:p>
          </p:txBody>
        </p:sp>
        <p:cxnSp>
          <p:nvCxnSpPr>
            <p:cNvPr id="48" name="Line 24"/>
            <p:cNvCxnSpPr/>
            <p:nvPr/>
          </p:nvCxnSpPr>
          <p:spPr bwMode="auto">
            <a:xfrm>
              <a:off x="1816988" y="536947"/>
              <a:ext cx="0" cy="307675"/>
            </a:xfrm>
            <a:prstGeom prst="line">
              <a:avLst/>
            </a:prstGeom>
            <a:noFill/>
            <a:ln w="28575">
              <a:solidFill>
                <a:srgbClr val="FFCC00"/>
              </a:solidFill>
              <a:round/>
              <a:headEnd type="triangle" w="sm" len="med"/>
              <a:tailEnd type="triangle" w="sm" len="med"/>
            </a:ln>
            <a:extLst>
              <a:ext uri="{909E8E84-426E-40DD-AFC4-6F175D3DCCD1}">
                <a14:hiddenFill xmlns:a14="http://schemas.microsoft.com/office/drawing/2010/main">
                  <a:noFill/>
                </a14:hiddenFill>
              </a:ext>
            </a:extLst>
          </p:spPr>
        </p:cxnSp>
        <p:sp>
          <p:nvSpPr>
            <p:cNvPr id="49" name="Rectangle 48"/>
            <p:cNvSpPr>
              <a:spLocks noChangeArrowheads="1"/>
            </p:cNvSpPr>
            <p:nvPr/>
          </p:nvSpPr>
          <p:spPr bwMode="auto">
            <a:xfrm>
              <a:off x="2223377" y="51128"/>
              <a:ext cx="480644" cy="314689"/>
            </a:xfrm>
            <a:prstGeom prst="rect">
              <a:avLst/>
            </a:prstGeom>
            <a:solidFill>
              <a:srgbClr val="FFFFFF"/>
            </a:solidFill>
            <a:ln w="9525">
              <a:solidFill>
                <a:srgbClr val="000000"/>
              </a:solidFill>
              <a:miter lim="800000"/>
              <a:headEnd/>
              <a:tailEnd/>
            </a:ln>
          </p:spPr>
          <p:txBody>
            <a:bodyPr rot="0" vert="horz" wrap="square" lIns="77385" tIns="38693" rIns="77385" bIns="38693" anchor="t" anchorCtr="0" upright="1">
              <a:noAutofit/>
            </a:bodyPr>
            <a:lstStyle/>
            <a:p>
              <a:pPr marL="0" marR="0" algn="ctr">
                <a:spcBef>
                  <a:spcPts val="0"/>
                </a:spcBef>
                <a:spcAft>
                  <a:spcPts val="400"/>
                </a:spcAft>
              </a:pPr>
              <a:r>
                <a:rPr lang="en-US" sz="800" kern="1200">
                  <a:effectLst/>
                  <a:latin typeface="Arial"/>
                  <a:ea typeface="Times New Roman"/>
                </a:rPr>
                <a:t>Model 1000</a:t>
              </a:r>
              <a:endParaRPr lang="en-US" sz="900" kern="1200">
                <a:effectLst/>
                <a:latin typeface="Times New Roman"/>
                <a:ea typeface="Times New Roman"/>
              </a:endParaRPr>
            </a:p>
          </p:txBody>
        </p:sp>
        <p:cxnSp>
          <p:nvCxnSpPr>
            <p:cNvPr id="50" name="Line 26"/>
            <p:cNvCxnSpPr/>
            <p:nvPr/>
          </p:nvCxnSpPr>
          <p:spPr bwMode="auto">
            <a:xfrm flipV="1">
              <a:off x="2335094" y="365720"/>
              <a:ext cx="0" cy="499963"/>
            </a:xfrm>
            <a:prstGeom prst="line">
              <a:avLst/>
            </a:prstGeom>
            <a:noFill/>
            <a:ln w="28575">
              <a:solidFill>
                <a:srgbClr val="000000"/>
              </a:solidFill>
              <a:round/>
              <a:headEnd type="triangle" w="sm" len="med"/>
              <a:tailEnd type="triangle" w="sm" len="med"/>
            </a:ln>
            <a:extLst>
              <a:ext uri="{909E8E84-426E-40DD-AFC4-6F175D3DCCD1}">
                <a14:hiddenFill xmlns:a14="http://schemas.microsoft.com/office/drawing/2010/main">
                  <a:noFill/>
                </a14:hiddenFill>
              </a:ext>
            </a:extLst>
          </p:spPr>
        </p:cxnSp>
        <p:sp>
          <p:nvSpPr>
            <p:cNvPr id="51" name="Rectangle 50"/>
            <p:cNvSpPr>
              <a:spLocks noChangeArrowheads="1"/>
            </p:cNvSpPr>
            <p:nvPr/>
          </p:nvSpPr>
          <p:spPr bwMode="auto">
            <a:xfrm>
              <a:off x="1733034" y="1019234"/>
              <a:ext cx="675146" cy="235878"/>
            </a:xfrm>
            <a:prstGeom prst="rect">
              <a:avLst/>
            </a:prstGeom>
            <a:solidFill>
              <a:srgbClr val="FFFFFF"/>
            </a:solidFill>
            <a:ln w="9525">
              <a:solidFill>
                <a:srgbClr val="000000"/>
              </a:solidFill>
              <a:miter lim="800000"/>
              <a:headEnd/>
              <a:tailEnd/>
            </a:ln>
          </p:spPr>
          <p:txBody>
            <a:bodyPr rot="0" vert="horz" wrap="square" lIns="77385" tIns="38693" rIns="77385" bIns="38693" anchor="t" anchorCtr="0" upright="1">
              <a:noAutofit/>
            </a:bodyPr>
            <a:lstStyle/>
            <a:p>
              <a:pPr marL="0" marR="0" algn="ctr">
                <a:spcBef>
                  <a:spcPts val="0"/>
                </a:spcBef>
                <a:spcAft>
                  <a:spcPts val="400"/>
                </a:spcAft>
              </a:pPr>
              <a:r>
                <a:rPr lang="en-US" sz="800" b="1" kern="1200">
                  <a:solidFill>
                    <a:srgbClr val="FF0000"/>
                  </a:solidFill>
                  <a:effectLst/>
                  <a:latin typeface="Arial"/>
                  <a:ea typeface="Times New Roman"/>
                </a:rPr>
                <a:t>MultiVu</a:t>
              </a:r>
              <a:endParaRPr lang="en-US" sz="900" kern="1200">
                <a:effectLst/>
                <a:latin typeface="Times New Roman"/>
                <a:ea typeface="Times New Roman"/>
              </a:endParaRPr>
            </a:p>
          </p:txBody>
        </p:sp>
        <p:sp>
          <p:nvSpPr>
            <p:cNvPr id="52" name="Text Box 132"/>
            <p:cNvSpPr txBox="1"/>
            <p:nvPr/>
          </p:nvSpPr>
          <p:spPr>
            <a:xfrm>
              <a:off x="1160281" y="162081"/>
              <a:ext cx="477520" cy="28702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spcBef>
                  <a:spcPts val="0"/>
                </a:spcBef>
                <a:spcAft>
                  <a:spcPts val="400"/>
                </a:spcAft>
              </a:pPr>
              <a:r>
                <a:rPr lang="en-US" sz="800" b="1" kern="1200">
                  <a:effectLst/>
                  <a:latin typeface="Arial"/>
                  <a:ea typeface="Times New Roman"/>
                </a:rPr>
                <a:t>PPMS</a:t>
              </a:r>
              <a:endParaRPr lang="en-US" sz="900" kern="1200">
                <a:effectLst/>
                <a:latin typeface="Times New Roman"/>
                <a:ea typeface="Times New Roman"/>
              </a:endParaRPr>
            </a:p>
          </p:txBody>
        </p:sp>
        <p:cxnSp>
          <p:nvCxnSpPr>
            <p:cNvPr id="53" name="Straight Connector 52"/>
            <p:cNvCxnSpPr/>
            <p:nvPr/>
          </p:nvCxnSpPr>
          <p:spPr>
            <a:xfrm flipH="1">
              <a:off x="599374" y="1415874"/>
              <a:ext cx="3002" cy="101084"/>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 name="Line 24"/>
            <p:cNvCxnSpPr/>
            <p:nvPr/>
          </p:nvCxnSpPr>
          <p:spPr bwMode="auto">
            <a:xfrm>
              <a:off x="634030" y="341239"/>
              <a:ext cx="0" cy="503108"/>
            </a:xfrm>
            <a:prstGeom prst="line">
              <a:avLst/>
            </a:prstGeom>
            <a:noFill/>
            <a:ln w="28575">
              <a:solidFill>
                <a:srgbClr val="FFCC00"/>
              </a:solidFill>
              <a:round/>
              <a:headEnd type="triangle" w="sm" len="med"/>
              <a:tailEnd type="triangle" w="sm" len="med"/>
            </a:ln>
            <a:extLst>
              <a:ext uri="{909E8E84-426E-40DD-AFC4-6F175D3DCCD1}">
                <a14:hiddenFill xmlns:a14="http://schemas.microsoft.com/office/drawing/2010/main">
                  <a:noFill/>
                </a14:hiddenFill>
              </a:ext>
            </a:extLst>
          </p:spPr>
        </p:cxnSp>
        <p:cxnSp>
          <p:nvCxnSpPr>
            <p:cNvPr id="55" name="Line 21"/>
            <p:cNvCxnSpPr/>
            <p:nvPr/>
          </p:nvCxnSpPr>
          <p:spPr bwMode="auto">
            <a:xfrm flipH="1">
              <a:off x="1102965" y="1604344"/>
              <a:ext cx="886671"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cxnSp>
        <p:sp>
          <p:nvSpPr>
            <p:cNvPr id="56" name="Rectangle 55"/>
            <p:cNvSpPr>
              <a:spLocks noChangeArrowheads="1"/>
            </p:cNvSpPr>
            <p:nvPr/>
          </p:nvSpPr>
          <p:spPr bwMode="auto">
            <a:xfrm>
              <a:off x="98502" y="1219200"/>
              <a:ext cx="1007745" cy="195782"/>
            </a:xfrm>
            <a:prstGeom prst="rect">
              <a:avLst/>
            </a:prstGeom>
            <a:solidFill>
              <a:srgbClr val="99CCFF"/>
            </a:solidFill>
            <a:ln w="9525">
              <a:solidFill>
                <a:srgbClr val="000000"/>
              </a:solidFill>
              <a:miter lim="800000"/>
              <a:headEnd/>
              <a:tailEnd/>
            </a:ln>
          </p:spPr>
          <p:txBody>
            <a:bodyPr rot="0" vert="horz" wrap="square" lIns="77385" tIns="38693" rIns="77385" bIns="38693" anchor="t" anchorCtr="0" upright="1">
              <a:noAutofit/>
            </a:bodyPr>
            <a:lstStyle/>
            <a:p>
              <a:pPr marL="0" marR="0" algn="ctr">
                <a:spcBef>
                  <a:spcPts val="0"/>
                </a:spcBef>
                <a:spcAft>
                  <a:spcPts val="400"/>
                </a:spcAft>
              </a:pPr>
              <a:r>
                <a:rPr lang="en-US" sz="800" kern="1200">
                  <a:solidFill>
                    <a:srgbClr val="FF0000"/>
                  </a:solidFill>
                  <a:effectLst/>
                  <a:latin typeface="Arial"/>
                  <a:ea typeface="Times New Roman"/>
                </a:rPr>
                <a:t>QDInstrument VIs</a:t>
              </a:r>
              <a:endParaRPr lang="en-US" sz="900" kern="1200">
                <a:effectLst/>
                <a:latin typeface="Times New Roman"/>
                <a:ea typeface="Times New Roman"/>
              </a:endParaRPr>
            </a:p>
            <a:p>
              <a:pPr marL="0" marR="0">
                <a:spcBef>
                  <a:spcPts val="0"/>
                </a:spcBef>
                <a:spcAft>
                  <a:spcPts val="400"/>
                </a:spcAft>
              </a:pPr>
              <a:r>
                <a:rPr lang="en-US" sz="800" kern="1200">
                  <a:solidFill>
                    <a:srgbClr val="FF0000"/>
                  </a:solidFill>
                  <a:effectLst/>
                  <a:latin typeface="Arial"/>
                  <a:ea typeface="Times New Roman"/>
                </a:rPr>
                <a:t> </a:t>
              </a:r>
              <a:endParaRPr lang="en-US" sz="900" kern="1200">
                <a:effectLst/>
                <a:latin typeface="Times New Roman"/>
                <a:ea typeface="Times New Roman"/>
              </a:endParaRPr>
            </a:p>
          </p:txBody>
        </p:sp>
        <p:sp>
          <p:nvSpPr>
            <p:cNvPr id="57" name="Rectangle 56"/>
            <p:cNvSpPr>
              <a:spLocks noChangeArrowheads="1"/>
            </p:cNvSpPr>
            <p:nvPr/>
          </p:nvSpPr>
          <p:spPr bwMode="auto">
            <a:xfrm>
              <a:off x="92500" y="1507433"/>
              <a:ext cx="1013748" cy="195227"/>
            </a:xfrm>
            <a:prstGeom prst="rect">
              <a:avLst/>
            </a:prstGeom>
            <a:solidFill>
              <a:srgbClr val="99CCFF"/>
            </a:solidFill>
            <a:ln w="9525">
              <a:solidFill>
                <a:srgbClr val="000000"/>
              </a:solidFill>
              <a:miter lim="800000"/>
              <a:headEnd/>
              <a:tailEnd/>
            </a:ln>
          </p:spPr>
          <p:txBody>
            <a:bodyPr rot="0" vert="horz" wrap="square" lIns="77385" tIns="38693" rIns="77385" bIns="38693" anchor="t" anchorCtr="0" upright="1">
              <a:noAutofit/>
            </a:bodyPr>
            <a:lstStyle/>
            <a:p>
              <a:pPr marL="0" marR="0" algn="ctr">
                <a:spcBef>
                  <a:spcPts val="0"/>
                </a:spcBef>
                <a:spcAft>
                  <a:spcPts val="400"/>
                </a:spcAft>
              </a:pPr>
              <a:r>
                <a:rPr lang="en-US" sz="800" kern="1200">
                  <a:solidFill>
                    <a:srgbClr val="FF0000"/>
                  </a:solidFill>
                  <a:effectLst/>
                  <a:latin typeface="Arial"/>
                  <a:ea typeface="Times New Roman"/>
                </a:rPr>
                <a:t>QDInstrument.dll</a:t>
              </a:r>
              <a:endParaRPr lang="en-US" sz="900" kern="1200">
                <a:effectLst/>
                <a:latin typeface="Times New Roman"/>
                <a:ea typeface="Times New Roman"/>
              </a:endParaRPr>
            </a:p>
            <a:p>
              <a:pPr marL="0" marR="0">
                <a:spcBef>
                  <a:spcPts val="0"/>
                </a:spcBef>
                <a:spcAft>
                  <a:spcPts val="400"/>
                </a:spcAft>
              </a:pPr>
              <a:r>
                <a:rPr lang="en-US" sz="800" kern="1200">
                  <a:solidFill>
                    <a:srgbClr val="FF0000"/>
                  </a:solidFill>
                  <a:effectLst/>
                  <a:latin typeface="Arial"/>
                  <a:ea typeface="Times New Roman"/>
                </a:rPr>
                <a:t> </a:t>
              </a:r>
              <a:endParaRPr lang="en-US" sz="900" kern="1200">
                <a:effectLst/>
                <a:latin typeface="Times New Roman"/>
                <a:ea typeface="Times New Roman"/>
              </a:endParaRPr>
            </a:p>
          </p:txBody>
        </p:sp>
      </p:grpSp>
      <p:grpSp>
        <p:nvGrpSpPr>
          <p:cNvPr id="58" name="Canvas 2"/>
          <p:cNvGrpSpPr/>
          <p:nvPr/>
        </p:nvGrpSpPr>
        <p:grpSpPr>
          <a:xfrm>
            <a:off x="1014984" y="2193969"/>
            <a:ext cx="2952750" cy="1728781"/>
            <a:chOff x="0" y="0"/>
            <a:chExt cx="2952750" cy="1728781"/>
          </a:xfrm>
        </p:grpSpPr>
        <p:sp>
          <p:nvSpPr>
            <p:cNvPr id="59" name="Rectangle 58"/>
            <p:cNvSpPr/>
            <p:nvPr/>
          </p:nvSpPr>
          <p:spPr>
            <a:xfrm>
              <a:off x="0" y="0"/>
              <a:ext cx="2952750" cy="1727835"/>
            </a:xfrm>
            <a:prstGeom prst="rect">
              <a:avLst/>
            </a:prstGeom>
            <a:solidFill>
              <a:srgbClr val="E8E8E8"/>
            </a:solidFill>
            <a:ln>
              <a:noFill/>
            </a:ln>
          </p:spPr>
        </p:sp>
        <p:sp>
          <p:nvSpPr>
            <p:cNvPr id="60" name="Rectangle 59"/>
            <p:cNvSpPr>
              <a:spLocks noChangeArrowheads="1"/>
            </p:cNvSpPr>
            <p:nvPr/>
          </p:nvSpPr>
          <p:spPr bwMode="auto">
            <a:xfrm>
              <a:off x="1508431" y="879102"/>
              <a:ext cx="1396981" cy="647559"/>
            </a:xfrm>
            <a:prstGeom prst="rect">
              <a:avLst/>
            </a:prstGeom>
            <a:solidFill>
              <a:srgbClr val="C0C0C0"/>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400"/>
                </a:spcAft>
              </a:pPr>
              <a:r>
                <a:rPr lang="en-US" sz="800" kern="1200">
                  <a:effectLst/>
                  <a:latin typeface="Times New Roman"/>
                  <a:ea typeface="Times New Roman"/>
                </a:rPr>
                <a:t> </a:t>
              </a:r>
              <a:endParaRPr lang="en-US" sz="900" kern="1200">
                <a:effectLst/>
                <a:latin typeface="Times New Roman"/>
                <a:ea typeface="Times New Roman"/>
              </a:endParaRPr>
            </a:p>
          </p:txBody>
        </p:sp>
        <p:cxnSp>
          <p:nvCxnSpPr>
            <p:cNvPr id="61" name="Line 14"/>
            <p:cNvCxnSpPr/>
            <p:nvPr/>
          </p:nvCxnSpPr>
          <p:spPr bwMode="auto">
            <a:xfrm>
              <a:off x="857670" y="269537"/>
              <a:ext cx="4520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2" name="Line 4"/>
            <p:cNvCxnSpPr/>
            <p:nvPr/>
          </p:nvCxnSpPr>
          <p:spPr bwMode="auto">
            <a:xfrm flipH="1">
              <a:off x="1477138" y="90438"/>
              <a:ext cx="746239"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3" name="Rectangle 62"/>
            <p:cNvSpPr>
              <a:spLocks noChangeArrowheads="1"/>
            </p:cNvSpPr>
            <p:nvPr/>
          </p:nvSpPr>
          <p:spPr bwMode="auto">
            <a:xfrm>
              <a:off x="47607" y="663656"/>
              <a:ext cx="1058642" cy="853480"/>
            </a:xfrm>
            <a:prstGeom prst="rect">
              <a:avLst/>
            </a:prstGeom>
            <a:solidFill>
              <a:srgbClr val="C0C0C0"/>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64" name="Rectangle 63"/>
            <p:cNvSpPr>
              <a:spLocks noChangeArrowheads="1"/>
            </p:cNvSpPr>
            <p:nvPr/>
          </p:nvSpPr>
          <p:spPr bwMode="auto">
            <a:xfrm>
              <a:off x="302877" y="856790"/>
              <a:ext cx="665348" cy="206629"/>
            </a:xfrm>
            <a:prstGeom prst="rect">
              <a:avLst/>
            </a:prstGeom>
            <a:solidFill>
              <a:srgbClr val="99CCFF"/>
            </a:solidFill>
            <a:ln w="9525">
              <a:solidFill>
                <a:srgbClr val="000000"/>
              </a:solidFill>
              <a:miter lim="800000"/>
              <a:headEnd/>
              <a:tailEnd/>
            </a:ln>
          </p:spPr>
          <p:txBody>
            <a:bodyPr rot="0" vert="horz" wrap="square" lIns="77385" tIns="38693" rIns="77385" bIns="38693" anchor="t" anchorCtr="0" upright="1">
              <a:noAutofit/>
            </a:bodyPr>
            <a:lstStyle/>
            <a:p>
              <a:pPr marL="0" marR="0">
                <a:spcBef>
                  <a:spcPts val="0"/>
                </a:spcBef>
                <a:spcAft>
                  <a:spcPts val="400"/>
                </a:spcAft>
              </a:pPr>
              <a:r>
                <a:rPr lang="en-US" sz="800" kern="1200">
                  <a:effectLst/>
                  <a:latin typeface="Arial"/>
                  <a:ea typeface="Times New Roman"/>
                </a:rPr>
                <a:t>LabVIEW</a:t>
              </a:r>
              <a:endParaRPr lang="en-US" sz="900" kern="1200">
                <a:effectLst/>
                <a:latin typeface="Times New Roman"/>
                <a:ea typeface="Times New Roman"/>
              </a:endParaRPr>
            </a:p>
          </p:txBody>
        </p:sp>
        <p:sp>
          <p:nvSpPr>
            <p:cNvPr id="65" name="Oval 64"/>
            <p:cNvSpPr>
              <a:spLocks noChangeArrowheads="1"/>
            </p:cNvSpPr>
            <p:nvPr/>
          </p:nvSpPr>
          <p:spPr bwMode="auto">
            <a:xfrm>
              <a:off x="1163202" y="35987"/>
              <a:ext cx="654421" cy="452641"/>
            </a:xfrm>
            <a:prstGeom prst="ellipse">
              <a:avLst/>
            </a:prstGeom>
            <a:solidFill>
              <a:srgbClr val="969696"/>
            </a:solidFill>
            <a:ln w="9525">
              <a:solidFill>
                <a:srgbClr val="000000"/>
              </a:solidFill>
              <a:round/>
              <a:headEnd/>
              <a:tailEnd/>
            </a:ln>
          </p:spPr>
          <p:txBody>
            <a:bodyPr rot="0" vert="horz" wrap="square" lIns="77385" tIns="38693" rIns="77385" bIns="38693" anchor="t" anchorCtr="0" upright="1">
              <a:noAutofit/>
            </a:bodyPr>
            <a:lstStyle/>
            <a:p>
              <a:pPr marL="0" marR="0">
                <a:spcBef>
                  <a:spcPts val="0"/>
                </a:spcBef>
                <a:spcAft>
                  <a:spcPts val="400"/>
                </a:spcAft>
              </a:pPr>
              <a:r>
                <a:rPr lang="en-US" sz="800" kern="1200">
                  <a:effectLst/>
                  <a:latin typeface="Arial"/>
                  <a:ea typeface="Times New Roman"/>
                </a:rPr>
                <a:t> </a:t>
              </a:r>
              <a:endParaRPr lang="en-US" sz="900" kern="1200">
                <a:effectLst/>
                <a:latin typeface="Times New Roman"/>
                <a:ea typeface="Times New Roman"/>
              </a:endParaRPr>
            </a:p>
          </p:txBody>
        </p:sp>
        <p:sp>
          <p:nvSpPr>
            <p:cNvPr id="66" name="Rectangle 65"/>
            <p:cNvSpPr>
              <a:spLocks noChangeArrowheads="1"/>
            </p:cNvSpPr>
            <p:nvPr/>
          </p:nvSpPr>
          <p:spPr bwMode="auto">
            <a:xfrm>
              <a:off x="273971" y="129228"/>
              <a:ext cx="656553" cy="212090"/>
            </a:xfrm>
            <a:prstGeom prst="rect">
              <a:avLst/>
            </a:prstGeom>
            <a:solidFill>
              <a:srgbClr val="FFFFFF"/>
            </a:solidFill>
            <a:ln w="9525">
              <a:solidFill>
                <a:srgbClr val="000000"/>
              </a:solidFill>
              <a:miter lim="800000"/>
              <a:headEnd/>
              <a:tailEnd/>
            </a:ln>
          </p:spPr>
          <p:txBody>
            <a:bodyPr rot="0" vert="horz" wrap="square" lIns="77385" tIns="38693" rIns="77385" bIns="38693" anchor="t" anchorCtr="0" upright="1">
              <a:noAutofit/>
            </a:bodyPr>
            <a:lstStyle/>
            <a:p>
              <a:pPr marL="0" marR="0" algn="ctr">
                <a:spcBef>
                  <a:spcPts val="0"/>
                </a:spcBef>
                <a:spcAft>
                  <a:spcPts val="400"/>
                </a:spcAft>
              </a:pPr>
              <a:r>
                <a:rPr lang="en-US" sz="800" kern="1200">
                  <a:effectLst/>
                  <a:latin typeface="Arial"/>
                  <a:ea typeface="Times New Roman"/>
                </a:rPr>
                <a:t>LCR meter</a:t>
              </a:r>
              <a:endParaRPr lang="en-US" sz="900" kern="1200">
                <a:effectLst/>
                <a:latin typeface="Times New Roman"/>
                <a:ea typeface="Times New Roman"/>
              </a:endParaRPr>
            </a:p>
          </p:txBody>
        </p:sp>
        <p:sp>
          <p:nvSpPr>
            <p:cNvPr id="67" name="Rectangle 66"/>
            <p:cNvSpPr>
              <a:spLocks noChangeArrowheads="1"/>
            </p:cNvSpPr>
            <p:nvPr/>
          </p:nvSpPr>
          <p:spPr bwMode="auto">
            <a:xfrm>
              <a:off x="439401" y="663922"/>
              <a:ext cx="467360" cy="193050"/>
            </a:xfrm>
            <a:prstGeom prst="rect">
              <a:avLst/>
            </a:prstGeom>
            <a:solidFill>
              <a:srgbClr val="FFCC00"/>
            </a:solidFill>
            <a:ln w="9525">
              <a:solidFill>
                <a:srgbClr val="000000"/>
              </a:solidFill>
              <a:miter lim="800000"/>
              <a:headEnd/>
              <a:tailEnd/>
            </a:ln>
          </p:spPr>
          <p:txBody>
            <a:bodyPr rot="0" vert="horz" wrap="square" lIns="77385" tIns="38693" rIns="77385" bIns="38693" anchor="t" anchorCtr="0" upright="1">
              <a:noAutofit/>
            </a:bodyPr>
            <a:lstStyle/>
            <a:p>
              <a:pPr marL="0" marR="0" algn="ctr">
                <a:spcBef>
                  <a:spcPts val="0"/>
                </a:spcBef>
                <a:spcAft>
                  <a:spcPts val="400"/>
                </a:spcAft>
              </a:pPr>
              <a:r>
                <a:rPr lang="en-US" sz="800" kern="1200">
                  <a:effectLst/>
                  <a:latin typeface="Arial"/>
                  <a:ea typeface="Times New Roman"/>
                </a:rPr>
                <a:t>USB</a:t>
              </a:r>
              <a:endParaRPr lang="en-US" sz="900" kern="1200">
                <a:effectLst/>
                <a:latin typeface="Times New Roman"/>
                <a:ea typeface="Times New Roman"/>
              </a:endParaRPr>
            </a:p>
          </p:txBody>
        </p:sp>
        <p:cxnSp>
          <p:nvCxnSpPr>
            <p:cNvPr id="68" name="Line 15"/>
            <p:cNvCxnSpPr/>
            <p:nvPr/>
          </p:nvCxnSpPr>
          <p:spPr bwMode="auto">
            <a:xfrm>
              <a:off x="1106229" y="1426699"/>
              <a:ext cx="401958" cy="635"/>
            </a:xfrm>
            <a:prstGeom prst="line">
              <a:avLst/>
            </a:prstGeom>
            <a:noFill/>
            <a:ln w="38100">
              <a:solidFill>
                <a:srgbClr val="0000FF"/>
              </a:solidFill>
              <a:round/>
              <a:headEnd type="triangle" w="med" len="med"/>
              <a:tailEnd type="triangle" w="med" len="med"/>
            </a:ln>
            <a:extLst>
              <a:ext uri="{909E8E84-426E-40DD-AFC4-6F175D3DCCD1}">
                <a14:hiddenFill xmlns:a14="http://schemas.microsoft.com/office/drawing/2010/main">
                  <a:noFill/>
                </a14:hiddenFill>
              </a:ext>
            </a:extLst>
          </p:spPr>
        </p:cxnSp>
        <p:sp>
          <p:nvSpPr>
            <p:cNvPr id="69" name="Text Box 16"/>
            <p:cNvSpPr txBox="1">
              <a:spLocks noChangeArrowheads="1"/>
            </p:cNvSpPr>
            <p:nvPr/>
          </p:nvSpPr>
          <p:spPr bwMode="auto">
            <a:xfrm>
              <a:off x="1133607" y="1188484"/>
              <a:ext cx="41589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385" tIns="38693" rIns="77385" bIns="38693" anchor="t" anchorCtr="0" upright="1">
              <a:noAutofit/>
            </a:bodyPr>
            <a:lstStyle/>
            <a:p>
              <a:pPr marL="0" marR="0">
                <a:spcBef>
                  <a:spcPts val="0"/>
                </a:spcBef>
                <a:spcAft>
                  <a:spcPts val="400"/>
                </a:spcAft>
              </a:pPr>
              <a:r>
                <a:rPr lang="en-US" sz="800" kern="1200">
                  <a:solidFill>
                    <a:srgbClr val="0000FF"/>
                  </a:solidFill>
                  <a:effectLst/>
                  <a:latin typeface="Arial"/>
                  <a:ea typeface="Times New Roman"/>
                </a:rPr>
                <a:t>LAN</a:t>
              </a:r>
              <a:endParaRPr lang="en-US" sz="900" kern="1200">
                <a:effectLst/>
                <a:latin typeface="Times New Roman"/>
                <a:ea typeface="Times New Roman"/>
              </a:endParaRPr>
            </a:p>
          </p:txBody>
        </p:sp>
        <p:sp>
          <p:nvSpPr>
            <p:cNvPr id="70" name="Text Box 17"/>
            <p:cNvSpPr txBox="1">
              <a:spLocks noChangeArrowheads="1"/>
            </p:cNvSpPr>
            <p:nvPr/>
          </p:nvSpPr>
          <p:spPr bwMode="auto">
            <a:xfrm>
              <a:off x="62248" y="1521181"/>
              <a:ext cx="980645" cy="20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385" tIns="38693" rIns="77385" bIns="38693" anchor="t" anchorCtr="0" upright="1">
              <a:noAutofit/>
            </a:bodyPr>
            <a:lstStyle/>
            <a:p>
              <a:pPr marL="0" marR="0" algn="ctr">
                <a:spcBef>
                  <a:spcPts val="0"/>
                </a:spcBef>
                <a:spcAft>
                  <a:spcPts val="400"/>
                </a:spcAft>
              </a:pPr>
              <a:r>
                <a:rPr lang="en-US" sz="900" b="1" kern="1200">
                  <a:effectLst/>
                  <a:latin typeface="Arial"/>
                  <a:ea typeface="Times New Roman"/>
                </a:rPr>
                <a:t>LabVIEW PC</a:t>
              </a:r>
              <a:endParaRPr lang="en-US" sz="900" kern="1200">
                <a:effectLst/>
                <a:latin typeface="Times New Roman"/>
                <a:ea typeface="Times New Roman"/>
              </a:endParaRPr>
            </a:p>
            <a:p>
              <a:pPr marL="0" marR="0" algn="ctr">
                <a:spcBef>
                  <a:spcPts val="0"/>
                </a:spcBef>
                <a:spcAft>
                  <a:spcPts val="400"/>
                </a:spcAft>
              </a:pPr>
              <a:r>
                <a:rPr lang="en-US" sz="900" b="1" kern="1200">
                  <a:effectLst/>
                  <a:latin typeface="Arial"/>
                  <a:ea typeface="Times New Roman"/>
                </a:rPr>
                <a:t> </a:t>
              </a:r>
              <a:endParaRPr lang="en-US" sz="900" kern="1200">
                <a:effectLst/>
                <a:latin typeface="Times New Roman"/>
                <a:ea typeface="Times New Roman"/>
              </a:endParaRPr>
            </a:p>
          </p:txBody>
        </p:sp>
        <p:sp>
          <p:nvSpPr>
            <p:cNvPr id="71" name="Text Box 18"/>
            <p:cNvSpPr txBox="1">
              <a:spLocks noChangeArrowheads="1"/>
            </p:cNvSpPr>
            <p:nvPr/>
          </p:nvSpPr>
          <p:spPr bwMode="auto">
            <a:xfrm>
              <a:off x="1604066" y="1526003"/>
              <a:ext cx="1170305" cy="202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385" tIns="38693" rIns="77385" bIns="38693" anchor="t" anchorCtr="0" upright="1">
              <a:noAutofit/>
            </a:bodyPr>
            <a:lstStyle/>
            <a:p>
              <a:pPr marL="0" marR="0" algn="ctr">
                <a:spcBef>
                  <a:spcPts val="0"/>
                </a:spcBef>
                <a:spcAft>
                  <a:spcPts val="400"/>
                </a:spcAft>
              </a:pPr>
              <a:r>
                <a:rPr lang="en-US" sz="900" b="1" kern="1200">
                  <a:effectLst/>
                  <a:latin typeface="Arial"/>
                  <a:ea typeface="Times New Roman"/>
                </a:rPr>
                <a:t>MultiVu PC</a:t>
              </a:r>
              <a:endParaRPr lang="en-US" sz="900" kern="1200">
                <a:effectLst/>
                <a:latin typeface="Times New Roman"/>
                <a:ea typeface="Times New Roman"/>
              </a:endParaRPr>
            </a:p>
            <a:p>
              <a:pPr marL="0" marR="0" algn="ctr">
                <a:spcBef>
                  <a:spcPts val="0"/>
                </a:spcBef>
                <a:spcAft>
                  <a:spcPts val="400"/>
                </a:spcAft>
              </a:pPr>
              <a:r>
                <a:rPr lang="en-US" sz="900" b="1" kern="1200">
                  <a:effectLst/>
                  <a:latin typeface="Arial"/>
                  <a:ea typeface="Times New Roman"/>
                </a:rPr>
                <a:t> </a:t>
              </a:r>
              <a:endParaRPr lang="en-US" sz="900" kern="1200">
                <a:effectLst/>
                <a:latin typeface="Times New Roman"/>
                <a:ea typeface="Times New Roman"/>
              </a:endParaRPr>
            </a:p>
          </p:txBody>
        </p:sp>
        <p:cxnSp>
          <p:nvCxnSpPr>
            <p:cNvPr id="72" name="Line 21"/>
            <p:cNvCxnSpPr/>
            <p:nvPr/>
          </p:nvCxnSpPr>
          <p:spPr bwMode="auto">
            <a:xfrm>
              <a:off x="1989636" y="1224864"/>
              <a:ext cx="0" cy="291641"/>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cxnSp>
        <p:sp>
          <p:nvSpPr>
            <p:cNvPr id="73" name="Rectangle 72"/>
            <p:cNvSpPr>
              <a:spLocks noChangeArrowheads="1"/>
            </p:cNvSpPr>
            <p:nvPr/>
          </p:nvSpPr>
          <p:spPr bwMode="auto">
            <a:xfrm>
              <a:off x="2141332" y="872161"/>
              <a:ext cx="393061" cy="190731"/>
            </a:xfrm>
            <a:prstGeom prst="rect">
              <a:avLst/>
            </a:prstGeom>
            <a:solidFill>
              <a:srgbClr val="FFFFFF"/>
            </a:solidFill>
            <a:ln w="9525">
              <a:solidFill>
                <a:srgbClr val="000000"/>
              </a:solidFill>
              <a:miter lim="800000"/>
              <a:headEnd/>
              <a:tailEnd/>
            </a:ln>
          </p:spPr>
          <p:txBody>
            <a:bodyPr rot="0" vert="horz" wrap="square" lIns="77385" tIns="38693" rIns="77385" bIns="38693" anchor="t" anchorCtr="0" upright="1">
              <a:noAutofit/>
            </a:bodyPr>
            <a:lstStyle/>
            <a:p>
              <a:pPr marL="0" marR="0" algn="ctr">
                <a:spcBef>
                  <a:spcPts val="0"/>
                </a:spcBef>
                <a:spcAft>
                  <a:spcPts val="400"/>
                </a:spcAft>
              </a:pPr>
              <a:r>
                <a:rPr lang="en-US" sz="800" kern="1200">
                  <a:effectLst/>
                  <a:latin typeface="Arial"/>
                  <a:ea typeface="Times New Roman"/>
                </a:rPr>
                <a:t>CAN</a:t>
              </a:r>
              <a:endParaRPr lang="en-US" sz="900" kern="1200">
                <a:effectLst/>
                <a:latin typeface="Times New Roman"/>
                <a:ea typeface="Times New Roman"/>
              </a:endParaRPr>
            </a:p>
          </p:txBody>
        </p:sp>
        <p:sp>
          <p:nvSpPr>
            <p:cNvPr id="74" name="Rectangle 73"/>
            <p:cNvSpPr>
              <a:spLocks noChangeArrowheads="1"/>
            </p:cNvSpPr>
            <p:nvPr/>
          </p:nvSpPr>
          <p:spPr bwMode="auto">
            <a:xfrm>
              <a:off x="2046082" y="51110"/>
              <a:ext cx="657939" cy="397836"/>
            </a:xfrm>
            <a:prstGeom prst="rect">
              <a:avLst/>
            </a:prstGeom>
            <a:solidFill>
              <a:srgbClr val="FFFFFF"/>
            </a:solidFill>
            <a:ln w="9525">
              <a:solidFill>
                <a:srgbClr val="000000"/>
              </a:solidFill>
              <a:miter lim="800000"/>
              <a:headEnd/>
              <a:tailEnd/>
            </a:ln>
          </p:spPr>
          <p:txBody>
            <a:bodyPr rot="0" vert="horz" wrap="square" lIns="77385" tIns="38693" rIns="77385" bIns="38693" anchor="t" anchorCtr="0" upright="1">
              <a:noAutofit/>
            </a:bodyPr>
            <a:lstStyle/>
            <a:p>
              <a:pPr marL="0" marR="0" algn="ctr">
                <a:spcBef>
                  <a:spcPts val="0"/>
                </a:spcBef>
                <a:spcAft>
                  <a:spcPts val="400"/>
                </a:spcAft>
              </a:pPr>
              <a:r>
                <a:rPr lang="en-US" sz="800" kern="1200">
                  <a:effectLst/>
                  <a:latin typeface="Arial"/>
                  <a:ea typeface="Times New Roman"/>
                </a:rPr>
                <a:t>DynaCool </a:t>
              </a:r>
              <a:endParaRPr lang="en-US" sz="900" kern="1200">
                <a:effectLst/>
                <a:latin typeface="Times New Roman"/>
                <a:ea typeface="Times New Roman"/>
              </a:endParaRPr>
            </a:p>
            <a:p>
              <a:pPr marL="0" marR="0" algn="ctr">
                <a:spcBef>
                  <a:spcPts val="0"/>
                </a:spcBef>
                <a:spcAft>
                  <a:spcPts val="400"/>
                </a:spcAft>
              </a:pPr>
              <a:r>
                <a:rPr lang="en-US" sz="800" kern="1200">
                  <a:effectLst/>
                  <a:latin typeface="Arial"/>
                  <a:ea typeface="Times New Roman"/>
                </a:rPr>
                <a:t>electronics</a:t>
              </a:r>
              <a:endParaRPr lang="en-US" sz="900" kern="1200">
                <a:effectLst/>
                <a:latin typeface="Times New Roman"/>
                <a:ea typeface="Times New Roman"/>
              </a:endParaRPr>
            </a:p>
          </p:txBody>
        </p:sp>
        <p:cxnSp>
          <p:nvCxnSpPr>
            <p:cNvPr id="75" name="Line 26"/>
            <p:cNvCxnSpPr/>
            <p:nvPr/>
          </p:nvCxnSpPr>
          <p:spPr bwMode="auto">
            <a:xfrm flipH="1" flipV="1">
              <a:off x="2327209" y="448946"/>
              <a:ext cx="7885" cy="416440"/>
            </a:xfrm>
            <a:prstGeom prst="line">
              <a:avLst/>
            </a:prstGeom>
            <a:noFill/>
            <a:ln w="28575">
              <a:solidFill>
                <a:srgbClr val="000000"/>
              </a:solidFill>
              <a:round/>
              <a:headEnd type="triangle" w="sm" len="med"/>
              <a:tailEnd type="triangle" w="sm" len="med"/>
            </a:ln>
            <a:extLst>
              <a:ext uri="{909E8E84-426E-40DD-AFC4-6F175D3DCCD1}">
                <a14:hiddenFill xmlns:a14="http://schemas.microsoft.com/office/drawing/2010/main">
                  <a:noFill/>
                </a14:hiddenFill>
              </a:ext>
            </a:extLst>
          </p:spPr>
        </p:cxnSp>
        <p:sp>
          <p:nvSpPr>
            <p:cNvPr id="76" name="Rectangle 75"/>
            <p:cNvSpPr>
              <a:spLocks noChangeArrowheads="1"/>
            </p:cNvSpPr>
            <p:nvPr/>
          </p:nvSpPr>
          <p:spPr bwMode="auto">
            <a:xfrm>
              <a:off x="1508328" y="1304821"/>
              <a:ext cx="1340075" cy="207806"/>
            </a:xfrm>
            <a:prstGeom prst="rect">
              <a:avLst/>
            </a:prstGeom>
            <a:solidFill>
              <a:srgbClr val="FFFFFF"/>
            </a:solidFill>
            <a:ln w="9525">
              <a:solidFill>
                <a:srgbClr val="000000"/>
              </a:solidFill>
              <a:miter lim="800000"/>
              <a:headEnd/>
              <a:tailEnd/>
            </a:ln>
          </p:spPr>
          <p:txBody>
            <a:bodyPr rot="0" vert="horz" wrap="square" lIns="77385" tIns="38693" rIns="77385" bIns="38693" anchor="t" anchorCtr="0" upright="1">
              <a:noAutofit/>
            </a:bodyPr>
            <a:lstStyle/>
            <a:p>
              <a:pPr marL="0" marR="0" algn="ctr">
                <a:spcBef>
                  <a:spcPts val="0"/>
                </a:spcBef>
                <a:spcAft>
                  <a:spcPts val="400"/>
                </a:spcAft>
              </a:pPr>
              <a:r>
                <a:rPr lang="en-US" sz="800" kern="1200">
                  <a:solidFill>
                    <a:srgbClr val="FF0000"/>
                  </a:solidFill>
                  <a:effectLst/>
                  <a:latin typeface="Arial"/>
                  <a:ea typeface="Times New Roman"/>
                </a:rPr>
                <a:t>QDInstrument_server.exe</a:t>
              </a:r>
              <a:endParaRPr lang="en-US" sz="900" kern="1200">
                <a:effectLst/>
                <a:latin typeface="Times New Roman"/>
                <a:ea typeface="Times New Roman"/>
              </a:endParaRPr>
            </a:p>
          </p:txBody>
        </p:sp>
        <p:sp>
          <p:nvSpPr>
            <p:cNvPr id="77" name="Rectangle 76"/>
            <p:cNvSpPr>
              <a:spLocks noChangeArrowheads="1"/>
            </p:cNvSpPr>
            <p:nvPr/>
          </p:nvSpPr>
          <p:spPr bwMode="auto">
            <a:xfrm>
              <a:off x="1652063" y="1028559"/>
              <a:ext cx="675146" cy="196305"/>
            </a:xfrm>
            <a:prstGeom prst="rect">
              <a:avLst/>
            </a:prstGeom>
            <a:solidFill>
              <a:srgbClr val="FFFFFF"/>
            </a:solidFill>
            <a:ln w="9525">
              <a:solidFill>
                <a:srgbClr val="000000"/>
              </a:solidFill>
              <a:miter lim="800000"/>
              <a:headEnd/>
              <a:tailEnd/>
            </a:ln>
          </p:spPr>
          <p:txBody>
            <a:bodyPr rot="0" vert="horz" wrap="square" lIns="77385" tIns="38693" rIns="77385" bIns="38693" anchor="t" anchorCtr="0" upright="1">
              <a:noAutofit/>
            </a:bodyPr>
            <a:lstStyle/>
            <a:p>
              <a:pPr marL="0" marR="0" algn="ctr">
                <a:spcBef>
                  <a:spcPts val="0"/>
                </a:spcBef>
                <a:spcAft>
                  <a:spcPts val="400"/>
                </a:spcAft>
              </a:pPr>
              <a:r>
                <a:rPr lang="en-US" sz="800" b="1" kern="1200">
                  <a:solidFill>
                    <a:srgbClr val="FF0000"/>
                  </a:solidFill>
                  <a:effectLst/>
                  <a:latin typeface="Arial"/>
                  <a:ea typeface="Times New Roman"/>
                </a:rPr>
                <a:t>MultiVu</a:t>
              </a:r>
              <a:endParaRPr lang="en-US" sz="900" kern="1200">
                <a:effectLst/>
                <a:latin typeface="Times New Roman"/>
                <a:ea typeface="Times New Roman"/>
              </a:endParaRPr>
            </a:p>
          </p:txBody>
        </p:sp>
        <p:sp>
          <p:nvSpPr>
            <p:cNvPr id="78" name="Text Box 159"/>
            <p:cNvSpPr txBox="1"/>
            <p:nvPr/>
          </p:nvSpPr>
          <p:spPr>
            <a:xfrm>
              <a:off x="1160281" y="161410"/>
              <a:ext cx="663575" cy="28702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spcBef>
                  <a:spcPts val="0"/>
                </a:spcBef>
                <a:spcAft>
                  <a:spcPts val="400"/>
                </a:spcAft>
              </a:pPr>
              <a:r>
                <a:rPr lang="en-US" sz="800" b="1" kern="1200">
                  <a:effectLst/>
                  <a:latin typeface="Arial"/>
                  <a:ea typeface="Times New Roman"/>
                </a:rPr>
                <a:t>DynaCool</a:t>
              </a:r>
              <a:endParaRPr lang="en-US" sz="900" kern="1200">
                <a:effectLst/>
                <a:latin typeface="Times New Roman"/>
                <a:ea typeface="Times New Roman"/>
              </a:endParaRPr>
            </a:p>
          </p:txBody>
        </p:sp>
        <p:cxnSp>
          <p:nvCxnSpPr>
            <p:cNvPr id="79" name="Straight Connector 78"/>
            <p:cNvCxnSpPr/>
            <p:nvPr/>
          </p:nvCxnSpPr>
          <p:spPr>
            <a:xfrm flipH="1">
              <a:off x="599374" y="1225119"/>
              <a:ext cx="3002" cy="101063"/>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0" name="Line 24"/>
            <p:cNvCxnSpPr/>
            <p:nvPr/>
          </p:nvCxnSpPr>
          <p:spPr bwMode="auto">
            <a:xfrm>
              <a:off x="634030" y="341350"/>
              <a:ext cx="635" cy="328756"/>
            </a:xfrm>
            <a:prstGeom prst="line">
              <a:avLst/>
            </a:prstGeom>
            <a:noFill/>
            <a:ln w="28575">
              <a:solidFill>
                <a:srgbClr val="FFCC00"/>
              </a:solidFill>
              <a:round/>
              <a:headEnd type="triangle" w="sm" len="med"/>
              <a:tailEnd type="triangle" w="sm" len="med"/>
            </a:ln>
            <a:extLst>
              <a:ext uri="{909E8E84-426E-40DD-AFC4-6F175D3DCCD1}">
                <a14:hiddenFill xmlns:a14="http://schemas.microsoft.com/office/drawing/2010/main">
                  <a:noFill/>
                </a14:hiddenFill>
              </a:ext>
            </a:extLst>
          </p:spPr>
        </p:cxnSp>
        <p:sp>
          <p:nvSpPr>
            <p:cNvPr id="81" name="Rectangle 80"/>
            <p:cNvSpPr>
              <a:spLocks noChangeArrowheads="1"/>
            </p:cNvSpPr>
            <p:nvPr/>
          </p:nvSpPr>
          <p:spPr bwMode="auto">
            <a:xfrm>
              <a:off x="92500" y="1326182"/>
              <a:ext cx="1013748" cy="190639"/>
            </a:xfrm>
            <a:prstGeom prst="rect">
              <a:avLst/>
            </a:prstGeom>
            <a:solidFill>
              <a:srgbClr val="99CCFF"/>
            </a:solidFill>
            <a:ln w="9525">
              <a:solidFill>
                <a:srgbClr val="000000"/>
              </a:solidFill>
              <a:miter lim="800000"/>
              <a:headEnd/>
              <a:tailEnd/>
            </a:ln>
          </p:spPr>
          <p:txBody>
            <a:bodyPr rot="0" vert="horz" wrap="square" lIns="77385" tIns="38693" rIns="77385" bIns="38693" anchor="t" anchorCtr="0" upright="1">
              <a:noAutofit/>
            </a:bodyPr>
            <a:lstStyle/>
            <a:p>
              <a:pPr marL="0" marR="0" algn="ctr">
                <a:spcBef>
                  <a:spcPts val="0"/>
                </a:spcBef>
                <a:spcAft>
                  <a:spcPts val="400"/>
                </a:spcAft>
              </a:pPr>
              <a:r>
                <a:rPr lang="en-US" sz="800" kern="1200">
                  <a:solidFill>
                    <a:srgbClr val="FF0000"/>
                  </a:solidFill>
                  <a:effectLst/>
                  <a:latin typeface="Arial"/>
                  <a:ea typeface="Times New Roman"/>
                </a:rPr>
                <a:t>QDInstrument.dll</a:t>
              </a:r>
              <a:endParaRPr lang="en-US" sz="900" kern="1200">
                <a:effectLst/>
                <a:latin typeface="Times New Roman"/>
                <a:ea typeface="Times New Roman"/>
              </a:endParaRPr>
            </a:p>
            <a:p>
              <a:pPr marL="0" marR="0">
                <a:spcBef>
                  <a:spcPts val="0"/>
                </a:spcBef>
                <a:spcAft>
                  <a:spcPts val="400"/>
                </a:spcAft>
              </a:pPr>
              <a:r>
                <a:rPr lang="en-US" sz="800" kern="1200">
                  <a:solidFill>
                    <a:srgbClr val="FF0000"/>
                  </a:solidFill>
                  <a:effectLst/>
                  <a:latin typeface="Arial"/>
                  <a:ea typeface="Times New Roman"/>
                </a:rPr>
                <a:t> </a:t>
              </a:r>
              <a:endParaRPr lang="en-US" sz="900" kern="1200">
                <a:effectLst/>
                <a:latin typeface="Times New Roman"/>
                <a:ea typeface="Times New Roman"/>
              </a:endParaRPr>
            </a:p>
          </p:txBody>
        </p:sp>
        <p:sp>
          <p:nvSpPr>
            <p:cNvPr id="82" name="Rectangle 81"/>
            <p:cNvSpPr>
              <a:spLocks noChangeArrowheads="1"/>
            </p:cNvSpPr>
            <p:nvPr/>
          </p:nvSpPr>
          <p:spPr bwMode="auto">
            <a:xfrm>
              <a:off x="98502" y="1037999"/>
              <a:ext cx="977823" cy="195782"/>
            </a:xfrm>
            <a:prstGeom prst="rect">
              <a:avLst/>
            </a:prstGeom>
            <a:solidFill>
              <a:srgbClr val="99CCFF"/>
            </a:solidFill>
            <a:ln w="9525">
              <a:solidFill>
                <a:srgbClr val="000000"/>
              </a:solidFill>
              <a:miter lim="800000"/>
              <a:headEnd/>
              <a:tailEnd/>
            </a:ln>
          </p:spPr>
          <p:txBody>
            <a:bodyPr rot="0" vert="horz" wrap="square" lIns="77385" tIns="38693" rIns="77385" bIns="38693" anchor="t" anchorCtr="0" upright="1">
              <a:noAutofit/>
            </a:bodyPr>
            <a:lstStyle/>
            <a:p>
              <a:pPr marL="0" marR="0" algn="ctr">
                <a:spcBef>
                  <a:spcPts val="0"/>
                </a:spcBef>
                <a:spcAft>
                  <a:spcPts val="400"/>
                </a:spcAft>
              </a:pPr>
              <a:r>
                <a:rPr lang="en-US" sz="800" kern="1200">
                  <a:solidFill>
                    <a:srgbClr val="FF0000"/>
                  </a:solidFill>
                  <a:effectLst/>
                  <a:latin typeface="Arial"/>
                  <a:ea typeface="Times New Roman"/>
                </a:rPr>
                <a:t>QDInstrument VIs</a:t>
              </a:r>
              <a:endParaRPr lang="en-US" sz="900" kern="1200">
                <a:effectLst/>
                <a:latin typeface="Times New Roman"/>
                <a:ea typeface="Times New Roman"/>
              </a:endParaRPr>
            </a:p>
            <a:p>
              <a:pPr marL="0" marR="0">
                <a:spcBef>
                  <a:spcPts val="0"/>
                </a:spcBef>
                <a:spcAft>
                  <a:spcPts val="400"/>
                </a:spcAft>
              </a:pPr>
              <a:r>
                <a:rPr lang="en-US" sz="800" kern="1200">
                  <a:solidFill>
                    <a:srgbClr val="FF0000"/>
                  </a:solidFill>
                  <a:effectLst/>
                  <a:latin typeface="Arial"/>
                  <a:ea typeface="Times New Roman"/>
                </a:rPr>
                <a:t> </a:t>
              </a:r>
              <a:endParaRPr lang="en-US" sz="900" kern="1200">
                <a:effectLst/>
                <a:latin typeface="Times New Roman"/>
                <a:ea typeface="Times New Roman"/>
              </a:endParaRPr>
            </a:p>
          </p:txBody>
        </p:sp>
      </p:grpSp>
      <p:grpSp>
        <p:nvGrpSpPr>
          <p:cNvPr id="83" name="Canvas 2"/>
          <p:cNvGrpSpPr/>
          <p:nvPr/>
        </p:nvGrpSpPr>
        <p:grpSpPr>
          <a:xfrm>
            <a:off x="1011650" y="4254026"/>
            <a:ext cx="2952750" cy="1728781"/>
            <a:chOff x="0" y="0"/>
            <a:chExt cx="2952750" cy="1728781"/>
          </a:xfrm>
        </p:grpSpPr>
        <p:sp>
          <p:nvSpPr>
            <p:cNvPr id="84" name="Rectangle 83"/>
            <p:cNvSpPr/>
            <p:nvPr/>
          </p:nvSpPr>
          <p:spPr>
            <a:xfrm>
              <a:off x="0" y="0"/>
              <a:ext cx="2952750" cy="1727835"/>
            </a:xfrm>
            <a:prstGeom prst="rect">
              <a:avLst/>
            </a:prstGeom>
            <a:solidFill>
              <a:srgbClr val="E8E8E8"/>
            </a:solidFill>
            <a:ln>
              <a:noFill/>
            </a:ln>
          </p:spPr>
        </p:sp>
        <p:sp>
          <p:nvSpPr>
            <p:cNvPr id="85" name="Rectangle 84"/>
            <p:cNvSpPr>
              <a:spLocks noChangeArrowheads="1"/>
            </p:cNvSpPr>
            <p:nvPr/>
          </p:nvSpPr>
          <p:spPr bwMode="auto">
            <a:xfrm>
              <a:off x="1508431" y="869577"/>
              <a:ext cx="1396981" cy="647559"/>
            </a:xfrm>
            <a:prstGeom prst="rect">
              <a:avLst/>
            </a:prstGeom>
            <a:solidFill>
              <a:srgbClr val="C0C0C0"/>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400"/>
                </a:spcAft>
              </a:pPr>
              <a:r>
                <a:rPr lang="en-US" sz="800" kern="1200">
                  <a:effectLst/>
                  <a:latin typeface="Times New Roman"/>
                  <a:ea typeface="Times New Roman"/>
                </a:rPr>
                <a:t> </a:t>
              </a:r>
              <a:endParaRPr lang="en-US" sz="900" kern="1200">
                <a:effectLst/>
                <a:latin typeface="Times New Roman"/>
                <a:ea typeface="Times New Roman"/>
              </a:endParaRPr>
            </a:p>
          </p:txBody>
        </p:sp>
        <p:cxnSp>
          <p:nvCxnSpPr>
            <p:cNvPr id="86" name="Line 14"/>
            <p:cNvCxnSpPr/>
            <p:nvPr/>
          </p:nvCxnSpPr>
          <p:spPr bwMode="auto">
            <a:xfrm>
              <a:off x="1424481" y="341336"/>
              <a:ext cx="4520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7" name="Line 14"/>
            <p:cNvCxnSpPr/>
            <p:nvPr/>
          </p:nvCxnSpPr>
          <p:spPr bwMode="auto">
            <a:xfrm>
              <a:off x="857670" y="269537"/>
              <a:ext cx="4520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8" name="Line 4"/>
            <p:cNvCxnSpPr/>
            <p:nvPr/>
          </p:nvCxnSpPr>
          <p:spPr bwMode="auto">
            <a:xfrm flipH="1">
              <a:off x="1477138" y="90438"/>
              <a:ext cx="746239"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89" name="Rectangle 88"/>
            <p:cNvSpPr>
              <a:spLocks noChangeArrowheads="1"/>
            </p:cNvSpPr>
            <p:nvPr/>
          </p:nvSpPr>
          <p:spPr bwMode="auto">
            <a:xfrm>
              <a:off x="47607" y="663656"/>
              <a:ext cx="1058642" cy="853480"/>
            </a:xfrm>
            <a:prstGeom prst="rect">
              <a:avLst/>
            </a:prstGeom>
            <a:solidFill>
              <a:srgbClr val="C0C0C0"/>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90" name="Rectangle 89"/>
            <p:cNvSpPr>
              <a:spLocks noChangeArrowheads="1"/>
            </p:cNvSpPr>
            <p:nvPr/>
          </p:nvSpPr>
          <p:spPr bwMode="auto">
            <a:xfrm>
              <a:off x="302877" y="856790"/>
              <a:ext cx="665348" cy="206629"/>
            </a:xfrm>
            <a:prstGeom prst="rect">
              <a:avLst/>
            </a:prstGeom>
            <a:solidFill>
              <a:srgbClr val="99CCFF"/>
            </a:solidFill>
            <a:ln w="9525">
              <a:solidFill>
                <a:srgbClr val="000000"/>
              </a:solidFill>
              <a:miter lim="800000"/>
              <a:headEnd/>
              <a:tailEnd/>
            </a:ln>
          </p:spPr>
          <p:txBody>
            <a:bodyPr rot="0" vert="horz" wrap="square" lIns="77385" tIns="38693" rIns="77385" bIns="38693" anchor="t" anchorCtr="0" upright="1">
              <a:noAutofit/>
            </a:bodyPr>
            <a:lstStyle/>
            <a:p>
              <a:pPr marL="0" marR="0">
                <a:spcBef>
                  <a:spcPts val="0"/>
                </a:spcBef>
                <a:spcAft>
                  <a:spcPts val="400"/>
                </a:spcAft>
              </a:pPr>
              <a:r>
                <a:rPr lang="en-US" sz="800" kern="1200">
                  <a:effectLst/>
                  <a:latin typeface="Arial"/>
                  <a:ea typeface="Times New Roman"/>
                </a:rPr>
                <a:t>LabVIEW</a:t>
              </a:r>
              <a:endParaRPr lang="en-US" sz="900" kern="1200">
                <a:effectLst/>
                <a:latin typeface="Times New Roman"/>
                <a:ea typeface="Times New Roman"/>
              </a:endParaRPr>
            </a:p>
          </p:txBody>
        </p:sp>
        <p:sp>
          <p:nvSpPr>
            <p:cNvPr id="91" name="Oval 90"/>
            <p:cNvSpPr>
              <a:spLocks noChangeArrowheads="1"/>
            </p:cNvSpPr>
            <p:nvPr/>
          </p:nvSpPr>
          <p:spPr bwMode="auto">
            <a:xfrm>
              <a:off x="1163202" y="35999"/>
              <a:ext cx="452275" cy="452641"/>
            </a:xfrm>
            <a:prstGeom prst="ellipse">
              <a:avLst/>
            </a:prstGeom>
            <a:solidFill>
              <a:srgbClr val="969696"/>
            </a:solidFill>
            <a:ln w="9525">
              <a:solidFill>
                <a:srgbClr val="000000"/>
              </a:solidFill>
              <a:round/>
              <a:headEnd/>
              <a:tailEnd/>
            </a:ln>
          </p:spPr>
          <p:txBody>
            <a:bodyPr rot="0" vert="horz" wrap="square" lIns="77385" tIns="38693" rIns="77385" bIns="38693" anchor="t" anchorCtr="0" upright="1">
              <a:noAutofit/>
            </a:bodyPr>
            <a:lstStyle/>
            <a:p>
              <a:pPr marL="0" marR="0">
                <a:spcBef>
                  <a:spcPts val="0"/>
                </a:spcBef>
                <a:spcAft>
                  <a:spcPts val="400"/>
                </a:spcAft>
              </a:pPr>
              <a:r>
                <a:rPr lang="en-US" sz="800" kern="1200">
                  <a:effectLst/>
                  <a:latin typeface="Arial"/>
                  <a:ea typeface="Times New Roman"/>
                </a:rPr>
                <a:t> </a:t>
              </a:r>
              <a:endParaRPr lang="en-US" sz="900" kern="1200">
                <a:effectLst/>
                <a:latin typeface="Times New Roman"/>
                <a:ea typeface="Times New Roman"/>
              </a:endParaRPr>
            </a:p>
          </p:txBody>
        </p:sp>
        <p:sp>
          <p:nvSpPr>
            <p:cNvPr id="92" name="Rectangle 91"/>
            <p:cNvSpPr>
              <a:spLocks noChangeArrowheads="1"/>
            </p:cNvSpPr>
            <p:nvPr/>
          </p:nvSpPr>
          <p:spPr bwMode="auto">
            <a:xfrm>
              <a:off x="1690665" y="217283"/>
              <a:ext cx="504848" cy="319822"/>
            </a:xfrm>
            <a:prstGeom prst="rect">
              <a:avLst/>
            </a:prstGeom>
            <a:solidFill>
              <a:srgbClr val="FFFFFF"/>
            </a:solidFill>
            <a:ln w="9525">
              <a:solidFill>
                <a:srgbClr val="000000"/>
              </a:solidFill>
              <a:miter lim="800000"/>
              <a:headEnd/>
              <a:tailEnd/>
            </a:ln>
          </p:spPr>
          <p:txBody>
            <a:bodyPr rot="0" vert="horz" wrap="square" lIns="77385" tIns="38693" rIns="77385" bIns="38693" anchor="t" anchorCtr="0" upright="1">
              <a:noAutofit/>
            </a:bodyPr>
            <a:lstStyle/>
            <a:p>
              <a:pPr marL="0" marR="0" algn="ctr">
                <a:spcBef>
                  <a:spcPts val="0"/>
                </a:spcBef>
                <a:spcAft>
                  <a:spcPts val="400"/>
                </a:spcAft>
              </a:pPr>
              <a:r>
                <a:rPr lang="en-US" sz="800" kern="1200">
                  <a:effectLst/>
                  <a:latin typeface="Arial"/>
                  <a:ea typeface="Times New Roman"/>
                </a:rPr>
                <a:t>Model 6000</a:t>
              </a:r>
              <a:endParaRPr lang="en-US" sz="900" kern="1200">
                <a:effectLst/>
                <a:latin typeface="Times New Roman"/>
                <a:ea typeface="Times New Roman"/>
              </a:endParaRPr>
            </a:p>
          </p:txBody>
        </p:sp>
        <p:sp>
          <p:nvSpPr>
            <p:cNvPr id="93" name="Rectangle 92"/>
            <p:cNvSpPr>
              <a:spLocks noChangeArrowheads="1"/>
            </p:cNvSpPr>
            <p:nvPr/>
          </p:nvSpPr>
          <p:spPr bwMode="auto">
            <a:xfrm>
              <a:off x="273971" y="129228"/>
              <a:ext cx="656553" cy="212090"/>
            </a:xfrm>
            <a:prstGeom prst="rect">
              <a:avLst/>
            </a:prstGeom>
            <a:solidFill>
              <a:srgbClr val="FFFFFF"/>
            </a:solidFill>
            <a:ln w="9525">
              <a:solidFill>
                <a:srgbClr val="000000"/>
              </a:solidFill>
              <a:miter lim="800000"/>
              <a:headEnd/>
              <a:tailEnd/>
            </a:ln>
          </p:spPr>
          <p:txBody>
            <a:bodyPr rot="0" vert="horz" wrap="square" lIns="77385" tIns="38693" rIns="77385" bIns="38693" anchor="t" anchorCtr="0" upright="1">
              <a:noAutofit/>
            </a:bodyPr>
            <a:lstStyle/>
            <a:p>
              <a:pPr marL="0" marR="0" algn="ctr">
                <a:spcBef>
                  <a:spcPts val="0"/>
                </a:spcBef>
                <a:spcAft>
                  <a:spcPts val="400"/>
                </a:spcAft>
              </a:pPr>
              <a:r>
                <a:rPr lang="en-US" sz="800" kern="1200">
                  <a:effectLst/>
                  <a:latin typeface="Arial"/>
                  <a:ea typeface="Times New Roman"/>
                </a:rPr>
                <a:t>LCR meter</a:t>
              </a:r>
              <a:endParaRPr lang="en-US" sz="900" kern="1200">
                <a:effectLst/>
                <a:latin typeface="Times New Roman"/>
                <a:ea typeface="Times New Roman"/>
              </a:endParaRPr>
            </a:p>
          </p:txBody>
        </p:sp>
        <p:sp>
          <p:nvSpPr>
            <p:cNvPr id="94" name="Rectangle 93"/>
            <p:cNvSpPr>
              <a:spLocks noChangeArrowheads="1"/>
            </p:cNvSpPr>
            <p:nvPr/>
          </p:nvSpPr>
          <p:spPr bwMode="auto">
            <a:xfrm>
              <a:off x="439401" y="663922"/>
              <a:ext cx="467360" cy="193050"/>
            </a:xfrm>
            <a:prstGeom prst="rect">
              <a:avLst/>
            </a:prstGeom>
            <a:solidFill>
              <a:srgbClr val="FFCC00"/>
            </a:solidFill>
            <a:ln w="9525">
              <a:solidFill>
                <a:srgbClr val="000000"/>
              </a:solidFill>
              <a:miter lim="800000"/>
              <a:headEnd/>
              <a:tailEnd/>
            </a:ln>
          </p:spPr>
          <p:txBody>
            <a:bodyPr rot="0" vert="horz" wrap="square" lIns="77385" tIns="38693" rIns="77385" bIns="38693" anchor="t" anchorCtr="0" upright="1">
              <a:noAutofit/>
            </a:bodyPr>
            <a:lstStyle/>
            <a:p>
              <a:pPr marL="0" marR="0" algn="ctr">
                <a:spcBef>
                  <a:spcPts val="0"/>
                </a:spcBef>
                <a:spcAft>
                  <a:spcPts val="400"/>
                </a:spcAft>
              </a:pPr>
              <a:r>
                <a:rPr lang="en-US" sz="800" kern="1200">
                  <a:effectLst/>
                  <a:latin typeface="Arial"/>
                  <a:ea typeface="Times New Roman"/>
                </a:rPr>
                <a:t>GPIB</a:t>
              </a:r>
              <a:endParaRPr lang="en-US" sz="900" kern="1200">
                <a:effectLst/>
                <a:latin typeface="Times New Roman"/>
                <a:ea typeface="Times New Roman"/>
              </a:endParaRPr>
            </a:p>
          </p:txBody>
        </p:sp>
        <p:cxnSp>
          <p:nvCxnSpPr>
            <p:cNvPr id="95" name="Line 15"/>
            <p:cNvCxnSpPr/>
            <p:nvPr/>
          </p:nvCxnSpPr>
          <p:spPr bwMode="auto">
            <a:xfrm>
              <a:off x="1106229" y="1426699"/>
              <a:ext cx="401958" cy="635"/>
            </a:xfrm>
            <a:prstGeom prst="line">
              <a:avLst/>
            </a:prstGeom>
            <a:noFill/>
            <a:ln w="38100">
              <a:solidFill>
                <a:srgbClr val="0000FF"/>
              </a:solidFill>
              <a:round/>
              <a:headEnd type="triangle" w="med" len="med"/>
              <a:tailEnd type="triangle" w="med" len="med"/>
            </a:ln>
            <a:extLst>
              <a:ext uri="{909E8E84-426E-40DD-AFC4-6F175D3DCCD1}">
                <a14:hiddenFill xmlns:a14="http://schemas.microsoft.com/office/drawing/2010/main">
                  <a:noFill/>
                </a14:hiddenFill>
              </a:ext>
            </a:extLst>
          </p:spPr>
        </p:cxnSp>
        <p:sp>
          <p:nvSpPr>
            <p:cNvPr id="96" name="Text Box 16"/>
            <p:cNvSpPr txBox="1">
              <a:spLocks noChangeArrowheads="1"/>
            </p:cNvSpPr>
            <p:nvPr/>
          </p:nvSpPr>
          <p:spPr bwMode="auto">
            <a:xfrm>
              <a:off x="1133607" y="1188484"/>
              <a:ext cx="41589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385" tIns="38693" rIns="77385" bIns="38693" anchor="t" anchorCtr="0" upright="1">
              <a:noAutofit/>
            </a:bodyPr>
            <a:lstStyle/>
            <a:p>
              <a:pPr marL="0" marR="0">
                <a:spcBef>
                  <a:spcPts val="0"/>
                </a:spcBef>
                <a:spcAft>
                  <a:spcPts val="400"/>
                </a:spcAft>
              </a:pPr>
              <a:r>
                <a:rPr lang="en-US" sz="800" kern="1200">
                  <a:solidFill>
                    <a:srgbClr val="0000FF"/>
                  </a:solidFill>
                  <a:effectLst/>
                  <a:latin typeface="Arial"/>
                  <a:ea typeface="Times New Roman"/>
                </a:rPr>
                <a:t>LAN</a:t>
              </a:r>
              <a:endParaRPr lang="en-US" sz="900" kern="1200">
                <a:effectLst/>
                <a:latin typeface="Times New Roman"/>
                <a:ea typeface="Times New Roman"/>
              </a:endParaRPr>
            </a:p>
          </p:txBody>
        </p:sp>
        <p:sp>
          <p:nvSpPr>
            <p:cNvPr id="97" name="Text Box 17"/>
            <p:cNvSpPr txBox="1">
              <a:spLocks noChangeArrowheads="1"/>
            </p:cNvSpPr>
            <p:nvPr/>
          </p:nvSpPr>
          <p:spPr bwMode="auto">
            <a:xfrm>
              <a:off x="62248" y="1521181"/>
              <a:ext cx="980645" cy="20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385" tIns="38693" rIns="77385" bIns="38693" anchor="t" anchorCtr="0" upright="1">
              <a:noAutofit/>
            </a:bodyPr>
            <a:lstStyle/>
            <a:p>
              <a:pPr marL="0" marR="0" algn="ctr">
                <a:spcBef>
                  <a:spcPts val="0"/>
                </a:spcBef>
                <a:spcAft>
                  <a:spcPts val="400"/>
                </a:spcAft>
              </a:pPr>
              <a:r>
                <a:rPr lang="en-US" sz="900" b="1" kern="1200">
                  <a:effectLst/>
                  <a:latin typeface="Arial"/>
                  <a:ea typeface="Times New Roman"/>
                </a:rPr>
                <a:t>LabVIEW PC</a:t>
              </a:r>
              <a:endParaRPr lang="en-US" sz="900" kern="1200">
                <a:effectLst/>
                <a:latin typeface="Times New Roman"/>
                <a:ea typeface="Times New Roman"/>
              </a:endParaRPr>
            </a:p>
            <a:p>
              <a:pPr marL="0" marR="0" algn="ctr">
                <a:spcBef>
                  <a:spcPts val="0"/>
                </a:spcBef>
                <a:spcAft>
                  <a:spcPts val="400"/>
                </a:spcAft>
              </a:pPr>
              <a:r>
                <a:rPr lang="en-US" sz="900" b="1" kern="1200">
                  <a:effectLst/>
                  <a:latin typeface="Arial"/>
                  <a:ea typeface="Times New Roman"/>
                </a:rPr>
                <a:t> </a:t>
              </a:r>
              <a:endParaRPr lang="en-US" sz="900" kern="1200">
                <a:effectLst/>
                <a:latin typeface="Times New Roman"/>
                <a:ea typeface="Times New Roman"/>
              </a:endParaRPr>
            </a:p>
          </p:txBody>
        </p:sp>
        <p:sp>
          <p:nvSpPr>
            <p:cNvPr id="98" name="Text Box 18"/>
            <p:cNvSpPr txBox="1">
              <a:spLocks noChangeArrowheads="1"/>
            </p:cNvSpPr>
            <p:nvPr/>
          </p:nvSpPr>
          <p:spPr bwMode="auto">
            <a:xfrm>
              <a:off x="1604066" y="1526003"/>
              <a:ext cx="1170305" cy="202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385" tIns="38693" rIns="77385" bIns="38693" anchor="t" anchorCtr="0" upright="1">
              <a:noAutofit/>
            </a:bodyPr>
            <a:lstStyle/>
            <a:p>
              <a:pPr marL="0" marR="0" algn="ctr">
                <a:spcBef>
                  <a:spcPts val="0"/>
                </a:spcBef>
                <a:spcAft>
                  <a:spcPts val="400"/>
                </a:spcAft>
              </a:pPr>
              <a:r>
                <a:rPr lang="en-US" sz="900" b="1" kern="1200">
                  <a:effectLst/>
                  <a:latin typeface="Arial"/>
                  <a:ea typeface="Times New Roman"/>
                </a:rPr>
                <a:t>MultiVu PC</a:t>
              </a:r>
              <a:endParaRPr lang="en-US" sz="900" kern="1200">
                <a:effectLst/>
                <a:latin typeface="Times New Roman"/>
                <a:ea typeface="Times New Roman"/>
              </a:endParaRPr>
            </a:p>
            <a:p>
              <a:pPr marL="0" marR="0" algn="ctr">
                <a:spcBef>
                  <a:spcPts val="0"/>
                </a:spcBef>
                <a:spcAft>
                  <a:spcPts val="400"/>
                </a:spcAft>
              </a:pPr>
              <a:r>
                <a:rPr lang="en-US" sz="900" b="1" kern="1200">
                  <a:effectLst/>
                  <a:latin typeface="Arial"/>
                  <a:ea typeface="Times New Roman"/>
                </a:rPr>
                <a:t> </a:t>
              </a:r>
              <a:endParaRPr lang="en-US" sz="900" kern="1200">
                <a:effectLst/>
                <a:latin typeface="Times New Roman"/>
                <a:ea typeface="Times New Roman"/>
              </a:endParaRPr>
            </a:p>
          </p:txBody>
        </p:sp>
        <p:sp>
          <p:nvSpPr>
            <p:cNvPr id="99" name="Rectangle 98"/>
            <p:cNvSpPr>
              <a:spLocks noChangeArrowheads="1"/>
            </p:cNvSpPr>
            <p:nvPr/>
          </p:nvSpPr>
          <p:spPr bwMode="auto">
            <a:xfrm>
              <a:off x="1571563" y="870645"/>
              <a:ext cx="412624" cy="192995"/>
            </a:xfrm>
            <a:prstGeom prst="rect">
              <a:avLst/>
            </a:prstGeom>
            <a:solidFill>
              <a:srgbClr val="FFCC00"/>
            </a:solidFill>
            <a:ln w="9525">
              <a:solidFill>
                <a:srgbClr val="000000"/>
              </a:solidFill>
              <a:miter lim="800000"/>
              <a:headEnd/>
              <a:tailEnd/>
            </a:ln>
          </p:spPr>
          <p:txBody>
            <a:bodyPr rot="0" vert="horz" wrap="square" lIns="77385" tIns="38693" rIns="77385" bIns="38693" anchor="t" anchorCtr="0" upright="1">
              <a:noAutofit/>
            </a:bodyPr>
            <a:lstStyle/>
            <a:p>
              <a:pPr marL="0" marR="0" algn="ctr">
                <a:spcBef>
                  <a:spcPts val="0"/>
                </a:spcBef>
                <a:spcAft>
                  <a:spcPts val="400"/>
                </a:spcAft>
              </a:pPr>
              <a:r>
                <a:rPr lang="en-US" sz="800" kern="1200">
                  <a:effectLst/>
                  <a:latin typeface="Arial"/>
                  <a:ea typeface="Times New Roman"/>
                </a:rPr>
                <a:t>GPIB</a:t>
              </a:r>
              <a:endParaRPr lang="en-US" sz="900" kern="1200">
                <a:effectLst/>
                <a:latin typeface="Times New Roman"/>
                <a:ea typeface="Times New Roman"/>
              </a:endParaRPr>
            </a:p>
          </p:txBody>
        </p:sp>
        <p:cxnSp>
          <p:nvCxnSpPr>
            <p:cNvPr id="100" name="Line 21"/>
            <p:cNvCxnSpPr>
              <a:stCxn id="106" idx="2"/>
            </p:cNvCxnSpPr>
            <p:nvPr/>
          </p:nvCxnSpPr>
          <p:spPr bwMode="auto">
            <a:xfrm>
              <a:off x="1989636" y="1224864"/>
              <a:ext cx="0" cy="291641"/>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cxnSp>
        <p:sp>
          <p:nvSpPr>
            <p:cNvPr id="101" name="Rectangle 100"/>
            <p:cNvSpPr>
              <a:spLocks noChangeArrowheads="1"/>
            </p:cNvSpPr>
            <p:nvPr/>
          </p:nvSpPr>
          <p:spPr bwMode="auto">
            <a:xfrm>
              <a:off x="2131807" y="872161"/>
              <a:ext cx="393061" cy="190731"/>
            </a:xfrm>
            <a:prstGeom prst="rect">
              <a:avLst/>
            </a:prstGeom>
            <a:solidFill>
              <a:srgbClr val="FFFFFF"/>
            </a:solidFill>
            <a:ln w="9525">
              <a:solidFill>
                <a:srgbClr val="000000"/>
              </a:solidFill>
              <a:miter lim="800000"/>
              <a:headEnd/>
              <a:tailEnd/>
            </a:ln>
          </p:spPr>
          <p:txBody>
            <a:bodyPr rot="0" vert="horz" wrap="square" lIns="77385" tIns="38693" rIns="77385" bIns="38693" anchor="t" anchorCtr="0" upright="1">
              <a:noAutofit/>
            </a:bodyPr>
            <a:lstStyle/>
            <a:p>
              <a:pPr marL="0" marR="0" algn="ctr">
                <a:spcBef>
                  <a:spcPts val="0"/>
                </a:spcBef>
                <a:spcAft>
                  <a:spcPts val="400"/>
                </a:spcAft>
              </a:pPr>
              <a:r>
                <a:rPr lang="en-US" sz="800" kern="1200">
                  <a:effectLst/>
                  <a:latin typeface="Arial"/>
                  <a:ea typeface="Times New Roman"/>
                </a:rPr>
                <a:t>CAN</a:t>
              </a:r>
              <a:endParaRPr lang="en-US" sz="900" kern="1200">
                <a:effectLst/>
                <a:latin typeface="Times New Roman"/>
                <a:ea typeface="Times New Roman"/>
              </a:endParaRPr>
            </a:p>
          </p:txBody>
        </p:sp>
        <p:cxnSp>
          <p:nvCxnSpPr>
            <p:cNvPr id="102" name="Line 24"/>
            <p:cNvCxnSpPr/>
            <p:nvPr/>
          </p:nvCxnSpPr>
          <p:spPr bwMode="auto">
            <a:xfrm>
              <a:off x="1816988" y="537122"/>
              <a:ext cx="635" cy="328756"/>
            </a:xfrm>
            <a:prstGeom prst="line">
              <a:avLst/>
            </a:prstGeom>
            <a:noFill/>
            <a:ln w="28575">
              <a:solidFill>
                <a:srgbClr val="FFCC00"/>
              </a:solidFill>
              <a:round/>
              <a:headEnd type="triangle" w="sm" len="med"/>
              <a:tailEnd type="triangle" w="sm" len="med"/>
            </a:ln>
            <a:extLst>
              <a:ext uri="{909E8E84-426E-40DD-AFC4-6F175D3DCCD1}">
                <a14:hiddenFill xmlns:a14="http://schemas.microsoft.com/office/drawing/2010/main">
                  <a:noFill/>
                </a14:hiddenFill>
              </a:ext>
            </a:extLst>
          </p:spPr>
        </p:cxnSp>
        <p:sp>
          <p:nvSpPr>
            <p:cNvPr id="103" name="Rectangle 102"/>
            <p:cNvSpPr>
              <a:spLocks noChangeArrowheads="1"/>
            </p:cNvSpPr>
            <p:nvPr/>
          </p:nvSpPr>
          <p:spPr bwMode="auto">
            <a:xfrm>
              <a:off x="2223377" y="51128"/>
              <a:ext cx="480644" cy="314689"/>
            </a:xfrm>
            <a:prstGeom prst="rect">
              <a:avLst/>
            </a:prstGeom>
            <a:solidFill>
              <a:srgbClr val="FFFFFF"/>
            </a:solidFill>
            <a:ln w="9525">
              <a:solidFill>
                <a:srgbClr val="000000"/>
              </a:solidFill>
              <a:miter lim="800000"/>
              <a:headEnd/>
              <a:tailEnd/>
            </a:ln>
          </p:spPr>
          <p:txBody>
            <a:bodyPr rot="0" vert="horz" wrap="square" lIns="77385" tIns="38693" rIns="77385" bIns="38693" anchor="t" anchorCtr="0" upright="1">
              <a:noAutofit/>
            </a:bodyPr>
            <a:lstStyle/>
            <a:p>
              <a:pPr marL="0" marR="0" algn="ctr">
                <a:spcBef>
                  <a:spcPts val="0"/>
                </a:spcBef>
                <a:spcAft>
                  <a:spcPts val="400"/>
                </a:spcAft>
              </a:pPr>
              <a:r>
                <a:rPr lang="en-US" sz="800" kern="1200">
                  <a:effectLst/>
                  <a:latin typeface="Arial"/>
                  <a:ea typeface="Times New Roman"/>
                </a:rPr>
                <a:t>Model 1000</a:t>
              </a:r>
              <a:endParaRPr lang="en-US" sz="900" kern="1200">
                <a:effectLst/>
                <a:latin typeface="Times New Roman"/>
                <a:ea typeface="Times New Roman"/>
              </a:endParaRPr>
            </a:p>
          </p:txBody>
        </p:sp>
        <p:cxnSp>
          <p:nvCxnSpPr>
            <p:cNvPr id="104" name="Line 26"/>
            <p:cNvCxnSpPr/>
            <p:nvPr/>
          </p:nvCxnSpPr>
          <p:spPr bwMode="auto">
            <a:xfrm flipV="1">
              <a:off x="2335094" y="365720"/>
              <a:ext cx="0" cy="499963"/>
            </a:xfrm>
            <a:prstGeom prst="line">
              <a:avLst/>
            </a:prstGeom>
            <a:noFill/>
            <a:ln w="28575">
              <a:solidFill>
                <a:srgbClr val="000000"/>
              </a:solidFill>
              <a:round/>
              <a:headEnd type="triangle" w="sm" len="med"/>
              <a:tailEnd type="triangle" w="sm" len="med"/>
            </a:ln>
            <a:extLst>
              <a:ext uri="{909E8E84-426E-40DD-AFC4-6F175D3DCCD1}">
                <a14:hiddenFill xmlns:a14="http://schemas.microsoft.com/office/drawing/2010/main">
                  <a:noFill/>
                </a14:hiddenFill>
              </a:ext>
            </a:extLst>
          </p:spPr>
        </p:cxnSp>
        <p:sp>
          <p:nvSpPr>
            <p:cNvPr id="105" name="Rectangle 104"/>
            <p:cNvSpPr>
              <a:spLocks noChangeArrowheads="1"/>
            </p:cNvSpPr>
            <p:nvPr/>
          </p:nvSpPr>
          <p:spPr bwMode="auto">
            <a:xfrm>
              <a:off x="1508328" y="1304821"/>
              <a:ext cx="1340075" cy="207806"/>
            </a:xfrm>
            <a:prstGeom prst="rect">
              <a:avLst/>
            </a:prstGeom>
            <a:solidFill>
              <a:srgbClr val="FFFFFF"/>
            </a:solidFill>
            <a:ln w="9525">
              <a:solidFill>
                <a:srgbClr val="000000"/>
              </a:solidFill>
              <a:miter lim="800000"/>
              <a:headEnd/>
              <a:tailEnd/>
            </a:ln>
          </p:spPr>
          <p:txBody>
            <a:bodyPr rot="0" vert="horz" wrap="square" lIns="77385" tIns="38693" rIns="77385" bIns="38693" anchor="t" anchorCtr="0" upright="1">
              <a:noAutofit/>
            </a:bodyPr>
            <a:lstStyle/>
            <a:p>
              <a:pPr marL="0" marR="0" algn="ctr">
                <a:spcBef>
                  <a:spcPts val="0"/>
                </a:spcBef>
                <a:spcAft>
                  <a:spcPts val="400"/>
                </a:spcAft>
              </a:pPr>
              <a:r>
                <a:rPr lang="en-US" sz="800" kern="1200">
                  <a:solidFill>
                    <a:srgbClr val="FF0000"/>
                  </a:solidFill>
                  <a:effectLst/>
                  <a:latin typeface="Arial"/>
                  <a:ea typeface="Times New Roman"/>
                </a:rPr>
                <a:t>QDInstrument_server.exe</a:t>
              </a:r>
              <a:endParaRPr lang="en-US" sz="900" kern="1200">
                <a:effectLst/>
                <a:latin typeface="Times New Roman"/>
                <a:ea typeface="Times New Roman"/>
              </a:endParaRPr>
            </a:p>
          </p:txBody>
        </p:sp>
        <p:sp>
          <p:nvSpPr>
            <p:cNvPr id="106" name="Rectangle 105"/>
            <p:cNvSpPr>
              <a:spLocks noChangeArrowheads="1"/>
            </p:cNvSpPr>
            <p:nvPr/>
          </p:nvSpPr>
          <p:spPr bwMode="auto">
            <a:xfrm>
              <a:off x="1652063" y="1028559"/>
              <a:ext cx="675146" cy="196305"/>
            </a:xfrm>
            <a:prstGeom prst="rect">
              <a:avLst/>
            </a:prstGeom>
            <a:solidFill>
              <a:srgbClr val="FFFFFF"/>
            </a:solidFill>
            <a:ln w="9525">
              <a:solidFill>
                <a:srgbClr val="000000"/>
              </a:solidFill>
              <a:miter lim="800000"/>
              <a:headEnd/>
              <a:tailEnd/>
            </a:ln>
          </p:spPr>
          <p:txBody>
            <a:bodyPr rot="0" vert="horz" wrap="square" lIns="77385" tIns="38693" rIns="77385" bIns="38693" anchor="t" anchorCtr="0" upright="1">
              <a:noAutofit/>
            </a:bodyPr>
            <a:lstStyle/>
            <a:p>
              <a:pPr marL="0" marR="0" algn="ctr">
                <a:spcBef>
                  <a:spcPts val="0"/>
                </a:spcBef>
                <a:spcAft>
                  <a:spcPts val="400"/>
                </a:spcAft>
              </a:pPr>
              <a:r>
                <a:rPr lang="en-US" sz="800" b="1" kern="1200">
                  <a:solidFill>
                    <a:srgbClr val="FF0000"/>
                  </a:solidFill>
                  <a:effectLst/>
                  <a:latin typeface="Arial"/>
                  <a:ea typeface="Times New Roman"/>
                </a:rPr>
                <a:t>MultiVu</a:t>
              </a:r>
              <a:endParaRPr lang="en-US" sz="900" kern="1200">
                <a:effectLst/>
                <a:latin typeface="Times New Roman"/>
                <a:ea typeface="Times New Roman"/>
              </a:endParaRPr>
            </a:p>
          </p:txBody>
        </p:sp>
        <p:sp>
          <p:nvSpPr>
            <p:cNvPr id="107" name="Text Box 72"/>
            <p:cNvSpPr txBox="1"/>
            <p:nvPr/>
          </p:nvSpPr>
          <p:spPr>
            <a:xfrm>
              <a:off x="1160281" y="162081"/>
              <a:ext cx="477520" cy="28702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spcBef>
                  <a:spcPts val="0"/>
                </a:spcBef>
                <a:spcAft>
                  <a:spcPts val="400"/>
                </a:spcAft>
              </a:pPr>
              <a:r>
                <a:rPr lang="en-US" sz="800" b="1" kern="1200">
                  <a:effectLst/>
                  <a:latin typeface="Arial"/>
                  <a:ea typeface="Times New Roman"/>
                </a:rPr>
                <a:t>PPMS</a:t>
              </a:r>
              <a:endParaRPr lang="en-US" sz="900" kern="1200">
                <a:effectLst/>
                <a:latin typeface="Times New Roman"/>
                <a:ea typeface="Times New Roman"/>
              </a:endParaRPr>
            </a:p>
          </p:txBody>
        </p:sp>
        <p:cxnSp>
          <p:nvCxnSpPr>
            <p:cNvPr id="108" name="Straight Connector 107"/>
            <p:cNvCxnSpPr>
              <a:endCxn id="110" idx="0"/>
            </p:cNvCxnSpPr>
            <p:nvPr/>
          </p:nvCxnSpPr>
          <p:spPr>
            <a:xfrm flipH="1">
              <a:off x="599374" y="1225119"/>
              <a:ext cx="3002" cy="101063"/>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9" name="Line 24"/>
            <p:cNvCxnSpPr/>
            <p:nvPr/>
          </p:nvCxnSpPr>
          <p:spPr bwMode="auto">
            <a:xfrm>
              <a:off x="634030" y="341350"/>
              <a:ext cx="635" cy="328756"/>
            </a:xfrm>
            <a:prstGeom prst="line">
              <a:avLst/>
            </a:prstGeom>
            <a:noFill/>
            <a:ln w="28575">
              <a:solidFill>
                <a:srgbClr val="FFCC00"/>
              </a:solidFill>
              <a:round/>
              <a:headEnd type="triangle" w="sm" len="med"/>
              <a:tailEnd type="triangle" w="sm" len="med"/>
            </a:ln>
            <a:extLst>
              <a:ext uri="{909E8E84-426E-40DD-AFC4-6F175D3DCCD1}">
                <a14:hiddenFill xmlns:a14="http://schemas.microsoft.com/office/drawing/2010/main">
                  <a:noFill/>
                </a14:hiddenFill>
              </a:ext>
            </a:extLst>
          </p:spPr>
        </p:cxnSp>
        <p:sp>
          <p:nvSpPr>
            <p:cNvPr id="110" name="Rectangle 109"/>
            <p:cNvSpPr>
              <a:spLocks noChangeArrowheads="1"/>
            </p:cNvSpPr>
            <p:nvPr/>
          </p:nvSpPr>
          <p:spPr bwMode="auto">
            <a:xfrm>
              <a:off x="92500" y="1326182"/>
              <a:ext cx="1013748" cy="190639"/>
            </a:xfrm>
            <a:prstGeom prst="rect">
              <a:avLst/>
            </a:prstGeom>
            <a:solidFill>
              <a:srgbClr val="99CCFF"/>
            </a:solidFill>
            <a:ln w="9525">
              <a:solidFill>
                <a:srgbClr val="000000"/>
              </a:solidFill>
              <a:miter lim="800000"/>
              <a:headEnd/>
              <a:tailEnd/>
            </a:ln>
          </p:spPr>
          <p:txBody>
            <a:bodyPr rot="0" vert="horz" wrap="square" lIns="77385" tIns="38693" rIns="77385" bIns="38693" anchor="t" anchorCtr="0" upright="1">
              <a:noAutofit/>
            </a:bodyPr>
            <a:lstStyle/>
            <a:p>
              <a:pPr marL="0" marR="0" algn="ctr">
                <a:spcBef>
                  <a:spcPts val="0"/>
                </a:spcBef>
                <a:spcAft>
                  <a:spcPts val="400"/>
                </a:spcAft>
              </a:pPr>
              <a:r>
                <a:rPr lang="en-US" sz="800" kern="1200">
                  <a:solidFill>
                    <a:srgbClr val="FF0000"/>
                  </a:solidFill>
                  <a:effectLst/>
                  <a:latin typeface="Arial"/>
                  <a:ea typeface="Times New Roman"/>
                </a:rPr>
                <a:t>QDInstrument.dll</a:t>
              </a:r>
              <a:endParaRPr lang="en-US" sz="900" kern="1200">
                <a:effectLst/>
                <a:latin typeface="Times New Roman"/>
                <a:ea typeface="Times New Roman"/>
              </a:endParaRPr>
            </a:p>
            <a:p>
              <a:pPr marL="0" marR="0">
                <a:spcBef>
                  <a:spcPts val="0"/>
                </a:spcBef>
                <a:spcAft>
                  <a:spcPts val="400"/>
                </a:spcAft>
              </a:pPr>
              <a:r>
                <a:rPr lang="en-US" sz="800" kern="1200">
                  <a:solidFill>
                    <a:srgbClr val="FF0000"/>
                  </a:solidFill>
                  <a:effectLst/>
                  <a:latin typeface="Arial"/>
                  <a:ea typeface="Times New Roman"/>
                </a:rPr>
                <a:t> </a:t>
              </a:r>
              <a:endParaRPr lang="en-US" sz="900" kern="1200">
                <a:effectLst/>
                <a:latin typeface="Times New Roman"/>
                <a:ea typeface="Times New Roman"/>
              </a:endParaRPr>
            </a:p>
          </p:txBody>
        </p:sp>
        <p:sp>
          <p:nvSpPr>
            <p:cNvPr id="111" name="Rectangle 110"/>
            <p:cNvSpPr>
              <a:spLocks noChangeArrowheads="1"/>
            </p:cNvSpPr>
            <p:nvPr/>
          </p:nvSpPr>
          <p:spPr bwMode="auto">
            <a:xfrm>
              <a:off x="98502" y="1037999"/>
              <a:ext cx="977823" cy="195782"/>
            </a:xfrm>
            <a:prstGeom prst="rect">
              <a:avLst/>
            </a:prstGeom>
            <a:solidFill>
              <a:srgbClr val="99CCFF"/>
            </a:solidFill>
            <a:ln w="9525">
              <a:solidFill>
                <a:srgbClr val="000000"/>
              </a:solidFill>
              <a:miter lim="800000"/>
              <a:headEnd/>
              <a:tailEnd/>
            </a:ln>
          </p:spPr>
          <p:txBody>
            <a:bodyPr rot="0" vert="horz" wrap="square" lIns="77385" tIns="38693" rIns="77385" bIns="38693" anchor="t" anchorCtr="0" upright="1">
              <a:noAutofit/>
            </a:bodyPr>
            <a:lstStyle/>
            <a:p>
              <a:pPr marL="0" marR="0" algn="ctr">
                <a:spcBef>
                  <a:spcPts val="0"/>
                </a:spcBef>
                <a:spcAft>
                  <a:spcPts val="400"/>
                </a:spcAft>
              </a:pPr>
              <a:r>
                <a:rPr lang="en-US" sz="800" kern="1200">
                  <a:solidFill>
                    <a:srgbClr val="FF0000"/>
                  </a:solidFill>
                  <a:effectLst/>
                  <a:latin typeface="Arial"/>
                  <a:ea typeface="Times New Roman"/>
                </a:rPr>
                <a:t>QDInstrument VIs</a:t>
              </a:r>
              <a:endParaRPr lang="en-US" sz="900" kern="1200">
                <a:effectLst/>
                <a:latin typeface="Times New Roman"/>
                <a:ea typeface="Times New Roman"/>
              </a:endParaRPr>
            </a:p>
            <a:p>
              <a:pPr marL="0" marR="0">
                <a:spcBef>
                  <a:spcPts val="0"/>
                </a:spcBef>
                <a:spcAft>
                  <a:spcPts val="400"/>
                </a:spcAft>
              </a:pPr>
              <a:r>
                <a:rPr lang="en-US" sz="800" kern="1200">
                  <a:solidFill>
                    <a:srgbClr val="FF0000"/>
                  </a:solidFill>
                  <a:effectLst/>
                  <a:latin typeface="Arial"/>
                  <a:ea typeface="Times New Roman"/>
                </a:rPr>
                <a:t> </a:t>
              </a:r>
              <a:endParaRPr lang="en-US" sz="900" kern="1200">
                <a:effectLst/>
                <a:latin typeface="Times New Roman"/>
                <a:ea typeface="Times New Roman"/>
              </a:endParaRPr>
            </a:p>
          </p:txBody>
        </p:sp>
      </p:grpSp>
      <p:sp>
        <p:nvSpPr>
          <p:cNvPr id="112" name="TextBox 111"/>
          <p:cNvSpPr txBox="1"/>
          <p:nvPr/>
        </p:nvSpPr>
        <p:spPr>
          <a:xfrm>
            <a:off x="1371600" y="1524000"/>
            <a:ext cx="2178225" cy="523220"/>
          </a:xfrm>
          <a:prstGeom prst="rect">
            <a:avLst/>
          </a:prstGeom>
          <a:noFill/>
        </p:spPr>
        <p:txBody>
          <a:bodyPr wrap="none" rtlCol="0">
            <a:spAutoFit/>
          </a:bodyPr>
          <a:lstStyle/>
          <a:p>
            <a:r>
              <a:rPr lang="en-US" sz="2800" dirty="0" smtClean="0"/>
              <a:t>remote mode</a:t>
            </a:r>
            <a:endParaRPr lang="en-US" sz="2800" dirty="0"/>
          </a:p>
        </p:txBody>
      </p:sp>
      <p:sp>
        <p:nvSpPr>
          <p:cNvPr id="113" name="TextBox 112"/>
          <p:cNvSpPr txBox="1"/>
          <p:nvPr/>
        </p:nvSpPr>
        <p:spPr>
          <a:xfrm>
            <a:off x="6041569" y="1524000"/>
            <a:ext cx="1783117" cy="523220"/>
          </a:xfrm>
          <a:prstGeom prst="rect">
            <a:avLst/>
          </a:prstGeom>
          <a:noFill/>
        </p:spPr>
        <p:txBody>
          <a:bodyPr wrap="none" rtlCol="0">
            <a:spAutoFit/>
          </a:bodyPr>
          <a:lstStyle/>
          <a:p>
            <a:r>
              <a:rPr lang="en-US" sz="2800" dirty="0" smtClean="0"/>
              <a:t>local mode</a:t>
            </a:r>
            <a:endParaRPr lang="en-US" sz="2800" dirty="0"/>
          </a:p>
        </p:txBody>
      </p:sp>
      <p:sp>
        <p:nvSpPr>
          <p:cNvPr id="114" name="TextBox 113"/>
          <p:cNvSpPr txBox="1"/>
          <p:nvPr/>
        </p:nvSpPr>
        <p:spPr>
          <a:xfrm>
            <a:off x="5058477" y="4572000"/>
            <a:ext cx="3146118" cy="1569660"/>
          </a:xfrm>
          <a:prstGeom prst="rect">
            <a:avLst/>
          </a:prstGeom>
          <a:noFill/>
        </p:spPr>
        <p:txBody>
          <a:bodyPr wrap="none" rtlCol="0">
            <a:spAutoFit/>
          </a:bodyPr>
          <a:lstStyle/>
          <a:p>
            <a:r>
              <a:rPr lang="en-US" sz="2400" dirty="0" smtClean="0"/>
              <a:t>We translate between:</a:t>
            </a:r>
          </a:p>
          <a:p>
            <a:r>
              <a:rPr lang="en-US" sz="2400" b="1" dirty="0" smtClean="0">
                <a:solidFill>
                  <a:srgbClr val="00B050"/>
                </a:solidFill>
              </a:rPr>
              <a:t>.NET</a:t>
            </a:r>
          </a:p>
          <a:p>
            <a:r>
              <a:rPr lang="en-US" sz="2400" b="1" dirty="0" smtClean="0">
                <a:solidFill>
                  <a:srgbClr val="0070C0"/>
                </a:solidFill>
              </a:rPr>
              <a:t>LAN</a:t>
            </a:r>
          </a:p>
          <a:p>
            <a:r>
              <a:rPr lang="en-US" sz="2400" b="1" dirty="0" smtClean="0">
                <a:solidFill>
                  <a:srgbClr val="FF0000"/>
                </a:solidFill>
              </a:rPr>
              <a:t>OLE</a:t>
            </a:r>
            <a:endParaRPr lang="en-US" sz="2400" b="1" dirty="0">
              <a:solidFill>
                <a:srgbClr val="FF0000"/>
              </a:solidFill>
            </a:endParaRPr>
          </a:p>
        </p:txBody>
      </p:sp>
    </p:spTree>
    <p:extLst>
      <p:ext uri="{BB962C8B-B14F-4D97-AF65-F5344CB8AC3E}">
        <p14:creationId xmlns:p14="http://schemas.microsoft.com/office/powerpoint/2010/main" val="96296235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like this new package</a:t>
            </a:r>
            <a:endParaRPr lang="en-US" dirty="0"/>
          </a:p>
        </p:txBody>
      </p:sp>
      <p:sp>
        <p:nvSpPr>
          <p:cNvPr id="3" name="Content Placeholder 2"/>
          <p:cNvSpPr>
            <a:spLocks noGrp="1"/>
          </p:cNvSpPr>
          <p:nvPr>
            <p:ph idx="1"/>
          </p:nvPr>
        </p:nvSpPr>
        <p:spPr>
          <a:xfrm>
            <a:off x="152400" y="1600200"/>
            <a:ext cx="8763000" cy="4525963"/>
          </a:xfrm>
        </p:spPr>
        <p:txBody>
          <a:bodyPr>
            <a:normAutofit fontScale="92500" lnSpcReduction="20000"/>
          </a:bodyPr>
          <a:lstStyle/>
          <a:p>
            <a:r>
              <a:rPr lang="en-US" dirty="0" smtClean="0"/>
              <a:t>MultiVu is running</a:t>
            </a:r>
          </a:p>
          <a:p>
            <a:pPr lvl="1"/>
            <a:r>
              <a:rPr lang="en-US" dirty="0" smtClean="0"/>
              <a:t>essential communications hub, needs to run!</a:t>
            </a:r>
          </a:p>
          <a:p>
            <a:r>
              <a:rPr lang="en-US" dirty="0" smtClean="0"/>
              <a:t>can be used on all QD equipment (except MPMS)</a:t>
            </a:r>
          </a:p>
          <a:p>
            <a:r>
              <a:rPr lang="en-US" dirty="0" smtClean="0"/>
              <a:t>uses MultiVu OLE interface</a:t>
            </a:r>
          </a:p>
          <a:p>
            <a:pPr lvl="1"/>
            <a:r>
              <a:rPr lang="en-US" dirty="0" smtClean="0"/>
              <a:t>enjoys safeguards built into MultiVu</a:t>
            </a:r>
          </a:p>
          <a:p>
            <a:r>
              <a:rPr lang="en-US" dirty="0" smtClean="0"/>
              <a:t>remote mode leaves MultiVu PC undisturbed</a:t>
            </a:r>
          </a:p>
          <a:p>
            <a:r>
              <a:rPr lang="en-US" dirty="0" smtClean="0"/>
              <a:t>backward compatible to </a:t>
            </a:r>
            <a:r>
              <a:rPr lang="en-US" dirty="0" err="1" smtClean="0"/>
              <a:t>LabVIEW</a:t>
            </a:r>
            <a:r>
              <a:rPr lang="en-US" dirty="0" smtClean="0"/>
              <a:t> 8.2</a:t>
            </a:r>
          </a:p>
          <a:p>
            <a:r>
              <a:rPr lang="en-US" dirty="0" smtClean="0"/>
              <a:t>QDInstrument.DLL can be accessed from other languages</a:t>
            </a:r>
          </a:p>
          <a:p>
            <a:pPr lvl="1"/>
            <a:r>
              <a:rPr lang="en-US" dirty="0" smtClean="0"/>
              <a:t>for advanced programmers who have their favorite</a:t>
            </a:r>
            <a:endParaRPr lang="en-US" dirty="0"/>
          </a:p>
        </p:txBody>
      </p:sp>
    </p:spTree>
    <p:extLst>
      <p:ext uri="{BB962C8B-B14F-4D97-AF65-F5344CB8AC3E}">
        <p14:creationId xmlns:p14="http://schemas.microsoft.com/office/powerpoint/2010/main" val="243506287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note!	</a:t>
            </a:r>
            <a:endParaRPr lang="en-US" dirty="0"/>
          </a:p>
        </p:txBody>
      </p:sp>
      <p:sp>
        <p:nvSpPr>
          <p:cNvPr id="3" name="Content Placeholder 2"/>
          <p:cNvSpPr>
            <a:spLocks noGrp="1"/>
          </p:cNvSpPr>
          <p:nvPr>
            <p:ph idx="1"/>
          </p:nvPr>
        </p:nvSpPr>
        <p:spPr>
          <a:xfrm>
            <a:off x="457200" y="1600200"/>
            <a:ext cx="8534400" cy="4525963"/>
          </a:xfrm>
        </p:spPr>
        <p:txBody>
          <a:bodyPr/>
          <a:lstStyle/>
          <a:p>
            <a:r>
              <a:rPr lang="en-US" dirty="0" smtClean="0"/>
              <a:t>previous </a:t>
            </a:r>
            <a:r>
              <a:rPr lang="en-US" dirty="0" err="1" smtClean="0"/>
              <a:t>LabVIEW</a:t>
            </a:r>
            <a:r>
              <a:rPr lang="en-US" dirty="0" smtClean="0"/>
              <a:t> packages available from QD customers posted to web</a:t>
            </a:r>
          </a:p>
          <a:p>
            <a:pPr lvl="1"/>
            <a:r>
              <a:rPr lang="en-US" dirty="0" smtClean="0"/>
              <a:t>use direct GPIB commands to Model 6000</a:t>
            </a:r>
          </a:p>
          <a:p>
            <a:r>
              <a:rPr lang="en-US" u="sng" dirty="0" smtClean="0"/>
              <a:t>not recommended</a:t>
            </a:r>
          </a:p>
          <a:p>
            <a:pPr lvl="1"/>
            <a:r>
              <a:rPr lang="en-US" dirty="0" smtClean="0"/>
              <a:t>conflicts w/ MultiVu, requires </a:t>
            </a:r>
            <a:r>
              <a:rPr lang="en-US" dirty="0" err="1" smtClean="0"/>
              <a:t>MVu</a:t>
            </a:r>
            <a:r>
              <a:rPr lang="en-US" dirty="0" smtClean="0"/>
              <a:t> to be stopped</a:t>
            </a:r>
          </a:p>
          <a:p>
            <a:pPr lvl="1"/>
            <a:r>
              <a:rPr lang="en-US" dirty="0" smtClean="0"/>
              <a:t>limited to PPMS</a:t>
            </a:r>
          </a:p>
          <a:p>
            <a:pPr lvl="1"/>
            <a:r>
              <a:rPr lang="en-US" dirty="0" smtClean="0"/>
              <a:t>can’t use He-3, DR, hybrid magnet controller </a:t>
            </a:r>
          </a:p>
          <a:p>
            <a:pPr lvl="1"/>
            <a:endParaRPr lang="en-US" dirty="0" smtClean="0"/>
          </a:p>
        </p:txBody>
      </p:sp>
    </p:spTree>
    <p:extLst>
      <p:ext uri="{BB962C8B-B14F-4D97-AF65-F5344CB8AC3E}">
        <p14:creationId xmlns:p14="http://schemas.microsoft.com/office/powerpoint/2010/main" val="30678663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304800" y="76200"/>
            <a:ext cx="8153400" cy="990600"/>
          </a:xfrm>
        </p:spPr>
        <p:txBody>
          <a:bodyPr>
            <a:normAutofit/>
          </a:bodyPr>
          <a:lstStyle/>
          <a:p>
            <a:r>
              <a:rPr lang="en-US" dirty="0" smtClean="0"/>
              <a:t>PPMS: controlling an option</a:t>
            </a:r>
            <a:endParaRPr lang="en-US" dirty="0"/>
          </a:p>
        </p:txBody>
      </p:sp>
      <p:sp>
        <p:nvSpPr>
          <p:cNvPr id="1030" name="Rectangle 6"/>
          <p:cNvSpPr>
            <a:spLocks noChangeArrowheads="1"/>
          </p:cNvSpPr>
          <p:nvPr/>
        </p:nvSpPr>
        <p:spPr bwMode="auto">
          <a:xfrm>
            <a:off x="1676400" y="2286000"/>
            <a:ext cx="2057400" cy="3810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2" name="Rectangle 8"/>
          <p:cNvSpPr>
            <a:spLocks noChangeArrowheads="1"/>
          </p:cNvSpPr>
          <p:nvPr/>
        </p:nvSpPr>
        <p:spPr bwMode="auto">
          <a:xfrm>
            <a:off x="1981200" y="4495800"/>
            <a:ext cx="1447800" cy="1371600"/>
          </a:xfrm>
          <a:prstGeom prst="rect">
            <a:avLst/>
          </a:prstGeom>
          <a:solidFill>
            <a:srgbClr val="00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bg1"/>
                </a:solidFill>
              </a:rPr>
              <a:t>option</a:t>
            </a:r>
          </a:p>
          <a:p>
            <a:r>
              <a:rPr lang="en-US">
                <a:solidFill>
                  <a:schemeClr val="bg1"/>
                </a:solidFill>
              </a:rPr>
              <a:t>software</a:t>
            </a:r>
          </a:p>
        </p:txBody>
      </p:sp>
      <p:sp>
        <p:nvSpPr>
          <p:cNvPr id="1033" name="Rectangle 9"/>
          <p:cNvSpPr>
            <a:spLocks noChangeArrowheads="1"/>
          </p:cNvSpPr>
          <p:nvPr/>
        </p:nvSpPr>
        <p:spPr bwMode="auto">
          <a:xfrm>
            <a:off x="5715000" y="4724400"/>
            <a:ext cx="1295400" cy="1371600"/>
          </a:xfrm>
          <a:prstGeom prst="rect">
            <a:avLst/>
          </a:prstGeom>
          <a:solidFill>
            <a:srgbClr val="00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solidFill>
                  <a:schemeClr val="bg1"/>
                </a:solidFill>
              </a:rPr>
              <a:t>option</a:t>
            </a:r>
          </a:p>
          <a:p>
            <a:r>
              <a:rPr lang="en-US" dirty="0">
                <a:solidFill>
                  <a:schemeClr val="bg1"/>
                </a:solidFill>
              </a:rPr>
              <a:t>electronics</a:t>
            </a:r>
          </a:p>
        </p:txBody>
      </p:sp>
      <p:sp>
        <p:nvSpPr>
          <p:cNvPr id="1034" name="Oval 10"/>
          <p:cNvSpPr>
            <a:spLocks noChangeArrowheads="1"/>
          </p:cNvSpPr>
          <p:nvPr/>
        </p:nvSpPr>
        <p:spPr bwMode="auto">
          <a:xfrm>
            <a:off x="7467600" y="4953000"/>
            <a:ext cx="1143000" cy="1143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sample</a:t>
            </a:r>
          </a:p>
        </p:txBody>
      </p:sp>
      <p:sp>
        <p:nvSpPr>
          <p:cNvPr id="1028" name="Text Box 4"/>
          <p:cNvSpPr txBox="1">
            <a:spLocks noChangeArrowheads="1"/>
          </p:cNvSpPr>
          <p:nvPr/>
        </p:nvSpPr>
        <p:spPr bwMode="auto">
          <a:xfrm>
            <a:off x="2041525" y="2438400"/>
            <a:ext cx="13112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b="1">
                <a:solidFill>
                  <a:schemeClr val="bg1"/>
                </a:solidFill>
              </a:rPr>
              <a:t>MultiVu</a:t>
            </a:r>
          </a:p>
        </p:txBody>
      </p:sp>
      <p:cxnSp>
        <p:nvCxnSpPr>
          <p:cNvPr id="1039" name="AutoShape 15"/>
          <p:cNvCxnSpPr>
            <a:cxnSpLocks noChangeShapeType="1"/>
            <a:stCxn id="1033" idx="3"/>
            <a:endCxn id="1034" idx="2"/>
          </p:cNvCxnSpPr>
          <p:nvPr/>
        </p:nvCxnSpPr>
        <p:spPr bwMode="auto">
          <a:xfrm>
            <a:off x="7010400" y="5410200"/>
            <a:ext cx="457200" cy="114300"/>
          </a:xfrm>
          <a:prstGeom prst="bentConnector3">
            <a:avLst>
              <a:gd name="adj1" fmla="val 50000"/>
            </a:avLst>
          </a:prstGeom>
          <a:noFill/>
          <a:ln w="3810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0" name="AutoShape 16"/>
          <p:cNvCxnSpPr>
            <a:cxnSpLocks noChangeShapeType="1"/>
            <a:stCxn id="1033" idx="1"/>
            <a:endCxn id="1032" idx="3"/>
          </p:cNvCxnSpPr>
          <p:nvPr/>
        </p:nvCxnSpPr>
        <p:spPr bwMode="auto">
          <a:xfrm rot="10800000">
            <a:off x="3429000" y="5181600"/>
            <a:ext cx="2286000" cy="228600"/>
          </a:xfrm>
          <a:prstGeom prst="bentConnector3">
            <a:avLst>
              <a:gd name="adj1" fmla="val 50000"/>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1" name="Rectangle 17"/>
          <p:cNvSpPr>
            <a:spLocks noChangeArrowheads="1"/>
          </p:cNvSpPr>
          <p:nvPr/>
        </p:nvSpPr>
        <p:spPr bwMode="auto">
          <a:xfrm>
            <a:off x="5638800" y="1295400"/>
            <a:ext cx="1371600" cy="2057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bg1"/>
                </a:solidFill>
              </a:rPr>
              <a:t>Model </a:t>
            </a:r>
          </a:p>
          <a:p>
            <a:r>
              <a:rPr lang="en-US">
                <a:solidFill>
                  <a:schemeClr val="bg1"/>
                </a:solidFill>
              </a:rPr>
              <a:t>6000</a:t>
            </a:r>
          </a:p>
          <a:p>
            <a:endParaRPr lang="en-US">
              <a:solidFill>
                <a:schemeClr val="bg1"/>
              </a:solidFill>
            </a:endParaRPr>
          </a:p>
          <a:p>
            <a:endParaRPr lang="en-US">
              <a:solidFill>
                <a:schemeClr val="bg1"/>
              </a:solidFill>
            </a:endParaRPr>
          </a:p>
        </p:txBody>
      </p:sp>
      <p:cxnSp>
        <p:nvCxnSpPr>
          <p:cNvPr id="1043" name="AutoShape 19"/>
          <p:cNvCxnSpPr>
            <a:cxnSpLocks noChangeShapeType="1"/>
            <a:stCxn id="1030" idx="0"/>
            <a:endCxn id="1041" idx="0"/>
          </p:cNvCxnSpPr>
          <p:nvPr/>
        </p:nvCxnSpPr>
        <p:spPr bwMode="auto">
          <a:xfrm rot="16200000">
            <a:off x="4019550" y="-19050"/>
            <a:ext cx="990600" cy="3619500"/>
          </a:xfrm>
          <a:prstGeom prst="bentConnector3">
            <a:avLst>
              <a:gd name="adj1" fmla="val 123079"/>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8" name="Line 34"/>
          <p:cNvSpPr>
            <a:spLocks noChangeShapeType="1"/>
          </p:cNvSpPr>
          <p:nvPr/>
        </p:nvSpPr>
        <p:spPr bwMode="auto">
          <a:xfrm flipH="1">
            <a:off x="1828800" y="4419600"/>
            <a:ext cx="9525" cy="15240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59" name="Line 35"/>
          <p:cNvSpPr>
            <a:spLocks noChangeShapeType="1"/>
          </p:cNvSpPr>
          <p:nvPr/>
        </p:nvSpPr>
        <p:spPr bwMode="auto">
          <a:xfrm>
            <a:off x="1828800" y="5943600"/>
            <a:ext cx="1752600"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60" name="Line 36"/>
          <p:cNvSpPr>
            <a:spLocks noChangeShapeType="1"/>
          </p:cNvSpPr>
          <p:nvPr/>
        </p:nvSpPr>
        <p:spPr bwMode="auto">
          <a:xfrm>
            <a:off x="3581400" y="4419600"/>
            <a:ext cx="0" cy="15240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cxnSp>
        <p:nvCxnSpPr>
          <p:cNvPr id="1061" name="AutoShape 37"/>
          <p:cNvCxnSpPr>
            <a:cxnSpLocks noChangeShapeType="1"/>
            <a:stCxn id="1056" idx="3"/>
            <a:endCxn id="1041" idx="1"/>
          </p:cNvCxnSpPr>
          <p:nvPr/>
        </p:nvCxnSpPr>
        <p:spPr bwMode="auto">
          <a:xfrm flipV="1">
            <a:off x="3600450" y="2324100"/>
            <a:ext cx="2038350" cy="1371600"/>
          </a:xfrm>
          <a:prstGeom prst="bentConnector3">
            <a:avLst>
              <a:gd name="adj1" fmla="val 49532"/>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6" name="Rectangle 32"/>
          <p:cNvSpPr>
            <a:spLocks noChangeArrowheads="1"/>
          </p:cNvSpPr>
          <p:nvPr/>
        </p:nvSpPr>
        <p:spPr bwMode="auto">
          <a:xfrm>
            <a:off x="1828800" y="3048000"/>
            <a:ext cx="1752600" cy="1295400"/>
          </a:xfrm>
          <a:prstGeom prst="rect">
            <a:avLst/>
          </a:prstGeom>
          <a:solidFill>
            <a:srgbClr val="9966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solidFill>
                  <a:schemeClr val="bg1"/>
                </a:solidFill>
              </a:rPr>
              <a:t>Visual Basic</a:t>
            </a:r>
          </a:p>
          <a:p>
            <a:pPr algn="l"/>
            <a:r>
              <a:rPr lang="en-US">
                <a:solidFill>
                  <a:schemeClr val="bg1"/>
                </a:solidFill>
              </a:rPr>
              <a:t>macro</a:t>
            </a:r>
          </a:p>
          <a:p>
            <a:pPr algn="l"/>
            <a:endParaRPr lang="en-US">
              <a:solidFill>
                <a:schemeClr val="bg1"/>
              </a:solidFill>
            </a:endParaRPr>
          </a:p>
        </p:txBody>
      </p:sp>
      <p:sp>
        <p:nvSpPr>
          <p:cNvPr id="1069" name="Rectangle 45"/>
          <p:cNvSpPr>
            <a:spLocks noChangeArrowheads="1"/>
          </p:cNvSpPr>
          <p:nvPr/>
        </p:nvSpPr>
        <p:spPr bwMode="auto">
          <a:xfrm>
            <a:off x="5715000" y="2362200"/>
            <a:ext cx="1295400" cy="838200"/>
          </a:xfrm>
          <a:prstGeom prst="rect">
            <a:avLst/>
          </a:prstGeom>
          <a:solidFill>
            <a:srgbClr val="66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a:solidFill>
                  <a:schemeClr val="bg1"/>
                </a:solidFill>
              </a:rPr>
              <a:t>User</a:t>
            </a:r>
          </a:p>
          <a:p>
            <a:r>
              <a:rPr lang="en-US" sz="2000">
                <a:solidFill>
                  <a:schemeClr val="bg1"/>
                </a:solidFill>
              </a:rPr>
              <a:t>Bridge</a:t>
            </a:r>
          </a:p>
        </p:txBody>
      </p:sp>
      <p:cxnSp>
        <p:nvCxnSpPr>
          <p:cNvPr id="1077" name="AutoShape 53"/>
          <p:cNvCxnSpPr>
            <a:cxnSpLocks noChangeShapeType="1"/>
            <a:stCxn id="1069" idx="3"/>
            <a:endCxn id="1034" idx="1"/>
          </p:cNvCxnSpPr>
          <p:nvPr/>
        </p:nvCxnSpPr>
        <p:spPr bwMode="auto">
          <a:xfrm>
            <a:off x="7010400" y="2781300"/>
            <a:ext cx="623888" cy="2338388"/>
          </a:xfrm>
          <a:prstGeom prst="bentConnector2">
            <a:avLst/>
          </a:prstGeom>
          <a:noFill/>
          <a:ln w="3810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9" name="AutoShape 55"/>
          <p:cNvCxnSpPr>
            <a:cxnSpLocks noChangeShapeType="1"/>
            <a:endCxn id="1034" idx="0"/>
          </p:cNvCxnSpPr>
          <p:nvPr/>
        </p:nvCxnSpPr>
        <p:spPr bwMode="auto">
          <a:xfrm rot="16200000" flipH="1">
            <a:off x="6076950" y="2990850"/>
            <a:ext cx="2895600" cy="1028700"/>
          </a:xfrm>
          <a:prstGeom prst="bentConnector3">
            <a:avLst>
              <a:gd name="adj1" fmla="val -440"/>
            </a:avLst>
          </a:prstGeom>
          <a:noFill/>
          <a:ln w="3810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0" name="Text Box 56"/>
          <p:cNvSpPr txBox="1">
            <a:spLocks noChangeArrowheads="1"/>
          </p:cNvSpPr>
          <p:nvPr/>
        </p:nvSpPr>
        <p:spPr bwMode="auto">
          <a:xfrm>
            <a:off x="7283450" y="1371600"/>
            <a:ext cx="1403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measurement</a:t>
            </a:r>
          </a:p>
        </p:txBody>
      </p:sp>
      <p:sp>
        <p:nvSpPr>
          <p:cNvPr id="1081" name="Oval 57"/>
          <p:cNvSpPr>
            <a:spLocks noChangeArrowheads="1"/>
          </p:cNvSpPr>
          <p:nvPr/>
        </p:nvSpPr>
        <p:spPr bwMode="auto">
          <a:xfrm>
            <a:off x="4191000" y="1143000"/>
            <a:ext cx="381000" cy="381000"/>
          </a:xfrm>
          <a:prstGeom prst="ellips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dirty="0">
                <a:solidFill>
                  <a:schemeClr val="bg1"/>
                </a:solidFill>
                <a:latin typeface="Tahoma" charset="0"/>
              </a:rPr>
              <a:t>A</a:t>
            </a:r>
          </a:p>
        </p:txBody>
      </p:sp>
      <p:sp>
        <p:nvSpPr>
          <p:cNvPr id="1082" name="Oval 58"/>
          <p:cNvSpPr>
            <a:spLocks noChangeArrowheads="1"/>
          </p:cNvSpPr>
          <p:nvPr/>
        </p:nvSpPr>
        <p:spPr bwMode="auto">
          <a:xfrm>
            <a:off x="4724400" y="3048000"/>
            <a:ext cx="381000" cy="381000"/>
          </a:xfrm>
          <a:prstGeom prst="ellips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dirty="0">
                <a:solidFill>
                  <a:schemeClr val="bg1"/>
                </a:solidFill>
                <a:latin typeface="Tahoma" charset="0"/>
              </a:rPr>
              <a:t>B</a:t>
            </a:r>
          </a:p>
        </p:txBody>
      </p:sp>
      <p:sp>
        <p:nvSpPr>
          <p:cNvPr id="1083" name="Oval 59"/>
          <p:cNvSpPr>
            <a:spLocks noChangeArrowheads="1"/>
          </p:cNvSpPr>
          <p:nvPr/>
        </p:nvSpPr>
        <p:spPr bwMode="auto">
          <a:xfrm>
            <a:off x="4648200" y="4953000"/>
            <a:ext cx="381000" cy="381000"/>
          </a:xfrm>
          <a:prstGeom prst="ellips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dirty="0">
                <a:solidFill>
                  <a:schemeClr val="bg1"/>
                </a:solidFill>
                <a:latin typeface="Tahoma" charset="0"/>
              </a:rPr>
              <a:t>A</a:t>
            </a:r>
          </a:p>
        </p:txBody>
      </p:sp>
      <p:sp>
        <p:nvSpPr>
          <p:cNvPr id="1084" name="Oval 60"/>
          <p:cNvSpPr>
            <a:spLocks noChangeArrowheads="1"/>
          </p:cNvSpPr>
          <p:nvPr/>
        </p:nvSpPr>
        <p:spPr bwMode="auto">
          <a:xfrm>
            <a:off x="4648200" y="5486400"/>
            <a:ext cx="381000" cy="381000"/>
          </a:xfrm>
          <a:prstGeom prst="ellipse">
            <a:avLst/>
          </a:prstGeom>
          <a:solidFill>
            <a:srgbClr val="CC0000"/>
          </a:solidFill>
          <a:ln w="28575">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solidFill>
                  <a:schemeClr val="bg1"/>
                </a:solidFill>
                <a:latin typeface="Tahoma" charset="0"/>
              </a:rPr>
              <a:t>B</a:t>
            </a:r>
          </a:p>
        </p:txBody>
      </p:sp>
      <p:sp>
        <p:nvSpPr>
          <p:cNvPr id="2" name="TextBox 1"/>
          <p:cNvSpPr txBox="1"/>
          <p:nvPr/>
        </p:nvSpPr>
        <p:spPr>
          <a:xfrm>
            <a:off x="3483828" y="1524000"/>
            <a:ext cx="1697772" cy="646331"/>
          </a:xfrm>
          <a:prstGeom prst="rect">
            <a:avLst/>
          </a:prstGeom>
          <a:noFill/>
        </p:spPr>
        <p:txBody>
          <a:bodyPr wrap="none" rtlCol="0">
            <a:spAutoFit/>
          </a:bodyPr>
          <a:lstStyle/>
          <a:p>
            <a:r>
              <a:rPr lang="en-US" b="1" dirty="0" smtClean="0">
                <a:solidFill>
                  <a:srgbClr val="FF0000"/>
                </a:solidFill>
              </a:rPr>
              <a:t>MultiVu built-in</a:t>
            </a:r>
          </a:p>
          <a:p>
            <a:r>
              <a:rPr lang="en-US" b="1" dirty="0" smtClean="0">
                <a:solidFill>
                  <a:srgbClr val="FF0000"/>
                </a:solidFill>
              </a:rPr>
              <a:t>commands</a:t>
            </a:r>
            <a:endParaRPr lang="en-US" b="1" dirty="0">
              <a:solidFill>
                <a:srgbClr val="FF0000"/>
              </a:solidFill>
            </a:endParaRPr>
          </a:p>
        </p:txBody>
      </p:sp>
      <p:sp>
        <p:nvSpPr>
          <p:cNvPr id="3" name="TextBox 2"/>
          <p:cNvSpPr txBox="1"/>
          <p:nvPr/>
        </p:nvSpPr>
        <p:spPr>
          <a:xfrm>
            <a:off x="4648200" y="3429000"/>
            <a:ext cx="1961371" cy="369332"/>
          </a:xfrm>
          <a:prstGeom prst="rect">
            <a:avLst/>
          </a:prstGeom>
          <a:noFill/>
        </p:spPr>
        <p:txBody>
          <a:bodyPr wrap="none" rtlCol="0">
            <a:spAutoFit/>
          </a:bodyPr>
          <a:lstStyle/>
          <a:p>
            <a:r>
              <a:rPr lang="en-US" b="1" dirty="0" err="1" smtClean="0">
                <a:solidFill>
                  <a:srgbClr val="FF0000"/>
                </a:solidFill>
              </a:rPr>
              <a:t>WinWrap</a:t>
            </a:r>
            <a:r>
              <a:rPr lang="en-US" b="1" dirty="0" smtClean="0">
                <a:solidFill>
                  <a:srgbClr val="FF0000"/>
                </a:solidFill>
              </a:rPr>
              <a:t> scripting</a:t>
            </a:r>
            <a:endParaRPr lang="en-US" b="1" dirty="0">
              <a:solidFill>
                <a:srgbClr val="FF0000"/>
              </a:solidFill>
            </a:endParaRPr>
          </a:p>
        </p:txBody>
      </p:sp>
    </p:spTree>
    <p:extLst>
      <p:ext uri="{BB962C8B-B14F-4D97-AF65-F5344CB8AC3E}">
        <p14:creationId xmlns:p14="http://schemas.microsoft.com/office/powerpoint/2010/main" val="307213093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152400"/>
            <a:ext cx="8686800" cy="762000"/>
          </a:xfrm>
        </p:spPr>
        <p:txBody>
          <a:bodyPr>
            <a:normAutofit fontScale="90000"/>
          </a:bodyPr>
          <a:lstStyle/>
          <a:p>
            <a:r>
              <a:rPr lang="en-US" dirty="0" smtClean="0"/>
              <a:t>using 3rd </a:t>
            </a:r>
            <a:r>
              <a:rPr lang="en-US" dirty="0"/>
              <a:t>party </a:t>
            </a:r>
            <a:r>
              <a:rPr lang="en-US" dirty="0" smtClean="0"/>
              <a:t>electronics (no </a:t>
            </a:r>
            <a:r>
              <a:rPr lang="en-US" dirty="0" err="1" smtClean="0"/>
              <a:t>LabVIEW</a:t>
            </a:r>
            <a:r>
              <a:rPr lang="en-US" dirty="0" smtClean="0"/>
              <a:t>) </a:t>
            </a:r>
            <a:endParaRPr lang="en-US" dirty="0"/>
          </a:p>
        </p:txBody>
      </p:sp>
      <p:sp>
        <p:nvSpPr>
          <p:cNvPr id="10247" name="Oval 7"/>
          <p:cNvSpPr>
            <a:spLocks noChangeArrowheads="1"/>
          </p:cNvSpPr>
          <p:nvPr/>
        </p:nvSpPr>
        <p:spPr bwMode="auto">
          <a:xfrm>
            <a:off x="7467600" y="4953000"/>
            <a:ext cx="1143000" cy="1143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sample</a:t>
            </a:r>
          </a:p>
        </p:txBody>
      </p:sp>
      <p:sp>
        <p:nvSpPr>
          <p:cNvPr id="10244" name="Rectangle 4"/>
          <p:cNvSpPr>
            <a:spLocks noChangeArrowheads="1"/>
          </p:cNvSpPr>
          <p:nvPr/>
        </p:nvSpPr>
        <p:spPr bwMode="auto">
          <a:xfrm>
            <a:off x="2743200" y="2057400"/>
            <a:ext cx="2057400" cy="2362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2" name="Rectangle 22"/>
          <p:cNvSpPr>
            <a:spLocks noChangeArrowheads="1"/>
          </p:cNvSpPr>
          <p:nvPr/>
        </p:nvSpPr>
        <p:spPr bwMode="auto">
          <a:xfrm>
            <a:off x="2895600" y="2971800"/>
            <a:ext cx="1752600" cy="1295400"/>
          </a:xfrm>
          <a:prstGeom prst="rect">
            <a:avLst/>
          </a:prstGeom>
          <a:solidFill>
            <a:srgbClr val="9966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solidFill>
                  <a:schemeClr val="bg1"/>
                </a:solidFill>
              </a:rPr>
              <a:t>Visual Basic</a:t>
            </a:r>
          </a:p>
          <a:p>
            <a:pPr algn="l"/>
            <a:r>
              <a:rPr lang="en-US">
                <a:solidFill>
                  <a:schemeClr val="bg1"/>
                </a:solidFill>
              </a:rPr>
              <a:t>macro</a:t>
            </a:r>
          </a:p>
          <a:p>
            <a:pPr algn="l"/>
            <a:endParaRPr lang="en-US">
              <a:solidFill>
                <a:schemeClr val="bg1"/>
              </a:solidFill>
            </a:endParaRPr>
          </a:p>
        </p:txBody>
      </p:sp>
      <p:sp>
        <p:nvSpPr>
          <p:cNvPr id="10263" name="Oval 23"/>
          <p:cNvSpPr>
            <a:spLocks noChangeArrowheads="1"/>
          </p:cNvSpPr>
          <p:nvPr/>
        </p:nvSpPr>
        <p:spPr bwMode="auto">
          <a:xfrm>
            <a:off x="5029200" y="2362200"/>
            <a:ext cx="381000" cy="381000"/>
          </a:xfrm>
          <a:prstGeom prst="ellips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solidFill>
                  <a:schemeClr val="bg1"/>
                </a:solidFill>
                <a:latin typeface="Tahoma" charset="0"/>
              </a:rPr>
              <a:t>B</a:t>
            </a:r>
          </a:p>
        </p:txBody>
      </p:sp>
      <p:sp>
        <p:nvSpPr>
          <p:cNvPr id="10248" name="Text Box 8"/>
          <p:cNvSpPr txBox="1">
            <a:spLocks noChangeArrowheads="1"/>
          </p:cNvSpPr>
          <p:nvPr/>
        </p:nvSpPr>
        <p:spPr bwMode="auto">
          <a:xfrm>
            <a:off x="3184525" y="2286000"/>
            <a:ext cx="13112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b="1" dirty="0">
                <a:solidFill>
                  <a:schemeClr val="bg1"/>
                </a:solidFill>
              </a:rPr>
              <a:t>MultiVu</a:t>
            </a:r>
          </a:p>
        </p:txBody>
      </p:sp>
      <p:cxnSp>
        <p:nvCxnSpPr>
          <p:cNvPr id="10252" name="AutoShape 12"/>
          <p:cNvCxnSpPr>
            <a:cxnSpLocks noChangeShapeType="1"/>
            <a:stCxn id="10244" idx="0"/>
            <a:endCxn id="10251" idx="0"/>
          </p:cNvCxnSpPr>
          <p:nvPr/>
        </p:nvCxnSpPr>
        <p:spPr bwMode="auto">
          <a:xfrm rot="16200000">
            <a:off x="4895850" y="628650"/>
            <a:ext cx="304800" cy="2552700"/>
          </a:xfrm>
          <a:prstGeom prst="bentConnector3">
            <a:avLst>
              <a:gd name="adj1" fmla="val 175000"/>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53" name="Line 13"/>
          <p:cNvSpPr>
            <a:spLocks noChangeShapeType="1"/>
          </p:cNvSpPr>
          <p:nvPr/>
        </p:nvSpPr>
        <p:spPr bwMode="auto">
          <a:xfrm>
            <a:off x="2590800" y="2057400"/>
            <a:ext cx="0" cy="2057400"/>
          </a:xfrm>
          <a:prstGeom prst="line">
            <a:avLst/>
          </a:prstGeom>
          <a:noFill/>
          <a:ln w="317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254" name="Rectangle 14"/>
          <p:cNvSpPr>
            <a:spLocks noChangeArrowheads="1"/>
          </p:cNvSpPr>
          <p:nvPr/>
        </p:nvSpPr>
        <p:spPr bwMode="auto">
          <a:xfrm>
            <a:off x="685800" y="3733800"/>
            <a:ext cx="1524000" cy="2514600"/>
          </a:xfrm>
          <a:prstGeom prst="rect">
            <a:avLst/>
          </a:prstGeom>
          <a:solidFill>
            <a:srgbClr val="33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bg1"/>
                </a:solidFill>
              </a:rPr>
              <a:t>external</a:t>
            </a:r>
          </a:p>
          <a:p>
            <a:r>
              <a:rPr lang="en-US">
                <a:solidFill>
                  <a:schemeClr val="bg1"/>
                </a:solidFill>
              </a:rPr>
              <a:t>user-</a:t>
            </a:r>
          </a:p>
          <a:p>
            <a:r>
              <a:rPr lang="en-US">
                <a:solidFill>
                  <a:schemeClr val="bg1"/>
                </a:solidFill>
              </a:rPr>
              <a:t>written</a:t>
            </a:r>
          </a:p>
          <a:p>
            <a:r>
              <a:rPr lang="en-US">
                <a:solidFill>
                  <a:schemeClr val="bg1"/>
                </a:solidFill>
              </a:rPr>
              <a:t>program</a:t>
            </a:r>
          </a:p>
        </p:txBody>
      </p:sp>
      <p:cxnSp>
        <p:nvCxnSpPr>
          <p:cNvPr id="10255" name="AutoShape 15"/>
          <p:cNvCxnSpPr>
            <a:cxnSpLocks noChangeShapeType="1"/>
            <a:stCxn id="10244" idx="1"/>
            <a:endCxn id="10254" idx="0"/>
          </p:cNvCxnSpPr>
          <p:nvPr/>
        </p:nvCxnSpPr>
        <p:spPr bwMode="auto">
          <a:xfrm rot="10800000" flipV="1">
            <a:off x="1447800" y="3238500"/>
            <a:ext cx="1295400" cy="495300"/>
          </a:xfrm>
          <a:prstGeom prst="bentConnector2">
            <a:avLst/>
          </a:prstGeom>
          <a:noFill/>
          <a:ln w="38100">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56" name="Text Box 16"/>
          <p:cNvSpPr txBox="1">
            <a:spLocks noChangeArrowheads="1"/>
          </p:cNvSpPr>
          <p:nvPr/>
        </p:nvSpPr>
        <p:spPr bwMode="auto">
          <a:xfrm>
            <a:off x="381000" y="2667000"/>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b="1" dirty="0" smtClean="0">
                <a:solidFill>
                  <a:srgbClr val="FF3300"/>
                </a:solidFill>
              </a:rPr>
              <a:t>advisories</a:t>
            </a:r>
            <a:endParaRPr lang="en-US" b="1" dirty="0">
              <a:solidFill>
                <a:srgbClr val="FF3300"/>
              </a:solidFill>
            </a:endParaRPr>
          </a:p>
        </p:txBody>
      </p:sp>
      <p:cxnSp>
        <p:nvCxnSpPr>
          <p:cNvPr id="10260" name="AutoShape 20"/>
          <p:cNvCxnSpPr>
            <a:cxnSpLocks noChangeShapeType="1"/>
            <a:stCxn id="10262" idx="3"/>
            <a:endCxn id="10251" idx="1"/>
          </p:cNvCxnSpPr>
          <p:nvPr/>
        </p:nvCxnSpPr>
        <p:spPr bwMode="auto">
          <a:xfrm flipV="1">
            <a:off x="4667250" y="2781300"/>
            <a:ext cx="971550" cy="838200"/>
          </a:xfrm>
          <a:prstGeom prst="bentConnector3">
            <a:avLst>
              <a:gd name="adj1" fmla="val 49019"/>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7" name="AutoShape 27"/>
          <p:cNvCxnSpPr>
            <a:cxnSpLocks noChangeShapeType="1"/>
            <a:stCxn id="10262" idx="2"/>
            <a:endCxn id="10271" idx="0"/>
          </p:cNvCxnSpPr>
          <p:nvPr/>
        </p:nvCxnSpPr>
        <p:spPr bwMode="auto">
          <a:xfrm rot="5400000">
            <a:off x="3562350" y="4495800"/>
            <a:ext cx="419100"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280" name="Group 40"/>
          <p:cNvGrpSpPr>
            <a:grpSpLocks/>
          </p:cNvGrpSpPr>
          <p:nvPr/>
        </p:nvGrpSpPr>
        <p:grpSpPr bwMode="auto">
          <a:xfrm>
            <a:off x="5638800" y="1752600"/>
            <a:ext cx="1371600" cy="2057400"/>
            <a:chOff x="3552" y="816"/>
            <a:chExt cx="864" cy="1296"/>
          </a:xfrm>
        </p:grpSpPr>
        <p:sp>
          <p:nvSpPr>
            <p:cNvPr id="10251" name="Rectangle 11"/>
            <p:cNvSpPr>
              <a:spLocks noChangeArrowheads="1"/>
            </p:cNvSpPr>
            <p:nvPr/>
          </p:nvSpPr>
          <p:spPr bwMode="auto">
            <a:xfrm>
              <a:off x="3552" y="816"/>
              <a:ext cx="864" cy="129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bg1"/>
                  </a:solidFill>
                </a:rPr>
                <a:t>Model </a:t>
              </a:r>
            </a:p>
            <a:p>
              <a:r>
                <a:rPr lang="en-US">
                  <a:solidFill>
                    <a:schemeClr val="bg1"/>
                  </a:solidFill>
                </a:rPr>
                <a:t>6000</a:t>
              </a:r>
            </a:p>
            <a:p>
              <a:endParaRPr lang="en-US">
                <a:solidFill>
                  <a:schemeClr val="bg1"/>
                </a:solidFill>
              </a:endParaRPr>
            </a:p>
            <a:p>
              <a:endParaRPr lang="en-US">
                <a:solidFill>
                  <a:schemeClr val="bg1"/>
                </a:solidFill>
              </a:endParaRPr>
            </a:p>
          </p:txBody>
        </p:sp>
        <p:sp>
          <p:nvSpPr>
            <p:cNvPr id="10268" name="Rectangle 28"/>
            <p:cNvSpPr>
              <a:spLocks noChangeArrowheads="1"/>
            </p:cNvSpPr>
            <p:nvPr/>
          </p:nvSpPr>
          <p:spPr bwMode="auto">
            <a:xfrm>
              <a:off x="3648" y="1488"/>
              <a:ext cx="768" cy="528"/>
            </a:xfrm>
            <a:prstGeom prst="rect">
              <a:avLst/>
            </a:prstGeom>
            <a:solidFill>
              <a:srgbClr val="66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a:solidFill>
                    <a:schemeClr val="bg1"/>
                  </a:solidFill>
                </a:rPr>
                <a:t>User</a:t>
              </a:r>
            </a:p>
            <a:p>
              <a:r>
                <a:rPr lang="en-US" sz="2000">
                  <a:solidFill>
                    <a:schemeClr val="bg1"/>
                  </a:solidFill>
                </a:rPr>
                <a:t>Bridge</a:t>
              </a:r>
            </a:p>
          </p:txBody>
        </p:sp>
      </p:grpSp>
      <p:sp>
        <p:nvSpPr>
          <p:cNvPr id="10271" name="Rectangle 31"/>
          <p:cNvSpPr>
            <a:spLocks noChangeArrowheads="1"/>
          </p:cNvSpPr>
          <p:nvPr/>
        </p:nvSpPr>
        <p:spPr bwMode="auto">
          <a:xfrm>
            <a:off x="2743200" y="4724400"/>
            <a:ext cx="2057400" cy="1600200"/>
          </a:xfrm>
          <a:prstGeom prst="rect">
            <a:avLst/>
          </a:prstGeom>
          <a:solidFill>
            <a:srgbClr val="0033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800" b="1" dirty="0">
                <a:solidFill>
                  <a:schemeClr val="bg1"/>
                </a:solidFill>
              </a:rPr>
              <a:t>3rd party </a:t>
            </a:r>
          </a:p>
          <a:p>
            <a:r>
              <a:rPr lang="en-US" sz="2800" b="1" dirty="0">
                <a:solidFill>
                  <a:schemeClr val="bg1"/>
                </a:solidFill>
              </a:rPr>
              <a:t>instrument</a:t>
            </a:r>
          </a:p>
        </p:txBody>
      </p:sp>
      <p:cxnSp>
        <p:nvCxnSpPr>
          <p:cNvPr id="10273" name="AutoShape 33"/>
          <p:cNvCxnSpPr>
            <a:cxnSpLocks noChangeShapeType="1"/>
            <a:stCxn id="10254" idx="3"/>
            <a:endCxn id="10271" idx="1"/>
          </p:cNvCxnSpPr>
          <p:nvPr/>
        </p:nvCxnSpPr>
        <p:spPr bwMode="auto">
          <a:xfrm>
            <a:off x="2209800" y="4991100"/>
            <a:ext cx="514350" cy="533400"/>
          </a:xfrm>
          <a:prstGeom prst="bentConnector3">
            <a:avLst>
              <a:gd name="adj1" fmla="val 51852"/>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74" name="AutoShape 34"/>
          <p:cNvCxnSpPr>
            <a:cxnSpLocks noChangeShapeType="1"/>
            <a:stCxn id="10271" idx="3"/>
            <a:endCxn id="10247" idx="2"/>
          </p:cNvCxnSpPr>
          <p:nvPr/>
        </p:nvCxnSpPr>
        <p:spPr bwMode="auto">
          <a:xfrm>
            <a:off x="4819650" y="5524500"/>
            <a:ext cx="2647950" cy="0"/>
          </a:xfrm>
          <a:prstGeom prst="straightConnector1">
            <a:avLst/>
          </a:prstGeom>
          <a:noFill/>
          <a:ln w="381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75" name="Text Box 35"/>
          <p:cNvSpPr txBox="1">
            <a:spLocks noChangeArrowheads="1"/>
          </p:cNvSpPr>
          <p:nvPr/>
        </p:nvSpPr>
        <p:spPr bwMode="auto">
          <a:xfrm>
            <a:off x="5607050" y="5119688"/>
            <a:ext cx="1403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measurement</a:t>
            </a:r>
          </a:p>
        </p:txBody>
      </p:sp>
      <p:sp>
        <p:nvSpPr>
          <p:cNvPr id="10279" name="Freeform 39"/>
          <p:cNvSpPr>
            <a:spLocks/>
          </p:cNvSpPr>
          <p:nvPr/>
        </p:nvSpPr>
        <p:spPr bwMode="auto">
          <a:xfrm>
            <a:off x="4800600" y="3810000"/>
            <a:ext cx="1295400" cy="1219200"/>
          </a:xfrm>
          <a:custGeom>
            <a:avLst/>
            <a:gdLst>
              <a:gd name="T0" fmla="*/ 0 w 920"/>
              <a:gd name="T1" fmla="*/ 1056 h 1056"/>
              <a:gd name="T2" fmla="*/ 768 w 920"/>
              <a:gd name="T3" fmla="*/ 720 h 1056"/>
              <a:gd name="T4" fmla="*/ 912 w 920"/>
              <a:gd name="T5" fmla="*/ 0 h 1056"/>
            </a:gdLst>
            <a:ahLst/>
            <a:cxnLst>
              <a:cxn ang="0">
                <a:pos x="T0" y="T1"/>
              </a:cxn>
              <a:cxn ang="0">
                <a:pos x="T2" y="T3"/>
              </a:cxn>
              <a:cxn ang="0">
                <a:pos x="T4" y="T5"/>
              </a:cxn>
            </a:cxnLst>
            <a:rect l="0" t="0" r="r" b="b"/>
            <a:pathLst>
              <a:path w="920" h="1056">
                <a:moveTo>
                  <a:pt x="0" y="1056"/>
                </a:moveTo>
                <a:cubicBezTo>
                  <a:pt x="308" y="976"/>
                  <a:pt x="616" y="896"/>
                  <a:pt x="768" y="720"/>
                </a:cubicBezTo>
                <a:cubicBezTo>
                  <a:pt x="920" y="544"/>
                  <a:pt x="888" y="120"/>
                  <a:pt x="912" y="0"/>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281" name="Oval 41"/>
          <p:cNvSpPr>
            <a:spLocks noChangeArrowheads="1"/>
          </p:cNvSpPr>
          <p:nvPr/>
        </p:nvSpPr>
        <p:spPr bwMode="auto">
          <a:xfrm>
            <a:off x="3848100" y="4314825"/>
            <a:ext cx="381000" cy="381000"/>
          </a:xfrm>
          <a:prstGeom prst="ellips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solidFill>
                  <a:schemeClr val="bg1"/>
                </a:solidFill>
                <a:latin typeface="Tahoma" charset="0"/>
              </a:rPr>
              <a:t>B</a:t>
            </a:r>
          </a:p>
        </p:txBody>
      </p:sp>
      <p:sp>
        <p:nvSpPr>
          <p:cNvPr id="10282" name="Oval 42"/>
          <p:cNvSpPr>
            <a:spLocks noChangeArrowheads="1"/>
          </p:cNvSpPr>
          <p:nvPr/>
        </p:nvSpPr>
        <p:spPr bwMode="auto">
          <a:xfrm>
            <a:off x="4800600" y="1066800"/>
            <a:ext cx="381000" cy="381000"/>
          </a:xfrm>
          <a:prstGeom prst="ellips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solidFill>
                  <a:schemeClr val="bg1"/>
                </a:solidFill>
                <a:latin typeface="Tahoma" charset="0"/>
              </a:rPr>
              <a:t>A</a:t>
            </a:r>
          </a:p>
        </p:txBody>
      </p:sp>
      <p:sp>
        <p:nvSpPr>
          <p:cNvPr id="10283" name="Oval 43"/>
          <p:cNvSpPr>
            <a:spLocks noChangeArrowheads="1"/>
          </p:cNvSpPr>
          <p:nvPr/>
        </p:nvSpPr>
        <p:spPr bwMode="auto">
          <a:xfrm>
            <a:off x="6019800" y="4343400"/>
            <a:ext cx="381000" cy="381000"/>
          </a:xfrm>
          <a:prstGeom prst="ellips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solidFill>
                  <a:schemeClr val="bg1"/>
                </a:solidFill>
                <a:latin typeface="Tahoma" charset="0"/>
              </a:rPr>
              <a:t>A</a:t>
            </a:r>
          </a:p>
        </p:txBody>
      </p:sp>
      <p:sp>
        <p:nvSpPr>
          <p:cNvPr id="10284" name="Oval 44"/>
          <p:cNvSpPr>
            <a:spLocks noChangeArrowheads="1"/>
          </p:cNvSpPr>
          <p:nvPr/>
        </p:nvSpPr>
        <p:spPr bwMode="auto">
          <a:xfrm>
            <a:off x="1524000" y="2667000"/>
            <a:ext cx="381000" cy="381000"/>
          </a:xfrm>
          <a:prstGeom prst="ellips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dirty="0">
                <a:solidFill>
                  <a:schemeClr val="bg1"/>
                </a:solidFill>
                <a:latin typeface="Tahoma" charset="0"/>
              </a:rPr>
              <a:t>C</a:t>
            </a:r>
          </a:p>
        </p:txBody>
      </p:sp>
    </p:spTree>
    <p:extLst>
      <p:ext uri="{BB962C8B-B14F-4D97-AF65-F5344CB8AC3E}">
        <p14:creationId xmlns:p14="http://schemas.microsoft.com/office/powerpoint/2010/main" val="19143862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l"/>
            <a:r>
              <a:rPr lang="en-US" dirty="0" smtClean="0"/>
              <a:t>method </a:t>
            </a:r>
            <a:r>
              <a:rPr lang="en-US" b="1" dirty="0" smtClean="0">
                <a:solidFill>
                  <a:srgbClr val="FF3300"/>
                </a:solidFill>
              </a:rPr>
              <a:t>A </a:t>
            </a:r>
            <a:r>
              <a:rPr lang="en-US" dirty="0" smtClean="0"/>
              <a:t>outputs</a:t>
            </a:r>
            <a:endParaRPr lang="en-US" dirty="0"/>
          </a:p>
        </p:txBody>
      </p:sp>
      <p:sp>
        <p:nvSpPr>
          <p:cNvPr id="11267" name="Rectangle 3"/>
          <p:cNvSpPr>
            <a:spLocks noGrp="1" noChangeArrowheads="1"/>
          </p:cNvSpPr>
          <p:nvPr>
            <p:ph type="body" idx="1"/>
          </p:nvPr>
        </p:nvSpPr>
        <p:spPr>
          <a:xfrm>
            <a:off x="533400" y="1752600"/>
            <a:ext cx="5562600" cy="4191000"/>
          </a:xfrm>
        </p:spPr>
        <p:txBody>
          <a:bodyPr/>
          <a:lstStyle/>
          <a:p>
            <a:r>
              <a:rPr lang="en-US" sz="1800" dirty="0"/>
              <a:t>via MultiVu</a:t>
            </a:r>
          </a:p>
          <a:p>
            <a:pPr lvl="1"/>
            <a:r>
              <a:rPr lang="en-US" sz="1800" dirty="0"/>
              <a:t>interactive</a:t>
            </a:r>
          </a:p>
          <a:p>
            <a:pPr lvl="1"/>
            <a:r>
              <a:rPr lang="en-US" sz="1800" dirty="0"/>
              <a:t>in sequence</a:t>
            </a:r>
          </a:p>
          <a:p>
            <a:r>
              <a:rPr lang="en-US" sz="1800" dirty="0"/>
              <a:t>digital outputs</a:t>
            </a:r>
          </a:p>
          <a:p>
            <a:pPr lvl="1"/>
            <a:r>
              <a:rPr lang="en-US" sz="1800" dirty="0"/>
              <a:t>(P-8) 3 lines with 0/-24V setting</a:t>
            </a:r>
          </a:p>
          <a:p>
            <a:pPr lvl="1"/>
            <a:r>
              <a:rPr lang="en-US" sz="1800" dirty="0"/>
              <a:t>(P-11) 3 lines with 0/5V</a:t>
            </a:r>
          </a:p>
          <a:p>
            <a:r>
              <a:rPr lang="en-US" sz="1800" dirty="0"/>
              <a:t>analog outputs</a:t>
            </a:r>
          </a:p>
          <a:p>
            <a:pPr lvl="1"/>
            <a:r>
              <a:rPr lang="en-US" sz="1800" dirty="0"/>
              <a:t>(User Bridge) driver 1 or 2</a:t>
            </a:r>
          </a:p>
          <a:p>
            <a:pPr lvl="2"/>
            <a:r>
              <a:rPr lang="en-US" sz="1800" dirty="0"/>
              <a:t>up to 1 A, 20 W</a:t>
            </a:r>
          </a:p>
          <a:p>
            <a:pPr lvl="1"/>
            <a:r>
              <a:rPr lang="en-US" sz="1800" dirty="0"/>
              <a:t>(4x BNC) -10 to +10 V</a:t>
            </a:r>
          </a:p>
          <a:p>
            <a:pPr lvl="2"/>
            <a:r>
              <a:rPr lang="en-US" sz="1800" dirty="0"/>
              <a:t>can also map system parameters</a:t>
            </a:r>
          </a:p>
        </p:txBody>
      </p:sp>
      <p:pic>
        <p:nvPicPr>
          <p:cNvPr id="11269" name="Picture 5" descr="MVu sequencecm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1175" y="228600"/>
            <a:ext cx="2206625" cy="6365875"/>
          </a:xfrm>
          <a:prstGeom prst="rect">
            <a:avLst/>
          </a:prstGeom>
          <a:noFill/>
          <a:extLst>
            <a:ext uri="{909E8E84-426E-40DD-AFC4-6F175D3DCCD1}">
              <a14:hiddenFill xmlns:a14="http://schemas.microsoft.com/office/drawing/2010/main">
                <a:solidFill>
                  <a:srgbClr val="FFFFFF"/>
                </a:solidFill>
              </a14:hiddenFill>
            </a:ext>
          </a:extLst>
        </p:spPr>
      </p:pic>
      <p:sp>
        <p:nvSpPr>
          <p:cNvPr id="11270" name="Line 6"/>
          <p:cNvSpPr>
            <a:spLocks noChangeShapeType="1"/>
          </p:cNvSpPr>
          <p:nvPr/>
        </p:nvSpPr>
        <p:spPr bwMode="auto">
          <a:xfrm flipV="1">
            <a:off x="4724400" y="1828800"/>
            <a:ext cx="2784475" cy="14478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71" name="Line 7"/>
          <p:cNvSpPr>
            <a:spLocks noChangeShapeType="1"/>
          </p:cNvSpPr>
          <p:nvPr/>
        </p:nvSpPr>
        <p:spPr bwMode="auto">
          <a:xfrm flipV="1">
            <a:off x="3733800" y="4211638"/>
            <a:ext cx="3765550" cy="665162"/>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72" name="Line 8"/>
          <p:cNvSpPr>
            <a:spLocks noChangeShapeType="1"/>
          </p:cNvSpPr>
          <p:nvPr/>
        </p:nvSpPr>
        <p:spPr bwMode="auto">
          <a:xfrm flipV="1">
            <a:off x="4114800" y="2036763"/>
            <a:ext cx="3424238" cy="2230437"/>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73" name="Freeform 9"/>
          <p:cNvSpPr>
            <a:spLocks/>
          </p:cNvSpPr>
          <p:nvPr/>
        </p:nvSpPr>
        <p:spPr bwMode="auto">
          <a:xfrm>
            <a:off x="3886200" y="2209800"/>
            <a:ext cx="3657600" cy="1447800"/>
          </a:xfrm>
          <a:custGeom>
            <a:avLst/>
            <a:gdLst>
              <a:gd name="T0" fmla="*/ 0 w 2112"/>
              <a:gd name="T1" fmla="*/ 1051 h 1087"/>
              <a:gd name="T2" fmla="*/ 1379 w 2112"/>
              <a:gd name="T3" fmla="*/ 912 h 1087"/>
              <a:gd name="T4" fmla="*/ 2112 w 2112"/>
              <a:gd name="T5" fmla="*/ 0 h 1087"/>
            </a:gdLst>
            <a:ahLst/>
            <a:cxnLst>
              <a:cxn ang="0">
                <a:pos x="T0" y="T1"/>
              </a:cxn>
              <a:cxn ang="0">
                <a:pos x="T2" y="T3"/>
              </a:cxn>
              <a:cxn ang="0">
                <a:pos x="T4" y="T5"/>
              </a:cxn>
            </a:cxnLst>
            <a:rect l="0" t="0" r="r" b="b"/>
            <a:pathLst>
              <a:path w="2112" h="1087">
                <a:moveTo>
                  <a:pt x="0" y="1051"/>
                </a:moveTo>
                <a:cubicBezTo>
                  <a:pt x="230" y="1028"/>
                  <a:pt x="1027" y="1087"/>
                  <a:pt x="1379" y="912"/>
                </a:cubicBezTo>
                <a:cubicBezTo>
                  <a:pt x="1731" y="737"/>
                  <a:pt x="1959" y="190"/>
                  <a:pt x="2112" y="0"/>
                </a:cubicBezTo>
              </a:path>
            </a:pathLst>
          </a:custGeom>
          <a:noFill/>
          <a:ln w="190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376367333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theme/theme1.xml><?xml version="1.0" encoding="utf-8"?>
<a:theme xmlns:a="http://schemas.openxmlformats.org/drawingml/2006/main" name="2013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2013 template</Template>
  <TotalTime>79</TotalTime>
  <Words>980</Words>
  <Application>Microsoft Office PowerPoint</Application>
  <PresentationFormat>On-screen Show (4:3)</PresentationFormat>
  <Paragraphs>215</Paragraphs>
  <Slides>13</Slides>
  <Notes>5</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2013 template</vt:lpstr>
      <vt:lpstr>Custom Design</vt:lpstr>
      <vt:lpstr>using external electronics on QD instruments</vt:lpstr>
      <vt:lpstr>outline</vt:lpstr>
      <vt:lpstr>new LabVIEW – MultiVu package</vt:lpstr>
      <vt:lpstr>setup examples</vt:lpstr>
      <vt:lpstr>why we like this new package</vt:lpstr>
      <vt:lpstr>important note! </vt:lpstr>
      <vt:lpstr>PPMS: controlling an option</vt:lpstr>
      <vt:lpstr>using 3rd party electronics (no LabVIEW) </vt:lpstr>
      <vt:lpstr>method A outputs</vt:lpstr>
      <vt:lpstr>method A inputs</vt:lpstr>
      <vt:lpstr>WinWrap Basic: method B</vt:lpstr>
      <vt:lpstr>Advisories: method C</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external electronics on QD instruments</dc:title>
  <dc:creator>Neil Dilley</dc:creator>
  <cp:lastModifiedBy>Neil Dilley</cp:lastModifiedBy>
  <cp:revision>12</cp:revision>
  <dcterms:created xsi:type="dcterms:W3CDTF">2013-05-02T16:48:50Z</dcterms:created>
  <dcterms:modified xsi:type="dcterms:W3CDTF">2013-05-08T15:19:41Z</dcterms:modified>
</cp:coreProperties>
</file>