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71" r:id="rId2"/>
    <p:sldId id="268" r:id="rId3"/>
    <p:sldId id="270" r:id="rId4"/>
    <p:sldId id="27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c464c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ac464c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4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c464c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ac464c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4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c464c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ac464c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66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ac464c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bac464c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39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ow Jones Logo PNG Vector (EPS) Free Download">
            <a:extLst>
              <a:ext uri="{FF2B5EF4-FFF2-40B4-BE49-F238E27FC236}">
                <a16:creationId xmlns:a16="http://schemas.microsoft.com/office/drawing/2014/main" id="{E5578E0F-5188-577B-36FC-A905E06C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940" y="847789"/>
            <a:ext cx="1107267" cy="1070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800" y="0"/>
            <a:ext cx="2236599" cy="20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5DD2F0-C421-99F4-C88C-81CBB85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6016432" cy="572700"/>
          </a:xfrm>
        </p:spPr>
        <p:txBody>
          <a:bodyPr/>
          <a:lstStyle/>
          <a:p>
            <a:r>
              <a:rPr lang="en-US" dirty="0"/>
              <a:t>Index Analysis </a:t>
            </a:r>
          </a:p>
        </p:txBody>
      </p:sp>
      <p:pic>
        <p:nvPicPr>
          <p:cNvPr id="1026" name="Picture 2" descr="S&amp;P 500 - Above The Green Line">
            <a:extLst>
              <a:ext uri="{FF2B5EF4-FFF2-40B4-BE49-F238E27FC236}">
                <a16:creationId xmlns:a16="http://schemas.microsoft.com/office/drawing/2014/main" id="{917D566B-9C93-3034-F9DD-5BA07692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90" y="3858162"/>
            <a:ext cx="1971299" cy="115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ng Kong Hang Seng Index | HSI INDEX - Analysis, Discussions,  Announcements, Data &amp; News">
            <a:extLst>
              <a:ext uri="{FF2B5EF4-FFF2-40B4-BE49-F238E27FC236}">
                <a16:creationId xmlns:a16="http://schemas.microsoft.com/office/drawing/2014/main" id="{37FB5CE5-C46F-B659-16BA-61BB8477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39" y="542655"/>
            <a:ext cx="910382" cy="727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TSE Group launches FTSE US Total Market Index Series">
            <a:extLst>
              <a:ext uri="{FF2B5EF4-FFF2-40B4-BE49-F238E27FC236}">
                <a16:creationId xmlns:a16="http://schemas.microsoft.com/office/drawing/2014/main" id="{58330169-743F-1331-3EF0-18DC39FE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16" y="2237795"/>
            <a:ext cx="1254367" cy="667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erican financial market index Nasdaq Composite (ticker IXIC) on blue  finance background from numbers, graphs, candles, bars. Trend Up, Down,  Flat. S Stock Photo - Alamy">
            <a:extLst>
              <a:ext uri="{FF2B5EF4-FFF2-40B4-BE49-F238E27FC236}">
                <a16:creationId xmlns:a16="http://schemas.microsoft.com/office/drawing/2014/main" id="{8EA1388A-47AF-3A21-79FF-6286BCFE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42" y="3275874"/>
            <a:ext cx="1419248" cy="1008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XI - candlestick chart analysis of iShares China Large-Cap ETF">
            <a:extLst>
              <a:ext uri="{FF2B5EF4-FFF2-40B4-BE49-F238E27FC236}">
                <a16:creationId xmlns:a16="http://schemas.microsoft.com/office/drawing/2014/main" id="{6D1D592F-D218-6D49-E5A3-B2184B8A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08" y="1162225"/>
            <a:ext cx="793981" cy="574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est Gold ETFs: Top Funds For Gold Investing | Bankrate">
            <a:extLst>
              <a:ext uri="{FF2B5EF4-FFF2-40B4-BE49-F238E27FC236}">
                <a16:creationId xmlns:a16="http://schemas.microsoft.com/office/drawing/2014/main" id="{59049EEE-5995-9845-77BE-DDB0B0C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49" y="3488975"/>
            <a:ext cx="1039658" cy="582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706A8A-EB2F-4122-4A63-49E933C2580A}"/>
              </a:ext>
            </a:extLst>
          </p:cNvPr>
          <p:cNvSpPr txBox="1"/>
          <p:nvPr/>
        </p:nvSpPr>
        <p:spPr>
          <a:xfrm>
            <a:off x="4572000" y="2261154"/>
            <a:ext cx="167811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Triggers: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Volume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Price Changes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%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4D29C-3533-745D-82CD-83E99ECCDD57}"/>
              </a:ext>
            </a:extLst>
          </p:cNvPr>
          <p:cNvSpPr txBox="1"/>
          <p:nvPr/>
        </p:nvSpPr>
        <p:spPr>
          <a:xfrm>
            <a:off x="224059" y="1453189"/>
            <a:ext cx="302861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Investor Protection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Retirement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Asset value preservation against market losses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Safe-haven during down trends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.05% yield as minimum cost for asset protection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Quick on-chain re-deployment thru blockchain transfers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716DEB3-0AA0-75D9-EBDF-9C148032C674}"/>
              </a:ext>
            </a:extLst>
          </p:cNvPr>
          <p:cNvSpPr/>
          <p:nvPr/>
        </p:nvSpPr>
        <p:spPr>
          <a:xfrm>
            <a:off x="3361767" y="2359370"/>
            <a:ext cx="998112" cy="54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E6ADF0-ADC2-110E-CF65-9C04C7BF48A8}"/>
              </a:ext>
            </a:extLst>
          </p:cNvPr>
          <p:cNvSpPr/>
          <p:nvPr/>
        </p:nvSpPr>
        <p:spPr>
          <a:xfrm rot="1820576">
            <a:off x="4256095" y="2003726"/>
            <a:ext cx="372422" cy="18799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1A769E-202C-29A9-8D81-81845CC62A04}"/>
              </a:ext>
            </a:extLst>
          </p:cNvPr>
          <p:cNvSpPr/>
          <p:nvPr/>
        </p:nvSpPr>
        <p:spPr>
          <a:xfrm rot="16200000">
            <a:off x="5348643" y="3456322"/>
            <a:ext cx="404987" cy="2078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2BF0DD5-4EC9-29CC-43B7-35071B3B36FC}"/>
              </a:ext>
            </a:extLst>
          </p:cNvPr>
          <p:cNvSpPr/>
          <p:nvPr/>
        </p:nvSpPr>
        <p:spPr>
          <a:xfrm rot="12687682">
            <a:off x="6361774" y="3314049"/>
            <a:ext cx="432201" cy="23463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9A3D572-35F7-1A63-BEFF-44E65269ED05}"/>
              </a:ext>
            </a:extLst>
          </p:cNvPr>
          <p:cNvSpPr/>
          <p:nvPr/>
        </p:nvSpPr>
        <p:spPr>
          <a:xfrm rot="5400000">
            <a:off x="4972950" y="1535508"/>
            <a:ext cx="404987" cy="2078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7543ED-A5BF-B76C-20B6-E44990DADE74}"/>
              </a:ext>
            </a:extLst>
          </p:cNvPr>
          <p:cNvSpPr/>
          <p:nvPr/>
        </p:nvSpPr>
        <p:spPr>
          <a:xfrm rot="7759851">
            <a:off x="5475928" y="1931176"/>
            <a:ext cx="404987" cy="2078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B505BA-A04C-A1F0-F754-FBC5CDF4F862}"/>
              </a:ext>
            </a:extLst>
          </p:cNvPr>
          <p:cNvSpPr/>
          <p:nvPr/>
        </p:nvSpPr>
        <p:spPr>
          <a:xfrm rot="10800000">
            <a:off x="6383234" y="2512176"/>
            <a:ext cx="404987" cy="2078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2A98006-C55C-9B58-D49C-309499049A0D}"/>
              </a:ext>
            </a:extLst>
          </p:cNvPr>
          <p:cNvSpPr/>
          <p:nvPr/>
        </p:nvSpPr>
        <p:spPr>
          <a:xfrm rot="19430908">
            <a:off x="4074529" y="3156039"/>
            <a:ext cx="404987" cy="2078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800" y="0"/>
            <a:ext cx="2236599" cy="20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5DD2F0-C421-99F4-C88C-81CBB85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4" y="445025"/>
            <a:ext cx="6016432" cy="572700"/>
          </a:xfrm>
        </p:spPr>
        <p:txBody>
          <a:bodyPr/>
          <a:lstStyle/>
          <a:p>
            <a:r>
              <a:rPr lang="en-US" dirty="0"/>
              <a:t>Index Analysis (Example: S&amp;P500)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4427C-7275-5DCD-8EB2-64A15BC6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20172"/>
            <a:ext cx="5284547" cy="29031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Diamond 5">
            <a:extLst>
              <a:ext uri="{FF2B5EF4-FFF2-40B4-BE49-F238E27FC236}">
                <a16:creationId xmlns:a16="http://schemas.microsoft.com/office/drawing/2014/main" id="{7BBC47C3-1F32-F1C9-77C5-47B9AE99BC63}"/>
              </a:ext>
            </a:extLst>
          </p:cNvPr>
          <p:cNvSpPr/>
          <p:nvPr/>
        </p:nvSpPr>
        <p:spPr>
          <a:xfrm>
            <a:off x="2773478" y="2246638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9FF3535-63BB-9941-33DD-74BE8F535347}"/>
              </a:ext>
            </a:extLst>
          </p:cNvPr>
          <p:cNvSpPr/>
          <p:nvPr/>
        </p:nvSpPr>
        <p:spPr>
          <a:xfrm>
            <a:off x="4269218" y="2131581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99F96-818C-8EDF-9A02-2FD575318C1F}"/>
              </a:ext>
            </a:extLst>
          </p:cNvPr>
          <p:cNvSpPr/>
          <p:nvPr/>
        </p:nvSpPr>
        <p:spPr>
          <a:xfrm>
            <a:off x="1822744" y="2085862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D17CC-149B-B34A-22D8-A42133F5F74C}"/>
              </a:ext>
            </a:extLst>
          </p:cNvPr>
          <p:cNvCxnSpPr/>
          <p:nvPr/>
        </p:nvCxnSpPr>
        <p:spPr>
          <a:xfrm>
            <a:off x="1616853" y="2052849"/>
            <a:ext cx="30157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BE1440-240F-9E27-A0C4-7B2F8A2EB1E9}"/>
              </a:ext>
            </a:extLst>
          </p:cNvPr>
          <p:cNvCxnSpPr/>
          <p:nvPr/>
        </p:nvCxnSpPr>
        <p:spPr>
          <a:xfrm>
            <a:off x="1610797" y="1641066"/>
            <a:ext cx="30157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2A4E8-031C-946F-6556-71D78C7ED8C2}"/>
              </a:ext>
            </a:extLst>
          </p:cNvPr>
          <p:cNvCxnSpPr/>
          <p:nvPr/>
        </p:nvCxnSpPr>
        <p:spPr>
          <a:xfrm>
            <a:off x="1610797" y="2004404"/>
            <a:ext cx="301570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0342C2-060D-6C3A-37DC-FEAB48776C75}"/>
              </a:ext>
            </a:extLst>
          </p:cNvPr>
          <p:cNvCxnSpPr/>
          <p:nvPr/>
        </p:nvCxnSpPr>
        <p:spPr>
          <a:xfrm>
            <a:off x="1610797" y="1695567"/>
            <a:ext cx="301570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2D7303-1D29-B1BE-E6C5-F5EECF644592}"/>
              </a:ext>
            </a:extLst>
          </p:cNvPr>
          <p:cNvSpPr/>
          <p:nvPr/>
        </p:nvSpPr>
        <p:spPr>
          <a:xfrm rot="1108653">
            <a:off x="5711772" y="2225034"/>
            <a:ext cx="1026127" cy="39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8107C7-60E7-5F1A-BE77-232D0CDABAAB}"/>
              </a:ext>
            </a:extLst>
          </p:cNvPr>
          <p:cNvSpPr/>
          <p:nvPr/>
        </p:nvSpPr>
        <p:spPr>
          <a:xfrm>
            <a:off x="5828557" y="2878561"/>
            <a:ext cx="3130094" cy="8994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Black Swan onboarding signal at -3%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C66AB-E562-719A-2663-ACCED21D6C4F}"/>
              </a:ext>
            </a:extLst>
          </p:cNvPr>
          <p:cNvSpPr txBox="1"/>
          <p:nvPr/>
        </p:nvSpPr>
        <p:spPr>
          <a:xfrm>
            <a:off x="311700" y="4293441"/>
            <a:ext cx="547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3.12.2001: </a:t>
            </a:r>
            <a:r>
              <a:rPr lang="en-US" dirty="0"/>
              <a:t>The S&amp;P dropped -4.3% and again </a:t>
            </a:r>
          </a:p>
          <a:p>
            <a:r>
              <a:rPr lang="en-US" b="1" dirty="0"/>
              <a:t>4.03.2001:  </a:t>
            </a:r>
            <a:r>
              <a:rPr lang="en-US" dirty="0"/>
              <a:t>Almost a month later by -3.4% five months before 9/11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3C75C77-F935-C809-6AD4-BA7908FE5A70}"/>
              </a:ext>
            </a:extLst>
          </p:cNvPr>
          <p:cNvSpPr/>
          <p:nvPr/>
        </p:nvSpPr>
        <p:spPr>
          <a:xfrm rot="19938535">
            <a:off x="5706079" y="4129345"/>
            <a:ext cx="1069117" cy="39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4E3F8D-8267-1B04-6154-621A91D2C2AF}"/>
              </a:ext>
            </a:extLst>
          </p:cNvPr>
          <p:cNvSpPr txBox="1"/>
          <p:nvPr/>
        </p:nvSpPr>
        <p:spPr>
          <a:xfrm>
            <a:off x="2866768" y="3108675"/>
            <a:ext cx="257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Black Swan Events result in percentage change drops between ~5-8.5%.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FF169-825A-B8B4-56A3-CA6AC8E6A1C1}"/>
              </a:ext>
            </a:extLst>
          </p:cNvPr>
          <p:cNvSpPr txBox="1"/>
          <p:nvPr/>
        </p:nvSpPr>
        <p:spPr>
          <a:xfrm>
            <a:off x="426604" y="1354086"/>
            <a:ext cx="835429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Boundary Conditions</a:t>
            </a:r>
          </a:p>
          <a:p>
            <a:endParaRPr lang="en-US" sz="800" b="1" dirty="0"/>
          </a:p>
          <a:p>
            <a:r>
              <a:rPr lang="en-US" sz="800" b="1" dirty="0"/>
              <a:t>E7</a:t>
            </a:r>
            <a:r>
              <a:rPr lang="en-US" sz="600" dirty="0"/>
              <a:t>1 </a:t>
            </a:r>
          </a:p>
          <a:p>
            <a:r>
              <a:rPr lang="en-US" sz="800" b="1" dirty="0"/>
              <a:t>E7</a:t>
            </a:r>
            <a:r>
              <a:rPr lang="en-US" sz="600" b="1" dirty="0"/>
              <a:t>2   </a:t>
            </a:r>
            <a:endParaRPr lang="en-US" sz="800" dirty="0"/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14DB68-DAAD-6AD2-CDC2-ECDFEC01E941}"/>
              </a:ext>
            </a:extLst>
          </p:cNvPr>
          <p:cNvCxnSpPr>
            <a:cxnSpLocks/>
          </p:cNvCxnSpPr>
          <p:nvPr/>
        </p:nvCxnSpPr>
        <p:spPr>
          <a:xfrm>
            <a:off x="769940" y="1893040"/>
            <a:ext cx="23848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8DD4F8-CCBC-8EC5-3019-D918E8AFDC16}"/>
              </a:ext>
            </a:extLst>
          </p:cNvPr>
          <p:cNvCxnSpPr>
            <a:cxnSpLocks/>
          </p:cNvCxnSpPr>
          <p:nvPr/>
        </p:nvCxnSpPr>
        <p:spPr>
          <a:xfrm>
            <a:off x="769941" y="2004404"/>
            <a:ext cx="2384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4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9FB5B7-8576-87CD-DF80-653D166CA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51" y="1186884"/>
            <a:ext cx="5072871" cy="19469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9800" y="0"/>
            <a:ext cx="2236599" cy="20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5DD2F0-C421-99F4-C88C-81CBB85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51" y="301279"/>
            <a:ext cx="4313376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Proof: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BC47C3-1F32-F1C9-77C5-47B9AE99BC63}"/>
              </a:ext>
            </a:extLst>
          </p:cNvPr>
          <p:cNvSpPr/>
          <p:nvPr/>
        </p:nvSpPr>
        <p:spPr>
          <a:xfrm>
            <a:off x="3440743" y="2673491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9FF3535-63BB-9941-33DD-74BE8F535347}"/>
              </a:ext>
            </a:extLst>
          </p:cNvPr>
          <p:cNvSpPr/>
          <p:nvPr/>
        </p:nvSpPr>
        <p:spPr>
          <a:xfrm>
            <a:off x="4198041" y="2683061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D17CC-149B-B34A-22D8-A42133F5F74C}"/>
              </a:ext>
            </a:extLst>
          </p:cNvPr>
          <p:cNvCxnSpPr>
            <a:cxnSpLocks/>
          </p:cNvCxnSpPr>
          <p:nvPr/>
        </p:nvCxnSpPr>
        <p:spPr>
          <a:xfrm>
            <a:off x="751880" y="2707757"/>
            <a:ext cx="40981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BE1440-240F-9E27-A0C4-7B2F8A2EB1E9}"/>
              </a:ext>
            </a:extLst>
          </p:cNvPr>
          <p:cNvCxnSpPr>
            <a:cxnSpLocks/>
          </p:cNvCxnSpPr>
          <p:nvPr/>
        </p:nvCxnSpPr>
        <p:spPr>
          <a:xfrm>
            <a:off x="751880" y="1486606"/>
            <a:ext cx="40981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8107C7-60E7-5F1A-BE77-232D0CDABAAB}"/>
              </a:ext>
            </a:extLst>
          </p:cNvPr>
          <p:cNvSpPr/>
          <p:nvPr/>
        </p:nvSpPr>
        <p:spPr>
          <a:xfrm>
            <a:off x="6434035" y="2991173"/>
            <a:ext cx="2630006" cy="8994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Black Swan Trading signal at -3%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C66AB-E562-719A-2663-ACCED21D6C4F}"/>
              </a:ext>
            </a:extLst>
          </p:cNvPr>
          <p:cNvSpPr txBox="1"/>
          <p:nvPr/>
        </p:nvSpPr>
        <p:spPr>
          <a:xfrm>
            <a:off x="308050" y="3367435"/>
            <a:ext cx="604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Swan Trading Signal (BSTS) would have triggered on these two days </a:t>
            </a:r>
            <a:r>
              <a:rPr lang="en-US" b="1" dirty="0"/>
              <a:t>5.18.2022: -3.16% </a:t>
            </a:r>
            <a:r>
              <a:rPr lang="en-US" dirty="0"/>
              <a:t>and again on </a:t>
            </a:r>
            <a:r>
              <a:rPr lang="en-US" b="1" dirty="0"/>
              <a:t>8.26.2022: -3.36%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8F7E3-A2ED-01DB-4F38-E2A692356C2D}"/>
              </a:ext>
            </a:extLst>
          </p:cNvPr>
          <p:cNvSpPr txBox="1"/>
          <p:nvPr/>
        </p:nvSpPr>
        <p:spPr>
          <a:xfrm>
            <a:off x="325076" y="4176584"/>
            <a:ext cx="528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happened on November 11</a:t>
            </a:r>
            <a:r>
              <a:rPr lang="en-US" baseline="30000" dirty="0"/>
              <a:t>th</a:t>
            </a:r>
            <a:r>
              <a:rPr lang="en-US" dirty="0"/>
              <a:t> 2022? </a:t>
            </a:r>
          </a:p>
        </p:txBody>
      </p:sp>
    </p:spTree>
    <p:extLst>
      <p:ext uri="{BB962C8B-B14F-4D97-AF65-F5344CB8AC3E}">
        <p14:creationId xmlns:p14="http://schemas.microsoft.com/office/powerpoint/2010/main" val="301977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800" y="0"/>
            <a:ext cx="2236599" cy="20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5DD2F0-C421-99F4-C88C-81CBB85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50" y="301279"/>
            <a:ext cx="5705189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Black Swan ‘Signaling’ in Python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BC47C3-1F32-F1C9-77C5-47B9AE99BC63}"/>
              </a:ext>
            </a:extLst>
          </p:cNvPr>
          <p:cNvSpPr/>
          <p:nvPr/>
        </p:nvSpPr>
        <p:spPr>
          <a:xfrm>
            <a:off x="3440743" y="2673491"/>
            <a:ext cx="45719" cy="457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C66AB-E562-719A-2663-ACCED21D6C4F}"/>
              </a:ext>
            </a:extLst>
          </p:cNvPr>
          <p:cNvSpPr txBox="1"/>
          <p:nvPr/>
        </p:nvSpPr>
        <p:spPr>
          <a:xfrm>
            <a:off x="308052" y="4269521"/>
            <a:ext cx="5705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Swan Trading Signal (BSTS) would indicate when to enter the token for protection against </a:t>
            </a:r>
            <a:r>
              <a:rPr lang="en-US" dirty="0" err="1"/>
              <a:t>downtrending</a:t>
            </a:r>
            <a:r>
              <a:rPr lang="en-US" dirty="0"/>
              <a:t> market conditions and when to re-enter.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FC1A9-4721-DCE2-9F13-63292B393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86" y="1047909"/>
            <a:ext cx="5492075" cy="30902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F55B9-0CF8-2158-2516-64FCDE92D400}"/>
              </a:ext>
            </a:extLst>
          </p:cNvPr>
          <p:cNvSpPr txBox="1"/>
          <p:nvPr/>
        </p:nvSpPr>
        <p:spPr>
          <a:xfrm>
            <a:off x="6490819" y="2537311"/>
            <a:ext cx="255103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Step: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Time Series &amp; </a:t>
            </a:r>
            <a:r>
              <a:rPr lang="en-US" b="1" dirty="0" err="1"/>
              <a:t>MonteCarlo</a:t>
            </a:r>
            <a:r>
              <a:rPr lang="en-US" b="1" dirty="0"/>
              <a:t> Analysis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 Future Patterns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Estimate a time period frequency for Black Swan events</a:t>
            </a:r>
          </a:p>
        </p:txBody>
      </p:sp>
    </p:spTree>
    <p:extLst>
      <p:ext uri="{BB962C8B-B14F-4D97-AF65-F5344CB8AC3E}">
        <p14:creationId xmlns:p14="http://schemas.microsoft.com/office/powerpoint/2010/main" val="30950032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198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Simple Light</vt:lpstr>
      <vt:lpstr>Index Analysis </vt:lpstr>
      <vt:lpstr>Index Analysis (Example: S&amp;P500)</vt:lpstr>
      <vt:lpstr>Further Proof:</vt:lpstr>
      <vt:lpstr>Black Swan ‘Signaling’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Analysis (Example: S&amp;P500)</dc:title>
  <cp:lastModifiedBy>E7 INVESTMENT GROUP</cp:lastModifiedBy>
  <cp:revision>6</cp:revision>
  <dcterms:modified xsi:type="dcterms:W3CDTF">2022-11-21T07:45:56Z</dcterms:modified>
</cp:coreProperties>
</file>