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6D87-37A0-842C-39B6-DD77B04CC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0F07C-3597-EF89-D9E8-90A5282F2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BCE7-1037-B517-63DA-013FD087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7F9F-E744-4689-98B6-C0C4E89F88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B70E-E97A-657E-9C67-A68E08BE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FD660-B582-C4B3-B923-443F57F4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BB48-E942-41B4-9E1B-AB1126D8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AF10-0F81-F064-7A62-73C45C6B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6C8A5-07BC-BE71-C88A-A91DD9C4E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1CA8-0D85-8E94-0386-A1A89F86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7F9F-E744-4689-98B6-C0C4E89F88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0D0F5-6189-F73A-D832-BA697133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3264E-7A5D-046C-0E4A-EA91CEF4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BB48-E942-41B4-9E1B-AB1126D8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5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99F8C-1BB3-9698-F403-902882C2A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E9239-66FB-78A5-9AB1-FF5D889EA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C868-44B4-5693-473E-CC206F23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7F9F-E744-4689-98B6-C0C4E89F88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8E45F-EC43-C03F-93A4-25692EE4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F88D-202F-40EE-9C4D-CC0BA1BA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BB48-E942-41B4-9E1B-AB1126D8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3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A7BE-7068-1862-1E38-4815711A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C2AE-04DF-2064-C0E2-C35520CE0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5ACE-41DB-1BC5-4D8C-BA13AA52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7F9F-E744-4689-98B6-C0C4E89F88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4308-EEFD-F234-6947-2F9A03B5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E0CB7-5E3D-A96A-C7A7-195283B8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BB48-E942-41B4-9E1B-AB1126D8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1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3248-6FA3-9CCD-1525-B8AA208F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7A436-4EB5-91F5-5CB1-AC9A6954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C09AC-88D4-02AA-F0EF-B71F20C1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7F9F-E744-4689-98B6-C0C4E89F88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4E226-6A1F-6377-90B0-CC1A5ED0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580B-560A-AA36-C102-2D29AE1E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BB48-E942-41B4-9E1B-AB1126D8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2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CE65-8F59-02EE-3CE0-285A0C7E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08CF-10A9-1020-ED74-904DABE23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A8B38-13B7-0E67-FC2B-9690BFC73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65A0-D374-86FA-B2A5-3B49C148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7F9F-E744-4689-98B6-C0C4E89F88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01461-F4A9-8BDF-03BE-37FA48C5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67A53-5437-6C76-A04E-E8F3A5FD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BB48-E942-41B4-9E1B-AB1126D8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DB0C-0050-1601-5C31-5ABEA357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A2C66-380E-C551-71FC-52A01B8D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FEBE6-1764-F3E4-2CEA-5437FFC51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2C694-70A2-F686-6C63-A231CEAC4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DBDEA-2976-CD9E-2351-7312483A6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DEDF2-64F4-1F8A-A40E-276A3B1A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7F9F-E744-4689-98B6-C0C4E89F88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D5B0B-8D2C-2488-2FB4-6C3EA505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1D330-C345-2F1A-B136-6F51EB3A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BB48-E942-41B4-9E1B-AB1126D8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DD5E-4EA9-EB6A-B7D4-4C180BE5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42898-85BB-72E3-D955-3002E15E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7F9F-E744-4689-98B6-C0C4E89F88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EE147-21C2-A49E-FD52-C250685F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709E-B3C2-D32B-D40C-F604A0C5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BB48-E942-41B4-9E1B-AB1126D8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A109B-D67E-5F8D-F6F8-092BE63C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7F9F-E744-4689-98B6-C0C4E89F88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48287-B366-656D-E8EE-03E9CC86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38EF7-C744-F00B-2A4C-BED3F41D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BB48-E942-41B4-9E1B-AB1126D8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7AA1-B1B2-6549-5F2A-5A0E105F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4426-FF63-E2CE-7D49-27350CC7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04B4C-8B37-0C65-00F2-4FE77409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64689-4D1E-2457-5F6A-1FE54BAC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7F9F-E744-4689-98B6-C0C4E89F88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82CB5-54E9-AC69-3CED-30B1126B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25A12-E9D4-8FEA-0587-2EB91D3A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BB48-E942-41B4-9E1B-AB1126D8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2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0C06-7F6F-A367-D23E-53EE3296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5812F-53C5-F5E8-D357-64F6927B8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90610-4F47-5CA2-C445-E86F0301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96588-F796-F6CE-583C-D92119C3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7F9F-E744-4689-98B6-C0C4E89F88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C6A15-74F8-64B9-A939-7D94B0F2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A5FDA-41AE-B432-059F-CC70867E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BB48-E942-41B4-9E1B-AB1126D8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0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6C809-CF6E-30E5-8D3A-6598775B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F00C9-5814-0BAD-ACFE-C41E54A2A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35B75-2DAB-D9EF-7E83-5CA25D29F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7F9F-E744-4689-98B6-C0C4E89F88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25E8-86B7-7F88-28FB-F17FCC2C0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C1931-3565-4EC6-9BCA-3E34FF673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BB48-E942-41B4-9E1B-AB1126D8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/Miami-Boot-Camp/MIA-VIRT-FIN-PT-05-2022-U-LOLC/-/blob/main/22%20-%20D'Apps/3/Activities/03-Stu_Certificate_dApp/Unsolved/contracts/certificate.so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5A82-0976-1859-B703-9FC87007C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A32AC-D027-47A3-9E93-96F6C332C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DBE69-B3E4-C602-D3D7-3A2C1478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594917"/>
            <a:ext cx="9316750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5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F639B56-9A74-492C-35F9-2CE0AA800C2F}"/>
              </a:ext>
            </a:extLst>
          </p:cNvPr>
          <p:cNvSpPr/>
          <p:nvPr/>
        </p:nvSpPr>
        <p:spPr>
          <a:xfrm>
            <a:off x="327667" y="790795"/>
            <a:ext cx="3912782" cy="1435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Trending Lower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Black Swan Event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Other Market Draggers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33719-A0F9-4136-96CF-172E976CCEC2}"/>
              </a:ext>
            </a:extLst>
          </p:cNvPr>
          <p:cNvSpPr/>
          <p:nvPr/>
        </p:nvSpPr>
        <p:spPr>
          <a:xfrm>
            <a:off x="4460682" y="4635194"/>
            <a:ext cx="4074043" cy="1781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REMIX-</a:t>
            </a:r>
          </a:p>
          <a:p>
            <a:pPr algn="ctr"/>
            <a:r>
              <a:rPr lang="en-US" dirty="0"/>
              <a:t>Smart Contract</a:t>
            </a:r>
          </a:p>
          <a:p>
            <a:pPr algn="ctr"/>
            <a:r>
              <a:rPr lang="en-US" dirty="0"/>
              <a:t>(Increase Value of Coin as Market Drops</a:t>
            </a:r>
          </a:p>
          <a:p>
            <a:pPr algn="ctr"/>
            <a:r>
              <a:rPr lang="en-US" dirty="0"/>
              <a:t>-Option To Buy or Sell)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13FE498-3765-3E52-4756-22582F7E7764}"/>
              </a:ext>
            </a:extLst>
          </p:cNvPr>
          <p:cNvSpPr/>
          <p:nvPr/>
        </p:nvSpPr>
        <p:spPr>
          <a:xfrm>
            <a:off x="8534725" y="598689"/>
            <a:ext cx="3323644" cy="244912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  <a:p>
            <a:pPr algn="ctr"/>
            <a:r>
              <a:rPr lang="en-US" dirty="0"/>
              <a:t> (Hedge against market fluctuations)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9C03D1CD-D1EC-C640-2886-ACB374A41A0A}"/>
              </a:ext>
            </a:extLst>
          </p:cNvPr>
          <p:cNvSpPr/>
          <p:nvPr/>
        </p:nvSpPr>
        <p:spPr>
          <a:xfrm>
            <a:off x="1701924" y="2463333"/>
            <a:ext cx="1164265" cy="7389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D93448-AFBF-808E-CE39-C58D4587F654}"/>
              </a:ext>
            </a:extLst>
          </p:cNvPr>
          <p:cNvSpPr/>
          <p:nvPr/>
        </p:nvSpPr>
        <p:spPr>
          <a:xfrm>
            <a:off x="3948608" y="2359711"/>
            <a:ext cx="2711395" cy="946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Code (DOW, SPX, ETFs)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AA202D40-09FE-B441-006A-E176E5A1EB10}"/>
              </a:ext>
            </a:extLst>
          </p:cNvPr>
          <p:cNvSpPr/>
          <p:nvPr/>
        </p:nvSpPr>
        <p:spPr>
          <a:xfrm>
            <a:off x="445273" y="3504944"/>
            <a:ext cx="1381000" cy="10056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EAF600-10B9-27A9-B7BB-2D2529DCB1D6}"/>
              </a:ext>
            </a:extLst>
          </p:cNvPr>
          <p:cNvSpPr/>
          <p:nvPr/>
        </p:nvSpPr>
        <p:spPr>
          <a:xfrm>
            <a:off x="849671" y="5161551"/>
            <a:ext cx="2711395" cy="946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Solidity Code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27736F-FDDE-AB27-52AF-0E21F25C129C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 flipV="1">
            <a:off x="3561066" y="5525949"/>
            <a:ext cx="899616" cy="108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01C213-9389-322D-7E69-9D3EB62CDFE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8534725" y="3099858"/>
            <a:ext cx="1690652" cy="242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14B2E8F-F07A-0B4B-373E-F5731F4B2739}"/>
              </a:ext>
            </a:extLst>
          </p:cNvPr>
          <p:cNvSpPr/>
          <p:nvPr/>
        </p:nvSpPr>
        <p:spPr>
          <a:xfrm>
            <a:off x="8317064" y="3618079"/>
            <a:ext cx="2711395" cy="946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BlockChain</a:t>
            </a:r>
            <a:r>
              <a:rPr lang="en-US" dirty="0"/>
              <a:t> (Transaction)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EF9475-E9CC-B09F-06CA-238CF46D0972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284057" y="2226191"/>
            <a:ext cx="1" cy="23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517544-B9BC-75C1-8BC4-AFA523D9F0E4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2866189" y="2832814"/>
            <a:ext cx="10824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17A766-6E42-5F44-9534-1354FFA13E04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1826273" y="3167347"/>
            <a:ext cx="2519410" cy="84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20F588-C4B9-3A41-8D15-AEA45E2E21ED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6660003" y="2832814"/>
            <a:ext cx="1657061" cy="125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F76E3E49-42ED-12ED-493A-336F92A1FFBE}"/>
              </a:ext>
            </a:extLst>
          </p:cNvPr>
          <p:cNvSpPr/>
          <p:nvPr/>
        </p:nvSpPr>
        <p:spPr>
          <a:xfrm>
            <a:off x="5464656" y="3504944"/>
            <a:ext cx="1195347" cy="10056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JSON/ABI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1B957F-26A1-5B87-E830-F6DF343887A7}"/>
              </a:ext>
            </a:extLst>
          </p:cNvPr>
          <p:cNvCxnSpPr>
            <a:cxnSpLocks/>
            <a:stCxn id="29" idx="5"/>
            <a:endCxn id="5" idx="0"/>
          </p:cNvCxnSpPr>
          <p:nvPr/>
        </p:nvCxnSpPr>
        <p:spPr>
          <a:xfrm>
            <a:off x="6484948" y="4363282"/>
            <a:ext cx="12756" cy="27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B567268-84D1-4584-14C3-CAD13083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54" y="939421"/>
            <a:ext cx="1728046" cy="9462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3C20172-0F62-1F30-76A8-56A389B99169}"/>
              </a:ext>
            </a:extLst>
          </p:cNvPr>
          <p:cNvSpPr txBox="1"/>
          <p:nvPr/>
        </p:nvSpPr>
        <p:spPr>
          <a:xfrm>
            <a:off x="882841" y="2646360"/>
            <a:ext cx="9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Market Data Reads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EC03FE-B3FC-0138-A391-79A02CECC33B}"/>
              </a:ext>
            </a:extLst>
          </p:cNvPr>
          <p:cNvCxnSpPr>
            <a:cxnSpLocks/>
            <a:stCxn id="8" idx="4"/>
            <a:endCxn id="29" idx="1"/>
          </p:cNvCxnSpPr>
          <p:nvPr/>
        </p:nvCxnSpPr>
        <p:spPr>
          <a:xfrm>
            <a:off x="5304306" y="3305916"/>
            <a:ext cx="335405" cy="346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E4A30C2C-2115-D1AA-2CA9-289744F794FF}"/>
              </a:ext>
            </a:extLst>
          </p:cNvPr>
          <p:cNvSpPr/>
          <p:nvPr/>
        </p:nvSpPr>
        <p:spPr>
          <a:xfrm>
            <a:off x="7742422" y="659958"/>
            <a:ext cx="792303" cy="7156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B9FCE0-F993-F072-BB79-D3E559271467}"/>
              </a:ext>
            </a:extLst>
          </p:cNvPr>
          <p:cNvCxnSpPr>
            <a:cxnSpLocks/>
            <a:stCxn id="53" idx="5"/>
            <a:endCxn id="6" idx="1"/>
          </p:cNvCxnSpPr>
          <p:nvPr/>
        </p:nvCxnSpPr>
        <p:spPr>
          <a:xfrm>
            <a:off x="8418695" y="1270776"/>
            <a:ext cx="946941" cy="55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26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4C7A-0F4B-F6AB-25DA-E29F900D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7196-6317-FD4C-D0AA-A55B8550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C8106-2C83-D5A2-806C-ACA4264E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561575"/>
            <a:ext cx="9326277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3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CA67-31E7-A29D-ABA4-42704ABE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D2785-6C4F-68B0-2541-9749E73C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8A128E-6721-0B97-1020-F5C9C8B6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318653"/>
            <a:ext cx="9764488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8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78CE-FAFF-420C-935E-75528FAA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A6CD-5EDF-9FE1-C332-8D015BBC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4786C-9355-6C44-D990-2EDC2FEF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99548"/>
            <a:ext cx="9297698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7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1BEE-95F0-CAA1-1FDA-62A2F36D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63CF-D62F-2ABB-6A8A-EB25D88A7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B88A5-937C-9B0E-86D4-A2F1728B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599680"/>
            <a:ext cx="9135750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0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D3D700-FAEF-C098-81F8-50CDFC0DC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8" y="280298"/>
            <a:ext cx="8974231" cy="65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0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FE6A04-87A8-7ADE-514C-6D086946E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1" y="461548"/>
            <a:ext cx="7249537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6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E301-10E8-C4D3-9C09-953487E8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D09B-AD6E-774B-1A4B-F6E0C1BFC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22-Activity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A83AE-11E8-5C5F-08EE-3375D0AD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530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6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E0E1-1F7F-1229-299E-90A935C3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0F1381-FD01-DAC3-72E8-7FDFDF565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62248"/>
            <a:ext cx="1112445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 1: Deploy the Contract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awardCertificate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 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using the Remix IDE,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MetaMask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Ganache.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Copy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SAMPLE.env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to a file named .env, and then update the file with the address of your deployed contract.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Copy the contract's ABI file into a JSON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 2: Load the Contract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app.py file, in the "Contract Helper function" section, complete the following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 the certificate token's compiled ABI JSON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dotenv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 to set the contract's address by loading the value from the .env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Connect to the contract by using Web3.py.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 3: Complete the “Award Certificate”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app.py file, in the "Award Certificate" section, complete the following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 that’s needed for entering the address of the certificate recipient.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 that’s needed for entering either a link or a string of text for a certificate.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You can generate a fake certificate by using a free online service and then link to this certificate. Or, you can accept a string of text, like "FinTech Certificate of Completion".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the Web3.py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contract.functions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to perform a transaction on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awardCertificate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contract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 4: Complete the “Display Certificate”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app.py file, in the "Display Certificate" section, complete the following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the Web3.py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contract.functions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certificate_id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get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ownerOf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the certificate.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the Web3.py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contract.functions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certificate_id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get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tokenURI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the certificate.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rgbClr val="FF0000"/>
                </a:solidFill>
              </a:rPr>
              <a:t>Solidity: REMIX…..Copy ABI </a:t>
            </a:r>
            <a:r>
              <a:rPr lang="en-US" altLang="en-US" sz="800" dirty="0">
                <a:solidFill>
                  <a:srgbClr val="FF0000"/>
                </a:solidFill>
              </a:rPr>
              <a:t>into .JSON File   [Backend]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Solidity into Python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6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6420</TotalTime>
  <Words>390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E7 INVESTMENT GROUP</dc:creator>
  <cp:lastModifiedBy>E7 INVESTMENT GROUP</cp:lastModifiedBy>
  <cp:revision>6</cp:revision>
  <dcterms:created xsi:type="dcterms:W3CDTF">2022-11-05T15:17:32Z</dcterms:created>
  <dcterms:modified xsi:type="dcterms:W3CDTF">2022-11-10T02:18:10Z</dcterms:modified>
</cp:coreProperties>
</file>