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9C464-66A6-0642-921F-C75776028FB9}" v="9" dt="2025-03-24T14:15:51.6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0" d="100"/>
          <a:sy n="60" d="100"/>
        </p:scale>
        <p:origin x="2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UNDP Blockchain pilot initiatives"/>
          <p:cNvSpPr txBox="1">
            <a:spLocks noGrp="1"/>
          </p:cNvSpPr>
          <p:nvPr>
            <p:ph type="ctrTitle"/>
          </p:nvPr>
        </p:nvSpPr>
        <p:spPr>
          <a:prstGeom prst="rect">
            <a:avLst/>
          </a:prstGeom>
        </p:spPr>
        <p:txBody>
          <a:bodyPr/>
          <a:lstStyle>
            <a:lvl1pPr>
              <a:defRPr>
                <a:latin typeface="Proxima Nova Rg"/>
                <a:ea typeface="Proxima Nova Rg"/>
                <a:cs typeface="Proxima Nova Rg"/>
                <a:sym typeface="Proxima Nova"/>
              </a:defRPr>
            </a:lvl1pPr>
          </a:lstStyle>
          <a:p>
            <a:r>
              <a:rPr i="1" dirty="0"/>
              <a:t>UNDP Blockchain pilot initiatives</a:t>
            </a:r>
          </a:p>
        </p:txBody>
      </p:sp>
      <p:sp>
        <p:nvSpPr>
          <p:cNvPr id="172" name="UNDP x EML SDG Blockchain Accelerator - Review deck"/>
          <p:cNvSpPr txBox="1">
            <a:spLocks noGrp="1"/>
          </p:cNvSpPr>
          <p:nvPr>
            <p:ph type="subTitle" sz="quarter" idx="1"/>
          </p:nvPr>
        </p:nvSpPr>
        <p:spPr>
          <a:prstGeom prst="rect">
            <a:avLst/>
          </a:prstGeom>
        </p:spPr>
        <p:txBody>
          <a:bodyPr/>
          <a:lstStyle>
            <a:lvl1pPr>
              <a:defRPr>
                <a:latin typeface="Proxima Nova Rg"/>
                <a:ea typeface="Proxima Nova Rg"/>
                <a:cs typeface="Proxima Nova Rg"/>
                <a:sym typeface="Proxima Nova"/>
              </a:defRPr>
            </a:lvl1pPr>
          </a:lstStyle>
          <a:p>
            <a:r>
              <a:t>UNDP x EML SDG Blockchain Accelerator - Review deck</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Blockchain Vertical - Governance"/>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Blockchain Vertical - Governance</a:t>
            </a:r>
          </a:p>
        </p:txBody>
      </p:sp>
      <p:sp>
        <p:nvSpPr>
          <p:cNvPr id="199" name="/ 135 entries…"/>
          <p:cNvSpPr txBox="1">
            <a:spLocks noGrp="1"/>
          </p:cNvSpPr>
          <p:nvPr>
            <p:ph type="subTitle" idx="1"/>
          </p:nvPr>
        </p:nvSpPr>
        <p:spPr>
          <a:xfrm>
            <a:off x="1206500" y="3423984"/>
            <a:ext cx="21971000" cy="9004498"/>
          </a:xfrm>
          <a:prstGeom prst="rect">
            <a:avLst/>
          </a:prstGeom>
        </p:spPr>
        <p:txBody>
          <a:bodyPr/>
          <a:lstStyle/>
          <a:p>
            <a:pPr>
              <a:defRPr b="0">
                <a:latin typeface="Proxima Nova Rg"/>
                <a:ea typeface="Proxima Nova Rg"/>
                <a:cs typeface="Proxima Nova Rg"/>
                <a:sym typeface="Proxima Nova"/>
              </a:defRPr>
            </a:pPr>
            <a:r>
              <a:t>/ </a:t>
            </a:r>
            <a:r>
              <a:rPr b="1"/>
              <a:t>135 entries</a:t>
            </a:r>
          </a:p>
          <a:p>
            <a:pPr>
              <a:defRPr b="0">
                <a:latin typeface="Proxima Nova Rg"/>
                <a:ea typeface="Proxima Nova Rg"/>
                <a:cs typeface="Proxima Nova Rg"/>
                <a:sym typeface="Proxima Nova"/>
              </a:defRPr>
            </a:pPr>
            <a:r>
              <a:t>/ </a:t>
            </a:r>
            <a:r>
              <a:rPr b="1"/>
              <a:t>SDG indicators: </a:t>
            </a:r>
            <a:r>
              <a:t>most challenges SDG 16, especially targets 16.6 (transparency/accountability) and 16.7 (inclusiveness); other indicators include 17.1, 17.3, 13.a, 1.a - focusing on resource mobilization, climate action, and poverty reduction </a:t>
            </a:r>
          </a:p>
          <a:p>
            <a:pPr>
              <a:defRPr b="0">
                <a:latin typeface="Proxima Nova Rg"/>
                <a:ea typeface="Proxima Nova Rg"/>
                <a:cs typeface="Proxima Nova Rg"/>
                <a:sym typeface="Proxima Nova"/>
              </a:defRPr>
            </a:pPr>
            <a:r>
              <a:t>/ main challenge is </a:t>
            </a:r>
            <a:r>
              <a:rPr b="1"/>
              <a:t>lack of transparency, inefficiency, and accountability</a:t>
            </a:r>
            <a:r>
              <a:t> </a:t>
            </a:r>
          </a:p>
          <a:p>
            <a:pPr>
              <a:defRPr b="0">
                <a:latin typeface="Proxima Nova Rg"/>
                <a:ea typeface="Proxima Nova Rg"/>
                <a:cs typeface="Proxima Nova Rg"/>
                <a:sym typeface="Proxima Nova"/>
              </a:defRPr>
            </a:pPr>
            <a:r>
              <a:t>/ no challenge focuses exclusively on regulatory/legal compliance </a:t>
            </a:r>
          </a:p>
          <a:p>
            <a:pPr>
              <a:defRPr b="0">
                <a:latin typeface="Proxima Nova Rg"/>
                <a:ea typeface="Proxima Nova Rg"/>
                <a:cs typeface="Proxima Nova Rg"/>
                <a:sym typeface="Proxima Nova"/>
              </a:defRPr>
            </a:pPr>
            <a:r>
              <a:t>/ </a:t>
            </a:r>
            <a:r>
              <a:rPr b="1"/>
              <a:t>six subcategories identified</a:t>
            </a:r>
            <a:r>
              <a:t> to understand the scope and complexity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Blockchain Vertical - Governance"/>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Blockchain Vertical - Governance</a:t>
            </a:r>
          </a:p>
        </p:txBody>
      </p:sp>
      <p:sp>
        <p:nvSpPr>
          <p:cNvPr id="202" name="1/ Digital identity management – secure digital ID, data integrity, authentication…"/>
          <p:cNvSpPr txBox="1">
            <a:spLocks noGrp="1"/>
          </p:cNvSpPr>
          <p:nvPr>
            <p:ph type="subTitle" idx="1"/>
          </p:nvPr>
        </p:nvSpPr>
        <p:spPr>
          <a:xfrm>
            <a:off x="1206500" y="3423984"/>
            <a:ext cx="21971000" cy="9004498"/>
          </a:xfrm>
          <a:prstGeom prst="rect">
            <a:avLst/>
          </a:prstGeom>
        </p:spPr>
        <p:txBody>
          <a:bodyPr/>
          <a:lstStyle/>
          <a:p>
            <a:pPr defTabSz="775969">
              <a:defRPr sz="5170" b="0">
                <a:latin typeface="Proxima Nova Rg"/>
                <a:ea typeface="Proxima Nova Rg"/>
                <a:cs typeface="Proxima Nova Rg"/>
                <a:sym typeface="Proxima Nova"/>
              </a:defRPr>
            </a:pPr>
            <a:r>
              <a:rPr b="1"/>
              <a:t>1/ Digital identity management </a:t>
            </a:r>
            <a:r>
              <a:t>– secure digital ID, data integrity, authentication </a:t>
            </a:r>
          </a:p>
          <a:p>
            <a:pPr defTabSz="775969">
              <a:defRPr sz="5170" b="0">
                <a:latin typeface="Proxima Nova Rg"/>
                <a:ea typeface="Proxima Nova Rg"/>
                <a:cs typeface="Proxima Nova Rg"/>
                <a:sym typeface="Proxima Nova"/>
              </a:defRPr>
            </a:pPr>
            <a:r>
              <a:rPr b="1"/>
              <a:t>2/ Voting systems &amp; electoral integrity </a:t>
            </a:r>
            <a:r>
              <a:t>– ensuring transparency/trust in electoral processes </a:t>
            </a:r>
          </a:p>
          <a:p>
            <a:pPr defTabSz="775969">
              <a:defRPr sz="5170" b="0">
                <a:latin typeface="Proxima Nova Rg"/>
                <a:ea typeface="Proxima Nova Rg"/>
                <a:cs typeface="Proxima Nova Rg"/>
                <a:sym typeface="Proxima Nova"/>
              </a:defRPr>
            </a:pPr>
            <a:r>
              <a:rPr b="1"/>
              <a:t>3/ Decentralized governance &amp; citizen participation </a:t>
            </a:r>
            <a:r>
              <a:t>– enhancing citizen engagement and participatory processes </a:t>
            </a:r>
          </a:p>
          <a:p>
            <a:pPr defTabSz="775969">
              <a:defRPr sz="5170" b="0">
                <a:latin typeface="Proxima Nova Rg"/>
                <a:ea typeface="Proxima Nova Rg"/>
                <a:cs typeface="Proxima Nova Rg"/>
                <a:sym typeface="Proxima Nova"/>
              </a:defRPr>
            </a:pPr>
            <a:r>
              <a:rPr b="1"/>
              <a:t>4/ Transparency &amp; accountability </a:t>
            </a:r>
            <a:r>
              <a:t>– dominant category (fraud, inefficiencies, mismanagement) </a:t>
            </a:r>
          </a:p>
          <a:p>
            <a:pPr defTabSz="775969">
              <a:defRPr sz="5170" b="0">
                <a:latin typeface="Proxima Nova Rg"/>
                <a:ea typeface="Proxima Nova Rg"/>
                <a:cs typeface="Proxima Nova Rg"/>
                <a:sym typeface="Proxima Nova"/>
              </a:defRPr>
            </a:pPr>
            <a:r>
              <a:rPr b="1"/>
              <a:t>5/ Public service integration </a:t>
            </a:r>
            <a:r>
              <a:t>– integrating digital/blockchain solutions into public services for efficiency</a:t>
            </a:r>
          </a:p>
          <a:p>
            <a:pPr defTabSz="775969">
              <a:defRPr sz="5170" b="0">
                <a:latin typeface="Proxima Nova Rg"/>
                <a:ea typeface="Proxima Nova Rg"/>
                <a:cs typeface="Proxima Nova Rg"/>
                <a:sym typeface="Proxima Nova"/>
              </a:defRPr>
            </a:pPr>
            <a:r>
              <a:rPr b="1"/>
              <a:t>6/ Regulatory &amp; legal compliance </a:t>
            </a:r>
            <a:r>
              <a:t>– mentioned, but not an exclusive focus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Blockchain Vertical - Governance"/>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Blockchain Vertical - Governance</a:t>
            </a:r>
          </a:p>
        </p:txBody>
      </p:sp>
      <p:sp>
        <p:nvSpPr>
          <p:cNvPr id="205" name="Region-specific challenges…"/>
          <p:cNvSpPr txBox="1">
            <a:spLocks noGrp="1"/>
          </p:cNvSpPr>
          <p:nvPr>
            <p:ph type="subTitle" idx="1"/>
          </p:nvPr>
        </p:nvSpPr>
        <p:spPr>
          <a:xfrm>
            <a:off x="1206500" y="3423984"/>
            <a:ext cx="21971000" cy="9004498"/>
          </a:xfrm>
          <a:prstGeom prst="rect">
            <a:avLst/>
          </a:prstGeom>
        </p:spPr>
        <p:txBody>
          <a:bodyPr/>
          <a:lstStyle/>
          <a:p>
            <a:pPr defTabSz="676909">
              <a:defRPr sz="4510" b="0">
                <a:latin typeface="Proxima Nova Rg"/>
                <a:ea typeface="Proxima Nova Rg"/>
                <a:cs typeface="Proxima Nova Rg"/>
                <a:sym typeface="Proxima Nova"/>
              </a:defRPr>
            </a:pPr>
            <a:r>
              <a:rPr b="1"/>
              <a:t>Region-specific challenges </a:t>
            </a:r>
          </a:p>
          <a:p>
            <a:pPr defTabSz="676909">
              <a:defRPr sz="4510" b="0">
                <a:latin typeface="Proxima Nova Rg"/>
                <a:ea typeface="Proxima Nova Rg"/>
                <a:cs typeface="Proxima Nova Rg"/>
                <a:sym typeface="Proxima Nova"/>
              </a:defRPr>
            </a:pPr>
            <a:endParaRPr b="1"/>
          </a:p>
          <a:p>
            <a:pPr defTabSz="676909">
              <a:defRPr sz="4510" b="0">
                <a:latin typeface="Proxima Nova Rg"/>
                <a:ea typeface="Proxima Nova Rg"/>
                <a:cs typeface="Proxima Nova Rg"/>
                <a:sym typeface="Proxima Nova"/>
              </a:defRPr>
            </a:pPr>
            <a:r>
              <a:rPr b="1"/>
              <a:t>RBA (Africa):</a:t>
            </a:r>
            <a:r>
              <a:t> Mismanagement in procurement, fund tracking. Nigeria, Kenya, and several other countries have significant transparency issues. </a:t>
            </a:r>
          </a:p>
          <a:p>
            <a:pPr defTabSz="676909">
              <a:defRPr sz="4510" b="0">
                <a:latin typeface="Proxima Nova Rg"/>
                <a:ea typeface="Proxima Nova Rg"/>
                <a:cs typeface="Proxima Nova Rg"/>
                <a:sym typeface="Proxima Nova"/>
              </a:defRPr>
            </a:pPr>
            <a:r>
              <a:rPr b="1"/>
              <a:t>RBAP (Asia-Pacific):</a:t>
            </a:r>
            <a:r>
              <a:t> Data management inefficiencies (VAT systems, procurement), limited citizen engagement, focus on modernizing public services. </a:t>
            </a:r>
          </a:p>
          <a:p>
            <a:pPr defTabSz="676909">
              <a:defRPr sz="4510" b="0">
                <a:latin typeface="Proxima Nova Rg"/>
                <a:ea typeface="Proxima Nova Rg"/>
                <a:cs typeface="Proxima Nova Rg"/>
                <a:sym typeface="Proxima Nova"/>
              </a:defRPr>
            </a:pPr>
            <a:r>
              <a:rPr b="1"/>
              <a:t>RBAS (Arab States):</a:t>
            </a:r>
            <a:r>
              <a:t> Transparency issues in aid distribution, land registry, water management. Countries like Libya, Somalia, Yemen need robust systems in resource-limited settings. </a:t>
            </a:r>
          </a:p>
          <a:p>
            <a:pPr defTabSz="676909">
              <a:defRPr sz="4510" b="0">
                <a:latin typeface="Proxima Nova Rg"/>
                <a:ea typeface="Proxima Nova Rg"/>
                <a:cs typeface="Proxima Nova Rg"/>
                <a:sym typeface="Proxima Nova"/>
              </a:defRPr>
            </a:pPr>
            <a:r>
              <a:rPr b="1"/>
              <a:t>RBEC (Europe and Central Asia):</a:t>
            </a:r>
            <a:r>
              <a:t> Automation, data integrity, streamlined procurement. </a:t>
            </a:r>
          </a:p>
          <a:p>
            <a:pPr defTabSz="676909">
              <a:defRPr sz="4510" b="0">
                <a:latin typeface="Proxima Nova Rg"/>
                <a:ea typeface="Proxima Nova Rg"/>
                <a:cs typeface="Proxima Nova Rg"/>
                <a:sym typeface="Proxima Nova"/>
              </a:defRPr>
            </a:pPr>
            <a:r>
              <a:rPr b="1"/>
              <a:t>RBLAC (Lat. Am. &amp; Carib.):</a:t>
            </a:r>
            <a:r>
              <a:t> Electoral inefficiencies, transparency gaps in public service.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Blockchain Vertical - Governance"/>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Blockchain Vertical - Governance</a:t>
            </a:r>
          </a:p>
        </p:txBody>
      </p:sp>
      <p:sp>
        <p:nvSpPr>
          <p:cNvPr id="208" name="Top challenges:…"/>
          <p:cNvSpPr txBox="1">
            <a:spLocks noGrp="1"/>
          </p:cNvSpPr>
          <p:nvPr>
            <p:ph type="subTitle" idx="1"/>
          </p:nvPr>
        </p:nvSpPr>
        <p:spPr>
          <a:xfrm>
            <a:off x="1206500" y="3423984"/>
            <a:ext cx="21971000" cy="9004498"/>
          </a:xfrm>
          <a:prstGeom prst="rect">
            <a:avLst/>
          </a:prstGeom>
        </p:spPr>
        <p:txBody>
          <a:bodyPr/>
          <a:lstStyle/>
          <a:p>
            <a:pPr>
              <a:defRPr b="0">
                <a:latin typeface="Proxima Nova Rg"/>
                <a:ea typeface="Proxima Nova Rg"/>
                <a:cs typeface="Proxima Nova Rg"/>
                <a:sym typeface="Proxima Nova"/>
              </a:defRPr>
            </a:pPr>
            <a:r>
              <a:rPr b="1"/>
              <a:t>Top challenges:</a:t>
            </a:r>
          </a:p>
          <a:p>
            <a:pPr>
              <a:defRPr sz="4500" b="0">
                <a:latin typeface="Proxima Nova Rg"/>
                <a:ea typeface="Proxima Nova Rg"/>
                <a:cs typeface="Proxima Nova Rg"/>
                <a:sym typeface="Proxima Nova"/>
              </a:defRPr>
            </a:pPr>
            <a:endParaRPr b="1"/>
          </a:p>
          <a:p>
            <a:pPr>
              <a:defRPr sz="4500" b="0">
                <a:latin typeface="Proxima Nova Rg"/>
                <a:ea typeface="Proxima Nova Rg"/>
                <a:cs typeface="Proxima Nova Rg"/>
                <a:sym typeface="Proxima Nova"/>
              </a:defRPr>
            </a:pPr>
            <a:r>
              <a:t>Inefficient and non-transparent land registration systems.</a:t>
            </a:r>
          </a:p>
          <a:p>
            <a:pPr>
              <a:defRPr sz="4500" b="0">
                <a:latin typeface="Proxima Nova Rg"/>
                <a:ea typeface="Proxima Nova Rg"/>
                <a:cs typeface="Proxima Nova Rg"/>
                <a:sym typeface="Proxima Nova"/>
              </a:defRPr>
            </a:pPr>
            <a:r>
              <a:t>Lack of transparency and trust in public service delivery.</a:t>
            </a:r>
          </a:p>
          <a:p>
            <a:pPr>
              <a:defRPr sz="4500" b="0">
                <a:latin typeface="Proxima Nova Rg"/>
                <a:ea typeface="Proxima Nova Rg"/>
                <a:cs typeface="Proxima Nova Rg"/>
                <a:sym typeface="Proxima Nova"/>
              </a:defRPr>
            </a:pPr>
            <a:r>
              <a:t>Corruption, fraud, and data manipulation in governance processes.</a:t>
            </a:r>
          </a:p>
          <a:p>
            <a:pPr>
              <a:defRPr sz="4500" b="0">
                <a:latin typeface="Proxima Nova Rg"/>
                <a:ea typeface="Proxima Nova Rg"/>
                <a:cs typeface="Proxima Nova Rg"/>
                <a:sym typeface="Proxima Nova"/>
              </a:defRPr>
            </a:pPr>
            <a:r>
              <a:t>Inefficiency and lack of transparency in procurement processes.</a:t>
            </a:r>
          </a:p>
          <a:p>
            <a:pPr>
              <a:defRPr sz="4500" b="0">
                <a:latin typeface="Proxima Nova Rg"/>
                <a:ea typeface="Proxima Nova Rg"/>
                <a:cs typeface="Proxima Nova Rg"/>
                <a:sym typeface="Proxima Nova"/>
              </a:defRPr>
            </a:pPr>
            <a:r>
              <a:t>Lack of trust and integrity in electoral processes.</a:t>
            </a:r>
          </a:p>
          <a:p>
            <a:pPr>
              <a:defRPr sz="4500" b="0">
                <a:latin typeface="Proxima Nova Rg"/>
                <a:ea typeface="Proxima Nova Rg"/>
                <a:cs typeface="Proxima Nova Rg"/>
                <a:sym typeface="Proxima Nova"/>
              </a:defRPr>
            </a:pPr>
            <a:r>
              <a:t>Inefficient and non-transparent aid distribution systems.</a:t>
            </a:r>
          </a:p>
          <a:p>
            <a:pPr>
              <a:defRPr sz="4500" b="0">
                <a:latin typeface="Proxima Nova Rg"/>
                <a:ea typeface="Proxima Nova Rg"/>
                <a:cs typeface="Proxima Nova Rg"/>
                <a:sym typeface="Proxima Nova"/>
              </a:defRPr>
            </a:pPr>
            <a:r>
              <a:t>Weak governance in data management and analysis.</a:t>
            </a:r>
          </a:p>
          <a:p>
            <a:pPr>
              <a:defRPr sz="4500" b="0">
                <a:latin typeface="Proxima Nova Rg"/>
                <a:ea typeface="Proxima Nova Rg"/>
                <a:cs typeface="Proxima Nova Rg"/>
                <a:sym typeface="Proxima Nova"/>
              </a:defRPr>
            </a:pPr>
            <a:r>
              <a:t>Lack of transparency and accountability in humanitarian aid distribution.</a:t>
            </a:r>
          </a:p>
          <a:p>
            <a:pPr>
              <a:defRPr sz="4500" b="0">
                <a:latin typeface="Proxima Nova Rg"/>
                <a:ea typeface="Proxima Nova Rg"/>
                <a:cs typeface="Proxima Nova Rg"/>
                <a:sym typeface="Proxima Nova"/>
              </a:defRPr>
            </a:pPr>
            <a:r>
              <a:t>Limited citizen engagement and trust in policymaking processes.</a:t>
            </a:r>
          </a:p>
          <a:p>
            <a:pPr>
              <a:defRPr sz="4500" b="0">
                <a:latin typeface="Proxima Nova Rg"/>
                <a:ea typeface="Proxima Nova Rg"/>
                <a:cs typeface="Proxima Nova Rg"/>
                <a:sym typeface="Proxima Nova"/>
              </a:defRPr>
            </a:pPr>
            <a:r>
              <a:t>Lack of resource traceability and accountability in development projects.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Blockchain Vertical - Supply chain management"/>
          <p:cNvSpPr txBox="1">
            <a:spLocks noGrp="1"/>
          </p:cNvSpPr>
          <p:nvPr>
            <p:ph type="ctrTitle"/>
          </p:nvPr>
        </p:nvSpPr>
        <p:spPr>
          <a:xfrm>
            <a:off x="1206498" y="1055308"/>
            <a:ext cx="21971004" cy="1905001"/>
          </a:xfrm>
          <a:prstGeom prst="rect">
            <a:avLst/>
          </a:prstGeom>
        </p:spPr>
        <p:txBody>
          <a:bodyPr/>
          <a:lstStyle>
            <a:lvl1pPr defTabSz="1731220">
              <a:defRPr sz="8236" spc="-164">
                <a:latin typeface="Proxima Nova Rg"/>
                <a:ea typeface="Proxima Nova Rg"/>
                <a:cs typeface="Proxima Nova Rg"/>
                <a:sym typeface="Proxima Nova"/>
              </a:defRPr>
            </a:lvl1pPr>
          </a:lstStyle>
          <a:p>
            <a:r>
              <a:t>Blockchain Vertical - Supply chain management </a:t>
            </a:r>
          </a:p>
        </p:txBody>
      </p:sp>
      <p:sp>
        <p:nvSpPr>
          <p:cNvPr id="211" name="/ 66 entries…"/>
          <p:cNvSpPr txBox="1">
            <a:spLocks noGrp="1"/>
          </p:cNvSpPr>
          <p:nvPr>
            <p:ph type="subTitle" idx="1"/>
          </p:nvPr>
        </p:nvSpPr>
        <p:spPr>
          <a:xfrm>
            <a:off x="1206500" y="3423984"/>
            <a:ext cx="21971000" cy="9004498"/>
          </a:xfrm>
          <a:prstGeom prst="rect">
            <a:avLst/>
          </a:prstGeom>
        </p:spPr>
        <p:txBody>
          <a:bodyPr/>
          <a:lstStyle/>
          <a:p>
            <a:pPr>
              <a:defRPr b="0">
                <a:latin typeface="Proxima Nova Rg"/>
                <a:ea typeface="Proxima Nova Rg"/>
                <a:cs typeface="Proxima Nova Rg"/>
                <a:sym typeface="Proxima Nova"/>
              </a:defRPr>
            </a:pPr>
            <a:r>
              <a:t>/ </a:t>
            </a:r>
            <a:r>
              <a:rPr b="1"/>
              <a:t>66 entries</a:t>
            </a:r>
          </a:p>
          <a:p>
            <a:pPr>
              <a:defRPr b="0">
                <a:latin typeface="Proxima Nova Rg"/>
                <a:ea typeface="Proxima Nova Rg"/>
                <a:cs typeface="Proxima Nova Rg"/>
                <a:sym typeface="Proxima Nova"/>
              </a:defRPr>
            </a:pPr>
            <a:r>
              <a:t>/ </a:t>
            </a:r>
            <a:r>
              <a:rPr b="1"/>
              <a:t>SDG indicators:</a:t>
            </a:r>
            <a:r>
              <a:t> most challenges SDG 12, especially targets 12.6 (adoption of sustainable practices, transparent sustainability reporting) and 12.7 (adoption of sustainable practices by small-scale industries, critical to many economies), other indicators include 9.4, 12.5, 3.d, 2.c</a:t>
            </a:r>
          </a:p>
          <a:p>
            <a:pPr>
              <a:defRPr b="0">
                <a:latin typeface="Proxima Nova Rg"/>
                <a:ea typeface="Proxima Nova Rg"/>
                <a:cs typeface="Proxima Nova Rg"/>
                <a:sym typeface="Proxima Nova"/>
              </a:defRPr>
            </a:pPr>
            <a:r>
              <a:t>/ main challenge is </a:t>
            </a:r>
            <a:r>
              <a:rPr b="1"/>
              <a:t>lack of transparency and accountability in different supply chains </a:t>
            </a:r>
          </a:p>
          <a:p>
            <a:pPr>
              <a:defRPr b="0">
                <a:latin typeface="Proxima Nova Rg"/>
                <a:ea typeface="Proxima Nova Rg"/>
                <a:cs typeface="Proxima Nova Rg"/>
                <a:sym typeface="Proxima Nova"/>
              </a:defRPr>
            </a:pPr>
            <a:r>
              <a:t>/ three subcategories identified to understand the scope and complexity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Blockchain Vertical - Supply chain management"/>
          <p:cNvSpPr txBox="1">
            <a:spLocks noGrp="1"/>
          </p:cNvSpPr>
          <p:nvPr>
            <p:ph type="ctrTitle"/>
          </p:nvPr>
        </p:nvSpPr>
        <p:spPr>
          <a:xfrm>
            <a:off x="1206498" y="1055308"/>
            <a:ext cx="21971004" cy="1905001"/>
          </a:xfrm>
          <a:prstGeom prst="rect">
            <a:avLst/>
          </a:prstGeom>
        </p:spPr>
        <p:txBody>
          <a:bodyPr/>
          <a:lstStyle>
            <a:lvl1pPr defTabSz="1731220">
              <a:defRPr sz="8236" spc="-164">
                <a:latin typeface="Proxima Nova Rg"/>
                <a:ea typeface="Proxima Nova Rg"/>
                <a:cs typeface="Proxima Nova Rg"/>
                <a:sym typeface="Proxima Nova"/>
              </a:defRPr>
            </a:lvl1pPr>
          </a:lstStyle>
          <a:p>
            <a:r>
              <a:t>Blockchain Vertical - Supply chain management </a:t>
            </a:r>
          </a:p>
        </p:txBody>
      </p:sp>
      <p:sp>
        <p:nvSpPr>
          <p:cNvPr id="214" name="1/ Supply chain transparency and traceability - food supply chains, pharmaceutical supply chains, humanitarian aid supply chains, healthcare supply chains, climate-related supply chains, etc.…"/>
          <p:cNvSpPr txBox="1">
            <a:spLocks noGrp="1"/>
          </p:cNvSpPr>
          <p:nvPr>
            <p:ph type="subTitle" idx="1"/>
          </p:nvPr>
        </p:nvSpPr>
        <p:spPr>
          <a:xfrm>
            <a:off x="1206500" y="3423984"/>
            <a:ext cx="21971000" cy="9004498"/>
          </a:xfrm>
          <a:prstGeom prst="rect">
            <a:avLst/>
          </a:prstGeom>
        </p:spPr>
        <p:txBody>
          <a:bodyPr lIns="50800" tIns="50800" rIns="50800" bIns="50800" anchor="t">
            <a:normAutofit/>
          </a:bodyPr>
          <a:lstStyle/>
          <a:p>
            <a:pPr>
              <a:defRPr b="0">
                <a:latin typeface="Proxima Nova Rg"/>
                <a:ea typeface="Proxima Nova Rg"/>
                <a:cs typeface="Proxima Nova Rg"/>
                <a:sym typeface="Proxima Nova"/>
              </a:defRPr>
            </a:pPr>
            <a:r>
              <a:rPr b="1"/>
              <a:t>1/ Supply chain transparency and traceability</a:t>
            </a:r>
            <a:r>
              <a:t> - food supply chains, pharmaceutical supply chains, humanitarian aid supply chains, healthcare supply chains, climate-related supply chains, etc.</a:t>
            </a:r>
          </a:p>
          <a:p>
            <a:pPr>
              <a:defRPr b="0">
                <a:latin typeface="Proxima Nova Rg"/>
                <a:ea typeface="Proxima Nova Rg"/>
                <a:cs typeface="Proxima Nova Rg"/>
                <a:sym typeface="Proxima Nova"/>
              </a:defRPr>
            </a:pPr>
            <a:r>
              <a:rPr b="1"/>
              <a:t>2/ Technological adoption and efficiency in supply chains</a:t>
            </a:r>
            <a:r>
              <a:t> - limited adoption of technologies by MSMEs in </a:t>
            </a:r>
            <a:r>
              <a:rPr lang="en-GB"/>
              <a:t>supply Chains</a:t>
            </a:r>
            <a:r>
              <a:t>, inefficiencies in agricultural value chains affecting smallholder farmers, inefficient vaccine supply chain management, etc.</a:t>
            </a:r>
          </a:p>
          <a:p>
            <a:pPr>
              <a:defRPr b="0">
                <a:latin typeface="Proxima Nova Rg"/>
                <a:ea typeface="Proxima Nova Rg"/>
                <a:cs typeface="Proxima Nova Rg"/>
                <a:sym typeface="Proxima Nova"/>
              </a:defRPr>
            </a:pPr>
            <a:r>
              <a:rPr b="1"/>
              <a:t>3/ Sustainable and ethical management in supply chains</a:t>
            </a:r>
            <a:r>
              <a:t> - e.g. inefficient waste management in supply chains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Blockchain Vertical - Supply chain management"/>
          <p:cNvSpPr txBox="1">
            <a:spLocks noGrp="1"/>
          </p:cNvSpPr>
          <p:nvPr>
            <p:ph type="ctrTitle"/>
          </p:nvPr>
        </p:nvSpPr>
        <p:spPr>
          <a:xfrm>
            <a:off x="1206498" y="1055308"/>
            <a:ext cx="21971004" cy="1905001"/>
          </a:xfrm>
          <a:prstGeom prst="rect">
            <a:avLst/>
          </a:prstGeom>
        </p:spPr>
        <p:txBody>
          <a:bodyPr/>
          <a:lstStyle>
            <a:lvl1pPr defTabSz="1731220">
              <a:defRPr sz="8236" spc="-164">
                <a:latin typeface="Proxima Nova Rg"/>
                <a:ea typeface="Proxima Nova Rg"/>
                <a:cs typeface="Proxima Nova Rg"/>
                <a:sym typeface="Proxima Nova"/>
              </a:defRPr>
            </a:lvl1pPr>
          </a:lstStyle>
          <a:p>
            <a:r>
              <a:t>Blockchain Vertical - Supply chain management </a:t>
            </a:r>
          </a:p>
        </p:txBody>
      </p:sp>
      <p:sp>
        <p:nvSpPr>
          <p:cNvPr id="217" name="Region-specific challenges…"/>
          <p:cNvSpPr txBox="1">
            <a:spLocks noGrp="1"/>
          </p:cNvSpPr>
          <p:nvPr>
            <p:ph type="subTitle" idx="1"/>
          </p:nvPr>
        </p:nvSpPr>
        <p:spPr>
          <a:xfrm>
            <a:off x="1206500" y="3423984"/>
            <a:ext cx="21971000" cy="9004498"/>
          </a:xfrm>
          <a:prstGeom prst="rect">
            <a:avLst/>
          </a:prstGeom>
        </p:spPr>
        <p:txBody>
          <a:bodyPr/>
          <a:lstStyle/>
          <a:p>
            <a:pPr defTabSz="511809">
              <a:defRPr sz="3409" b="0">
                <a:latin typeface="Proxima Nova Rg"/>
                <a:ea typeface="Proxima Nova Rg"/>
                <a:cs typeface="Proxima Nova Rg"/>
                <a:sym typeface="Proxima Nova"/>
              </a:defRPr>
            </a:pPr>
            <a:r>
              <a:rPr b="1"/>
              <a:t>Region-specific challenges </a:t>
            </a:r>
          </a:p>
          <a:p>
            <a:pPr defTabSz="511809">
              <a:defRPr sz="3409" b="0">
                <a:latin typeface="Proxima Nova Rg"/>
                <a:ea typeface="Proxima Nova Rg"/>
                <a:cs typeface="Proxima Nova Rg"/>
                <a:sym typeface="Proxima Nova"/>
              </a:defRPr>
            </a:pPr>
            <a:endParaRPr b="1"/>
          </a:p>
          <a:p>
            <a:pPr defTabSz="511809">
              <a:defRPr sz="3409" b="0">
                <a:latin typeface="Proxima Nova Rg"/>
                <a:ea typeface="Proxima Nova Rg"/>
                <a:cs typeface="Proxima Nova Rg"/>
                <a:sym typeface="Proxima Nova"/>
              </a:defRPr>
            </a:pPr>
            <a:r>
              <a:rPr b="1"/>
              <a:t>RBA (Africa): </a:t>
            </a:r>
            <a:r>
              <a:t>countries like Ghana, Cameroon, and the Gambia highlight issues with product authentication and the environmental impact of supply chains; there’s a specific focus on the agricultural sector, affecting small-scale producers and farmers with unfair practices and unsustainable methods.</a:t>
            </a:r>
          </a:p>
          <a:p>
            <a:pPr defTabSz="511809">
              <a:defRPr sz="3409" b="0">
                <a:latin typeface="Proxima Nova Rg"/>
                <a:ea typeface="Proxima Nova Rg"/>
                <a:cs typeface="Proxima Nova Rg"/>
                <a:sym typeface="Proxima Nova"/>
              </a:defRPr>
            </a:pPr>
            <a:r>
              <a:rPr b="1"/>
              <a:t>RBAP (Asia and the Pacific):</a:t>
            </a:r>
            <a:r>
              <a:t> Afghanistan and India have multiple entries concerning the lack of transparency and traceability in vaccine and medical supply chains; the region also struggles with rural economic development, particularly in agriculture and energy supply, affecting countries like India and Laos.</a:t>
            </a:r>
          </a:p>
          <a:p>
            <a:pPr defTabSz="511809">
              <a:defRPr sz="3409" b="0">
                <a:latin typeface="Proxima Nova Rg"/>
                <a:ea typeface="Proxima Nova Rg"/>
                <a:cs typeface="Proxima Nova Rg"/>
                <a:sym typeface="Proxima Nova"/>
              </a:defRPr>
            </a:pPr>
            <a:r>
              <a:rPr b="1"/>
              <a:t>RBAS (Arab States): </a:t>
            </a:r>
            <a:r>
              <a:t>countries like Egypt and Somalia are concerned with the integrity of food and general supply chains; Yemen and Tunisia emphasize the importance of transparency in sectors critical for survival and economic stability, such as agriculture and humanitarian aid.</a:t>
            </a:r>
          </a:p>
          <a:p>
            <a:pPr defTabSz="511809">
              <a:defRPr sz="3409" b="0">
                <a:latin typeface="Proxima Nova Rg"/>
                <a:ea typeface="Proxima Nova Rg"/>
                <a:cs typeface="Proxima Nova Rg"/>
                <a:sym typeface="Proxima Nova"/>
              </a:defRPr>
            </a:pPr>
            <a:r>
              <a:rPr b="1"/>
              <a:t>RBEC (Europe and Central Asia):</a:t>
            </a:r>
            <a:r>
              <a:t> issues in Denmark and Slovakia focus on procurement and humanitarian aid, reflecting concerns about ethical practices and efficiency; agricultural and environmental concerns are prominent in Uzbekistan and Georgia, with a notable mention of e-waste management.</a:t>
            </a:r>
          </a:p>
          <a:p>
            <a:pPr defTabSz="511809">
              <a:defRPr sz="3409" b="0">
                <a:latin typeface="Proxima Nova Rg"/>
                <a:ea typeface="Proxima Nova Rg"/>
                <a:cs typeface="Proxima Nova Rg"/>
                <a:sym typeface="Proxima Nova"/>
              </a:defRPr>
            </a:pPr>
            <a:r>
              <a:rPr b="1"/>
              <a:t>RBLAC (Latin America and the Caribbean): </a:t>
            </a:r>
            <a:r>
              <a:t>countries like Panama and Costa Rica face significant challenges in managing waste and agricultural products; there’s a strong emphasis on the integration of fair pricing and market access, especially for marginalized producers and informal sectors.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Blockchain Vertical - Supply chain management"/>
          <p:cNvSpPr txBox="1">
            <a:spLocks noGrp="1"/>
          </p:cNvSpPr>
          <p:nvPr>
            <p:ph type="ctrTitle"/>
          </p:nvPr>
        </p:nvSpPr>
        <p:spPr>
          <a:xfrm>
            <a:off x="1206498" y="1055308"/>
            <a:ext cx="21971004" cy="1905001"/>
          </a:xfrm>
          <a:prstGeom prst="rect">
            <a:avLst/>
          </a:prstGeom>
        </p:spPr>
        <p:txBody>
          <a:bodyPr/>
          <a:lstStyle>
            <a:lvl1pPr defTabSz="1731220">
              <a:defRPr sz="8236" spc="-164">
                <a:latin typeface="Proxima Nova Rg"/>
                <a:ea typeface="Proxima Nova Rg"/>
                <a:cs typeface="Proxima Nova Rg"/>
                <a:sym typeface="Proxima Nova"/>
              </a:defRPr>
            </a:lvl1pPr>
          </a:lstStyle>
          <a:p>
            <a:r>
              <a:t>Blockchain Vertical - Supply chain management </a:t>
            </a:r>
          </a:p>
        </p:txBody>
      </p:sp>
      <p:sp>
        <p:nvSpPr>
          <p:cNvPr id="220" name="Top challenges:…"/>
          <p:cNvSpPr txBox="1">
            <a:spLocks noGrp="1"/>
          </p:cNvSpPr>
          <p:nvPr>
            <p:ph type="subTitle" idx="1"/>
          </p:nvPr>
        </p:nvSpPr>
        <p:spPr>
          <a:xfrm>
            <a:off x="1206500" y="3423984"/>
            <a:ext cx="21971000" cy="9004498"/>
          </a:xfrm>
          <a:prstGeom prst="rect">
            <a:avLst/>
          </a:prstGeom>
        </p:spPr>
        <p:txBody>
          <a:bodyPr lIns="50800" tIns="50800" rIns="50800" bIns="50800" anchor="t">
            <a:normAutofit lnSpcReduction="10000"/>
          </a:bodyPr>
          <a:lstStyle/>
          <a:p>
            <a:pPr>
              <a:defRPr b="0">
                <a:latin typeface="Proxima Nova Rg"/>
                <a:ea typeface="Proxima Nova Rg"/>
                <a:cs typeface="Proxima Nova Rg"/>
                <a:sym typeface="Proxima Nova"/>
              </a:defRPr>
            </a:pPr>
            <a:r>
              <a:rPr b="1"/>
              <a:t>Top challenges:</a:t>
            </a:r>
          </a:p>
          <a:p>
            <a:pPr>
              <a:defRPr sz="4500" b="0">
                <a:latin typeface="Proxima Nova Rg"/>
                <a:ea typeface="Proxima Nova Rg"/>
                <a:cs typeface="Proxima Nova Rg"/>
                <a:sym typeface="Proxima Nova"/>
              </a:defRPr>
            </a:pPr>
            <a:endParaRPr b="1"/>
          </a:p>
          <a:p>
            <a:pPr>
              <a:defRPr sz="4500" b="0">
                <a:latin typeface="Proxima Nova Rg"/>
                <a:ea typeface="Proxima Nova Rg"/>
                <a:cs typeface="Proxima Nova Rg"/>
                <a:sym typeface="Proxima Nova"/>
              </a:defRPr>
            </a:pPr>
            <a:r>
              <a:t>Inefficient vaccine supply chain management.</a:t>
            </a:r>
          </a:p>
          <a:p>
            <a:pPr>
              <a:defRPr sz="4500" b="0">
                <a:latin typeface="Proxima Nova Rg"/>
                <a:ea typeface="Proxima Nova Rg"/>
                <a:cs typeface="Proxima Nova Rg"/>
                <a:sym typeface="Proxima Nova"/>
              </a:defRPr>
            </a:pPr>
            <a:r>
              <a:t>Lack of transparency and traceability in food supply chains.</a:t>
            </a:r>
          </a:p>
          <a:p>
            <a:pPr>
              <a:defRPr sz="4500" b="0">
                <a:latin typeface="Proxima Nova Rg"/>
                <a:ea typeface="Proxima Nova Rg"/>
                <a:cs typeface="Proxima Nova Rg"/>
                <a:sym typeface="Proxima Nova"/>
              </a:defRPr>
            </a:pPr>
            <a:r>
              <a:t>Limited adoption of technology by MSMEs in supply chains.</a:t>
            </a:r>
          </a:p>
          <a:p>
            <a:pPr>
              <a:defRPr sz="4500" b="0">
                <a:latin typeface="Proxima Nova Rg"/>
                <a:ea typeface="Proxima Nova Rg"/>
                <a:cs typeface="Proxima Nova Rg"/>
                <a:sym typeface="Proxima Nova"/>
              </a:defRPr>
            </a:pPr>
            <a:r>
              <a:t>Inefficiencies in agricultural value chains affecting smallholder farmers.</a:t>
            </a:r>
          </a:p>
          <a:p>
            <a:pPr>
              <a:defRPr sz="4500" b="0">
                <a:latin typeface="Proxima Nova Rg"/>
                <a:ea typeface="Proxima Nova Rg"/>
                <a:cs typeface="Proxima Nova Rg"/>
                <a:sym typeface="Proxima Nova"/>
              </a:defRPr>
            </a:pPr>
            <a:r>
              <a:t>Lack of transparency and accountability in pharmaceutical supply chains.</a:t>
            </a:r>
          </a:p>
          <a:p>
            <a:pPr>
              <a:defRPr sz="4500" b="0">
                <a:latin typeface="Proxima Nova Rg"/>
                <a:ea typeface="Proxima Nova Rg"/>
                <a:cs typeface="Proxima Nova Rg"/>
                <a:sym typeface="Proxima Nova"/>
              </a:defRPr>
            </a:pPr>
            <a:r>
              <a:t>Inefficient waste management in supply chains.</a:t>
            </a:r>
          </a:p>
          <a:p>
            <a:pPr>
              <a:defRPr sz="4500" b="0">
                <a:latin typeface="Proxima Nova Rg"/>
                <a:ea typeface="Proxima Nova Rg"/>
                <a:cs typeface="Proxima Nova Rg"/>
                <a:sym typeface="Proxima Nova"/>
              </a:defRPr>
            </a:pPr>
            <a:r>
              <a:t>Lack of tracking and verification systems for product authenticity.</a:t>
            </a:r>
          </a:p>
          <a:p>
            <a:pPr>
              <a:defRPr sz="4500" b="0">
                <a:latin typeface="Proxima Nova Rg"/>
                <a:ea typeface="Proxima Nova Rg"/>
                <a:cs typeface="Proxima Nova Rg"/>
                <a:sym typeface="Proxima Nova"/>
              </a:defRPr>
            </a:pPr>
            <a:r>
              <a:t>Poor transparency in humanitarian aid supply chains.</a:t>
            </a:r>
          </a:p>
          <a:p>
            <a:pPr>
              <a:defRPr sz="4500" b="0">
                <a:latin typeface="Proxima Nova Rg"/>
                <a:ea typeface="Proxima Nova Rg"/>
                <a:cs typeface="Proxima Nova Rg"/>
                <a:sym typeface="Proxima Nova"/>
              </a:defRPr>
            </a:pPr>
            <a:r>
              <a:t>Lack of transparency and efficiency in healthcare supply chains.</a:t>
            </a:r>
          </a:p>
          <a:p>
            <a:pPr>
              <a:defRPr sz="4500" b="0">
                <a:latin typeface="Proxima Nova Rg"/>
                <a:ea typeface="Proxima Nova Rg"/>
                <a:cs typeface="Proxima Nova Rg"/>
                <a:sym typeface="Proxima Nova"/>
              </a:defRPr>
            </a:pPr>
            <a:r>
              <a:t>Lack of traceability and accountability in climate-related supply chains.</a:t>
            </a:r>
          </a:p>
          <a:p>
            <a:pPr>
              <a:defRPr sz="4500" b="0">
                <a:latin typeface="Proxima Nova Rg"/>
                <a:ea typeface="Proxima Nova Rg"/>
                <a:cs typeface="Proxima Nova Rg"/>
                <a:sym typeface="Proxima Nova"/>
              </a:defRPr>
            </a:pPr>
            <a:r>
              <a:rPr lang="en-US">
                <a:ea typeface="+mn-lt"/>
                <a:cs typeface="+mn-lt"/>
              </a:rPr>
              <a:t>Lack or limited trust between suppliers, distributors, and consumers in the supply chain.</a:t>
            </a:r>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Blockchain Vertical -…"/>
          <p:cNvSpPr txBox="1">
            <a:spLocks noGrp="1"/>
          </p:cNvSpPr>
          <p:nvPr>
            <p:ph type="ctrTitle"/>
          </p:nvPr>
        </p:nvSpPr>
        <p:spPr>
          <a:xfrm>
            <a:off x="1206498" y="661536"/>
            <a:ext cx="21971004" cy="2298773"/>
          </a:xfrm>
          <a:prstGeom prst="rect">
            <a:avLst/>
          </a:prstGeom>
        </p:spPr>
        <p:txBody>
          <a:bodyPr/>
          <a:lstStyle/>
          <a:p>
            <a:pPr defTabSz="1633687">
              <a:defRPr sz="7772" spc="-155">
                <a:latin typeface="Proxima Nova Rg"/>
                <a:ea typeface="Proxima Nova Rg"/>
                <a:cs typeface="Proxima Nova Rg"/>
                <a:sym typeface="Proxima Nova"/>
              </a:defRPr>
            </a:pPr>
            <a:r>
              <a:t>Blockchain Vertical - </a:t>
            </a:r>
          </a:p>
          <a:p>
            <a:pPr defTabSz="1633687">
              <a:defRPr sz="7772" spc="-155">
                <a:latin typeface="Proxima Nova Rg"/>
                <a:ea typeface="Proxima Nova Rg"/>
                <a:cs typeface="Proxima Nova Rg"/>
                <a:sym typeface="Proxima Nova"/>
              </a:defRPr>
            </a:pPr>
            <a:r>
              <a:t>Financial inclusion and digital payments</a:t>
            </a:r>
            <a:r>
              <a:rPr sz="804" b="0" spc="-16">
                <a:latin typeface="Times Roman"/>
                <a:ea typeface="Times Roman"/>
                <a:cs typeface="Times Roman"/>
                <a:sym typeface="Times Roman"/>
              </a:rPr>
              <a:t> </a:t>
            </a:r>
          </a:p>
        </p:txBody>
      </p:sp>
      <p:sp>
        <p:nvSpPr>
          <p:cNvPr id="223" name="/ 48 entries…"/>
          <p:cNvSpPr txBox="1">
            <a:spLocks noGrp="1"/>
          </p:cNvSpPr>
          <p:nvPr>
            <p:ph type="subTitle" idx="1"/>
          </p:nvPr>
        </p:nvSpPr>
        <p:spPr>
          <a:xfrm>
            <a:off x="1206500" y="3423984"/>
            <a:ext cx="21971000" cy="9004498"/>
          </a:xfrm>
          <a:prstGeom prst="rect">
            <a:avLst/>
          </a:prstGeom>
        </p:spPr>
        <p:txBody>
          <a:bodyPr lIns="50800" tIns="50800" rIns="50800" bIns="50800" anchor="t">
            <a:normAutofit/>
          </a:bodyPr>
          <a:lstStyle/>
          <a:p>
            <a:pPr>
              <a:defRPr b="0">
                <a:latin typeface="Proxima Nova Rg"/>
                <a:ea typeface="Proxima Nova Rg"/>
                <a:cs typeface="Proxima Nova Rg"/>
                <a:sym typeface="Proxima Nova"/>
              </a:defRPr>
            </a:pPr>
            <a:r>
              <a:t>/ </a:t>
            </a:r>
            <a:r>
              <a:rPr b="1"/>
              <a:t>48 entries</a:t>
            </a:r>
          </a:p>
          <a:p>
            <a:pPr>
              <a:defRPr b="0">
                <a:latin typeface="Proxima Nova Rg"/>
                <a:ea typeface="Proxima Nova Rg"/>
                <a:cs typeface="Proxima Nova Rg"/>
                <a:sym typeface="Proxima Nova"/>
              </a:defRPr>
            </a:pPr>
            <a:r>
              <a:t>/ </a:t>
            </a:r>
            <a:r>
              <a:rPr b="1"/>
              <a:t>SDG indicators:</a:t>
            </a:r>
            <a:r>
              <a:t> most challenges SDG 8, especially targets 8.3 (</a:t>
            </a:r>
            <a:r>
              <a:rPr lang="en-GB"/>
              <a:t>access</a:t>
            </a:r>
            <a:r>
              <a:t> to financial services) and 8.10 (strengthening financial institutions to expand access to financial services), other indicators include SDG 10.2 and SDG 16.6 (underscoring the significance of inclusion, equality, and effective, accountable institutions in financial inclusion efforts)</a:t>
            </a:r>
          </a:p>
          <a:p>
            <a:pPr>
              <a:defRPr b="0">
                <a:latin typeface="Proxima Nova Rg"/>
                <a:ea typeface="Proxima Nova Rg"/>
                <a:cs typeface="Proxima Nova Rg"/>
                <a:sym typeface="Proxima Nova"/>
              </a:defRPr>
            </a:pPr>
            <a:r>
              <a:t>/ main challenge is </a:t>
            </a:r>
            <a:r>
              <a:rPr b="1"/>
              <a:t>lack of financial inclusion and access to financial services </a:t>
            </a:r>
          </a:p>
          <a:p>
            <a:pPr>
              <a:defRPr b="0">
                <a:latin typeface="Proxima Nova Rg"/>
                <a:ea typeface="Proxima Nova Rg"/>
                <a:cs typeface="Proxima Nova Rg"/>
                <a:sym typeface="Proxima Nova"/>
              </a:defRPr>
            </a:pPr>
            <a:r>
              <a:t>/ six subcategories identified to understand the scope and complexity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Blockchain Vertical -…"/>
          <p:cNvSpPr txBox="1">
            <a:spLocks noGrp="1"/>
          </p:cNvSpPr>
          <p:nvPr>
            <p:ph type="ctrTitle"/>
          </p:nvPr>
        </p:nvSpPr>
        <p:spPr>
          <a:xfrm>
            <a:off x="1206498" y="661536"/>
            <a:ext cx="21971004" cy="2298773"/>
          </a:xfrm>
          <a:prstGeom prst="rect">
            <a:avLst/>
          </a:prstGeom>
        </p:spPr>
        <p:txBody>
          <a:bodyPr/>
          <a:lstStyle/>
          <a:p>
            <a:pPr defTabSz="1633687">
              <a:defRPr sz="7772" spc="-155">
                <a:latin typeface="Proxima Nova Rg"/>
                <a:ea typeface="Proxima Nova Rg"/>
                <a:cs typeface="Proxima Nova Rg"/>
                <a:sym typeface="Proxima Nova"/>
              </a:defRPr>
            </a:pPr>
            <a:r>
              <a:t>Blockchain Vertical - </a:t>
            </a:r>
          </a:p>
          <a:p>
            <a:pPr defTabSz="1633687">
              <a:defRPr sz="7772" spc="-155">
                <a:latin typeface="Proxima Nova Rg"/>
                <a:ea typeface="Proxima Nova Rg"/>
                <a:cs typeface="Proxima Nova Rg"/>
                <a:sym typeface="Proxima Nova"/>
              </a:defRPr>
            </a:pPr>
            <a:r>
              <a:t>Financial inclusion and digital payments</a:t>
            </a:r>
            <a:r>
              <a:rPr sz="804" b="0" spc="-16">
                <a:latin typeface="Times Roman"/>
                <a:ea typeface="Times Roman"/>
                <a:cs typeface="Times Roman"/>
                <a:sym typeface="Times Roman"/>
              </a:rPr>
              <a:t> </a:t>
            </a:r>
          </a:p>
        </p:txBody>
      </p:sp>
      <p:sp>
        <p:nvSpPr>
          <p:cNvPr id="226" name="1/ Access to financial services: addressing financial exclusion by improving access to banking and financial services for marginalized communities, including rural and unbanked populations.…"/>
          <p:cNvSpPr txBox="1">
            <a:spLocks noGrp="1"/>
          </p:cNvSpPr>
          <p:nvPr>
            <p:ph type="subTitle" idx="1"/>
          </p:nvPr>
        </p:nvSpPr>
        <p:spPr>
          <a:xfrm>
            <a:off x="1206500" y="3423984"/>
            <a:ext cx="21971000" cy="9004498"/>
          </a:xfrm>
          <a:prstGeom prst="rect">
            <a:avLst/>
          </a:prstGeom>
        </p:spPr>
        <p:txBody>
          <a:bodyPr/>
          <a:lstStyle/>
          <a:p>
            <a:pPr defTabSz="561340">
              <a:defRPr sz="3740" b="0">
                <a:latin typeface="Proxima Nova Rg"/>
                <a:ea typeface="Proxima Nova Rg"/>
                <a:cs typeface="Proxima Nova Rg"/>
                <a:sym typeface="Proxima Nova"/>
              </a:defRPr>
            </a:pPr>
            <a:r>
              <a:rPr b="1"/>
              <a:t>1/ Access to financial services: </a:t>
            </a:r>
            <a:r>
              <a:t>addressing financial exclusion by improving access to banking and financial services for marginalized communities, including rural and unbanked populations.</a:t>
            </a:r>
          </a:p>
          <a:p>
            <a:pPr defTabSz="561340">
              <a:defRPr sz="3740" b="0">
                <a:latin typeface="Proxima Nova Rg"/>
                <a:ea typeface="Proxima Nova Rg"/>
                <a:cs typeface="Proxima Nova Rg"/>
                <a:sym typeface="Proxima Nova"/>
              </a:defRPr>
            </a:pPr>
            <a:r>
              <a:rPr b="1"/>
              <a:t>2/ Transparency and accountability in financial systems:</a:t>
            </a:r>
            <a:r>
              <a:t> enhancing the integrity and transparency of financial systems to prevent fund misallocation and improve donor confidence in humanitarian and financial aid.</a:t>
            </a:r>
          </a:p>
          <a:p>
            <a:pPr defTabSz="561340">
              <a:defRPr sz="3740" b="0">
                <a:latin typeface="Proxima Nova Rg"/>
                <a:ea typeface="Proxima Nova Rg"/>
                <a:cs typeface="Proxima Nova Rg"/>
                <a:sym typeface="Proxima Nova"/>
              </a:defRPr>
            </a:pPr>
            <a:r>
              <a:rPr b="1"/>
              <a:t>3/ Secure and efficient payment systems: </a:t>
            </a:r>
            <a:r>
              <a:t>developing secure, transparent, and efficient payment systems to facilitate reliable financial transactions, especially in conflict-affected and sanctioned regions.</a:t>
            </a:r>
          </a:p>
          <a:p>
            <a:pPr defTabSz="561340">
              <a:defRPr sz="3740" b="0">
                <a:latin typeface="Proxima Nova Rg"/>
                <a:ea typeface="Proxima Nova Rg"/>
                <a:cs typeface="Proxima Nova Rg"/>
                <a:sym typeface="Proxima Nova"/>
              </a:defRPr>
            </a:pPr>
            <a:r>
              <a:rPr b="1"/>
              <a:t>4/ Innovative financing for sustainable development:</a:t>
            </a:r>
            <a:r>
              <a:t> facilitating funding for sustainable and green projects through accessible financial mechanisms that support renewable energy and conservation initiatives.</a:t>
            </a:r>
          </a:p>
          <a:p>
            <a:pPr defTabSz="561340">
              <a:defRPr sz="3740" b="0">
                <a:latin typeface="Proxima Nova Rg"/>
                <a:ea typeface="Proxima Nova Rg"/>
                <a:cs typeface="Proxima Nova Rg"/>
                <a:sym typeface="Proxima Nova"/>
              </a:defRPr>
            </a:pPr>
            <a:r>
              <a:rPr b="1"/>
              <a:t>5/ Regulatory and infrastructure development: </a:t>
            </a:r>
            <a:r>
              <a:t>building robust regulatory frameworks and digital infrastructures to support stable and inclusive financial environments and integrate mobile financial services.</a:t>
            </a:r>
          </a:p>
          <a:p>
            <a:pPr defTabSz="561340">
              <a:defRPr sz="3740" b="0">
                <a:latin typeface="Proxima Nova Rg"/>
                <a:ea typeface="Proxima Nova Rg"/>
                <a:cs typeface="Proxima Nova Rg"/>
                <a:sym typeface="Proxima Nova"/>
              </a:defRPr>
            </a:pPr>
            <a:r>
              <a:rPr b="1"/>
              <a:t>6/ Financial empowerment and market access:</a:t>
            </a:r>
            <a:r>
              <a:t> empowering smallholder farmers and MSMEs by providing better market access and financial resources, enhancing economic opportunities and growth.</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Methodology"/>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Methodology</a:t>
            </a:r>
          </a:p>
        </p:txBody>
      </p:sp>
      <p:sp>
        <p:nvSpPr>
          <p:cNvPr id="175" name="/ The UNDP Blockchain Academy is the flagship blockchain education program within the United Nations, designed to foster innovation and capacity-building in blockchain technology to address global challenges…"/>
          <p:cNvSpPr txBox="1">
            <a:spLocks noGrp="1"/>
          </p:cNvSpPr>
          <p:nvPr>
            <p:ph type="subTitle" idx="1"/>
          </p:nvPr>
        </p:nvSpPr>
        <p:spPr>
          <a:xfrm>
            <a:off x="1206500" y="3423984"/>
            <a:ext cx="21971000" cy="9004498"/>
          </a:xfrm>
          <a:prstGeom prst="rect">
            <a:avLst/>
          </a:prstGeom>
        </p:spPr>
        <p:txBody>
          <a:bodyPr/>
          <a:lstStyle/>
          <a:p>
            <a:pPr defTabSz="660400">
              <a:defRPr sz="4400" b="0">
                <a:latin typeface="Proxima Nova Rg"/>
                <a:ea typeface="Proxima Nova Rg"/>
                <a:cs typeface="Proxima Nova Rg"/>
                <a:sym typeface="Proxima Nova"/>
              </a:defRPr>
            </a:pPr>
            <a:r>
              <a:t>/</a:t>
            </a:r>
            <a:r>
              <a:rPr b="1"/>
              <a:t> The UNDP Blockchain Academy</a:t>
            </a:r>
            <a:r>
              <a:t> is the flagship blockchain education program within the United Nations, designed to foster innovation and capacity-building in blockchain technology to address global challenges</a:t>
            </a:r>
          </a:p>
          <a:p>
            <a:pPr defTabSz="660400">
              <a:defRPr sz="4400" b="0">
                <a:latin typeface="Proxima Nova Rg"/>
                <a:ea typeface="Proxima Nova Rg"/>
                <a:cs typeface="Proxima Nova Rg"/>
                <a:sym typeface="Proxima Nova"/>
              </a:defRPr>
            </a:pPr>
            <a:endParaRPr/>
          </a:p>
          <a:p>
            <a:pPr defTabSz="660400">
              <a:defRPr sz="4400" b="0">
                <a:latin typeface="Proxima Nova Rg"/>
                <a:ea typeface="Proxima Nova Rg"/>
                <a:cs typeface="Proxima Nova Rg"/>
                <a:sym typeface="Proxima Nova"/>
              </a:defRPr>
            </a:pPr>
            <a:r>
              <a:t>/ For the second cohort, launched in January 2025, a total of </a:t>
            </a:r>
            <a:r>
              <a:rPr b="1"/>
              <a:t>640 applications</a:t>
            </a:r>
            <a:r>
              <a:t> were received. These applications were reviewed to identify relevant challenges and initiatives that align with the Academy’s objectives</a:t>
            </a:r>
          </a:p>
          <a:p>
            <a:pPr defTabSz="660400">
              <a:defRPr sz="4400" b="0">
                <a:latin typeface="Proxima Nova Rg"/>
                <a:ea typeface="Proxima Nova Rg"/>
                <a:cs typeface="Proxima Nova Rg"/>
                <a:sym typeface="Proxima Nova"/>
              </a:defRPr>
            </a:pPr>
            <a:endParaRPr/>
          </a:p>
          <a:p>
            <a:pPr defTabSz="660400">
              <a:defRPr sz="4400">
                <a:latin typeface="Proxima Nova Rg"/>
                <a:ea typeface="Proxima Nova Rg"/>
                <a:cs typeface="Proxima Nova Rg"/>
                <a:sym typeface="Proxima Nova"/>
              </a:defRPr>
            </a:pPr>
            <a:r>
              <a:t>/ To ensure a comprehensive analysis:</a:t>
            </a:r>
          </a:p>
          <a:p>
            <a:pPr defTabSz="660400">
              <a:defRPr sz="4400" b="0">
                <a:latin typeface="Proxima Nova Rg"/>
                <a:ea typeface="Proxima Nova Rg"/>
                <a:cs typeface="Proxima Nova Rg"/>
                <a:sym typeface="Proxima Nova"/>
              </a:defRPr>
            </a:pPr>
            <a:r>
              <a:t>/// Existing UNDP Blockchain Academy challenges and early-stage initiatives were examined individually</a:t>
            </a:r>
          </a:p>
          <a:p>
            <a:pPr defTabSz="660400">
              <a:defRPr sz="4400" b="0">
                <a:latin typeface="Proxima Nova Rg"/>
                <a:ea typeface="Proxima Nova Rg"/>
                <a:cs typeface="Proxima Nova Rg"/>
                <a:sym typeface="Proxima Nova"/>
              </a:defRPr>
            </a:pPr>
            <a:r>
              <a:t>/// From this pool, </a:t>
            </a:r>
            <a:r>
              <a:rPr b="1"/>
              <a:t>304 concrete initiatives</a:t>
            </a:r>
            <a:r>
              <a:t> from </a:t>
            </a:r>
            <a:r>
              <a:rPr b="1"/>
              <a:t>104 countries</a:t>
            </a:r>
            <a:r>
              <a:t> were shortlisted for detailed analysis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Blockchain Vertical -…"/>
          <p:cNvSpPr txBox="1">
            <a:spLocks noGrp="1"/>
          </p:cNvSpPr>
          <p:nvPr>
            <p:ph type="ctrTitle"/>
          </p:nvPr>
        </p:nvSpPr>
        <p:spPr>
          <a:xfrm>
            <a:off x="1206498" y="661536"/>
            <a:ext cx="21971004" cy="2298773"/>
          </a:xfrm>
          <a:prstGeom prst="rect">
            <a:avLst/>
          </a:prstGeom>
        </p:spPr>
        <p:txBody>
          <a:bodyPr/>
          <a:lstStyle/>
          <a:p>
            <a:pPr defTabSz="1633687">
              <a:defRPr sz="7772" spc="-155">
                <a:latin typeface="Proxima Nova Rg"/>
                <a:ea typeface="Proxima Nova Rg"/>
                <a:cs typeface="Proxima Nova Rg"/>
                <a:sym typeface="Proxima Nova"/>
              </a:defRPr>
            </a:pPr>
            <a:r>
              <a:t>Blockchain Vertical - </a:t>
            </a:r>
          </a:p>
          <a:p>
            <a:pPr defTabSz="1633687">
              <a:defRPr sz="7772" spc="-155">
                <a:latin typeface="Proxima Nova Rg"/>
                <a:ea typeface="Proxima Nova Rg"/>
                <a:cs typeface="Proxima Nova Rg"/>
                <a:sym typeface="Proxima Nova"/>
              </a:defRPr>
            </a:pPr>
            <a:r>
              <a:t>Financial inclusion and digital payments</a:t>
            </a:r>
            <a:r>
              <a:rPr sz="804" b="0" spc="-16">
                <a:latin typeface="Times Roman"/>
                <a:ea typeface="Times Roman"/>
                <a:cs typeface="Times Roman"/>
                <a:sym typeface="Times Roman"/>
              </a:rPr>
              <a:t> </a:t>
            </a:r>
          </a:p>
        </p:txBody>
      </p:sp>
      <p:sp>
        <p:nvSpPr>
          <p:cNvPr id="229" name="Region-specific challenges…"/>
          <p:cNvSpPr txBox="1">
            <a:spLocks noGrp="1"/>
          </p:cNvSpPr>
          <p:nvPr>
            <p:ph type="subTitle" idx="1"/>
          </p:nvPr>
        </p:nvSpPr>
        <p:spPr>
          <a:xfrm>
            <a:off x="1206500" y="3423984"/>
            <a:ext cx="21971000" cy="9004498"/>
          </a:xfrm>
          <a:prstGeom prst="rect">
            <a:avLst/>
          </a:prstGeom>
        </p:spPr>
        <p:txBody>
          <a:bodyPr/>
          <a:lstStyle/>
          <a:p>
            <a:pPr defTabSz="511809">
              <a:defRPr sz="3409" b="0">
                <a:latin typeface="Proxima Nova Rg"/>
                <a:ea typeface="Proxima Nova Rg"/>
                <a:cs typeface="Proxima Nova Rg"/>
                <a:sym typeface="Proxima Nova"/>
              </a:defRPr>
            </a:pPr>
            <a:r>
              <a:rPr b="1"/>
              <a:t>Region-specific challenges </a:t>
            </a:r>
          </a:p>
          <a:p>
            <a:pPr defTabSz="511809">
              <a:defRPr sz="3409" b="0">
                <a:latin typeface="Proxima Nova Rg"/>
                <a:ea typeface="Proxima Nova Rg"/>
                <a:cs typeface="Proxima Nova Rg"/>
                <a:sym typeface="Proxima Nova"/>
              </a:defRPr>
            </a:pPr>
            <a:endParaRPr b="1"/>
          </a:p>
          <a:p>
            <a:pPr defTabSz="511809">
              <a:defRPr sz="3409" b="0">
                <a:latin typeface="Proxima Nova Rg"/>
                <a:ea typeface="Proxima Nova Rg"/>
                <a:cs typeface="Proxima Nova Rg"/>
                <a:sym typeface="Proxima Nova"/>
              </a:defRPr>
            </a:pPr>
            <a:r>
              <a:rPr b="1"/>
              <a:t>RBA (Africa): </a:t>
            </a:r>
            <a:r>
              <a:t>countries like Benin, Cameroon, and Nigeria face significant barriers due to fragmented governance, financial exclusion, and lack of transparent systems, impacting essential services and contributing to inefficiencies and corruption.</a:t>
            </a:r>
            <a:endParaRPr b="1"/>
          </a:p>
          <a:p>
            <a:pPr defTabSz="511809">
              <a:defRPr sz="3409" b="0">
                <a:latin typeface="Proxima Nova Rg"/>
                <a:ea typeface="Proxima Nova Rg"/>
                <a:cs typeface="Proxima Nova Rg"/>
                <a:sym typeface="Proxima Nova"/>
              </a:defRPr>
            </a:pPr>
            <a:r>
              <a:rPr b="1"/>
              <a:t>RBAP (Asia and the Pacific): </a:t>
            </a:r>
            <a:r>
              <a:t>countries including Afghanistan, Iran, and Mongolia are challenged by scalability issues in digital payments, financial exclusion, and inadequate infrastructure, which hinder sustainable development and effective aid delivery.</a:t>
            </a:r>
            <a:endParaRPr b="1"/>
          </a:p>
          <a:p>
            <a:pPr defTabSz="511809">
              <a:defRPr sz="3409" b="0">
                <a:latin typeface="Proxima Nova Rg"/>
                <a:ea typeface="Proxima Nova Rg"/>
                <a:cs typeface="Proxima Nova Rg"/>
                <a:sym typeface="Proxima Nova"/>
              </a:defRPr>
            </a:pPr>
            <a:r>
              <a:rPr b="1"/>
              <a:t>RBAS (Arab States): </a:t>
            </a:r>
            <a:r>
              <a:t>the Arab States, including Jordan, Palestine, and Yemen, grapple with severe financial inclusion barriers for women and marginalized groups, compounded by inefficient payment systems and restricted access to banking services.</a:t>
            </a:r>
            <a:endParaRPr b="1"/>
          </a:p>
          <a:p>
            <a:pPr defTabSz="511809">
              <a:defRPr sz="3409" b="0">
                <a:latin typeface="Proxima Nova Rg"/>
                <a:ea typeface="Proxima Nova Rg"/>
                <a:cs typeface="Proxima Nova Rg"/>
                <a:sym typeface="Proxima Nova"/>
              </a:defRPr>
            </a:pPr>
            <a:r>
              <a:rPr b="1"/>
              <a:t>RBEC (Europe and Central Asia): </a:t>
            </a:r>
            <a:r>
              <a:t>regions like Turkey and the United Kingdom deal with financial exclusion and cybersecurity risks, highlighting the urgent need for secure and transparent financial systems and improved digital payment frameworks.</a:t>
            </a:r>
            <a:endParaRPr b="1"/>
          </a:p>
          <a:p>
            <a:pPr defTabSz="511809">
              <a:defRPr sz="3409" b="0">
                <a:latin typeface="Proxima Nova Rg"/>
                <a:ea typeface="Proxima Nova Rg"/>
                <a:cs typeface="Proxima Nova Rg"/>
                <a:sym typeface="Proxima Nova"/>
              </a:defRPr>
            </a:pPr>
            <a:r>
              <a:rPr b="1"/>
              <a:t>RBLAC (Latin America and the Caribbean): </a:t>
            </a:r>
            <a:r>
              <a:t>this region face economic disruptions and financial service barriers, with issues such as unstable foreign exchange systems in Trinidad and Tobago and lack of secure payment methods in Venezuela affecting the economy and supply chains.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Blockchain Vertical -…"/>
          <p:cNvSpPr txBox="1">
            <a:spLocks noGrp="1"/>
          </p:cNvSpPr>
          <p:nvPr>
            <p:ph type="ctrTitle"/>
          </p:nvPr>
        </p:nvSpPr>
        <p:spPr>
          <a:xfrm>
            <a:off x="1206498" y="661536"/>
            <a:ext cx="21971004" cy="2298773"/>
          </a:xfrm>
          <a:prstGeom prst="rect">
            <a:avLst/>
          </a:prstGeom>
        </p:spPr>
        <p:txBody>
          <a:bodyPr/>
          <a:lstStyle/>
          <a:p>
            <a:pPr defTabSz="1633687">
              <a:defRPr sz="7772" spc="-155">
                <a:latin typeface="Proxima Nova Rg"/>
                <a:ea typeface="Proxima Nova Rg"/>
                <a:cs typeface="Proxima Nova Rg"/>
                <a:sym typeface="Proxima Nova"/>
              </a:defRPr>
            </a:pPr>
            <a:r>
              <a:t>Blockchain Vertical - </a:t>
            </a:r>
          </a:p>
          <a:p>
            <a:pPr defTabSz="1633687">
              <a:defRPr sz="7772" spc="-155">
                <a:latin typeface="Proxima Nova Rg"/>
                <a:ea typeface="Proxima Nova Rg"/>
                <a:cs typeface="Proxima Nova Rg"/>
                <a:sym typeface="Proxima Nova"/>
              </a:defRPr>
            </a:pPr>
            <a:r>
              <a:t>Financial inclusion and digital payments</a:t>
            </a:r>
            <a:r>
              <a:rPr sz="804" b="0" spc="-16">
                <a:latin typeface="Times Roman"/>
                <a:ea typeface="Times Roman"/>
                <a:cs typeface="Times Roman"/>
                <a:sym typeface="Times Roman"/>
              </a:rPr>
              <a:t> </a:t>
            </a:r>
          </a:p>
        </p:txBody>
      </p:sp>
      <p:sp>
        <p:nvSpPr>
          <p:cNvPr id="232" name="Top challenges…"/>
          <p:cNvSpPr txBox="1">
            <a:spLocks noGrp="1"/>
          </p:cNvSpPr>
          <p:nvPr>
            <p:ph type="subTitle" idx="1"/>
          </p:nvPr>
        </p:nvSpPr>
        <p:spPr>
          <a:xfrm>
            <a:off x="1206500" y="3423984"/>
            <a:ext cx="21971000" cy="9004498"/>
          </a:xfrm>
          <a:prstGeom prst="rect">
            <a:avLst/>
          </a:prstGeom>
        </p:spPr>
        <p:txBody>
          <a:bodyPr/>
          <a:lstStyle/>
          <a:p>
            <a:pPr defTabSz="660400">
              <a:defRPr sz="4400" b="0">
                <a:latin typeface="Proxima Nova Rg"/>
                <a:ea typeface="Proxima Nova Rg"/>
                <a:cs typeface="Proxima Nova Rg"/>
                <a:sym typeface="Proxima Nova"/>
              </a:defRPr>
            </a:pPr>
            <a:r>
              <a:rPr b="1"/>
              <a:t>Top challenges</a:t>
            </a:r>
          </a:p>
          <a:p>
            <a:pPr defTabSz="660400">
              <a:defRPr sz="4400" b="0">
                <a:latin typeface="Proxima Nova Rg"/>
                <a:ea typeface="Proxima Nova Rg"/>
                <a:cs typeface="Proxima Nova Rg"/>
                <a:sym typeface="Proxima Nova"/>
              </a:defRPr>
            </a:pPr>
            <a:endParaRPr b="1"/>
          </a:p>
          <a:p>
            <a:pPr defTabSz="660400">
              <a:defRPr sz="4400" b="0">
                <a:latin typeface="Proxima Nova Rg"/>
                <a:ea typeface="Proxima Nova Rg"/>
                <a:cs typeface="Proxima Nova Rg"/>
                <a:sym typeface="Proxima Nova"/>
              </a:defRPr>
            </a:pPr>
            <a:r>
              <a:t>Widespread financial exclusion in developing areas limits economic growth.</a:t>
            </a:r>
          </a:p>
          <a:p>
            <a:pPr defTabSz="660400">
              <a:defRPr sz="4400" b="0">
                <a:latin typeface="Proxima Nova Rg"/>
                <a:ea typeface="Proxima Nova Rg"/>
                <a:cs typeface="Proxima Nova Rg"/>
                <a:sym typeface="Proxima Nova"/>
              </a:defRPr>
            </a:pPr>
            <a:r>
              <a:t>Transparency issues in financial systems lead to inefficiencies and corruption.</a:t>
            </a:r>
          </a:p>
          <a:p>
            <a:pPr defTabSz="660400">
              <a:defRPr sz="4400" b="0">
                <a:latin typeface="Proxima Nova Rg"/>
                <a:ea typeface="Proxima Nova Rg"/>
                <a:cs typeface="Proxima Nova Rg"/>
                <a:sym typeface="Proxima Nova"/>
              </a:defRPr>
            </a:pPr>
            <a:r>
              <a:t>Outdated payment systems increase transaction costs and cause economic delays.</a:t>
            </a:r>
          </a:p>
          <a:p>
            <a:pPr defTabSz="660400">
              <a:defRPr sz="4400" b="0">
                <a:latin typeface="Proxima Nova Rg"/>
                <a:ea typeface="Proxima Nova Rg"/>
                <a:cs typeface="Proxima Nova Rg"/>
                <a:sym typeface="Proxima Nova"/>
              </a:defRPr>
            </a:pPr>
            <a:r>
              <a:t>Digital payment systems face significant security challenges.</a:t>
            </a:r>
          </a:p>
          <a:p>
            <a:pPr defTabSz="660400">
              <a:defRPr sz="4400" b="0">
                <a:latin typeface="Proxima Nova Rg"/>
                <a:ea typeface="Proxima Nova Rg"/>
                <a:cs typeface="Proxima Nova Rg"/>
                <a:sym typeface="Proxima Nova"/>
              </a:defRPr>
            </a:pPr>
            <a:r>
              <a:t>High costs of financial services restrict access to capital for small enterprises.</a:t>
            </a:r>
          </a:p>
          <a:p>
            <a:pPr defTabSz="660400">
              <a:defRPr sz="4400" b="0">
                <a:latin typeface="Proxima Nova Rg"/>
                <a:ea typeface="Proxima Nova Rg"/>
                <a:cs typeface="Proxima Nova Rg"/>
                <a:sym typeface="Proxima Nova"/>
              </a:defRPr>
            </a:pPr>
            <a:r>
              <a:t>Market access barriers hinder economic opportunities for smallholder farmers and SMEs.</a:t>
            </a:r>
          </a:p>
          <a:p>
            <a:pPr defTabSz="660400">
              <a:defRPr sz="4400" b="0">
                <a:latin typeface="Proxima Nova Rg"/>
                <a:ea typeface="Proxima Nova Rg"/>
                <a:cs typeface="Proxima Nova Rg"/>
                <a:sym typeface="Proxima Nova"/>
              </a:defRPr>
            </a:pPr>
            <a:r>
              <a:t>Lack of regulatory support and infrastructure slows blockchain adoption.</a:t>
            </a:r>
          </a:p>
          <a:p>
            <a:pPr defTabSz="660400">
              <a:defRPr sz="4400" b="0">
                <a:latin typeface="Proxima Nova Rg"/>
                <a:ea typeface="Proxima Nova Rg"/>
                <a:cs typeface="Proxima Nova Rg"/>
                <a:sym typeface="Proxima Nova"/>
              </a:defRPr>
            </a:pPr>
            <a:r>
              <a:t>Insufficient financing options stymie support for sustainable development.</a:t>
            </a:r>
          </a:p>
          <a:p>
            <a:pPr defTabSz="660400">
              <a:defRPr sz="4400" b="0">
                <a:latin typeface="Proxima Nova Rg"/>
                <a:ea typeface="Proxima Nova Rg"/>
                <a:cs typeface="Proxima Nova Rg"/>
                <a:sym typeface="Proxima Nova"/>
              </a:defRPr>
            </a:pPr>
            <a:r>
              <a:t>Financial products fail to address the needs of women and rural communities.</a:t>
            </a:r>
          </a:p>
          <a:p>
            <a:pPr defTabSz="660400">
              <a:defRPr sz="4400" b="0">
                <a:latin typeface="Proxima Nova Rg"/>
                <a:ea typeface="Proxima Nova Rg"/>
                <a:cs typeface="Proxima Nova Rg"/>
                <a:sym typeface="Proxima Nova"/>
              </a:defRPr>
            </a:pPr>
            <a:r>
              <a:t>The digital divide limits the participation of vulnerable communities in the digital economy.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Blockchain Vertical - Climate action"/>
          <p:cNvSpPr txBox="1">
            <a:spLocks noGrp="1"/>
          </p:cNvSpPr>
          <p:nvPr>
            <p:ph type="ctrTitle"/>
          </p:nvPr>
        </p:nvSpPr>
        <p:spPr>
          <a:xfrm>
            <a:off x="1206498" y="1055308"/>
            <a:ext cx="21971004" cy="1905001"/>
          </a:xfrm>
          <a:prstGeom prst="rect">
            <a:avLst/>
          </a:prstGeom>
        </p:spPr>
        <p:txBody>
          <a:bodyPr>
            <a:normAutofit/>
          </a:bodyPr>
          <a:lstStyle>
            <a:lvl1pPr defTabSz="2365188">
              <a:defRPr sz="11252" spc="-225">
                <a:latin typeface="Proxima Nova Rg"/>
                <a:ea typeface="Proxima Nova Rg"/>
                <a:cs typeface="Proxima Nova Rg"/>
                <a:sym typeface="Proxima Nova"/>
              </a:defRPr>
            </a:lvl1pPr>
          </a:lstStyle>
          <a:p>
            <a:r>
              <a:rPr lang="en-GB" sz="9600"/>
              <a:t>Blockchain Vertical - Climate action </a:t>
            </a:r>
          </a:p>
        </p:txBody>
      </p:sp>
      <p:sp>
        <p:nvSpPr>
          <p:cNvPr id="235" name="/ 28 entries…"/>
          <p:cNvSpPr txBox="1">
            <a:spLocks noGrp="1"/>
          </p:cNvSpPr>
          <p:nvPr>
            <p:ph type="subTitle" idx="1"/>
          </p:nvPr>
        </p:nvSpPr>
        <p:spPr>
          <a:xfrm>
            <a:off x="1206500" y="3423984"/>
            <a:ext cx="21971000" cy="9004498"/>
          </a:xfrm>
          <a:prstGeom prst="rect">
            <a:avLst/>
          </a:prstGeom>
        </p:spPr>
        <p:txBody>
          <a:bodyPr/>
          <a:lstStyle/>
          <a:p>
            <a:pPr>
              <a:defRPr b="0">
                <a:latin typeface="Proxima Nova Rg"/>
                <a:ea typeface="Proxima Nova Rg"/>
                <a:cs typeface="Proxima Nova Rg"/>
                <a:sym typeface="Proxima Nova"/>
              </a:defRPr>
            </a:pPr>
            <a:r>
              <a:t>/ </a:t>
            </a:r>
            <a:r>
              <a:rPr b="1"/>
              <a:t>28 entries</a:t>
            </a:r>
          </a:p>
          <a:p>
            <a:pPr>
              <a:defRPr b="0">
                <a:latin typeface="Proxima Nova Rg"/>
                <a:ea typeface="Proxima Nova Rg"/>
                <a:cs typeface="Proxima Nova Rg"/>
                <a:sym typeface="Proxima Nova"/>
              </a:defRPr>
            </a:pPr>
            <a:r>
              <a:t>/ </a:t>
            </a:r>
            <a:r>
              <a:rPr b="1"/>
              <a:t>SDG indicators:</a:t>
            </a:r>
            <a:r>
              <a:t> most challenges SDG 13, especially targets 13.a (mobilizing financial resources for climate action) and SDG 13.2 (integrating climate change measures into national policies and strategies), other indicators include 12.6, 16.6, 16.7, 17.2, etc.</a:t>
            </a:r>
          </a:p>
          <a:p>
            <a:pPr>
              <a:defRPr b="0">
                <a:latin typeface="Proxima Nova Rg"/>
                <a:ea typeface="Proxima Nova Rg"/>
                <a:cs typeface="Proxima Nova Rg"/>
                <a:sym typeface="Proxima Nova"/>
              </a:defRPr>
            </a:pPr>
            <a:r>
              <a:t>/ main challenge is </a:t>
            </a:r>
            <a:r>
              <a:rPr b="1"/>
              <a:t>lack of transparency and inefficiency across various sectors and initiatives</a:t>
            </a:r>
          </a:p>
          <a:p>
            <a:pPr>
              <a:defRPr b="0">
                <a:latin typeface="Proxima Nova Rg"/>
                <a:ea typeface="Proxima Nova Rg"/>
                <a:cs typeface="Proxima Nova Rg"/>
                <a:sym typeface="Proxima Nova"/>
              </a:defRPr>
            </a:pPr>
            <a:r>
              <a:t>/ four subcategories identified to understand the scope and complexity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Blockchain Vertical - Climate action"/>
          <p:cNvSpPr txBox="1">
            <a:spLocks noGrp="1"/>
          </p:cNvSpPr>
          <p:nvPr>
            <p:ph type="ctrTitle"/>
          </p:nvPr>
        </p:nvSpPr>
        <p:spPr>
          <a:xfrm>
            <a:off x="1206498" y="1055308"/>
            <a:ext cx="21971004" cy="1905001"/>
          </a:xfrm>
          <a:prstGeom prst="rect">
            <a:avLst/>
          </a:prstGeom>
        </p:spPr>
        <p:txBody>
          <a:bodyPr/>
          <a:lstStyle>
            <a:lvl1pPr defTabSz="2365188">
              <a:defRPr sz="11252" spc="-225">
                <a:latin typeface="Proxima Nova Rg"/>
                <a:ea typeface="Proxima Nova Rg"/>
                <a:cs typeface="Proxima Nova Rg"/>
                <a:sym typeface="Proxima Nova"/>
              </a:defRPr>
            </a:lvl1pPr>
          </a:lstStyle>
          <a:p>
            <a:r>
              <a:rPr lang="en-US" sz="9600"/>
              <a:t>Blockchain Vertical - Climate action </a:t>
            </a:r>
            <a:endParaRPr lang="en-US" sz="9600" b="0"/>
          </a:p>
        </p:txBody>
      </p:sp>
      <p:sp>
        <p:nvSpPr>
          <p:cNvPr id="238" name="1/ Lack of transparency in climate finance management: Blockchain creates a transparent, immutable ledger that enhances accountability and ensures accurate tracking of climate finance.…"/>
          <p:cNvSpPr txBox="1">
            <a:spLocks noGrp="1"/>
          </p:cNvSpPr>
          <p:nvPr>
            <p:ph type="subTitle" idx="1"/>
          </p:nvPr>
        </p:nvSpPr>
        <p:spPr>
          <a:xfrm>
            <a:off x="1206500" y="3423984"/>
            <a:ext cx="21971000" cy="9004498"/>
          </a:xfrm>
          <a:prstGeom prst="rect">
            <a:avLst/>
          </a:prstGeom>
        </p:spPr>
        <p:txBody>
          <a:bodyPr/>
          <a:lstStyle/>
          <a:p>
            <a:pPr defTabSz="668655">
              <a:defRPr sz="4455" b="0">
                <a:latin typeface="Proxima Nova Rg"/>
                <a:ea typeface="Proxima Nova Rg"/>
                <a:cs typeface="Proxima Nova Rg"/>
                <a:sym typeface="Proxima Nova"/>
              </a:defRPr>
            </a:pPr>
            <a:r>
              <a:rPr b="1"/>
              <a:t>1/ Lack of transparency in climate finance management: </a:t>
            </a:r>
            <a:r>
              <a:t>Blockchain creates a transparent, immutable ledger that enhances accountability and ensures accurate tracking of climate finance.</a:t>
            </a:r>
            <a:endParaRPr b="1"/>
          </a:p>
          <a:p>
            <a:pPr defTabSz="668655">
              <a:defRPr sz="4455" b="0">
                <a:latin typeface="Proxima Nova Rg"/>
                <a:ea typeface="Proxima Nova Rg"/>
                <a:cs typeface="Proxima Nova Rg"/>
                <a:sym typeface="Proxima Nova"/>
              </a:defRPr>
            </a:pPr>
            <a:r>
              <a:rPr b="1"/>
              <a:t>2/ Inefficient global carbon emission tracking: </a:t>
            </a:r>
            <a:r>
              <a:t>By tokenizing carbon credits, blockchain offers a reliable system that prevents fraud and streamlines emissions trading.</a:t>
            </a:r>
            <a:endParaRPr b="1"/>
          </a:p>
          <a:p>
            <a:pPr defTabSz="668655">
              <a:defRPr sz="4455" b="0">
                <a:latin typeface="Proxima Nova Rg"/>
                <a:ea typeface="Proxima Nova Rg"/>
                <a:cs typeface="Proxima Nova Rg"/>
                <a:sym typeface="Proxima Nova"/>
              </a:defRPr>
            </a:pPr>
            <a:r>
              <a:rPr b="1"/>
              <a:t>3/ Opacity in carbon markets: </a:t>
            </a:r>
            <a:r>
              <a:t>Blockchain provides full lifecycle traceability for carbon credits, enhancing auditing and compliance verification.</a:t>
            </a:r>
            <a:endParaRPr b="1"/>
          </a:p>
          <a:p>
            <a:pPr defTabSz="668655">
              <a:defRPr sz="4455" b="0">
                <a:latin typeface="Proxima Nova Rg"/>
                <a:ea typeface="Proxima Nova Rg"/>
                <a:cs typeface="Proxima Nova Rg"/>
                <a:sym typeface="Proxima Nova"/>
              </a:defRPr>
            </a:pPr>
            <a:r>
              <a:rPr b="1"/>
              <a:t>4/ Inaccurate CO2 emission reporting: </a:t>
            </a:r>
            <a:r>
              <a:t>Blockchain ensures secure, tamper-proof recording of CO2 emissions, boosting the credibility of reported reductions.</a:t>
            </a:r>
            <a:endParaRPr b="1"/>
          </a:p>
          <a:p>
            <a:pPr defTabSz="668655">
              <a:defRPr sz="4455" b="0">
                <a:latin typeface="Proxima Nova Rg"/>
                <a:ea typeface="Proxima Nova Rg"/>
                <a:cs typeface="Proxima Nova Rg"/>
                <a:sym typeface="Proxima Nova"/>
              </a:defRPr>
            </a:pPr>
            <a:r>
              <a:rPr b="1"/>
              <a:t>5/ Managing climate vulnerability data: </a:t>
            </a:r>
            <a:r>
              <a:t>Blockchain enables a collaborative platform for stakeholders to access and share climate vulnerability data, improving decision-making through consensus.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Blockchain Vertical - Climate action"/>
          <p:cNvSpPr txBox="1">
            <a:spLocks noGrp="1"/>
          </p:cNvSpPr>
          <p:nvPr>
            <p:ph type="ctrTitle"/>
          </p:nvPr>
        </p:nvSpPr>
        <p:spPr>
          <a:xfrm>
            <a:off x="1206498" y="1055308"/>
            <a:ext cx="21971004" cy="1905001"/>
          </a:xfrm>
          <a:prstGeom prst="rect">
            <a:avLst/>
          </a:prstGeom>
        </p:spPr>
        <p:txBody>
          <a:bodyPr/>
          <a:lstStyle>
            <a:lvl1pPr defTabSz="2365188">
              <a:defRPr sz="11252" spc="-225">
                <a:latin typeface="Proxima Nova Rg"/>
                <a:ea typeface="Proxima Nova Rg"/>
                <a:cs typeface="Proxima Nova Rg"/>
                <a:sym typeface="Proxima Nova"/>
              </a:defRPr>
            </a:lvl1pPr>
          </a:lstStyle>
          <a:p>
            <a:r>
              <a:rPr lang="en-US" sz="9600"/>
              <a:t>Blockchain Vertical - Climate action </a:t>
            </a:r>
            <a:endParaRPr lang="en-US" sz="9600" b="0"/>
          </a:p>
        </p:txBody>
      </p:sp>
      <p:sp>
        <p:nvSpPr>
          <p:cNvPr id="241" name="Region-specific challenges…"/>
          <p:cNvSpPr txBox="1">
            <a:spLocks noGrp="1"/>
          </p:cNvSpPr>
          <p:nvPr>
            <p:ph type="subTitle" idx="1"/>
          </p:nvPr>
        </p:nvSpPr>
        <p:spPr>
          <a:xfrm>
            <a:off x="1206500" y="3423984"/>
            <a:ext cx="21971000" cy="9004498"/>
          </a:xfrm>
          <a:prstGeom prst="rect">
            <a:avLst/>
          </a:prstGeom>
        </p:spPr>
        <p:txBody>
          <a:bodyPr/>
          <a:lstStyle/>
          <a:p>
            <a:pPr defTabSz="528319">
              <a:defRPr sz="3520" b="0">
                <a:latin typeface="Proxima Nova Rg"/>
                <a:ea typeface="Proxima Nova Rg"/>
                <a:cs typeface="Proxima Nova Rg"/>
                <a:sym typeface="Proxima Nova"/>
              </a:defRPr>
            </a:pPr>
            <a:r>
              <a:rPr b="1"/>
              <a:t>Region-specific challenges </a:t>
            </a:r>
          </a:p>
          <a:p>
            <a:pPr defTabSz="528319">
              <a:defRPr sz="3520" b="0">
                <a:latin typeface="Proxima Nova Rg"/>
                <a:ea typeface="Proxima Nova Rg"/>
                <a:cs typeface="Proxima Nova Rg"/>
                <a:sym typeface="Proxima Nova"/>
              </a:defRPr>
            </a:pPr>
            <a:endParaRPr b="1"/>
          </a:p>
          <a:p>
            <a:pPr defTabSz="528319">
              <a:defRPr sz="3520" b="0">
                <a:latin typeface="Proxima Nova Rg"/>
                <a:ea typeface="Proxima Nova Rg"/>
                <a:cs typeface="Proxima Nova Rg"/>
                <a:sym typeface="Proxima Nova"/>
              </a:defRPr>
            </a:pPr>
            <a:r>
              <a:rPr b="1"/>
              <a:t>RBA (Africa):</a:t>
            </a:r>
            <a:r>
              <a:t> challenges such as unstable weather impacting agriculture in Kenya and inadequate funding mechanisms for conservation in Rwanda highlight the need for sustainable financial solutions and climate resilience.</a:t>
            </a:r>
            <a:endParaRPr b="1"/>
          </a:p>
          <a:p>
            <a:pPr defTabSz="528319">
              <a:defRPr sz="3520" b="0">
                <a:latin typeface="Proxima Nova Rg"/>
                <a:ea typeface="Proxima Nova Rg"/>
                <a:cs typeface="Proxima Nova Rg"/>
                <a:sym typeface="Proxima Nova"/>
              </a:defRPr>
            </a:pPr>
            <a:r>
              <a:rPr b="1"/>
              <a:t>RBAP (Asia and the Pacific): </a:t>
            </a:r>
            <a:r>
              <a:t>countries like Bangladesh, Bhutan, and India face significant hurdles with digital infrastructure inadequacies and data management issues, limiting effective climate action and sustainability measures.</a:t>
            </a:r>
            <a:endParaRPr b="1"/>
          </a:p>
          <a:p>
            <a:pPr defTabSz="528319">
              <a:defRPr sz="3520" b="0">
                <a:latin typeface="Proxima Nova Rg"/>
                <a:ea typeface="Proxima Nova Rg"/>
                <a:cs typeface="Proxima Nova Rg"/>
                <a:sym typeface="Proxima Nova"/>
              </a:defRPr>
            </a:pPr>
            <a:r>
              <a:rPr b="1"/>
              <a:t>RBAS (Arab States): </a:t>
            </a:r>
            <a:r>
              <a:t>inefficiencies in managing renewable energy projects and financial aid, particularly in Iraq and Tunisia, undermine the trust and scalability of climate initiatives.</a:t>
            </a:r>
            <a:endParaRPr b="1"/>
          </a:p>
          <a:p>
            <a:pPr defTabSz="528319">
              <a:defRPr sz="3520" b="0">
                <a:latin typeface="Proxima Nova Rg"/>
                <a:ea typeface="Proxima Nova Rg"/>
                <a:cs typeface="Proxima Nova Rg"/>
                <a:sym typeface="Proxima Nova"/>
              </a:defRPr>
            </a:pPr>
            <a:r>
              <a:rPr b="1"/>
              <a:t>RBEC (Europe and Central Asia):</a:t>
            </a:r>
            <a:r>
              <a:t> this region confronts transparency and efficiency challenges in climate finance and energy management, with specific issues like unreliable carbon credit tracking and funding shortfalls impacting regional climate goals.</a:t>
            </a:r>
            <a:endParaRPr b="1"/>
          </a:p>
          <a:p>
            <a:pPr defTabSz="528319">
              <a:defRPr sz="3520" b="0">
                <a:latin typeface="Proxima Nova Rg"/>
                <a:ea typeface="Proxima Nova Rg"/>
                <a:cs typeface="Proxima Nova Rg"/>
                <a:sym typeface="Proxima Nova"/>
              </a:defRPr>
            </a:pPr>
            <a:r>
              <a:rPr b="1"/>
              <a:t>RBLAC (Latin America and the Caribbean):</a:t>
            </a:r>
            <a:r>
              <a:t> this region struggle with a lack of transparent and efficient systems to manage climate finance and energy use, particularly affecting the adoption of sustainable practices and funding accessibility in countries like Trinidad and Tobago and Peru.</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Blockchain Vertical -…"/>
          <p:cNvSpPr txBox="1">
            <a:spLocks noGrp="1"/>
          </p:cNvSpPr>
          <p:nvPr>
            <p:ph type="ctrTitle"/>
          </p:nvPr>
        </p:nvSpPr>
        <p:spPr>
          <a:xfrm>
            <a:off x="1206498" y="661536"/>
            <a:ext cx="21971004" cy="2298773"/>
          </a:xfrm>
          <a:prstGeom prst="rect">
            <a:avLst/>
          </a:prstGeom>
        </p:spPr>
        <p:txBody>
          <a:bodyPr/>
          <a:lstStyle/>
          <a:p>
            <a:pPr defTabSz="1633687">
              <a:defRPr sz="7772" spc="-155">
                <a:latin typeface="Proxima Nova Rg"/>
                <a:ea typeface="Proxima Nova Rg"/>
                <a:cs typeface="Proxima Nova Rg"/>
                <a:sym typeface="Proxima Nova"/>
              </a:defRPr>
            </a:pPr>
            <a:r>
              <a:rPr lang="en-US" sz="9600"/>
              <a:t>Blockchain Vertical - </a:t>
            </a:r>
            <a:r>
              <a:rPr lang="en-US" sz="9600" spc="-155"/>
              <a:t>Climate action </a:t>
            </a:r>
            <a:endParaRPr lang="en-US" sz="9600" b="0" spc="-155">
              <a:latin typeface="Proxima Nova Rg"/>
              <a:ea typeface="Times Roman"/>
              <a:cs typeface="Times Roman"/>
            </a:endParaRPr>
          </a:p>
        </p:txBody>
      </p:sp>
      <p:sp>
        <p:nvSpPr>
          <p:cNvPr id="244" name="Top challenges…"/>
          <p:cNvSpPr txBox="1">
            <a:spLocks noGrp="1"/>
          </p:cNvSpPr>
          <p:nvPr>
            <p:ph type="subTitle" idx="1"/>
          </p:nvPr>
        </p:nvSpPr>
        <p:spPr>
          <a:xfrm>
            <a:off x="1206500" y="3423984"/>
            <a:ext cx="21971000" cy="9004498"/>
          </a:xfrm>
          <a:prstGeom prst="rect">
            <a:avLst/>
          </a:prstGeom>
        </p:spPr>
        <p:txBody>
          <a:bodyPr/>
          <a:lstStyle/>
          <a:p>
            <a:pPr defTabSz="627379">
              <a:defRPr sz="4180" b="0">
                <a:latin typeface="Proxima Nova Rg"/>
                <a:ea typeface="Proxima Nova Rg"/>
                <a:cs typeface="Proxima Nova Rg"/>
                <a:sym typeface="Proxima Nova"/>
              </a:defRPr>
            </a:pPr>
            <a:r>
              <a:rPr b="1"/>
              <a:t>Top challenges</a:t>
            </a:r>
          </a:p>
          <a:p>
            <a:pPr defTabSz="627379">
              <a:defRPr sz="4180" b="0">
                <a:latin typeface="Proxima Nova Rg"/>
                <a:ea typeface="Proxima Nova Rg"/>
                <a:cs typeface="Proxima Nova Rg"/>
                <a:sym typeface="Proxima Nova"/>
              </a:defRPr>
            </a:pPr>
            <a:endParaRPr b="1"/>
          </a:p>
          <a:p>
            <a:pPr defTabSz="627379">
              <a:defRPr sz="4180" b="0">
                <a:latin typeface="Proxima Nova Rg"/>
                <a:ea typeface="Proxima Nova Rg"/>
                <a:cs typeface="Proxima Nova Rg"/>
                <a:sym typeface="Proxima Nova"/>
              </a:defRPr>
            </a:pPr>
            <a:r>
              <a:t>Inadequate digital infrastructure and data management hinder effective monitoring and decision-making in climate-sensitive sectors.</a:t>
            </a:r>
          </a:p>
          <a:p>
            <a:pPr defTabSz="627379">
              <a:defRPr sz="4180" b="0">
                <a:latin typeface="Proxima Nova Rg"/>
                <a:ea typeface="Proxima Nova Rg"/>
                <a:cs typeface="Proxima Nova Rg"/>
                <a:sym typeface="Proxima Nova"/>
              </a:defRPr>
            </a:pPr>
            <a:r>
              <a:t>Erratic weather patterns due to climate change disrupt agricultural productivity, disproportionately affecting small-scale farmers.</a:t>
            </a:r>
          </a:p>
          <a:p>
            <a:pPr defTabSz="627379">
              <a:defRPr sz="4180" b="0">
                <a:latin typeface="Proxima Nova Rg"/>
                <a:ea typeface="Proxima Nova Rg"/>
                <a:cs typeface="Proxima Nova Rg"/>
                <a:sym typeface="Proxima Nova"/>
              </a:defRPr>
            </a:pPr>
            <a:r>
              <a:t>Inefficiencies in energy and water management, along with transparency issues, impede improvements in urban air quality and sustainable water use.</a:t>
            </a:r>
          </a:p>
          <a:p>
            <a:pPr defTabSz="627379">
              <a:defRPr sz="4180" b="0">
                <a:latin typeface="Proxima Nova Rg"/>
                <a:ea typeface="Proxima Nova Rg"/>
                <a:cs typeface="Proxima Nova Rg"/>
                <a:sym typeface="Proxima Nova"/>
              </a:defRPr>
            </a:pPr>
            <a:r>
              <a:t>Funding shortfalls and poor financial management compromise the effectiveness of climate-related projects and conservation efforts.</a:t>
            </a:r>
          </a:p>
          <a:p>
            <a:pPr defTabSz="627379">
              <a:defRPr sz="4180" b="0">
                <a:latin typeface="Proxima Nova Rg"/>
                <a:ea typeface="Proxima Nova Rg"/>
                <a:cs typeface="Proxima Nova Rg"/>
                <a:sym typeface="Proxima Nova"/>
              </a:defRPr>
            </a:pPr>
            <a:r>
              <a:t>Lack of transparency and accountability in carbon markets and climate finance leads to inefficiencies and potential fraud.</a:t>
            </a:r>
          </a:p>
          <a:p>
            <a:pPr defTabSz="627379">
              <a:defRPr sz="4180" b="0">
                <a:latin typeface="Proxima Nova Rg"/>
                <a:ea typeface="Proxima Nova Rg"/>
                <a:cs typeface="Proxima Nova Rg"/>
                <a:sym typeface="Proxima Nova"/>
              </a:defRPr>
            </a:pPr>
            <a:r>
              <a:t>Management challenges in community-led renewable energy projects restrict their scalability and broader impact.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Blockchain Vertical - Digital Identity"/>
          <p:cNvSpPr txBox="1">
            <a:spLocks noGrp="1"/>
          </p:cNvSpPr>
          <p:nvPr>
            <p:ph type="ctrTitle"/>
          </p:nvPr>
        </p:nvSpPr>
        <p:spPr>
          <a:xfrm>
            <a:off x="1206498" y="1055308"/>
            <a:ext cx="21971004" cy="1905001"/>
          </a:xfrm>
          <a:prstGeom prst="rect">
            <a:avLst/>
          </a:prstGeom>
        </p:spPr>
        <p:txBody>
          <a:bodyPr>
            <a:normAutofit/>
          </a:bodyPr>
          <a:lstStyle>
            <a:lvl1pPr defTabSz="2340805">
              <a:defRPr sz="11136" spc="-222">
                <a:latin typeface="Proxima Nova Rg"/>
                <a:ea typeface="Proxima Nova Rg"/>
                <a:cs typeface="Proxima Nova Rg"/>
                <a:sym typeface="Proxima Nova"/>
              </a:defRPr>
            </a:lvl1pPr>
          </a:lstStyle>
          <a:p>
            <a:r>
              <a:rPr sz="10000" dirty="0"/>
              <a:t>Blockchain Vertical - Digital Identity</a:t>
            </a:r>
          </a:p>
        </p:txBody>
      </p:sp>
      <p:sp>
        <p:nvSpPr>
          <p:cNvPr id="247" name="/ 27 entries…"/>
          <p:cNvSpPr txBox="1">
            <a:spLocks noGrp="1"/>
          </p:cNvSpPr>
          <p:nvPr>
            <p:ph type="subTitle" idx="1"/>
          </p:nvPr>
        </p:nvSpPr>
        <p:spPr>
          <a:xfrm>
            <a:off x="1206500" y="3423984"/>
            <a:ext cx="21971000" cy="9004498"/>
          </a:xfrm>
          <a:prstGeom prst="rect">
            <a:avLst/>
          </a:prstGeom>
        </p:spPr>
        <p:txBody>
          <a:bodyPr/>
          <a:lstStyle/>
          <a:p>
            <a:pPr>
              <a:defRPr b="0">
                <a:latin typeface="Proxima Nova Rg"/>
                <a:ea typeface="Proxima Nova Rg"/>
                <a:cs typeface="Proxima Nova Rg"/>
                <a:sym typeface="Proxima Nova"/>
              </a:defRPr>
            </a:pPr>
            <a:r>
              <a:t>/ </a:t>
            </a:r>
            <a:r>
              <a:rPr b="1"/>
              <a:t>27 entries</a:t>
            </a:r>
          </a:p>
          <a:p>
            <a:pPr>
              <a:defRPr b="0">
                <a:latin typeface="Proxima Nova Rg"/>
                <a:ea typeface="Proxima Nova Rg"/>
                <a:cs typeface="Proxima Nova Rg"/>
                <a:sym typeface="Proxima Nova"/>
              </a:defRPr>
            </a:pPr>
            <a:r>
              <a:t>/ </a:t>
            </a:r>
            <a:r>
              <a:rPr b="1"/>
              <a:t>SDG indicators:</a:t>
            </a:r>
            <a:r>
              <a:t> most challenges SDG 16, especially target 16.9</a:t>
            </a:r>
            <a:r>
              <a:rPr>
                <a:latin typeface="Helvetica"/>
                <a:ea typeface="Helvetica"/>
                <a:cs typeface="Helvetica"/>
                <a:sym typeface="Helvetica"/>
              </a:rPr>
              <a:t> </a:t>
            </a:r>
            <a:r>
              <a:t>(legal identity for all, including birth registration), other indicators include 3.d, 3.8, 4.4, etc.</a:t>
            </a:r>
          </a:p>
          <a:p>
            <a:pPr>
              <a:defRPr b="0">
                <a:latin typeface="Proxima Nova Rg"/>
                <a:ea typeface="Proxima Nova Rg"/>
                <a:cs typeface="Proxima Nova Rg"/>
                <a:sym typeface="Proxima Nova"/>
              </a:defRPr>
            </a:pPr>
            <a:r>
              <a:t>/ main challenge is </a:t>
            </a:r>
            <a:r>
              <a:rPr b="1"/>
              <a:t> lack of secure and efficient digital identity systems</a:t>
            </a:r>
          </a:p>
          <a:p>
            <a:pPr>
              <a:defRPr b="0">
                <a:latin typeface="Proxima Nova Rg"/>
                <a:ea typeface="Proxima Nova Rg"/>
                <a:cs typeface="Proxima Nova Rg"/>
                <a:sym typeface="Proxima Nova"/>
              </a:defRPr>
            </a:pPr>
            <a:r>
              <a:t>/ six subcategories identified to understand the scope and complexity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Blockchain Vertical - Digital Identity"/>
          <p:cNvSpPr txBox="1">
            <a:spLocks noGrp="1"/>
          </p:cNvSpPr>
          <p:nvPr>
            <p:ph type="ctrTitle"/>
          </p:nvPr>
        </p:nvSpPr>
        <p:spPr>
          <a:xfrm>
            <a:off x="1206498" y="1055308"/>
            <a:ext cx="21971004" cy="1905001"/>
          </a:xfrm>
          <a:prstGeom prst="rect">
            <a:avLst/>
          </a:prstGeom>
        </p:spPr>
        <p:txBody>
          <a:bodyPr>
            <a:normAutofit/>
          </a:bodyPr>
          <a:lstStyle>
            <a:lvl1pPr defTabSz="2340805">
              <a:defRPr sz="11136" spc="-222">
                <a:latin typeface="Proxima Nova Rg"/>
                <a:ea typeface="Proxima Nova Rg"/>
                <a:cs typeface="Proxima Nova Rg"/>
                <a:sym typeface="Proxima Nova"/>
              </a:defRPr>
            </a:lvl1pPr>
          </a:lstStyle>
          <a:p>
            <a:r>
              <a:rPr sz="10000" dirty="0"/>
              <a:t>Blockchain Vertical - Digital Identity</a:t>
            </a:r>
          </a:p>
        </p:txBody>
      </p:sp>
      <p:sp>
        <p:nvSpPr>
          <p:cNvPr id="250" name="1/ Security and fraud prevention: focuses on enhancing security protocols to protect personal and sensitive data against unauthorized access, fraud, and theft using blockchain technology.…"/>
          <p:cNvSpPr txBox="1">
            <a:spLocks noGrp="1"/>
          </p:cNvSpPr>
          <p:nvPr>
            <p:ph type="subTitle" idx="1"/>
          </p:nvPr>
        </p:nvSpPr>
        <p:spPr>
          <a:xfrm>
            <a:off x="1206500" y="3423984"/>
            <a:ext cx="21971000" cy="9004498"/>
          </a:xfrm>
          <a:prstGeom prst="rect">
            <a:avLst/>
          </a:prstGeom>
        </p:spPr>
        <p:txBody>
          <a:bodyPr/>
          <a:lstStyle/>
          <a:p>
            <a:pPr defTabSz="619125">
              <a:defRPr sz="4125" b="0">
                <a:latin typeface="Proxima Nova Rg"/>
                <a:ea typeface="Proxima Nova Rg"/>
                <a:cs typeface="Proxima Nova Rg"/>
                <a:sym typeface="Proxima Nova"/>
              </a:defRPr>
            </a:pPr>
            <a:r>
              <a:rPr b="1"/>
              <a:t>1/ Security and fraud prevention: </a:t>
            </a:r>
            <a:r>
              <a:t>focuses on enhancing security protocols to protect personal and sensitive data against unauthorized access, fraud, and theft using blockchain technology.</a:t>
            </a:r>
          </a:p>
          <a:p>
            <a:pPr defTabSz="619125">
              <a:defRPr sz="4125" b="0">
                <a:latin typeface="Proxima Nova Rg"/>
                <a:ea typeface="Proxima Nova Rg"/>
                <a:cs typeface="Proxima Nova Rg"/>
                <a:sym typeface="Proxima Nova"/>
              </a:defRPr>
            </a:pPr>
            <a:r>
              <a:rPr b="1"/>
              <a:t>2/ Verification efficiency: </a:t>
            </a:r>
            <a:r>
              <a:t>aims to streamline the verification processes for credentials and identities across sectors, enhancing accuracy and reducing delays with blockchain-enabled solutions.</a:t>
            </a:r>
          </a:p>
          <a:p>
            <a:pPr defTabSz="619125">
              <a:defRPr sz="4125" b="0">
                <a:latin typeface="Proxima Nova Rg"/>
                <a:ea typeface="Proxima Nova Rg"/>
                <a:cs typeface="Proxima Nova Rg"/>
                <a:sym typeface="Proxima Nova"/>
              </a:defRPr>
            </a:pPr>
            <a:r>
              <a:rPr b="1"/>
              <a:t>3/ Access and inclusion:</a:t>
            </a:r>
            <a:r>
              <a:t> develops secure and universally accessible digital identities for underserved communities to enable their access to essential services.</a:t>
            </a:r>
          </a:p>
          <a:p>
            <a:pPr defTabSz="619125">
              <a:defRPr sz="4125" b="0">
                <a:latin typeface="Proxima Nova Rg"/>
                <a:ea typeface="Proxima Nova Rg"/>
                <a:cs typeface="Proxima Nova Rg"/>
                <a:sym typeface="Proxima Nova"/>
              </a:defRPr>
            </a:pPr>
            <a:r>
              <a:rPr b="1"/>
              <a:t>4/ Data integrity and interoperability:</a:t>
            </a:r>
            <a:r>
              <a:t> addresses the need for interoperable systems that maintain data integrity, particularly in managing large-scale data sets across various stakeholders.</a:t>
            </a:r>
          </a:p>
          <a:p>
            <a:pPr defTabSz="619125">
              <a:defRPr sz="4125" b="0">
                <a:latin typeface="Proxima Nova Rg"/>
                <a:ea typeface="Proxima Nova Rg"/>
                <a:cs typeface="Proxima Nova Rg"/>
                <a:sym typeface="Proxima Nova"/>
              </a:defRPr>
            </a:pPr>
            <a:r>
              <a:rPr b="1"/>
              <a:t>5/ Healthcare data management:</a:t>
            </a:r>
            <a:r>
              <a:t> improves the security and efficiency of managing and sharing healthcare data, ensuring patient records are accessible and protected.</a:t>
            </a:r>
          </a:p>
          <a:p>
            <a:pPr defTabSz="619125">
              <a:defRPr sz="4125" b="0">
                <a:latin typeface="Proxima Nova Rg"/>
                <a:ea typeface="Proxima Nova Rg"/>
                <a:cs typeface="Proxima Nova Rg"/>
                <a:sym typeface="Proxima Nova"/>
              </a:defRPr>
            </a:pPr>
            <a:r>
              <a:rPr b="1"/>
              <a:t>6/ Regulatory compliance and trust:</a:t>
            </a:r>
            <a:r>
              <a:t> builds systems that comply with regulations and enhance trust by protecting privacy and promoting equity through transparent blockchain solutions.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Blockchain Vertical - Digital Identity"/>
          <p:cNvSpPr txBox="1">
            <a:spLocks noGrp="1"/>
          </p:cNvSpPr>
          <p:nvPr>
            <p:ph type="ctrTitle"/>
          </p:nvPr>
        </p:nvSpPr>
        <p:spPr>
          <a:xfrm>
            <a:off x="1206498" y="1055308"/>
            <a:ext cx="21971004" cy="1905001"/>
          </a:xfrm>
          <a:prstGeom prst="rect">
            <a:avLst/>
          </a:prstGeom>
        </p:spPr>
        <p:txBody>
          <a:bodyPr>
            <a:normAutofit/>
          </a:bodyPr>
          <a:lstStyle>
            <a:lvl1pPr defTabSz="2340805">
              <a:defRPr sz="11136" spc="-222">
                <a:latin typeface="Proxima Nova Rg"/>
                <a:ea typeface="Proxima Nova Rg"/>
                <a:cs typeface="Proxima Nova Rg"/>
                <a:sym typeface="Proxima Nova"/>
              </a:defRPr>
            </a:lvl1pPr>
          </a:lstStyle>
          <a:p>
            <a:r>
              <a:rPr sz="10000" dirty="0"/>
              <a:t>Blockchain Vertical - Digital Identity</a:t>
            </a:r>
          </a:p>
        </p:txBody>
      </p:sp>
      <p:sp>
        <p:nvSpPr>
          <p:cNvPr id="253" name="Region-specific challenges…"/>
          <p:cNvSpPr txBox="1">
            <a:spLocks noGrp="1"/>
          </p:cNvSpPr>
          <p:nvPr>
            <p:ph type="subTitle" idx="1"/>
          </p:nvPr>
        </p:nvSpPr>
        <p:spPr>
          <a:xfrm>
            <a:off x="1206500" y="3423984"/>
            <a:ext cx="21971000" cy="9004498"/>
          </a:xfrm>
          <a:prstGeom prst="rect">
            <a:avLst/>
          </a:prstGeom>
        </p:spPr>
        <p:txBody>
          <a:bodyPr/>
          <a:lstStyle/>
          <a:p>
            <a:pPr defTabSz="577850">
              <a:defRPr sz="3850" b="0">
                <a:latin typeface="Proxima Nova Rg"/>
                <a:ea typeface="Proxima Nova Rg"/>
                <a:cs typeface="Proxima Nova Rg"/>
                <a:sym typeface="Proxima Nova"/>
              </a:defRPr>
            </a:pPr>
            <a:r>
              <a:rPr b="1"/>
              <a:t>Region-specific challenges </a:t>
            </a:r>
          </a:p>
          <a:p>
            <a:pPr defTabSz="577850">
              <a:defRPr sz="3850" b="0">
                <a:latin typeface="Proxima Nova Rg"/>
                <a:ea typeface="Proxima Nova Rg"/>
                <a:cs typeface="Proxima Nova Rg"/>
                <a:sym typeface="Proxima Nova"/>
              </a:defRPr>
            </a:pPr>
            <a:endParaRPr b="1"/>
          </a:p>
          <a:p>
            <a:pPr defTabSz="577850">
              <a:defRPr sz="3850" b="0">
                <a:latin typeface="Proxima Nova Rg"/>
                <a:ea typeface="Proxima Nova Rg"/>
                <a:cs typeface="Proxima Nova Rg"/>
                <a:sym typeface="Proxima Nova"/>
              </a:defRPr>
            </a:pPr>
            <a:r>
              <a:rPr b="1"/>
              <a:t>RBA (Africa):</a:t>
            </a:r>
            <a:r>
              <a:t> countries like Ghana, Kenya, Malawi, and Tanzania face delays in job access and public service delivery due to inefficient credential verification and ID management systems.</a:t>
            </a:r>
          </a:p>
          <a:p>
            <a:pPr defTabSz="577850">
              <a:defRPr sz="3850" b="0">
                <a:latin typeface="Proxima Nova Rg"/>
                <a:ea typeface="Proxima Nova Rg"/>
                <a:cs typeface="Proxima Nova Rg"/>
                <a:sym typeface="Proxima Nova"/>
              </a:defRPr>
            </a:pPr>
            <a:r>
              <a:rPr b="1"/>
              <a:t>RBAP (Asia and the Pacific):</a:t>
            </a:r>
            <a:r>
              <a:t> countries such as Fiji, India, and Thailand struggle with security and accessibility issues in digital identification, impacting traditional knowledge management and service access.</a:t>
            </a:r>
          </a:p>
          <a:p>
            <a:pPr defTabSz="577850">
              <a:defRPr sz="3850" b="0">
                <a:latin typeface="Proxima Nova Rg"/>
                <a:ea typeface="Proxima Nova Rg"/>
                <a:cs typeface="Proxima Nova Rg"/>
                <a:sym typeface="Proxima Nova"/>
              </a:defRPr>
            </a:pPr>
            <a:r>
              <a:rPr b="1"/>
              <a:t>RBAS (Arab States):</a:t>
            </a:r>
            <a:r>
              <a:t> countries face significant challenges with digital identity management, impacting service accessibility and governance transparency.</a:t>
            </a:r>
          </a:p>
          <a:p>
            <a:pPr defTabSz="577850">
              <a:defRPr sz="3850" b="0">
                <a:latin typeface="Proxima Nova Rg"/>
                <a:ea typeface="Proxima Nova Rg"/>
                <a:cs typeface="Proxima Nova Rg"/>
                <a:sym typeface="Proxima Nova"/>
              </a:defRPr>
            </a:pPr>
            <a:r>
              <a:rPr b="1"/>
              <a:t>RBEC (Europe and Central Asia):</a:t>
            </a:r>
            <a:r>
              <a:t> RBEC regions, including Denmark and Turkey, deal with challenges in securing personal data and efficiently managing digital identities, raising significant privacy and security concerns.</a:t>
            </a:r>
          </a:p>
          <a:p>
            <a:pPr defTabSz="577850">
              <a:defRPr sz="3850" b="0">
                <a:latin typeface="Proxima Nova Rg"/>
                <a:ea typeface="Proxima Nova Rg"/>
                <a:cs typeface="Proxima Nova Rg"/>
                <a:sym typeface="Proxima Nova"/>
              </a:defRPr>
            </a:pPr>
            <a:r>
              <a:rPr b="1"/>
              <a:t>RBLAC (Latin America and the Caribbean):</a:t>
            </a:r>
            <a:r>
              <a:t> countries like Argentina and Ecuador face barriers in accessing essential services due to inadequate digital infrastructure and identification systems, affecting economic growth and social trust.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Blockchain Vertical -…"/>
          <p:cNvSpPr txBox="1">
            <a:spLocks noGrp="1"/>
          </p:cNvSpPr>
          <p:nvPr>
            <p:ph type="ctrTitle"/>
          </p:nvPr>
        </p:nvSpPr>
        <p:spPr>
          <a:xfrm>
            <a:off x="1206498" y="661536"/>
            <a:ext cx="21971004" cy="2298773"/>
          </a:xfrm>
          <a:prstGeom prst="rect">
            <a:avLst/>
          </a:prstGeom>
        </p:spPr>
        <p:txBody>
          <a:bodyPr/>
          <a:lstStyle/>
          <a:p>
            <a:pPr defTabSz="1633687">
              <a:defRPr sz="7772" spc="-155">
                <a:latin typeface="Proxima Nova Rg"/>
                <a:ea typeface="Proxima Nova Rg"/>
                <a:cs typeface="Proxima Nova Rg"/>
                <a:sym typeface="Proxima Nova"/>
              </a:defRPr>
            </a:pPr>
            <a:r>
              <a:rPr lang="en-GB" sz="9600" dirty="0"/>
              <a:t>Blockchain Vertical - Digital Identity</a:t>
            </a:r>
            <a:endParaRPr sz="804" b="0" spc="-16" dirty="0">
              <a:latin typeface="Times Roman"/>
              <a:ea typeface="Times Roman"/>
              <a:cs typeface="Times Roman"/>
              <a:sym typeface="Times Roman"/>
            </a:endParaRPr>
          </a:p>
        </p:txBody>
      </p:sp>
      <p:sp>
        <p:nvSpPr>
          <p:cNvPr id="256" name="Top challenges…"/>
          <p:cNvSpPr txBox="1">
            <a:spLocks noGrp="1"/>
          </p:cNvSpPr>
          <p:nvPr>
            <p:ph type="subTitle" idx="1"/>
          </p:nvPr>
        </p:nvSpPr>
        <p:spPr>
          <a:xfrm>
            <a:off x="1206500" y="3423984"/>
            <a:ext cx="21971000" cy="9004498"/>
          </a:xfrm>
          <a:prstGeom prst="rect">
            <a:avLst/>
          </a:prstGeom>
        </p:spPr>
        <p:txBody>
          <a:bodyPr/>
          <a:lstStyle/>
          <a:p>
            <a:pPr defTabSz="586104">
              <a:defRPr sz="3905" b="0">
                <a:latin typeface="Proxima Nova Rg"/>
                <a:ea typeface="Proxima Nova Rg"/>
                <a:cs typeface="Proxima Nova Rg"/>
                <a:sym typeface="Proxima Nova"/>
              </a:defRPr>
            </a:pPr>
            <a:r>
              <a:rPr b="1" dirty="0"/>
              <a:t>Top challenges</a:t>
            </a:r>
          </a:p>
          <a:p>
            <a:pPr defTabSz="586104">
              <a:defRPr sz="3905" b="0">
                <a:latin typeface="Proxima Nova Rg"/>
                <a:ea typeface="Proxima Nova Rg"/>
                <a:cs typeface="Proxima Nova Rg"/>
                <a:sym typeface="Proxima Nova"/>
              </a:defRPr>
            </a:pPr>
            <a:endParaRPr b="1" dirty="0"/>
          </a:p>
          <a:p>
            <a:pPr defTabSz="586104">
              <a:defRPr sz="3905" b="0">
                <a:latin typeface="Proxima Nova Rg"/>
                <a:ea typeface="Proxima Nova Rg"/>
                <a:cs typeface="Proxima Nova Rg"/>
                <a:sym typeface="Proxima Nova"/>
              </a:defRPr>
            </a:pPr>
            <a:r>
              <a:rPr dirty="0"/>
              <a:t>Delays in employment and academic progress due to inadequate systems for verifying qualifications and work histories.</a:t>
            </a:r>
          </a:p>
          <a:p>
            <a:pPr defTabSz="586104">
              <a:defRPr sz="3905" b="0">
                <a:latin typeface="Proxima Nova Rg"/>
                <a:ea typeface="Proxima Nova Rg"/>
                <a:cs typeface="Proxima Nova Rg"/>
                <a:sym typeface="Proxima Nova"/>
              </a:defRPr>
            </a:pPr>
            <a:r>
              <a:rPr dirty="0"/>
              <a:t>Traditional ID methods are susceptible to fraud, theft, and data breaches, restricting access to essential services and diminishing trust in governmental and financial systems.</a:t>
            </a:r>
          </a:p>
          <a:p>
            <a:pPr defTabSz="586104">
              <a:defRPr sz="3905" b="0">
                <a:latin typeface="Proxima Nova Rg"/>
                <a:ea typeface="Proxima Nova Rg"/>
                <a:cs typeface="Proxima Nova Rg"/>
                <a:sym typeface="Proxima Nova"/>
              </a:defRPr>
            </a:pPr>
            <a:r>
              <a:rPr dirty="0"/>
              <a:t>The lack of secure and interoperable systems for managing health records leads to fragmented patient data, causing difficulties in diagnosis and treatment.</a:t>
            </a:r>
          </a:p>
          <a:p>
            <a:pPr defTabSz="586104">
              <a:defRPr sz="3905" b="0">
                <a:latin typeface="Proxima Nova Rg"/>
                <a:ea typeface="Proxima Nova Rg"/>
                <a:cs typeface="Proxima Nova Rg"/>
                <a:sym typeface="Proxima Nova"/>
              </a:defRPr>
            </a:pPr>
            <a:r>
              <a:rPr dirty="0"/>
              <a:t>The absence of accessible identity documents prevents individuals from accessing vital public services like healthcare, education, and banking in many regions.</a:t>
            </a:r>
          </a:p>
          <a:p>
            <a:pPr defTabSz="586104">
              <a:defRPr sz="3905" b="0">
                <a:latin typeface="Proxima Nova Rg"/>
                <a:ea typeface="Proxima Nova Rg"/>
                <a:cs typeface="Proxima Nova Rg"/>
                <a:sym typeface="Proxima Nova"/>
              </a:defRPr>
            </a:pPr>
            <a:r>
              <a:rPr dirty="0"/>
              <a:t>Inadequate security in data storage exposes sensitive groups to risks of violence and discrimination, especially in regions where certain identities or conditions are stigmatized or criminalized.</a:t>
            </a:r>
          </a:p>
          <a:p>
            <a:pPr defTabSz="586104">
              <a:defRPr sz="3905" b="0">
                <a:latin typeface="Proxima Nova Rg"/>
                <a:ea typeface="Proxima Nova Rg"/>
                <a:cs typeface="Proxima Nova Rg"/>
                <a:sym typeface="Proxima Nova"/>
              </a:defRPr>
            </a:pPr>
            <a:r>
              <a:rPr dirty="0"/>
              <a:t>Lack of robust digital infrastructure hinders economic growth, especially in underdeveloped regions, limiting access to new technologies and efficient service delivery.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Methodology"/>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Methodology</a:t>
            </a:r>
          </a:p>
        </p:txBody>
      </p:sp>
      <p:sp>
        <p:nvSpPr>
          <p:cNvPr id="178" name="/// Each shortlisted initiative was systematically evaluated to extract clear and actionable insights, including:…"/>
          <p:cNvSpPr txBox="1">
            <a:spLocks noGrp="1"/>
          </p:cNvSpPr>
          <p:nvPr>
            <p:ph type="subTitle" idx="1"/>
          </p:nvPr>
        </p:nvSpPr>
        <p:spPr>
          <a:xfrm>
            <a:off x="1206500" y="3423984"/>
            <a:ext cx="21971000" cy="9004498"/>
          </a:xfrm>
          <a:prstGeom prst="rect">
            <a:avLst/>
          </a:prstGeom>
        </p:spPr>
        <p:txBody>
          <a:bodyPr lIns="50800" tIns="50800" rIns="50800" bIns="50800" anchor="t">
            <a:normAutofit/>
          </a:bodyPr>
          <a:lstStyle/>
          <a:p>
            <a:pPr defTabSz="718184">
              <a:defRPr sz="4785" b="0">
                <a:latin typeface="Proxima Nova Rg"/>
                <a:ea typeface="Proxima Nova Rg"/>
                <a:cs typeface="Proxima Nova Rg"/>
                <a:sym typeface="Proxima Nova"/>
              </a:defRPr>
            </a:pPr>
            <a:r>
              <a:rPr lang="en-GB" sz="4750"/>
              <a:t>/// Each shortlisted initiative was systematically evaluated to extract clear and actionable insights, including:</a:t>
            </a:r>
          </a:p>
          <a:p>
            <a:pPr defTabSz="718184">
              <a:defRPr sz="4785" b="0">
                <a:latin typeface="Proxima Nova Rg"/>
                <a:ea typeface="Proxima Nova Rg"/>
                <a:cs typeface="Proxima Nova Rg"/>
                <a:sym typeface="Proxima Nova"/>
              </a:defRPr>
            </a:pPr>
            <a:r>
              <a:rPr lang="en-GB" sz="4750"/>
              <a:t>+ Identification of </a:t>
            </a:r>
            <a:r>
              <a:rPr lang="en-GB" sz="4750" b="1"/>
              <a:t>the challenge owner</a:t>
            </a:r>
          </a:p>
          <a:p>
            <a:pPr defTabSz="718184">
              <a:defRPr sz="4785" b="0">
                <a:latin typeface="Proxima Nova Rg"/>
                <a:ea typeface="Proxima Nova Rg"/>
                <a:cs typeface="Proxima Nova Rg"/>
                <a:sym typeface="Proxima Nova"/>
              </a:defRPr>
            </a:pPr>
            <a:r>
              <a:rPr lang="en-GB" sz="4750"/>
              <a:t>+ Specification of </a:t>
            </a:r>
            <a:r>
              <a:rPr lang="en-GB" sz="4750" b="1"/>
              <a:t>the region or country </a:t>
            </a:r>
            <a:r>
              <a:rPr lang="en-GB" sz="4750"/>
              <a:t>associated with the initiative</a:t>
            </a:r>
          </a:p>
          <a:p>
            <a:pPr defTabSz="718184">
              <a:defRPr sz="4785" b="0">
                <a:latin typeface="Proxima Nova Rg"/>
                <a:ea typeface="Proxima Nova Rg"/>
                <a:cs typeface="Proxima Nova Rg"/>
                <a:sym typeface="Proxima Nova"/>
              </a:defRPr>
            </a:pPr>
            <a:r>
              <a:rPr lang="en-GB" sz="4750"/>
              <a:t>+ Detailed </a:t>
            </a:r>
            <a:r>
              <a:rPr lang="en-GB" sz="4750" b="1"/>
              <a:t>descriptions of the challenges </a:t>
            </a:r>
            <a:r>
              <a:rPr lang="en-GB" sz="4750"/>
              <a:t>addressed by each initiative</a:t>
            </a:r>
          </a:p>
          <a:p>
            <a:pPr defTabSz="718184">
              <a:defRPr sz="4785" b="0">
                <a:latin typeface="Proxima Nova Rg"/>
                <a:ea typeface="Proxima Nova Rg"/>
                <a:cs typeface="Proxima Nova Rg"/>
                <a:sym typeface="Proxima Nova"/>
              </a:defRPr>
            </a:pPr>
            <a:r>
              <a:rPr lang="en-GB" sz="4750"/>
              <a:t>+ Categorization based on </a:t>
            </a:r>
            <a:r>
              <a:rPr lang="en-GB" sz="4750" b="1"/>
              <a:t>blockchain verticals </a:t>
            </a:r>
            <a:r>
              <a:rPr lang="en-GB" sz="4750"/>
              <a:t>(e.g., supply chain, digital identity, financial inclusion)</a:t>
            </a:r>
          </a:p>
          <a:p>
            <a:pPr defTabSz="718184">
              <a:defRPr sz="4785" b="0">
                <a:latin typeface="Proxima Nova Rg"/>
                <a:ea typeface="Proxima Nova Rg"/>
                <a:cs typeface="Proxima Nova Rg"/>
                <a:sym typeface="Proxima Nova"/>
              </a:defRPr>
            </a:pPr>
            <a:r>
              <a:rPr lang="en-GB" sz="4750"/>
              <a:t>+ Assessment of potential contribution to specific </a:t>
            </a:r>
            <a:r>
              <a:rPr lang="en-GB" sz="4750" b="1"/>
              <a:t>Sustainable Development Goals (SDGs) </a:t>
            </a:r>
            <a:r>
              <a:rPr lang="en-GB" sz="4750"/>
              <a:t>and their corresponding </a:t>
            </a:r>
            <a:r>
              <a:rPr lang="en-GB" sz="4750" b="1"/>
              <a:t>indicators, </a:t>
            </a:r>
            <a:r>
              <a:rPr lang="en-GB" sz="4750"/>
              <a:t>using UNDP SDG Impact Assessment Tool</a:t>
            </a:r>
          </a:p>
          <a:p>
            <a:pPr defTabSz="718184">
              <a:defRPr sz="4785" b="0">
                <a:latin typeface="Proxima Nova Rg"/>
                <a:ea typeface="Proxima Nova Rg"/>
                <a:cs typeface="Proxima Nova Rg"/>
                <a:sym typeface="Proxima Nova"/>
              </a:defRPr>
            </a:pPr>
            <a:r>
              <a:rPr lang="en-GB" sz="4750"/>
              <a:t>+ Assessment of </a:t>
            </a:r>
            <a:r>
              <a:rPr lang="en-GB" sz="4750" b="1"/>
              <a:t>the current stage of development</a:t>
            </a:r>
            <a:r>
              <a:rPr lang="en-GB" sz="4750"/>
              <a:t>, ranging from idea, conceptualization to implementation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UNDP Blockchain pilot initiatives"/>
          <p:cNvSpPr txBox="1">
            <a:spLocks noGrp="1"/>
          </p:cNvSpPr>
          <p:nvPr>
            <p:ph type="ctrTitle"/>
          </p:nvPr>
        </p:nvSpPr>
        <p:spPr>
          <a:xfrm>
            <a:off x="1206498" y="661536"/>
            <a:ext cx="21971004" cy="2298773"/>
          </a:xfrm>
          <a:prstGeom prst="rect">
            <a:avLst/>
          </a:prstGeom>
        </p:spPr>
        <p:txBody>
          <a:bodyPr/>
          <a:lstStyle>
            <a:lvl1pPr>
              <a:defRPr>
                <a:latin typeface="Proxima Nova Rg"/>
                <a:ea typeface="Proxima Nova Rg"/>
                <a:cs typeface="Proxima Nova Rg"/>
                <a:sym typeface="Proxima Nova"/>
              </a:defRPr>
            </a:lvl1pPr>
          </a:lstStyle>
          <a:p>
            <a:r>
              <a:t>UNDP Blockchain pilot initiatives</a:t>
            </a:r>
          </a:p>
        </p:txBody>
      </p:sp>
      <p:sp>
        <p:nvSpPr>
          <p:cNvPr id="259" name="Top challenges across Blockchain verticals:…"/>
          <p:cNvSpPr txBox="1">
            <a:spLocks noGrp="1"/>
          </p:cNvSpPr>
          <p:nvPr>
            <p:ph type="subTitle" idx="1"/>
          </p:nvPr>
        </p:nvSpPr>
        <p:spPr>
          <a:xfrm>
            <a:off x="1206500" y="3423984"/>
            <a:ext cx="21971000" cy="9004498"/>
          </a:xfrm>
          <a:prstGeom prst="rect">
            <a:avLst/>
          </a:prstGeom>
        </p:spPr>
        <p:txBody>
          <a:bodyPr/>
          <a:lstStyle/>
          <a:p>
            <a:pPr>
              <a:defRPr b="0">
                <a:latin typeface="Proxima Nova Rg"/>
                <a:ea typeface="Proxima Nova Rg"/>
                <a:cs typeface="Proxima Nova Rg"/>
                <a:sym typeface="Proxima Nova"/>
              </a:defRPr>
            </a:pPr>
            <a:r>
              <a:rPr b="1"/>
              <a:t>Top challenges across Blockchain verticals:</a:t>
            </a:r>
          </a:p>
          <a:p>
            <a:pPr>
              <a:defRPr b="0">
                <a:latin typeface="Proxima Nova Rg"/>
                <a:ea typeface="Proxima Nova Rg"/>
                <a:cs typeface="Proxima Nova Rg"/>
                <a:sym typeface="Proxima Nova"/>
              </a:defRPr>
            </a:pPr>
            <a:endParaRPr b="1"/>
          </a:p>
          <a:p>
            <a:pPr>
              <a:defRPr b="0">
                <a:latin typeface="Proxima Nova Rg"/>
                <a:ea typeface="Proxima Nova Rg"/>
                <a:cs typeface="Proxima Nova Rg"/>
                <a:sym typeface="Proxima Nova"/>
              </a:defRPr>
            </a:pPr>
            <a:r>
              <a:t>1/ Lack of transparency and trust in governance processes and supply chains.</a:t>
            </a:r>
          </a:p>
          <a:p>
            <a:pPr>
              <a:defRPr b="0">
                <a:latin typeface="Proxima Nova Rg"/>
                <a:ea typeface="Proxima Nova Rg"/>
                <a:cs typeface="Proxima Nova Rg"/>
                <a:sym typeface="Proxima Nova"/>
              </a:defRPr>
            </a:pPr>
            <a:r>
              <a:t>2/ Financial exclusion limiting economic growth opportunities for marginalized communities.</a:t>
            </a:r>
          </a:p>
          <a:p>
            <a:pPr>
              <a:defRPr b="0">
                <a:latin typeface="Proxima Nova Rg"/>
                <a:ea typeface="Proxima Nova Rg"/>
                <a:cs typeface="Proxima Nova Rg"/>
                <a:sym typeface="Proxima Nova"/>
              </a:defRPr>
            </a:pPr>
            <a:r>
              <a:t>3/ Inefficient climate finance management undermining sustainability efforts.</a:t>
            </a:r>
          </a:p>
          <a:p>
            <a:pPr>
              <a:defRPr b="0">
                <a:latin typeface="Proxima Nova Rg"/>
                <a:ea typeface="Proxima Nova Rg"/>
                <a:cs typeface="Proxima Nova Rg"/>
                <a:sym typeface="Proxima Nova"/>
              </a:defRPr>
            </a:pPr>
            <a:r>
              <a:t>4/ Inadequate digital identity systems restricting access to essential services like healthcare and education.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56F72-A65E-E7F4-FC70-A16A521A8DF1}"/>
            </a:ext>
          </a:extLst>
        </p:cNvPr>
        <p:cNvGrpSpPr/>
        <p:nvPr/>
      </p:nvGrpSpPr>
      <p:grpSpPr>
        <a:xfrm>
          <a:off x="0" y="0"/>
          <a:ext cx="0" cy="0"/>
          <a:chOff x="0" y="0"/>
          <a:chExt cx="0" cy="0"/>
        </a:xfrm>
      </p:grpSpPr>
      <p:sp>
        <p:nvSpPr>
          <p:cNvPr id="258" name="UNDP Blockchain pilot initiatives">
            <a:extLst>
              <a:ext uri="{FF2B5EF4-FFF2-40B4-BE49-F238E27FC236}">
                <a16:creationId xmlns:a16="http://schemas.microsoft.com/office/drawing/2014/main" id="{4FD9EF30-0CD9-EE9A-053C-EF4266C36979}"/>
              </a:ext>
            </a:extLst>
          </p:cNvPr>
          <p:cNvSpPr txBox="1">
            <a:spLocks noGrp="1"/>
          </p:cNvSpPr>
          <p:nvPr>
            <p:ph type="ctrTitle"/>
          </p:nvPr>
        </p:nvSpPr>
        <p:spPr>
          <a:xfrm>
            <a:off x="1206498" y="661536"/>
            <a:ext cx="21971004" cy="2298773"/>
          </a:xfrm>
          <a:prstGeom prst="rect">
            <a:avLst/>
          </a:prstGeom>
        </p:spPr>
        <p:txBody>
          <a:bodyPr/>
          <a:lstStyle>
            <a:lvl1pPr>
              <a:defRPr>
                <a:latin typeface="Proxima Nova Rg"/>
                <a:ea typeface="Proxima Nova Rg"/>
                <a:cs typeface="Proxima Nova Rg"/>
                <a:sym typeface="Proxima Nova"/>
              </a:defRPr>
            </a:lvl1pPr>
          </a:lstStyle>
          <a:p>
            <a:r>
              <a:rPr sz="9600"/>
              <a:t>UNDP Blockchain </a:t>
            </a:r>
            <a:r>
              <a:rPr lang="en-US" sz="9600"/>
              <a:t>opportunities</a:t>
            </a:r>
          </a:p>
        </p:txBody>
      </p:sp>
      <p:sp>
        <p:nvSpPr>
          <p:cNvPr id="259" name="Top challenges across Blockchain verticals:…">
            <a:extLst>
              <a:ext uri="{FF2B5EF4-FFF2-40B4-BE49-F238E27FC236}">
                <a16:creationId xmlns:a16="http://schemas.microsoft.com/office/drawing/2014/main" id="{601C09A8-EC5A-79E0-3555-41A1D0FC670D}"/>
              </a:ext>
            </a:extLst>
          </p:cNvPr>
          <p:cNvSpPr txBox="1">
            <a:spLocks noGrp="1"/>
          </p:cNvSpPr>
          <p:nvPr>
            <p:ph type="subTitle" idx="1"/>
          </p:nvPr>
        </p:nvSpPr>
        <p:spPr>
          <a:xfrm>
            <a:off x="1206500" y="3423984"/>
            <a:ext cx="21971000" cy="9004498"/>
          </a:xfrm>
          <a:prstGeom prst="rect">
            <a:avLst/>
          </a:prstGeom>
        </p:spPr>
        <p:txBody>
          <a:bodyPr lIns="50800" tIns="50800" rIns="50800" bIns="50800" anchor="t">
            <a:normAutofit fontScale="92500" lnSpcReduction="20000"/>
          </a:bodyPr>
          <a:lstStyle/>
          <a:p>
            <a:pPr>
              <a:defRPr b="0">
                <a:latin typeface="Proxima Nova Rg"/>
                <a:ea typeface="Proxima Nova Rg"/>
                <a:cs typeface="Proxima Nova Rg"/>
                <a:sym typeface="Proxima Nova"/>
              </a:defRPr>
            </a:pPr>
            <a:r>
              <a:rPr lang="en-US" dirty="0">
                <a:latin typeface="Proxima Nova Rg"/>
                <a:ea typeface="+mn-lt"/>
                <a:cs typeface="+mn-lt"/>
              </a:rPr>
              <a:t>Governance transparency and accountability</a:t>
            </a:r>
          </a:p>
          <a:p>
            <a:pPr>
              <a:defRPr b="0">
                <a:latin typeface="Proxima Nova Rg"/>
                <a:ea typeface="Proxima Nova Rg"/>
                <a:cs typeface="Proxima Nova Rg"/>
                <a:sym typeface="Proxima Nova"/>
              </a:defRPr>
            </a:pPr>
            <a:endParaRPr b="1" dirty="0"/>
          </a:p>
          <a:p>
            <a:pPr>
              <a:defRPr b="0">
                <a:latin typeface="Proxima Nova Rg"/>
                <a:ea typeface="Proxima Nova Rg"/>
                <a:cs typeface="Proxima Nova Rg"/>
                <a:sym typeface="Proxima Nova"/>
              </a:defRPr>
            </a:pPr>
            <a:r>
              <a:rPr lang="en-US" u="sng" dirty="0">
                <a:solidFill>
                  <a:schemeClr val="tx1">
                    <a:lumMod val="65000"/>
                    <a:lumOff val="35000"/>
                  </a:schemeClr>
                </a:solidFill>
                <a:ea typeface="+mn-lt"/>
                <a:cs typeface="+mn-lt"/>
              </a:rPr>
              <a:t>Opportunity:</a:t>
            </a:r>
            <a:r>
              <a:rPr lang="en-US" dirty="0">
                <a:solidFill>
                  <a:schemeClr val="tx1">
                    <a:lumMod val="65000"/>
                    <a:lumOff val="35000"/>
                  </a:schemeClr>
                </a:solidFill>
                <a:ea typeface="+mn-lt"/>
                <a:cs typeface="+mn-lt"/>
              </a:rPr>
              <a:t> Blockchain can enhance transparency in governance processes by providing immutable records of transactions, decisions, and public fund allocations.</a:t>
            </a:r>
          </a:p>
          <a:p>
            <a:pPr>
              <a:defRPr b="0">
                <a:latin typeface="Proxima Nova Rg"/>
                <a:ea typeface="Proxima Nova Rg"/>
                <a:cs typeface="Proxima Nova Rg"/>
                <a:sym typeface="Proxima Nova"/>
              </a:defRPr>
            </a:pPr>
            <a:endParaRPr lang="en-US"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u="sng" dirty="0">
                <a:solidFill>
                  <a:schemeClr val="tx1">
                    <a:lumMod val="65000"/>
                    <a:lumOff val="35000"/>
                  </a:schemeClr>
                </a:solidFill>
                <a:ea typeface="+mn-lt"/>
                <a:cs typeface="+mn-lt"/>
              </a:rPr>
              <a:t>Use cases:</a:t>
            </a:r>
            <a:endParaRPr u="sng"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Public procurement - automating contract management with smart contracts to reduce corruption and inefficiencies.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Electoral integrity - verifiable voting systems that ensure transparency and prevent fraud.</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Tracking public funds - Real-time monitoring of fund usage to ensure accountability.</a:t>
            </a:r>
          </a:p>
        </p:txBody>
      </p:sp>
    </p:spTree>
    <p:extLst>
      <p:ext uri="{BB962C8B-B14F-4D97-AF65-F5344CB8AC3E}">
        <p14:creationId xmlns:p14="http://schemas.microsoft.com/office/powerpoint/2010/main" val="60964560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63F2B-1505-4E6C-0477-2899161DEA12}"/>
            </a:ext>
          </a:extLst>
        </p:cNvPr>
        <p:cNvGrpSpPr/>
        <p:nvPr/>
      </p:nvGrpSpPr>
      <p:grpSpPr>
        <a:xfrm>
          <a:off x="0" y="0"/>
          <a:ext cx="0" cy="0"/>
          <a:chOff x="0" y="0"/>
          <a:chExt cx="0" cy="0"/>
        </a:xfrm>
      </p:grpSpPr>
      <p:sp>
        <p:nvSpPr>
          <p:cNvPr id="258" name="UNDP Blockchain pilot initiatives">
            <a:extLst>
              <a:ext uri="{FF2B5EF4-FFF2-40B4-BE49-F238E27FC236}">
                <a16:creationId xmlns:a16="http://schemas.microsoft.com/office/drawing/2014/main" id="{A68D2FAA-E92A-C95E-8C0D-028CD2FB515E}"/>
              </a:ext>
            </a:extLst>
          </p:cNvPr>
          <p:cNvSpPr txBox="1">
            <a:spLocks noGrp="1"/>
          </p:cNvSpPr>
          <p:nvPr>
            <p:ph type="ctrTitle"/>
          </p:nvPr>
        </p:nvSpPr>
        <p:spPr>
          <a:xfrm>
            <a:off x="1206498" y="661536"/>
            <a:ext cx="21971004" cy="2298773"/>
          </a:xfrm>
          <a:prstGeom prst="rect">
            <a:avLst/>
          </a:prstGeom>
        </p:spPr>
        <p:txBody>
          <a:bodyPr/>
          <a:lstStyle>
            <a:lvl1pPr>
              <a:defRPr>
                <a:latin typeface="Proxima Nova Rg"/>
                <a:ea typeface="Proxima Nova Rg"/>
                <a:cs typeface="Proxima Nova Rg"/>
                <a:sym typeface="Proxima Nova"/>
              </a:defRPr>
            </a:lvl1pPr>
          </a:lstStyle>
          <a:p>
            <a:r>
              <a:rPr sz="9600"/>
              <a:t>UNDP Blockchain </a:t>
            </a:r>
            <a:r>
              <a:rPr lang="en-US" sz="9600"/>
              <a:t>opportunities</a:t>
            </a:r>
          </a:p>
        </p:txBody>
      </p:sp>
      <p:sp>
        <p:nvSpPr>
          <p:cNvPr id="259" name="Top challenges across Blockchain verticals:…">
            <a:extLst>
              <a:ext uri="{FF2B5EF4-FFF2-40B4-BE49-F238E27FC236}">
                <a16:creationId xmlns:a16="http://schemas.microsoft.com/office/drawing/2014/main" id="{E2CC368B-828C-C97F-1961-98983FE165ED}"/>
              </a:ext>
            </a:extLst>
          </p:cNvPr>
          <p:cNvSpPr txBox="1">
            <a:spLocks noGrp="1"/>
          </p:cNvSpPr>
          <p:nvPr>
            <p:ph type="subTitle" idx="1"/>
          </p:nvPr>
        </p:nvSpPr>
        <p:spPr>
          <a:xfrm>
            <a:off x="1206500" y="3423984"/>
            <a:ext cx="21971000" cy="9004498"/>
          </a:xfrm>
          <a:prstGeom prst="rect">
            <a:avLst/>
          </a:prstGeom>
        </p:spPr>
        <p:txBody>
          <a:bodyPr lIns="50800" tIns="50800" rIns="50800" bIns="50800" anchor="t">
            <a:normAutofit fontScale="92500" lnSpcReduction="20000"/>
          </a:bodyPr>
          <a:lstStyle/>
          <a:p>
            <a:pPr>
              <a:defRPr b="0">
                <a:latin typeface="Proxima Nova Rg"/>
                <a:ea typeface="Proxima Nova Rg"/>
                <a:cs typeface="Proxima Nova Rg"/>
                <a:sym typeface="Proxima Nova"/>
              </a:defRPr>
            </a:pPr>
            <a:r>
              <a:rPr lang="en-US" dirty="0">
                <a:ea typeface="+mn-lt"/>
                <a:cs typeface="+mn-lt"/>
              </a:rPr>
              <a:t>Supply chain traceability and efficiency</a:t>
            </a:r>
          </a:p>
          <a:p>
            <a:pPr>
              <a:defRPr b="0">
                <a:latin typeface="Proxima Nova Rg"/>
                <a:ea typeface="Proxima Nova Rg"/>
                <a:cs typeface="Proxima Nova Rg"/>
                <a:sym typeface="Proxima Nova"/>
              </a:defRPr>
            </a:pPr>
            <a:endParaRPr b="1" dirty="0"/>
          </a:p>
          <a:p>
            <a:pPr>
              <a:defRPr b="0">
                <a:latin typeface="Proxima Nova Rg"/>
                <a:ea typeface="Proxima Nova Rg"/>
                <a:cs typeface="Proxima Nova Rg"/>
                <a:sym typeface="Proxima Nova"/>
              </a:defRPr>
            </a:pPr>
            <a:r>
              <a:rPr lang="en-US" u="sng" dirty="0">
                <a:solidFill>
                  <a:schemeClr val="tx1">
                    <a:lumMod val="65000"/>
                    <a:lumOff val="35000"/>
                  </a:schemeClr>
                </a:solidFill>
                <a:ea typeface="+mn-lt"/>
                <a:cs typeface="+mn-lt"/>
              </a:rPr>
              <a:t>Opportunity:</a:t>
            </a:r>
            <a:r>
              <a:rPr lang="en-US" dirty="0">
                <a:solidFill>
                  <a:schemeClr val="tx1">
                    <a:lumMod val="65000"/>
                    <a:lumOff val="35000"/>
                  </a:schemeClr>
                </a:solidFill>
                <a:ea typeface="+mn-lt"/>
                <a:cs typeface="+mn-lt"/>
              </a:rPr>
              <a:t> Blockchain enables end-to-end traceability, ensuring authenticity, compliance, and visibility throughout supply chains.</a:t>
            </a:r>
          </a:p>
          <a:p>
            <a:pPr>
              <a:defRPr b="0">
                <a:latin typeface="Proxima Nova Rg"/>
                <a:ea typeface="Proxima Nova Rg"/>
                <a:cs typeface="Proxima Nova Rg"/>
                <a:sym typeface="Proxima Nova"/>
              </a:defRPr>
            </a:pPr>
            <a:endParaRPr lang="en-US"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u="sng" dirty="0">
                <a:solidFill>
                  <a:schemeClr val="tx1">
                    <a:lumMod val="65000"/>
                    <a:lumOff val="35000"/>
                  </a:schemeClr>
                </a:solidFill>
                <a:ea typeface="+mn-lt"/>
                <a:cs typeface="+mn-lt"/>
              </a:rPr>
              <a:t>Use cases:</a:t>
            </a:r>
            <a:endParaRPr u="sng"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Product provenance - tracking the origin and movement of goods, especially in industries like food, pharmaceuticals, and luxury goods.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Sustainable practices - monitoring carbon emissions and ethical sourcing across supply chains.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Smart contracts - automating procurement processes such as delivery verification, invoicing, and payments to reduce manual errors and improve efficiency.</a:t>
            </a:r>
          </a:p>
        </p:txBody>
      </p:sp>
    </p:spTree>
    <p:extLst>
      <p:ext uri="{BB962C8B-B14F-4D97-AF65-F5344CB8AC3E}">
        <p14:creationId xmlns:p14="http://schemas.microsoft.com/office/powerpoint/2010/main" val="423759659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6A17-E387-B4F1-B0F8-A58B6654C0B2}"/>
            </a:ext>
          </a:extLst>
        </p:cNvPr>
        <p:cNvGrpSpPr/>
        <p:nvPr/>
      </p:nvGrpSpPr>
      <p:grpSpPr>
        <a:xfrm>
          <a:off x="0" y="0"/>
          <a:ext cx="0" cy="0"/>
          <a:chOff x="0" y="0"/>
          <a:chExt cx="0" cy="0"/>
        </a:xfrm>
      </p:grpSpPr>
      <p:sp>
        <p:nvSpPr>
          <p:cNvPr id="258" name="UNDP Blockchain pilot initiatives">
            <a:extLst>
              <a:ext uri="{FF2B5EF4-FFF2-40B4-BE49-F238E27FC236}">
                <a16:creationId xmlns:a16="http://schemas.microsoft.com/office/drawing/2014/main" id="{CC7A9BDE-5765-B822-6AB9-E4B9FD690363}"/>
              </a:ext>
            </a:extLst>
          </p:cNvPr>
          <p:cNvSpPr txBox="1">
            <a:spLocks noGrp="1"/>
          </p:cNvSpPr>
          <p:nvPr>
            <p:ph type="ctrTitle"/>
          </p:nvPr>
        </p:nvSpPr>
        <p:spPr>
          <a:xfrm>
            <a:off x="1206498" y="661536"/>
            <a:ext cx="21971004" cy="2298773"/>
          </a:xfrm>
          <a:prstGeom prst="rect">
            <a:avLst/>
          </a:prstGeom>
        </p:spPr>
        <p:txBody>
          <a:bodyPr/>
          <a:lstStyle>
            <a:lvl1pPr>
              <a:defRPr>
                <a:latin typeface="Proxima Nova Rg"/>
                <a:ea typeface="Proxima Nova Rg"/>
                <a:cs typeface="Proxima Nova Rg"/>
                <a:sym typeface="Proxima Nova"/>
              </a:defRPr>
            </a:lvl1pPr>
          </a:lstStyle>
          <a:p>
            <a:r>
              <a:rPr sz="9600"/>
              <a:t>UNDP Blockchain </a:t>
            </a:r>
            <a:r>
              <a:rPr lang="en-US" sz="9600"/>
              <a:t>opportunities</a:t>
            </a:r>
          </a:p>
        </p:txBody>
      </p:sp>
      <p:sp>
        <p:nvSpPr>
          <p:cNvPr id="259" name="Top challenges across Blockchain verticals:…">
            <a:extLst>
              <a:ext uri="{FF2B5EF4-FFF2-40B4-BE49-F238E27FC236}">
                <a16:creationId xmlns:a16="http://schemas.microsoft.com/office/drawing/2014/main" id="{F348647D-630A-9371-AC13-D91D557D7986}"/>
              </a:ext>
            </a:extLst>
          </p:cNvPr>
          <p:cNvSpPr txBox="1">
            <a:spLocks noGrp="1"/>
          </p:cNvSpPr>
          <p:nvPr>
            <p:ph type="subTitle" idx="1"/>
          </p:nvPr>
        </p:nvSpPr>
        <p:spPr>
          <a:xfrm>
            <a:off x="1206500" y="3423984"/>
            <a:ext cx="21971000" cy="9004498"/>
          </a:xfrm>
          <a:prstGeom prst="rect">
            <a:avLst/>
          </a:prstGeom>
        </p:spPr>
        <p:txBody>
          <a:bodyPr lIns="50800" tIns="50800" rIns="50800" bIns="50800" anchor="t">
            <a:normAutofit fontScale="92500" lnSpcReduction="20000"/>
          </a:bodyPr>
          <a:lstStyle/>
          <a:p>
            <a:pPr>
              <a:defRPr b="0">
                <a:latin typeface="Proxima Nova Rg"/>
                <a:ea typeface="Proxima Nova Rg"/>
                <a:cs typeface="Proxima Nova Rg"/>
                <a:sym typeface="Proxima Nova"/>
              </a:defRPr>
            </a:pPr>
            <a:r>
              <a:rPr lang="en-US" dirty="0">
                <a:ea typeface="+mn-lt"/>
                <a:cs typeface="+mn-lt"/>
              </a:rPr>
              <a:t>Financial inclusion and digital payments</a:t>
            </a:r>
          </a:p>
          <a:p>
            <a:pPr>
              <a:defRPr b="0">
                <a:latin typeface="Proxima Nova Rg"/>
                <a:ea typeface="Proxima Nova Rg"/>
                <a:cs typeface="Proxima Nova Rg"/>
                <a:sym typeface="Proxima Nova"/>
              </a:defRPr>
            </a:pPr>
            <a:endParaRPr b="1" dirty="0"/>
          </a:p>
          <a:p>
            <a:pPr>
              <a:defRPr b="0">
                <a:latin typeface="Proxima Nova Rg"/>
                <a:ea typeface="Proxima Nova Rg"/>
                <a:cs typeface="Proxima Nova Rg"/>
                <a:sym typeface="Proxima Nova"/>
              </a:defRPr>
            </a:pPr>
            <a:r>
              <a:rPr lang="en-US" u="sng" dirty="0">
                <a:solidFill>
                  <a:schemeClr val="tx1">
                    <a:lumMod val="65000"/>
                    <a:lumOff val="35000"/>
                  </a:schemeClr>
                </a:solidFill>
                <a:ea typeface="+mn-lt"/>
                <a:cs typeface="+mn-lt"/>
              </a:rPr>
              <a:t>Opportunity:</a:t>
            </a:r>
            <a:r>
              <a:rPr lang="en-US" dirty="0">
                <a:solidFill>
                  <a:schemeClr val="tx1">
                    <a:lumMod val="65000"/>
                    <a:lumOff val="35000"/>
                  </a:schemeClr>
                </a:solidFill>
                <a:ea typeface="+mn-lt"/>
                <a:cs typeface="+mn-lt"/>
              </a:rPr>
              <a:t> Blockchain can provide secure, cost-effective financial tools for underserved populations, enabling access to banking services and reducing transaction costs.</a:t>
            </a:r>
          </a:p>
          <a:p>
            <a:pPr>
              <a:defRPr b="0">
                <a:latin typeface="Proxima Nova Rg"/>
                <a:ea typeface="Proxima Nova Rg"/>
                <a:cs typeface="Proxima Nova Rg"/>
                <a:sym typeface="Proxima Nova"/>
              </a:defRPr>
            </a:pPr>
            <a:endParaRPr lang="en-US"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Use cases:</a:t>
            </a:r>
            <a:endParaRPr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Real-time payments - instant settlement of funds for cross-border transactions to support vulnerable populations.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Microfinance - transparent lending platforms for small businesses using blockchain-based credit systems.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Humanitarian aid disbursement - secure distribution of relief funds with traceability to ensure proper allocation.</a:t>
            </a:r>
          </a:p>
        </p:txBody>
      </p:sp>
    </p:spTree>
    <p:extLst>
      <p:ext uri="{BB962C8B-B14F-4D97-AF65-F5344CB8AC3E}">
        <p14:creationId xmlns:p14="http://schemas.microsoft.com/office/powerpoint/2010/main" val="34457166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93FFE-9C18-846C-B7E5-4F53A773AE5B}"/>
            </a:ext>
          </a:extLst>
        </p:cNvPr>
        <p:cNvGrpSpPr/>
        <p:nvPr/>
      </p:nvGrpSpPr>
      <p:grpSpPr>
        <a:xfrm>
          <a:off x="0" y="0"/>
          <a:ext cx="0" cy="0"/>
          <a:chOff x="0" y="0"/>
          <a:chExt cx="0" cy="0"/>
        </a:xfrm>
      </p:grpSpPr>
      <p:sp>
        <p:nvSpPr>
          <p:cNvPr id="258" name="UNDP Blockchain pilot initiatives">
            <a:extLst>
              <a:ext uri="{FF2B5EF4-FFF2-40B4-BE49-F238E27FC236}">
                <a16:creationId xmlns:a16="http://schemas.microsoft.com/office/drawing/2014/main" id="{14F14A4C-3577-3E00-CE3A-443F440E3E06}"/>
              </a:ext>
            </a:extLst>
          </p:cNvPr>
          <p:cNvSpPr txBox="1">
            <a:spLocks noGrp="1"/>
          </p:cNvSpPr>
          <p:nvPr>
            <p:ph type="ctrTitle"/>
          </p:nvPr>
        </p:nvSpPr>
        <p:spPr>
          <a:xfrm>
            <a:off x="1206498" y="661536"/>
            <a:ext cx="21971004" cy="2298773"/>
          </a:xfrm>
          <a:prstGeom prst="rect">
            <a:avLst/>
          </a:prstGeom>
        </p:spPr>
        <p:txBody>
          <a:bodyPr/>
          <a:lstStyle>
            <a:lvl1pPr>
              <a:defRPr>
                <a:latin typeface="Proxima Nova Rg"/>
                <a:ea typeface="Proxima Nova Rg"/>
                <a:cs typeface="Proxima Nova Rg"/>
                <a:sym typeface="Proxima Nova"/>
              </a:defRPr>
            </a:lvl1pPr>
          </a:lstStyle>
          <a:p>
            <a:r>
              <a:rPr sz="9600"/>
              <a:t>UNDP Blockchain </a:t>
            </a:r>
            <a:r>
              <a:rPr lang="en-US" sz="9600"/>
              <a:t>opportunities</a:t>
            </a:r>
          </a:p>
        </p:txBody>
      </p:sp>
      <p:sp>
        <p:nvSpPr>
          <p:cNvPr id="259" name="Top challenges across Blockchain verticals:…">
            <a:extLst>
              <a:ext uri="{FF2B5EF4-FFF2-40B4-BE49-F238E27FC236}">
                <a16:creationId xmlns:a16="http://schemas.microsoft.com/office/drawing/2014/main" id="{B9E7366D-A6C8-D791-19AA-7886649C116B}"/>
              </a:ext>
            </a:extLst>
          </p:cNvPr>
          <p:cNvSpPr txBox="1">
            <a:spLocks noGrp="1"/>
          </p:cNvSpPr>
          <p:nvPr>
            <p:ph type="subTitle" idx="1"/>
          </p:nvPr>
        </p:nvSpPr>
        <p:spPr>
          <a:xfrm>
            <a:off x="1206500" y="3423984"/>
            <a:ext cx="21971000" cy="9004498"/>
          </a:xfrm>
          <a:prstGeom prst="rect">
            <a:avLst/>
          </a:prstGeom>
        </p:spPr>
        <p:txBody>
          <a:bodyPr lIns="50800" tIns="50800" rIns="50800" bIns="50800" anchor="t">
            <a:normAutofit fontScale="92500" lnSpcReduction="20000"/>
          </a:bodyPr>
          <a:lstStyle/>
          <a:p>
            <a:pPr>
              <a:defRPr b="0">
                <a:latin typeface="Proxima Nova Rg"/>
                <a:ea typeface="Proxima Nova Rg"/>
                <a:cs typeface="Proxima Nova Rg"/>
                <a:sym typeface="Proxima Nova"/>
              </a:defRPr>
            </a:pPr>
            <a:r>
              <a:rPr lang="en-US" dirty="0">
                <a:ea typeface="+mn-lt"/>
                <a:cs typeface="+mn-lt"/>
              </a:rPr>
              <a:t>Climate action</a:t>
            </a:r>
            <a:endParaRPr lang="en-US" dirty="0"/>
          </a:p>
          <a:p>
            <a:pPr>
              <a:defRPr b="0">
                <a:latin typeface="Proxima Nova Rg"/>
                <a:ea typeface="Proxima Nova Rg"/>
                <a:cs typeface="Proxima Nova Rg"/>
                <a:sym typeface="Proxima Nova"/>
              </a:defRPr>
            </a:pPr>
            <a:endParaRPr b="1" dirty="0"/>
          </a:p>
          <a:p>
            <a:pPr>
              <a:defRPr b="0">
                <a:latin typeface="Proxima Nova Rg"/>
                <a:ea typeface="Proxima Nova Rg"/>
                <a:cs typeface="Proxima Nova Rg"/>
                <a:sym typeface="Proxima Nova"/>
              </a:defRPr>
            </a:pPr>
            <a:r>
              <a:rPr lang="en-US" u="sng" dirty="0">
                <a:solidFill>
                  <a:schemeClr val="tx1">
                    <a:lumMod val="65000"/>
                    <a:lumOff val="35000"/>
                  </a:schemeClr>
                </a:solidFill>
                <a:ea typeface="+mn-lt"/>
                <a:cs typeface="+mn-lt"/>
              </a:rPr>
              <a:t>Opportunity:</a:t>
            </a:r>
            <a:r>
              <a:rPr lang="en-US" dirty="0">
                <a:solidFill>
                  <a:schemeClr val="tx1">
                    <a:lumMod val="65000"/>
                    <a:lumOff val="35000"/>
                  </a:schemeClr>
                </a:solidFill>
                <a:ea typeface="+mn-lt"/>
                <a:cs typeface="+mn-lt"/>
              </a:rPr>
              <a:t> Blockchain improves transparency in tracking greenhouse gas emissions and climate finance while fostering accountability in sustainability efforts.</a:t>
            </a:r>
          </a:p>
          <a:p>
            <a:pPr>
              <a:defRPr b="0">
                <a:latin typeface="Proxima Nova Rg"/>
                <a:ea typeface="Proxima Nova Rg"/>
                <a:cs typeface="Proxima Nova Rg"/>
                <a:sym typeface="Proxima Nova"/>
              </a:defRPr>
            </a:pPr>
            <a:endParaRPr lang="en-US"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Use cases:</a:t>
            </a:r>
            <a:endParaRPr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Carbon footprint tracking - recording emissions data across value chains using blockchain-enabled platforms.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Climate finance transparency - monitoring investments in mitigation and adaptation activities with immutable records.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Smart contracts for sustainability goals - automating compliance with environmental regulations and incentivizing reductions in emissions.</a:t>
            </a:r>
          </a:p>
        </p:txBody>
      </p:sp>
    </p:spTree>
    <p:extLst>
      <p:ext uri="{BB962C8B-B14F-4D97-AF65-F5344CB8AC3E}">
        <p14:creationId xmlns:p14="http://schemas.microsoft.com/office/powerpoint/2010/main" val="71219871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2DA7B-48C6-6DE2-1E7F-7B35D961CABC}"/>
            </a:ext>
          </a:extLst>
        </p:cNvPr>
        <p:cNvGrpSpPr/>
        <p:nvPr/>
      </p:nvGrpSpPr>
      <p:grpSpPr>
        <a:xfrm>
          <a:off x="0" y="0"/>
          <a:ext cx="0" cy="0"/>
          <a:chOff x="0" y="0"/>
          <a:chExt cx="0" cy="0"/>
        </a:xfrm>
      </p:grpSpPr>
      <p:sp>
        <p:nvSpPr>
          <p:cNvPr id="258" name="UNDP Blockchain pilot initiatives">
            <a:extLst>
              <a:ext uri="{FF2B5EF4-FFF2-40B4-BE49-F238E27FC236}">
                <a16:creationId xmlns:a16="http://schemas.microsoft.com/office/drawing/2014/main" id="{9B9B9B5D-0BB0-D0E8-FB5B-DCDED3964F51}"/>
              </a:ext>
            </a:extLst>
          </p:cNvPr>
          <p:cNvSpPr txBox="1">
            <a:spLocks noGrp="1"/>
          </p:cNvSpPr>
          <p:nvPr>
            <p:ph type="ctrTitle"/>
          </p:nvPr>
        </p:nvSpPr>
        <p:spPr>
          <a:xfrm>
            <a:off x="1206498" y="661536"/>
            <a:ext cx="21971004" cy="2298773"/>
          </a:xfrm>
          <a:prstGeom prst="rect">
            <a:avLst/>
          </a:prstGeom>
        </p:spPr>
        <p:txBody>
          <a:bodyPr/>
          <a:lstStyle>
            <a:lvl1pPr>
              <a:defRPr>
                <a:latin typeface="Proxima Nova Rg"/>
                <a:ea typeface="Proxima Nova Rg"/>
                <a:cs typeface="Proxima Nova Rg"/>
                <a:sym typeface="Proxima Nova"/>
              </a:defRPr>
            </a:lvl1pPr>
          </a:lstStyle>
          <a:p>
            <a:r>
              <a:rPr sz="9600"/>
              <a:t>UNDP Blockchain </a:t>
            </a:r>
            <a:r>
              <a:rPr lang="en-US" sz="9600"/>
              <a:t>opportunities</a:t>
            </a:r>
          </a:p>
        </p:txBody>
      </p:sp>
      <p:sp>
        <p:nvSpPr>
          <p:cNvPr id="259" name="Top challenges across Blockchain verticals:…">
            <a:extLst>
              <a:ext uri="{FF2B5EF4-FFF2-40B4-BE49-F238E27FC236}">
                <a16:creationId xmlns:a16="http://schemas.microsoft.com/office/drawing/2014/main" id="{9B9CE1F7-3C59-35AA-1DDB-EF7103EBB1F8}"/>
              </a:ext>
            </a:extLst>
          </p:cNvPr>
          <p:cNvSpPr txBox="1">
            <a:spLocks noGrp="1"/>
          </p:cNvSpPr>
          <p:nvPr>
            <p:ph type="subTitle" idx="1"/>
          </p:nvPr>
        </p:nvSpPr>
        <p:spPr>
          <a:xfrm>
            <a:off x="1206500" y="3423984"/>
            <a:ext cx="21971000" cy="9004498"/>
          </a:xfrm>
          <a:prstGeom prst="rect">
            <a:avLst/>
          </a:prstGeom>
        </p:spPr>
        <p:txBody>
          <a:bodyPr lIns="50800" tIns="50800" rIns="50800" bIns="50800" anchor="t">
            <a:normAutofit fontScale="92500" lnSpcReduction="20000"/>
          </a:bodyPr>
          <a:lstStyle/>
          <a:p>
            <a:pPr>
              <a:defRPr b="0">
                <a:latin typeface="Proxima Nova Rg"/>
                <a:ea typeface="Proxima Nova Rg"/>
                <a:cs typeface="Proxima Nova Rg"/>
                <a:sym typeface="Proxima Nova"/>
              </a:defRPr>
            </a:pPr>
            <a:r>
              <a:rPr lang="en-US" dirty="0">
                <a:ea typeface="+mn-lt"/>
                <a:cs typeface="+mn-lt"/>
              </a:rPr>
              <a:t>Digital identity management</a:t>
            </a:r>
            <a:endParaRPr lang="en-US" dirty="0"/>
          </a:p>
          <a:p>
            <a:pPr>
              <a:defRPr b="0">
                <a:latin typeface="Proxima Nova Rg"/>
                <a:ea typeface="Proxima Nova Rg"/>
                <a:cs typeface="Proxima Nova Rg"/>
                <a:sym typeface="Proxima Nova"/>
              </a:defRPr>
            </a:pPr>
            <a:endParaRPr b="1" dirty="0"/>
          </a:p>
          <a:p>
            <a:pPr>
              <a:defRPr b="0">
                <a:latin typeface="Proxima Nova Rg"/>
                <a:ea typeface="Proxima Nova Rg"/>
                <a:cs typeface="Proxima Nova Rg"/>
                <a:sym typeface="Proxima Nova"/>
              </a:defRPr>
            </a:pPr>
            <a:r>
              <a:rPr lang="en-US" u="sng" dirty="0">
                <a:solidFill>
                  <a:schemeClr val="tx1">
                    <a:lumMod val="65000"/>
                    <a:lumOff val="35000"/>
                  </a:schemeClr>
                </a:solidFill>
                <a:ea typeface="+mn-lt"/>
                <a:cs typeface="+mn-lt"/>
              </a:rPr>
              <a:t>Opportunity:</a:t>
            </a:r>
            <a:r>
              <a:rPr lang="en-US" dirty="0">
                <a:solidFill>
                  <a:schemeClr val="tx1">
                    <a:lumMod val="65000"/>
                    <a:lumOff val="35000"/>
                  </a:schemeClr>
                </a:solidFill>
                <a:ea typeface="+mn-lt"/>
                <a:cs typeface="+mn-lt"/>
              </a:rPr>
              <a:t> Blockchain-based digital identity systems provide secure, decentralized solutions that mitigate risks like identity theft and data breaches.</a:t>
            </a:r>
          </a:p>
          <a:p>
            <a:pPr>
              <a:defRPr b="0">
                <a:latin typeface="Proxima Nova Rg"/>
                <a:ea typeface="Proxima Nova Rg"/>
                <a:cs typeface="Proxima Nova Rg"/>
                <a:sym typeface="Proxima Nova"/>
              </a:defRPr>
            </a:pPr>
            <a:endParaRPr lang="en-US"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Use cases:</a:t>
            </a:r>
            <a:endParaRPr dirty="0">
              <a:solidFill>
                <a:schemeClr val="tx1">
                  <a:lumMod val="65000"/>
                  <a:lumOff val="35000"/>
                </a:schemeClr>
              </a:solidFill>
              <a:ea typeface="+mn-lt"/>
              <a:cs typeface="+mn-lt"/>
            </a:endParaRP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Credential verification - instant verification of educational or professional qualifications for employment purposes.</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Health data management - secure storage and sharing of medical records while maintaining privacy.</a:t>
            </a:r>
          </a:p>
          <a:p>
            <a:pPr>
              <a:defRPr b="0">
                <a:latin typeface="Proxima Nova Rg"/>
                <a:ea typeface="Proxima Nova Rg"/>
                <a:cs typeface="Proxima Nova Rg"/>
                <a:sym typeface="Proxima Nova"/>
              </a:defRPr>
            </a:pPr>
            <a:r>
              <a:rPr lang="en-US" dirty="0">
                <a:solidFill>
                  <a:schemeClr val="tx1">
                    <a:lumMod val="65000"/>
                    <a:lumOff val="35000"/>
                  </a:schemeClr>
                </a:solidFill>
                <a:ea typeface="+mn-lt"/>
                <a:cs typeface="+mn-lt"/>
              </a:rPr>
              <a:t>/ Access to essential services - ensuring legal identity for marginalized groups to access healthcare, education, or financial services.</a:t>
            </a:r>
          </a:p>
        </p:txBody>
      </p:sp>
    </p:spTree>
    <p:extLst>
      <p:ext uri="{BB962C8B-B14F-4D97-AF65-F5344CB8AC3E}">
        <p14:creationId xmlns:p14="http://schemas.microsoft.com/office/powerpoint/2010/main" val="31354565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trategic UNDP challenges"/>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Strategic UNDP challenges</a:t>
            </a:r>
          </a:p>
        </p:txBody>
      </p:sp>
      <p:sp>
        <p:nvSpPr>
          <p:cNvPr id="181" name="During the review, following key challenge categories were identified:…"/>
          <p:cNvSpPr txBox="1">
            <a:spLocks noGrp="1"/>
          </p:cNvSpPr>
          <p:nvPr>
            <p:ph type="subTitle" idx="1"/>
          </p:nvPr>
        </p:nvSpPr>
        <p:spPr>
          <a:xfrm>
            <a:off x="1206500" y="3423984"/>
            <a:ext cx="21971000" cy="9004498"/>
          </a:xfrm>
          <a:prstGeom prst="rect">
            <a:avLst/>
          </a:prstGeom>
        </p:spPr>
        <p:txBody>
          <a:bodyPr lIns="50800" tIns="50800" rIns="50800" bIns="50800" anchor="t">
            <a:normAutofit fontScale="92500"/>
          </a:bodyPr>
          <a:lstStyle/>
          <a:p>
            <a:pPr defTabSz="660400">
              <a:defRPr sz="4400" b="0">
                <a:latin typeface="Proxima Nova Rg"/>
                <a:ea typeface="Proxima Nova Rg"/>
                <a:cs typeface="Proxima Nova Rg"/>
                <a:sym typeface="Proxima Nova"/>
              </a:defRPr>
            </a:pPr>
            <a:r>
              <a:t>During the review, following </a:t>
            </a:r>
            <a:r>
              <a:rPr b="1"/>
              <a:t>key challenge categories </a:t>
            </a:r>
            <a:r>
              <a:t>were identified:</a:t>
            </a:r>
          </a:p>
          <a:p>
            <a:pPr defTabSz="660400">
              <a:defRPr sz="4400" b="0">
                <a:latin typeface="Proxima Nova Rg"/>
                <a:ea typeface="Proxima Nova Rg"/>
                <a:cs typeface="Proxima Nova Rg"/>
                <a:sym typeface="Proxima Nova"/>
              </a:defRPr>
            </a:pPr>
            <a:endParaRPr/>
          </a:p>
          <a:p>
            <a:pPr defTabSz="660400">
              <a:defRPr sz="4400" b="0">
                <a:latin typeface="Proxima Nova Rg"/>
                <a:ea typeface="Proxima Nova Rg"/>
                <a:cs typeface="Proxima Nova Rg"/>
                <a:sym typeface="Proxima Nova"/>
              </a:defRPr>
            </a:pPr>
            <a:r>
              <a:t>/ Lack of transparency, accountability, and trust in governance and public sector services</a:t>
            </a:r>
          </a:p>
          <a:p>
            <a:pPr defTabSz="660400">
              <a:defRPr sz="4400" b="0">
                <a:latin typeface="Proxima Nova Rg"/>
                <a:ea typeface="Proxima Nova Rg"/>
                <a:cs typeface="Proxima Nova Rg"/>
                <a:sym typeface="Proxima Nova"/>
              </a:defRPr>
            </a:pPr>
            <a:r>
              <a:t>/ Lack of financial inclusion, secure payment systems, and access to capital</a:t>
            </a:r>
          </a:p>
          <a:p>
            <a:pPr defTabSz="660400">
              <a:defRPr sz="4400" b="0">
                <a:latin typeface="Proxima Nova Rg"/>
                <a:ea typeface="Proxima Nova Rg"/>
                <a:cs typeface="Proxima Nova Rg"/>
                <a:sym typeface="Proxima Nova"/>
              </a:defRPr>
            </a:pPr>
            <a:r>
              <a:t>/ Lack of secure, inclusive, and verifiable identity systems</a:t>
            </a:r>
          </a:p>
          <a:p>
            <a:pPr defTabSz="660400">
              <a:defRPr sz="4400" b="0">
                <a:latin typeface="Proxima Nova Rg"/>
                <a:ea typeface="Proxima Nova Rg"/>
                <a:cs typeface="Proxima Nova Rg"/>
                <a:sym typeface="Proxima Nova"/>
              </a:defRPr>
            </a:pPr>
            <a:r>
              <a:t>/ Lack of transparency, accountability, and traceability in supply chains</a:t>
            </a:r>
          </a:p>
          <a:p>
            <a:pPr defTabSz="660400">
              <a:defRPr sz="4400" b="0">
                <a:latin typeface="Proxima Nova Rg"/>
                <a:ea typeface="Proxima Nova Rg"/>
                <a:cs typeface="Proxima Nova Rg"/>
                <a:sym typeface="Proxima Nova"/>
              </a:defRPr>
            </a:pPr>
            <a:r>
              <a:t>/ Lack of transparency, accountability, and efficiency in humanitarian and development aid</a:t>
            </a:r>
          </a:p>
          <a:p>
            <a:pPr defTabSz="660400">
              <a:defRPr sz="4400" b="0">
                <a:latin typeface="Proxima Nova Rg"/>
                <a:ea typeface="Proxima Nova Rg"/>
                <a:cs typeface="Proxima Nova Rg"/>
                <a:sym typeface="Proxima Nova"/>
              </a:defRPr>
            </a:pPr>
            <a:r>
              <a:t>/ Lack of efficient climate action, resource management, and environmental sustainability</a:t>
            </a:r>
          </a:p>
          <a:p>
            <a:pPr defTabSz="660400">
              <a:defRPr sz="4400" b="0">
                <a:latin typeface="Proxima Nova Rg"/>
                <a:ea typeface="Proxima Nova Rg"/>
                <a:cs typeface="Proxima Nova Rg"/>
                <a:sym typeface="Proxima Nova"/>
              </a:defRPr>
            </a:pPr>
            <a:r>
              <a:t>/ Lack of secure, efficient, and transparent healthcare systems</a:t>
            </a:r>
          </a:p>
          <a:p>
            <a:pPr defTabSz="660400">
              <a:defRPr sz="4400" b="0">
                <a:latin typeface="Proxima Nova Rg"/>
                <a:ea typeface="Proxima Nova Rg"/>
                <a:cs typeface="Proxima Nova Rg"/>
                <a:sym typeface="Proxima Nova"/>
              </a:defRPr>
            </a:pPr>
            <a:r>
              <a:t>/ Lack of verifiable workforce credentials, career pathways, and employment </a:t>
            </a:r>
            <a:r>
              <a:rPr lang="en-GB"/>
              <a:t>access</a:t>
            </a:r>
            <a:endParaRPr/>
          </a:p>
          <a:p>
            <a:pPr defTabSz="660400">
              <a:defRPr sz="4400" b="0">
                <a:latin typeface="Proxima Nova Rg"/>
                <a:ea typeface="Proxima Nova Rg"/>
                <a:cs typeface="Proxima Nova Rg"/>
                <a:sym typeface="Proxima Nova"/>
              </a:defRPr>
            </a:pPr>
            <a:r>
              <a:t>/ Lack of inclusive, transparent, and accessible education systems</a:t>
            </a:r>
          </a:p>
          <a:p>
            <a:pPr defTabSz="660400">
              <a:defRPr sz="4400" b="0">
                <a:latin typeface="Proxima Nova Rg"/>
                <a:ea typeface="Proxima Nova Rg"/>
                <a:cs typeface="Proxima Nova Rg"/>
                <a:sym typeface="Proxima Nova"/>
              </a:defRPr>
            </a:pPr>
            <a:r>
              <a:t>/ Lack of transparent market access, business growth, and economic participation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trategic UNDP challenges"/>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Strategic UNDP challenges</a:t>
            </a:r>
          </a:p>
        </p:txBody>
      </p:sp>
      <p:sp>
        <p:nvSpPr>
          <p:cNvPr id="184" name="Relevance to SDG goals and indicators…"/>
          <p:cNvSpPr txBox="1">
            <a:spLocks noGrp="1"/>
          </p:cNvSpPr>
          <p:nvPr>
            <p:ph type="subTitle" idx="1"/>
          </p:nvPr>
        </p:nvSpPr>
        <p:spPr>
          <a:xfrm>
            <a:off x="1206500" y="3423984"/>
            <a:ext cx="21971000" cy="9004498"/>
          </a:xfrm>
          <a:prstGeom prst="rect">
            <a:avLst/>
          </a:prstGeom>
        </p:spPr>
        <p:txBody>
          <a:bodyPr/>
          <a:lstStyle/>
          <a:p>
            <a:pPr defTabSz="577850">
              <a:defRPr sz="3850">
                <a:latin typeface="Proxima Nova Rg"/>
                <a:ea typeface="Proxima Nova Rg"/>
                <a:cs typeface="Proxima Nova Rg"/>
                <a:sym typeface="Proxima Nova"/>
              </a:defRPr>
            </a:pPr>
            <a:r>
              <a:t>Relevance to SDG goals and indicators</a:t>
            </a:r>
          </a:p>
          <a:p>
            <a:pPr defTabSz="577850">
              <a:defRPr sz="3850" b="0">
                <a:latin typeface="Proxima Nova Rg"/>
                <a:ea typeface="Proxima Nova Rg"/>
                <a:cs typeface="Proxima Nova Rg"/>
                <a:sym typeface="Proxima Nova"/>
              </a:defRPr>
            </a:pPr>
            <a:endParaRPr/>
          </a:p>
          <a:p>
            <a:pPr defTabSz="577850">
              <a:defRPr sz="3850" b="0" u="sng">
                <a:latin typeface="Proxima Nova Rg"/>
                <a:ea typeface="Proxima Nova Rg"/>
                <a:cs typeface="Proxima Nova Rg"/>
                <a:sym typeface="Proxima Nova"/>
              </a:defRPr>
            </a:pPr>
            <a:r>
              <a:t>Goal 8: Decent Work and Economic Growth </a:t>
            </a:r>
            <a:r>
              <a:rPr i="1"/>
              <a:t>(24 challenges)</a:t>
            </a:r>
          </a:p>
          <a:p>
            <a:pPr defTabSz="577850">
              <a:defRPr sz="3850" b="0">
                <a:latin typeface="Proxima Nova Rg"/>
                <a:ea typeface="Proxima Nova Rg"/>
                <a:cs typeface="Proxima Nova Rg"/>
                <a:sym typeface="Proxima Nova"/>
              </a:defRPr>
            </a:pPr>
            <a:endParaRPr i="1"/>
          </a:p>
          <a:p>
            <a:pPr defTabSz="577850">
              <a:defRPr sz="3850" b="0">
                <a:latin typeface="Proxima Nova Rg"/>
                <a:ea typeface="Proxima Nova Rg"/>
                <a:cs typeface="Proxima Nova Rg"/>
                <a:sym typeface="Proxima Nova"/>
              </a:defRPr>
            </a:pPr>
            <a:r>
              <a:t>8.2 - Achieve higher levels of economic productivity through diversification, technological upgrading, and innovation, including through a focus on high-value-added and labor-intensive sectors.</a:t>
            </a:r>
          </a:p>
          <a:p>
            <a:pPr defTabSz="577850">
              <a:defRPr sz="3850" b="0">
                <a:latin typeface="Proxima Nova Rg"/>
                <a:ea typeface="Proxima Nova Rg"/>
                <a:cs typeface="Proxima Nova Rg"/>
                <a:sym typeface="Proxima Nova"/>
              </a:defRPr>
            </a:pPr>
            <a:endParaRPr/>
          </a:p>
          <a:p>
            <a:pPr defTabSz="577850">
              <a:defRPr sz="3850" b="0">
                <a:latin typeface="Proxima Nova Rg"/>
                <a:ea typeface="Proxima Nova Rg"/>
                <a:cs typeface="Proxima Nova Rg"/>
                <a:sym typeface="Proxima Nova"/>
              </a:defRPr>
            </a:pPr>
            <a:r>
              <a:t>8.3 - Promote development-oriented policies that support productive activities, decent job creation, entrepreneurship, creativity, and innovation, and encourage the formalization and growth of micro-, small-, and medium-sized enterprises, including through access to financial services.</a:t>
            </a:r>
          </a:p>
          <a:p>
            <a:pPr defTabSz="577850">
              <a:defRPr sz="3850" b="0">
                <a:latin typeface="Proxima Nova Rg"/>
                <a:ea typeface="Proxima Nova Rg"/>
                <a:cs typeface="Proxima Nova Rg"/>
                <a:sym typeface="Proxima Nova"/>
              </a:defRPr>
            </a:pPr>
            <a:endParaRPr/>
          </a:p>
          <a:p>
            <a:pPr defTabSz="577850">
              <a:defRPr sz="3850" b="0">
                <a:latin typeface="Proxima Nova Rg"/>
                <a:ea typeface="Proxima Nova Rg"/>
                <a:cs typeface="Proxima Nova Rg"/>
                <a:sym typeface="Proxima Nova"/>
              </a:defRPr>
            </a:pPr>
            <a:r>
              <a:t>8.10 - Strengthen the capacity of domestic financial institutions to encourage and expand access to banking, insurance, and financial services for all.</a:t>
            </a:r>
          </a:p>
          <a:p>
            <a:pPr defTabSz="577850">
              <a:defRPr sz="3850" b="0">
                <a:latin typeface="Proxima Nova Rg"/>
                <a:ea typeface="Proxima Nova Rg"/>
                <a:cs typeface="Proxima Nova Rg"/>
                <a:sym typeface="Proxima Nova"/>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trategic UNDP challenges"/>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Strategic UNDP challenges</a:t>
            </a:r>
          </a:p>
        </p:txBody>
      </p:sp>
      <p:sp>
        <p:nvSpPr>
          <p:cNvPr id="187" name="Relevance to SDG goals and indicators…"/>
          <p:cNvSpPr txBox="1">
            <a:spLocks noGrp="1"/>
          </p:cNvSpPr>
          <p:nvPr>
            <p:ph type="subTitle" idx="1"/>
          </p:nvPr>
        </p:nvSpPr>
        <p:spPr>
          <a:xfrm>
            <a:off x="1206500" y="3423984"/>
            <a:ext cx="21971000" cy="9004498"/>
          </a:xfrm>
          <a:prstGeom prst="rect">
            <a:avLst/>
          </a:prstGeom>
        </p:spPr>
        <p:txBody>
          <a:bodyPr/>
          <a:lstStyle/>
          <a:p>
            <a:pPr defTabSz="528319">
              <a:defRPr sz="3520">
                <a:latin typeface="Proxima Nova Rg"/>
                <a:ea typeface="Proxima Nova Rg"/>
                <a:cs typeface="Proxima Nova Rg"/>
                <a:sym typeface="Proxima Nova"/>
              </a:defRPr>
            </a:pPr>
            <a:r>
              <a:t>Relevance to SDG goals and indicators</a:t>
            </a:r>
          </a:p>
          <a:p>
            <a:pPr defTabSz="528319">
              <a:defRPr sz="3520" b="0">
                <a:latin typeface="Proxima Nova Rg"/>
                <a:ea typeface="Proxima Nova Rg"/>
                <a:cs typeface="Proxima Nova Rg"/>
                <a:sym typeface="Proxima Nova"/>
              </a:defRPr>
            </a:pPr>
            <a:endParaRPr/>
          </a:p>
          <a:p>
            <a:pPr defTabSz="528319">
              <a:defRPr sz="3520" b="0" u="sng">
                <a:latin typeface="Proxima Nova Rg"/>
                <a:ea typeface="Proxima Nova Rg"/>
                <a:cs typeface="Proxima Nova Rg"/>
                <a:sym typeface="Proxima Nova"/>
              </a:defRPr>
            </a:pPr>
            <a:r>
              <a:t>Goal 12: Responsible Consumption and Production </a:t>
            </a:r>
            <a:r>
              <a:rPr i="1"/>
              <a:t>(61 challenge)</a:t>
            </a:r>
          </a:p>
          <a:p>
            <a:pPr defTabSz="528319">
              <a:defRPr sz="3520" b="0">
                <a:latin typeface="Proxima Nova Rg"/>
                <a:ea typeface="Proxima Nova Rg"/>
                <a:cs typeface="Proxima Nova Rg"/>
                <a:sym typeface="Proxima Nova"/>
              </a:defRPr>
            </a:pPr>
            <a:endParaRPr i="1"/>
          </a:p>
          <a:p>
            <a:pPr defTabSz="528319">
              <a:defRPr sz="3520" b="0">
                <a:latin typeface="Proxima Nova Rg"/>
                <a:ea typeface="Proxima Nova Rg"/>
                <a:cs typeface="Proxima Nova Rg"/>
                <a:sym typeface="Proxima Nova"/>
              </a:defRPr>
            </a:pPr>
            <a:r>
              <a:t>12.2 - By 2030, achieve the sustainable management and efficient use of natural resources.</a:t>
            </a:r>
          </a:p>
          <a:p>
            <a:pPr defTabSz="528319">
              <a:defRPr sz="3520" b="0">
                <a:latin typeface="Proxima Nova Rg"/>
                <a:ea typeface="Proxima Nova Rg"/>
                <a:cs typeface="Proxima Nova Rg"/>
                <a:sym typeface="Proxima Nova"/>
              </a:defRPr>
            </a:pPr>
            <a:endParaRPr/>
          </a:p>
          <a:p>
            <a:pPr defTabSz="528319">
              <a:defRPr sz="3520" b="0">
                <a:latin typeface="Proxima Nova Rg"/>
                <a:ea typeface="Proxima Nova Rg"/>
                <a:cs typeface="Proxima Nova Rg"/>
                <a:sym typeface="Proxima Nova"/>
              </a:defRPr>
            </a:pPr>
            <a:r>
              <a:t>12.3 - By 2030, halve per capita global food waste at the retail and consumer levels and reduce food losses along production and supply chains, including post-harvest losses.</a:t>
            </a:r>
          </a:p>
          <a:p>
            <a:pPr defTabSz="528319">
              <a:defRPr sz="3520" b="0">
                <a:latin typeface="Proxima Nova Rg"/>
                <a:ea typeface="Proxima Nova Rg"/>
                <a:cs typeface="Proxima Nova Rg"/>
                <a:sym typeface="Proxima Nova"/>
              </a:defRPr>
            </a:pPr>
            <a:endParaRPr/>
          </a:p>
          <a:p>
            <a:pPr defTabSz="528319">
              <a:defRPr sz="3520" b="0">
                <a:latin typeface="Proxima Nova Rg"/>
                <a:ea typeface="Proxima Nova Rg"/>
                <a:cs typeface="Proxima Nova Rg"/>
                <a:sym typeface="Proxima Nova"/>
              </a:defRPr>
            </a:pPr>
            <a:r>
              <a:t>12.5 - By 2030, substantially reduce waste generation through prevention, reduction, recycling, and reuse.</a:t>
            </a:r>
          </a:p>
          <a:p>
            <a:pPr defTabSz="528319">
              <a:defRPr sz="3520" b="0">
                <a:latin typeface="Proxima Nova Rg"/>
                <a:ea typeface="Proxima Nova Rg"/>
                <a:cs typeface="Proxima Nova Rg"/>
                <a:sym typeface="Proxima Nova"/>
              </a:defRPr>
            </a:pPr>
            <a:endParaRPr/>
          </a:p>
          <a:p>
            <a:pPr defTabSz="528319">
              <a:defRPr sz="3520" b="0">
                <a:latin typeface="Proxima Nova Rg"/>
                <a:ea typeface="Proxima Nova Rg"/>
                <a:cs typeface="Proxima Nova Rg"/>
                <a:sym typeface="Proxima Nova"/>
              </a:defRPr>
            </a:pPr>
            <a:r>
              <a:t>12.6 - Encourage companies, especially large and transnational companies, to adopt sustainable practices and to integrate sustainability information into their reporting cycle.</a:t>
            </a:r>
          </a:p>
          <a:p>
            <a:pPr defTabSz="528319">
              <a:defRPr sz="3520" b="0">
                <a:latin typeface="Proxima Nova Rg"/>
                <a:ea typeface="Proxima Nova Rg"/>
                <a:cs typeface="Proxima Nova Rg"/>
                <a:sym typeface="Proxima Nova"/>
              </a:defRPr>
            </a:pPr>
            <a:endParaRPr/>
          </a:p>
          <a:p>
            <a:pPr defTabSz="528319">
              <a:defRPr sz="3520" b="0">
                <a:latin typeface="Proxima Nova Rg"/>
                <a:ea typeface="Proxima Nova Rg"/>
                <a:cs typeface="Proxima Nova Rg"/>
                <a:sym typeface="Proxima Nova"/>
              </a:defRPr>
            </a:pPr>
            <a:r>
              <a:t>12.7 - Promote public procurement practices that are sustainable, in accordance with national policies and priorities.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trategic UNDP challenges"/>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Strategic UNDP challenges</a:t>
            </a:r>
          </a:p>
        </p:txBody>
      </p:sp>
      <p:sp>
        <p:nvSpPr>
          <p:cNvPr id="190" name="Relevance to SDG goals and indicators…"/>
          <p:cNvSpPr txBox="1">
            <a:spLocks noGrp="1"/>
          </p:cNvSpPr>
          <p:nvPr>
            <p:ph type="subTitle" idx="1"/>
          </p:nvPr>
        </p:nvSpPr>
        <p:spPr>
          <a:xfrm>
            <a:off x="1206500" y="3423984"/>
            <a:ext cx="21971000" cy="9004498"/>
          </a:xfrm>
          <a:prstGeom prst="rect">
            <a:avLst/>
          </a:prstGeom>
        </p:spPr>
        <p:txBody>
          <a:bodyPr/>
          <a:lstStyle/>
          <a:p>
            <a:pPr defTabSz="610870">
              <a:defRPr sz="4070">
                <a:latin typeface="Proxima Nova Rg"/>
                <a:ea typeface="Proxima Nova Rg"/>
                <a:cs typeface="Proxima Nova Rg"/>
                <a:sym typeface="Proxima Nova"/>
              </a:defRPr>
            </a:pPr>
            <a:r>
              <a:t>Relevance to SDG goals and indicators</a:t>
            </a:r>
          </a:p>
          <a:p>
            <a:pPr defTabSz="610870">
              <a:defRPr sz="4070" b="0">
                <a:latin typeface="Proxima Nova Rg"/>
                <a:ea typeface="Proxima Nova Rg"/>
                <a:cs typeface="Proxima Nova Rg"/>
                <a:sym typeface="Proxima Nova"/>
              </a:defRPr>
            </a:pPr>
            <a:endParaRPr/>
          </a:p>
          <a:p>
            <a:pPr defTabSz="610870">
              <a:defRPr sz="4070" b="0" u="sng">
                <a:latin typeface="Proxima Nova Rg"/>
                <a:ea typeface="Proxima Nova Rg"/>
                <a:cs typeface="Proxima Nova Rg"/>
                <a:sym typeface="Proxima Nova"/>
              </a:defRPr>
            </a:pPr>
            <a:r>
              <a:t>Goal 13: Climate Action </a:t>
            </a:r>
            <a:r>
              <a:rPr i="1"/>
              <a:t>(29 challenges)</a:t>
            </a:r>
          </a:p>
          <a:p>
            <a:pPr defTabSz="610870">
              <a:defRPr sz="4070" b="0">
                <a:latin typeface="Proxima Nova Rg"/>
                <a:ea typeface="Proxima Nova Rg"/>
                <a:cs typeface="Proxima Nova Rg"/>
                <a:sym typeface="Proxima Nova"/>
              </a:defRPr>
            </a:pPr>
            <a:endParaRPr i="1"/>
          </a:p>
          <a:p>
            <a:pPr defTabSz="610870">
              <a:defRPr sz="4070" b="0">
                <a:latin typeface="Proxima Nova Rg"/>
                <a:ea typeface="Proxima Nova Rg"/>
                <a:cs typeface="Proxima Nova Rg"/>
                <a:sym typeface="Proxima Nova"/>
              </a:defRPr>
            </a:pPr>
            <a:r>
              <a:t>13.1 - Strengthen resilience and adaptive capacity to climate-related hazards and natural disasters in all countries.</a:t>
            </a:r>
          </a:p>
          <a:p>
            <a:pPr defTabSz="610870">
              <a:defRPr sz="4070" b="0">
                <a:latin typeface="Proxima Nova Rg"/>
                <a:ea typeface="Proxima Nova Rg"/>
                <a:cs typeface="Proxima Nova Rg"/>
                <a:sym typeface="Proxima Nova"/>
              </a:defRPr>
            </a:pPr>
            <a:endParaRPr/>
          </a:p>
          <a:p>
            <a:pPr defTabSz="610870">
              <a:defRPr sz="4070" b="0">
                <a:latin typeface="Proxima Nova Rg"/>
                <a:ea typeface="Proxima Nova Rg"/>
                <a:cs typeface="Proxima Nova Rg"/>
                <a:sym typeface="Proxima Nova"/>
              </a:defRPr>
            </a:pPr>
            <a:r>
              <a:t>13.2 - Integrate climate change measures into national policies, strategies, and planning.</a:t>
            </a:r>
          </a:p>
          <a:p>
            <a:pPr defTabSz="610870">
              <a:defRPr sz="4070" b="0">
                <a:latin typeface="Proxima Nova Rg"/>
                <a:ea typeface="Proxima Nova Rg"/>
                <a:cs typeface="Proxima Nova Rg"/>
                <a:sym typeface="Proxima Nova"/>
              </a:defRPr>
            </a:pPr>
            <a:endParaRPr/>
          </a:p>
          <a:p>
            <a:pPr defTabSz="610870">
              <a:defRPr sz="4070" b="0">
                <a:latin typeface="Proxima Nova Rg"/>
                <a:ea typeface="Proxima Nova Rg"/>
                <a:cs typeface="Proxima Nova Rg"/>
                <a:sym typeface="Proxima Nova"/>
              </a:defRPr>
            </a:pPr>
            <a:r>
              <a:t>13.3 - Improve education, awareness, and human and institutional capacity on climate change mitigation, adaptation, impact reduction, and early warning.</a:t>
            </a:r>
          </a:p>
          <a:p>
            <a:pPr defTabSz="610870">
              <a:defRPr sz="4070" b="0">
                <a:latin typeface="Proxima Nova Rg"/>
                <a:ea typeface="Proxima Nova Rg"/>
                <a:cs typeface="Proxima Nova Rg"/>
                <a:sym typeface="Proxima Nova"/>
              </a:defRPr>
            </a:pPr>
            <a:endParaRPr/>
          </a:p>
          <a:p>
            <a:pPr defTabSz="610870">
              <a:defRPr sz="4070" b="0">
                <a:latin typeface="Proxima Nova Rg"/>
                <a:ea typeface="Proxima Nova Rg"/>
                <a:cs typeface="Proxima Nova Rg"/>
                <a:sym typeface="Proxima Nova"/>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trategic UNDP challenges"/>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Strategic UNDP challenges</a:t>
            </a:r>
          </a:p>
        </p:txBody>
      </p:sp>
      <p:sp>
        <p:nvSpPr>
          <p:cNvPr id="193" name="Relevance to SDG goals and indicators…"/>
          <p:cNvSpPr txBox="1">
            <a:spLocks noGrp="1"/>
          </p:cNvSpPr>
          <p:nvPr>
            <p:ph type="subTitle" idx="1"/>
          </p:nvPr>
        </p:nvSpPr>
        <p:spPr>
          <a:xfrm>
            <a:off x="1206500" y="3423984"/>
            <a:ext cx="21971000" cy="9004498"/>
          </a:xfrm>
          <a:prstGeom prst="rect">
            <a:avLst/>
          </a:prstGeom>
        </p:spPr>
        <p:txBody>
          <a:bodyPr/>
          <a:lstStyle/>
          <a:p>
            <a:pPr defTabSz="610870">
              <a:defRPr sz="4070">
                <a:latin typeface="Proxima Nova Rg"/>
                <a:ea typeface="Proxima Nova Rg"/>
                <a:cs typeface="Proxima Nova Rg"/>
                <a:sym typeface="Proxima Nova"/>
              </a:defRPr>
            </a:pPr>
            <a:r>
              <a:t>Relevance to SDG goals and indicators</a:t>
            </a:r>
          </a:p>
          <a:p>
            <a:pPr defTabSz="610870">
              <a:defRPr sz="4070" b="0">
                <a:latin typeface="Proxima Nova Rg"/>
                <a:ea typeface="Proxima Nova Rg"/>
                <a:cs typeface="Proxima Nova Rg"/>
                <a:sym typeface="Proxima Nova"/>
              </a:defRPr>
            </a:pPr>
            <a:endParaRPr/>
          </a:p>
          <a:p>
            <a:pPr defTabSz="610870">
              <a:defRPr sz="4070" b="0" u="sng">
                <a:latin typeface="Proxima Nova Rg"/>
                <a:ea typeface="Proxima Nova Rg"/>
                <a:cs typeface="Proxima Nova Rg"/>
                <a:sym typeface="Proxima Nova"/>
              </a:defRPr>
            </a:pPr>
            <a:r>
              <a:t>Goal 16: Peace, Justice, and Strong Institutions </a:t>
            </a:r>
            <a:r>
              <a:rPr i="1"/>
              <a:t>(149 challenges)</a:t>
            </a:r>
          </a:p>
          <a:p>
            <a:pPr defTabSz="610870">
              <a:defRPr sz="4070" b="0">
                <a:latin typeface="Proxima Nova Rg"/>
                <a:ea typeface="Proxima Nova Rg"/>
                <a:cs typeface="Proxima Nova Rg"/>
                <a:sym typeface="Proxima Nova"/>
              </a:defRPr>
            </a:pPr>
            <a:endParaRPr i="1"/>
          </a:p>
          <a:p>
            <a:pPr defTabSz="610870">
              <a:defRPr sz="4070" b="0">
                <a:latin typeface="Proxima Nova Rg"/>
                <a:ea typeface="Proxima Nova Rg"/>
                <a:cs typeface="Proxima Nova Rg"/>
                <a:sym typeface="Proxima Nova"/>
              </a:defRPr>
            </a:pPr>
            <a:r>
              <a:t>16.5 - Substantially reduce corruption and bribery in all their forms.</a:t>
            </a:r>
          </a:p>
          <a:p>
            <a:pPr defTabSz="610870">
              <a:defRPr sz="4070" b="0">
                <a:latin typeface="Proxima Nova Rg"/>
                <a:ea typeface="Proxima Nova Rg"/>
                <a:cs typeface="Proxima Nova Rg"/>
                <a:sym typeface="Proxima Nova"/>
              </a:defRPr>
            </a:pPr>
            <a:endParaRPr/>
          </a:p>
          <a:p>
            <a:pPr defTabSz="610870">
              <a:defRPr sz="4070" b="0">
                <a:latin typeface="Proxima Nova Rg"/>
                <a:ea typeface="Proxima Nova Rg"/>
                <a:cs typeface="Proxima Nova Rg"/>
                <a:sym typeface="Proxima Nova"/>
              </a:defRPr>
            </a:pPr>
            <a:r>
              <a:t>16.6 - Develop effective, accountable, and transparent institutions at all levels.</a:t>
            </a:r>
          </a:p>
          <a:p>
            <a:pPr defTabSz="610870">
              <a:defRPr sz="4070" b="0">
                <a:latin typeface="Proxima Nova Rg"/>
                <a:ea typeface="Proxima Nova Rg"/>
                <a:cs typeface="Proxima Nova Rg"/>
                <a:sym typeface="Proxima Nova"/>
              </a:defRPr>
            </a:pPr>
            <a:endParaRPr/>
          </a:p>
          <a:p>
            <a:pPr defTabSz="610870">
              <a:defRPr sz="4070" b="0">
                <a:latin typeface="Proxima Nova Rg"/>
                <a:ea typeface="Proxima Nova Rg"/>
                <a:cs typeface="Proxima Nova Rg"/>
                <a:sym typeface="Proxima Nova"/>
              </a:defRPr>
            </a:pPr>
            <a:r>
              <a:t>16.7 - Ensure responsive, inclusive, participatory, and representative decision-making at all levels.</a:t>
            </a:r>
          </a:p>
          <a:p>
            <a:pPr defTabSz="610870">
              <a:defRPr sz="4070" b="0">
                <a:latin typeface="Proxima Nova Rg"/>
                <a:ea typeface="Proxima Nova Rg"/>
                <a:cs typeface="Proxima Nova Rg"/>
                <a:sym typeface="Proxima Nova"/>
              </a:defRPr>
            </a:pPr>
            <a:endParaRPr/>
          </a:p>
          <a:p>
            <a:pPr defTabSz="610870">
              <a:defRPr sz="4070" b="0">
                <a:latin typeface="Proxima Nova Rg"/>
                <a:ea typeface="Proxima Nova Rg"/>
                <a:cs typeface="Proxima Nova Rg"/>
                <a:sym typeface="Proxima Nova"/>
              </a:defRPr>
            </a:pPr>
            <a:r>
              <a:t>16.9 - By 2030, provide legal identity for all, including birth registration.</a:t>
            </a:r>
          </a:p>
          <a:p>
            <a:pPr defTabSz="610870">
              <a:defRPr sz="4070" b="0">
                <a:latin typeface="Proxima Nova Rg"/>
                <a:ea typeface="Proxima Nova Rg"/>
                <a:cs typeface="Proxima Nova Rg"/>
                <a:sym typeface="Proxima Nova"/>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trategic UNDP challenges"/>
          <p:cNvSpPr txBox="1">
            <a:spLocks noGrp="1"/>
          </p:cNvSpPr>
          <p:nvPr>
            <p:ph type="ctrTitle"/>
          </p:nvPr>
        </p:nvSpPr>
        <p:spPr>
          <a:xfrm>
            <a:off x="1206498" y="1055308"/>
            <a:ext cx="21971004" cy="1905001"/>
          </a:xfrm>
          <a:prstGeom prst="rect">
            <a:avLst/>
          </a:prstGeom>
        </p:spPr>
        <p:txBody>
          <a:bodyPr/>
          <a:lstStyle>
            <a:lvl1pPr>
              <a:defRPr>
                <a:latin typeface="Proxima Nova Rg"/>
                <a:ea typeface="Proxima Nova Rg"/>
                <a:cs typeface="Proxima Nova Rg"/>
                <a:sym typeface="Proxima Nova"/>
              </a:defRPr>
            </a:lvl1pPr>
          </a:lstStyle>
          <a:p>
            <a:r>
              <a:t>Strategic UNDP challenges</a:t>
            </a:r>
          </a:p>
        </p:txBody>
      </p:sp>
      <p:sp>
        <p:nvSpPr>
          <p:cNvPr id="196" name="BLOCKCHAIN VERTICALS…"/>
          <p:cNvSpPr txBox="1">
            <a:spLocks noGrp="1"/>
          </p:cNvSpPr>
          <p:nvPr>
            <p:ph type="subTitle" idx="1"/>
          </p:nvPr>
        </p:nvSpPr>
        <p:spPr>
          <a:xfrm>
            <a:off x="1206500" y="3423984"/>
            <a:ext cx="21971000" cy="9004498"/>
          </a:xfrm>
          <a:prstGeom prst="rect">
            <a:avLst/>
          </a:prstGeom>
        </p:spPr>
        <p:txBody>
          <a:bodyPr/>
          <a:lstStyle/>
          <a:p>
            <a:pPr>
              <a:defRPr>
                <a:latin typeface="Proxima Nova Rg"/>
                <a:ea typeface="Proxima Nova Rg"/>
                <a:cs typeface="Proxima Nova Rg"/>
                <a:sym typeface="Proxima Nova"/>
              </a:defRPr>
            </a:pPr>
            <a:r>
              <a:t>BLOCKCHAIN VERTICALS</a:t>
            </a:r>
          </a:p>
          <a:p>
            <a:pPr>
              <a:defRPr b="0">
                <a:latin typeface="Proxima Nova Rg"/>
                <a:ea typeface="Proxima Nova Rg"/>
                <a:cs typeface="Proxima Nova Rg"/>
                <a:sym typeface="Proxima Nova"/>
              </a:defRPr>
            </a:pPr>
            <a:endParaRPr/>
          </a:p>
          <a:p>
            <a:pPr>
              <a:defRPr b="0">
                <a:latin typeface="Proxima Nova Rg"/>
                <a:ea typeface="Proxima Nova Rg"/>
                <a:cs typeface="Proxima Nova Rg"/>
                <a:sym typeface="Proxima Nova"/>
              </a:defRPr>
            </a:pPr>
            <a:r>
              <a:rPr b="1"/>
              <a:t>Governance:</a:t>
            </a:r>
            <a:r>
              <a:t> 135 challenges (44,4%) </a:t>
            </a:r>
          </a:p>
          <a:p>
            <a:pPr>
              <a:defRPr b="0">
                <a:latin typeface="Proxima Nova Rg"/>
                <a:ea typeface="Proxima Nova Rg"/>
                <a:cs typeface="Proxima Nova Rg"/>
                <a:sym typeface="Proxima Nova"/>
              </a:defRPr>
            </a:pPr>
            <a:r>
              <a:rPr b="1"/>
              <a:t>Supply chain management:</a:t>
            </a:r>
            <a:r>
              <a:t> 66 challenges (21,8%)</a:t>
            </a:r>
          </a:p>
          <a:p>
            <a:pPr>
              <a:defRPr b="0">
                <a:latin typeface="Proxima Nova Rg"/>
                <a:ea typeface="Proxima Nova Rg"/>
                <a:cs typeface="Proxima Nova Rg"/>
                <a:sym typeface="Proxima Nova"/>
              </a:defRPr>
            </a:pPr>
            <a:r>
              <a:rPr b="1"/>
              <a:t>Financial inclusion and digital payments:</a:t>
            </a:r>
            <a:r>
              <a:t> 48 challenges (15,7%)</a:t>
            </a:r>
          </a:p>
          <a:p>
            <a:pPr>
              <a:defRPr b="0">
                <a:latin typeface="Proxima Nova Rg"/>
                <a:ea typeface="Proxima Nova Rg"/>
                <a:cs typeface="Proxima Nova Rg"/>
                <a:sym typeface="Proxima Nova"/>
              </a:defRPr>
            </a:pPr>
            <a:r>
              <a:rPr b="1"/>
              <a:t>Climate action:</a:t>
            </a:r>
            <a:r>
              <a:t> 28 challenges (9,2%)</a:t>
            </a:r>
          </a:p>
          <a:p>
            <a:pPr>
              <a:defRPr b="0">
                <a:latin typeface="Proxima Nova Rg"/>
                <a:ea typeface="Proxima Nova Rg"/>
                <a:cs typeface="Proxima Nova Rg"/>
                <a:sym typeface="Proxima Nova"/>
              </a:defRPr>
            </a:pPr>
            <a:r>
              <a:rPr b="1"/>
              <a:t>Digital Identity:</a:t>
            </a:r>
            <a:r>
              <a:t> 27 challenges (8,9%)</a:t>
            </a:r>
          </a:p>
          <a:p>
            <a:pPr>
              <a:defRPr b="0">
                <a:latin typeface="Proxima Nova Rg"/>
                <a:ea typeface="Proxima Nova Rg"/>
                <a:cs typeface="Proxima Nova Rg"/>
                <a:sym typeface="Proxima Nova"/>
              </a:defRPr>
            </a:pPr>
            <a:endParaRPr/>
          </a:p>
          <a:p>
            <a:pPr>
              <a:defRPr b="0">
                <a:latin typeface="Proxima Nova Rg"/>
                <a:ea typeface="Proxima Nova Rg"/>
                <a:cs typeface="Proxima Nova Rg"/>
                <a:sym typeface="Proxima Nova"/>
              </a:defRPr>
            </a:pPr>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e1c002-d2e7-473e-8dec-ea4f92c2b4f3">
      <Terms xmlns="http://schemas.microsoft.com/office/infopath/2007/PartnerControls"/>
    </lcf76f155ced4ddcb4097134ff3c332f>
    <TaxCatchAll xmlns="3f3f2e34-1369-4d67-817e-407885de287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A4AD7F6954FE4C81EA17D1DC586308" ma:contentTypeVersion="17" ma:contentTypeDescription="Create a new document." ma:contentTypeScope="" ma:versionID="075c0af827f8b7b595b9e516579733ba">
  <xsd:schema xmlns:xsd="http://www.w3.org/2001/XMLSchema" xmlns:xs="http://www.w3.org/2001/XMLSchema" xmlns:p="http://schemas.microsoft.com/office/2006/metadata/properties" xmlns:ns2="03e1c002-d2e7-473e-8dec-ea4f92c2b4f3" xmlns:ns3="3f3f2e34-1369-4d67-817e-407885de287b" targetNamespace="http://schemas.microsoft.com/office/2006/metadata/properties" ma:root="true" ma:fieldsID="556a60b4b70f0d53b151a85f82d2d218" ns2:_="" ns3:_="">
    <xsd:import namespace="03e1c002-d2e7-473e-8dec-ea4f92c2b4f3"/>
    <xsd:import namespace="3f3f2e34-1369-4d67-817e-407885de287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e1c002-d2e7-473e-8dec-ea4f92c2b4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3f2e34-1369-4d67-817e-407885de287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dd875559-fa14-484f-9a7b-5f5167bd97b5}" ma:internalName="TaxCatchAll" ma:showField="CatchAllData" ma:web="3f3f2e34-1369-4d67-817e-407885de2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E0ECDB-1A88-4442-A3A3-ED79E0F36B06}">
  <ds:schemaRefs>
    <ds:schemaRef ds:uri="03e1c002-d2e7-473e-8dec-ea4f92c2b4f3"/>
    <ds:schemaRef ds:uri="3f3f2e34-1369-4d67-817e-407885de287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4FB0C13-31AC-4A39-9027-7CF5715FDA3E}">
  <ds:schemaRefs>
    <ds:schemaRef ds:uri="http://schemas.microsoft.com/sharepoint/v3/contenttype/forms"/>
  </ds:schemaRefs>
</ds:datastoreItem>
</file>

<file path=customXml/itemProps3.xml><?xml version="1.0" encoding="utf-8"?>
<ds:datastoreItem xmlns:ds="http://schemas.openxmlformats.org/officeDocument/2006/customXml" ds:itemID="{05E0B96B-B98F-486A-BF25-57F999F3F266}">
  <ds:schemaRefs>
    <ds:schemaRef ds:uri="03e1c002-d2e7-473e-8dec-ea4f92c2b4f3"/>
    <ds:schemaRef ds:uri="3f3f2e34-1369-4d67-817e-407885de28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3871</Words>
  <Application>Microsoft Macintosh PowerPoint</Application>
  <PresentationFormat>Custom</PresentationFormat>
  <Paragraphs>296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Helvetica</vt:lpstr>
      <vt:lpstr>Helvetica Neue</vt:lpstr>
      <vt:lpstr>Helvetica Neue Medium</vt:lpstr>
      <vt:lpstr>Proxima Nova</vt:lpstr>
      <vt:lpstr>Proxima Nova Rg</vt:lpstr>
      <vt:lpstr>Times Roman</vt:lpstr>
      <vt:lpstr>21_BasicWhite</vt:lpstr>
      <vt:lpstr>UNDP Blockchain pilot initiatives</vt:lpstr>
      <vt:lpstr>Methodology</vt:lpstr>
      <vt:lpstr>Methodology</vt:lpstr>
      <vt:lpstr>Strategic UNDP challenges</vt:lpstr>
      <vt:lpstr>Strategic UNDP challenges</vt:lpstr>
      <vt:lpstr>Strategic UNDP challenges</vt:lpstr>
      <vt:lpstr>Strategic UNDP challenges</vt:lpstr>
      <vt:lpstr>Strategic UNDP challenges</vt:lpstr>
      <vt:lpstr>Strategic UNDP challenges</vt:lpstr>
      <vt:lpstr>Blockchain Vertical - Governance</vt:lpstr>
      <vt:lpstr>Blockchain Vertical - Governance</vt:lpstr>
      <vt:lpstr>Blockchain Vertical - Governance</vt:lpstr>
      <vt:lpstr>Blockchain Vertical - Governance</vt:lpstr>
      <vt:lpstr>Blockchain Vertical - Supply chain management </vt:lpstr>
      <vt:lpstr>Blockchain Vertical - Supply chain management </vt:lpstr>
      <vt:lpstr>Blockchain Vertical - Supply chain management </vt:lpstr>
      <vt:lpstr>Blockchain Vertical - Supply chain management </vt:lpstr>
      <vt:lpstr>Blockchain Vertical -  Financial inclusion and digital payments </vt:lpstr>
      <vt:lpstr>Blockchain Vertical -  Financial inclusion and digital payments </vt:lpstr>
      <vt:lpstr>Blockchain Vertical -  Financial inclusion and digital payments </vt:lpstr>
      <vt:lpstr>Blockchain Vertical -  Financial inclusion and digital payments </vt:lpstr>
      <vt:lpstr>Blockchain Vertical - Climate action </vt:lpstr>
      <vt:lpstr>Blockchain Vertical - Climate action </vt:lpstr>
      <vt:lpstr>Blockchain Vertical - Climate action </vt:lpstr>
      <vt:lpstr>Blockchain Vertical - Climate action </vt:lpstr>
      <vt:lpstr>Blockchain Vertical - Digital Identity</vt:lpstr>
      <vt:lpstr>Blockchain Vertical - Digital Identity</vt:lpstr>
      <vt:lpstr>Blockchain Vertical - Digital Identity</vt:lpstr>
      <vt:lpstr>Blockchain Vertical - Digital Identity</vt:lpstr>
      <vt:lpstr>UNDP Blockchain pilot initiatives</vt:lpstr>
      <vt:lpstr>UNDP Blockchain opportunities</vt:lpstr>
      <vt:lpstr>UNDP Blockchain opportunities</vt:lpstr>
      <vt:lpstr>UNDP Blockchain opportunities</vt:lpstr>
      <vt:lpstr>UNDP Blockchain opportunities</vt:lpstr>
      <vt:lpstr>UNDP Blockchain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Teodor Petricevic</cp:lastModifiedBy>
  <cp:revision>11</cp:revision>
  <dcterms:modified xsi:type="dcterms:W3CDTF">2025-03-24T14:20:24Z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0x0101004EA4AD7F6954FE4C81EA17D1DC586308</vt:lpwstr>
  </property>
  <property fmtid="{D5CDD505-2E9C-101B-9397-08002B2CF9AE}" pid="3" name="MediaServiceImageTags">
    <vt:lpwstr/>
  </property>
</Properties>
</file>