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68" r:id="rId3"/>
    <p:sldId id="274" r:id="rId4"/>
    <p:sldId id="271" r:id="rId5"/>
    <p:sldId id="275" r:id="rId6"/>
    <p:sldId id="272" r:id="rId7"/>
    <p:sldId id="270" r:id="rId8"/>
    <p:sldId id="273" r:id="rId9"/>
    <p:sldId id="269" r:id="rId10"/>
    <p:sldId id="267" r:id="rId11"/>
    <p:sldId id="257" r:id="rId12"/>
    <p:sldId id="259" r:id="rId13"/>
    <p:sldId id="258" r:id="rId14"/>
    <p:sldId id="264" r:id="rId15"/>
    <p:sldId id="260" r:id="rId16"/>
    <p:sldId id="265"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EFEFE"/>
    <a:srgbClr val="EFF5F5"/>
    <a:srgbClr val="F0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D22CE8-F7C9-870E-562C-8D500413DA3B}" v="53" dt="2020-11-24T21:13:54.630"/>
    <p1510:client id="{710330CC-02B5-4C79-ADCC-954F86619B66}" v="1830" dt="2020-11-25T02:11:55.651"/>
    <p1510:client id="{D3FE0C3D-73B7-433C-B8F2-2B2A6AC8517A}" v="9023" dt="2020-11-25T02:07:39.0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https://mcgill-my.sharepoint.com/personal/guido_merino_mail_mcgill_ca/Documents/production%20phase%20calculation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mcgill-my.sharepoint.com/personal/guido_merino_mail_mcgill_ca/Documents/production%20phase%20calculations.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https://mcgill-my.sharepoint.com/personal/guido_merino_mail_mcgill_ca/Documents/production%20phase%20calculation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mcgill-my.sharepoint.com/personal/guido_merino_mail_mcgill_ca/Documents/production%20phase%20calculation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Comparing Total  Production cost of different vehicle technologies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'MOF Vehicle production graphs'!$I$12</c:f>
              <c:strCache>
                <c:ptCount val="1"/>
                <c:pt idx="0">
                  <c:v>Total Vehicle Production cost</c:v>
                </c:pt>
              </c:strCache>
            </c:strRef>
          </c:tx>
          <c:spPr>
            <a:solidFill>
              <a:schemeClr val="accent1"/>
            </a:solidFill>
            <a:ln>
              <a:noFill/>
            </a:ln>
            <a:effectLst/>
          </c:spPr>
          <c:invertIfNegative val="0"/>
          <c:dLbls>
            <c:numFmt formatCode="&quot;$&quot;#,##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'MOF Vehicle production graphs'!$H$13:$H$16</c:f>
              <c:strCache>
                <c:ptCount val="4"/>
                <c:pt idx="0">
                  <c:v>MOF (LAG) FCEV</c:v>
                </c:pt>
                <c:pt idx="1">
                  <c:v>MOF (Solvothermal) FCEV</c:v>
                </c:pt>
                <c:pt idx="2">
                  <c:v>Li ion BEV</c:v>
                </c:pt>
                <c:pt idx="3">
                  <c:v>Compressed H2 (700bar) FCEV</c:v>
                </c:pt>
              </c:strCache>
            </c:strRef>
          </c:cat>
          <c:val>
            <c:numRef>
              <c:f>'MOF Vehicle production graphs'!$I$13:$I$16</c:f>
              <c:numCache>
                <c:formatCode>_([$$-409]* #,##0.00_);_([$$-409]* \(#,##0.00\);_([$$-409]* "-"??_);_(@_)</c:formatCode>
                <c:ptCount val="4"/>
                <c:pt idx="0">
                  <c:v>35708.907913600786</c:v>
                </c:pt>
                <c:pt idx="1">
                  <c:v>48466.67325101608</c:v>
                </c:pt>
                <c:pt idx="2">
                  <c:v>52139.80799999999</c:v>
                </c:pt>
                <c:pt idx="3">
                  <c:v>32107.271046000002</c:v>
                </c:pt>
              </c:numCache>
            </c:numRef>
          </c:val>
          <c:extLst>
            <c:ext xmlns:c16="http://schemas.microsoft.com/office/drawing/2014/chart" uri="{C3380CC4-5D6E-409C-BE32-E72D297353CC}">
              <c16:uniqueId val="{00000000-5C8A-4E7F-BEF3-9EA0DBE5259B}"/>
            </c:ext>
          </c:extLst>
        </c:ser>
        <c:dLbls>
          <c:dLblPos val="ctr"/>
          <c:showLegendKey val="0"/>
          <c:showVal val="1"/>
          <c:showCatName val="0"/>
          <c:showSerName val="0"/>
          <c:showPercent val="0"/>
          <c:showBubbleSize val="0"/>
        </c:dLbls>
        <c:gapWidth val="150"/>
        <c:overlap val="100"/>
        <c:axId val="800570960"/>
        <c:axId val="610488080"/>
      </c:barChart>
      <c:catAx>
        <c:axId val="800570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0488080"/>
        <c:crosses val="autoZero"/>
        <c:auto val="1"/>
        <c:lblAlgn val="ctr"/>
        <c:lblOffset val="100"/>
        <c:noMultiLvlLbl val="0"/>
      </c:catAx>
      <c:valAx>
        <c:axId val="610488080"/>
        <c:scaling>
          <c:orientation val="minMax"/>
        </c:scaling>
        <c:delete val="0"/>
        <c:axPos val="l"/>
        <c:majorGridlines>
          <c:spPr>
            <a:ln w="9525" cap="flat" cmpd="sng" algn="ctr">
              <a:solidFill>
                <a:schemeClr val="tx1">
                  <a:lumMod val="15000"/>
                  <a:lumOff val="85000"/>
                </a:schemeClr>
              </a:solidFill>
              <a:round/>
            </a:ln>
            <a:effectLst/>
          </c:spPr>
        </c:majorGridlines>
        <c:numFmt formatCode="_([$$-409]* #,##0.00_);_([$$-409]* \(#,##0.00\);_([$$-409]*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05709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Comparing MOF</a:t>
            </a:r>
            <a:r>
              <a:rPr lang="en-CA" baseline="0"/>
              <a:t> synthesis method influence in total production cost (in $USD)</a:t>
            </a:r>
            <a:endParaRPr lang="en-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'MOF Vehicle production graphs'!$H$3</c:f>
              <c:strCache>
                <c:ptCount val="1"/>
                <c:pt idx="0">
                  <c:v>MOF material</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'MOF Vehicle production graphs'!$I$2:$J$2</c:f>
              <c:strCache>
                <c:ptCount val="2"/>
                <c:pt idx="0">
                  <c:v>Liquid assisted grinding (LAG)</c:v>
                </c:pt>
                <c:pt idx="1">
                  <c:v>Solvothermal</c:v>
                </c:pt>
              </c:strCache>
            </c:strRef>
          </c:cat>
          <c:val>
            <c:numRef>
              <c:f>'MOF Vehicle production graphs'!$I$3:$J$3</c:f>
              <c:numCache>
                <c:formatCode>_("$"* #,##0.00_);_("$"* \(#,##0.00\);_("$"* "-"??_);_(@_)</c:formatCode>
                <c:ptCount val="2"/>
                <c:pt idx="0">
                  <c:v>2718.2262085740344</c:v>
                </c:pt>
                <c:pt idx="1">
                  <c:v>11170.995927924259</c:v>
                </c:pt>
              </c:numCache>
            </c:numRef>
          </c:val>
          <c:extLst>
            <c:ext xmlns:c16="http://schemas.microsoft.com/office/drawing/2014/chart" uri="{C3380CC4-5D6E-409C-BE32-E72D297353CC}">
              <c16:uniqueId val="{00000000-D599-41CF-956E-D525DFD8A6CE}"/>
            </c:ext>
          </c:extLst>
        </c:ser>
        <c:ser>
          <c:idx val="1"/>
          <c:order val="1"/>
          <c:tx>
            <c:strRef>
              <c:f>'MOF Vehicle production graphs'!$H$4</c:f>
              <c:strCache>
                <c:ptCount val="1"/>
                <c:pt idx="0">
                  <c:v>MOF storage unit</c:v>
                </c:pt>
              </c:strCache>
            </c:strRef>
          </c:tx>
          <c:spPr>
            <a:solidFill>
              <a:srgbClr val="002060"/>
            </a:solidFill>
            <a:ln>
              <a:noFill/>
            </a:ln>
            <a:effectLst/>
          </c:spPr>
          <c:invertIfNegative val="0"/>
          <c:cat>
            <c:strRef>
              <c:f>'MOF Vehicle production graphs'!$I$2:$J$2</c:f>
              <c:strCache>
                <c:ptCount val="2"/>
                <c:pt idx="0">
                  <c:v>Liquid assisted grinding (LAG)</c:v>
                </c:pt>
                <c:pt idx="1">
                  <c:v>Solvothermal</c:v>
                </c:pt>
              </c:strCache>
            </c:strRef>
          </c:cat>
          <c:val>
            <c:numRef>
              <c:f>'MOF Vehicle production graphs'!$I$4:$J$4</c:f>
              <c:numCache>
                <c:formatCode>_("$"* #,##0.00_);_("$"* \(#,##0.00\);_("$"* "-"??_);_(@_)</c:formatCode>
                <c:ptCount val="2"/>
                <c:pt idx="0">
                  <c:v>2298.29</c:v>
                </c:pt>
                <c:pt idx="1">
                  <c:v>2298.29</c:v>
                </c:pt>
              </c:numCache>
            </c:numRef>
          </c:val>
          <c:extLst>
            <c:ext xmlns:c16="http://schemas.microsoft.com/office/drawing/2014/chart" uri="{C3380CC4-5D6E-409C-BE32-E72D297353CC}">
              <c16:uniqueId val="{00000001-D599-41CF-956E-D525DFD8A6CE}"/>
            </c:ext>
          </c:extLst>
        </c:ser>
        <c:ser>
          <c:idx val="2"/>
          <c:order val="2"/>
          <c:tx>
            <c:strRef>
              <c:f>'MOF Vehicle production graphs'!$H$5</c:f>
              <c:strCache>
                <c:ptCount val="1"/>
                <c:pt idx="0">
                  <c:v>PEM Fuel cell</c:v>
                </c:pt>
              </c:strCache>
            </c:strRef>
          </c:tx>
          <c:spPr>
            <a:solidFill>
              <a:srgbClr val="FFFF00"/>
            </a:solidFill>
            <a:ln>
              <a:noFill/>
            </a:ln>
            <a:effectLst/>
          </c:spPr>
          <c:invertIfNegative val="0"/>
          <c:cat>
            <c:strRef>
              <c:f>'MOF Vehicle production graphs'!$I$2:$J$2</c:f>
              <c:strCache>
                <c:ptCount val="2"/>
                <c:pt idx="0">
                  <c:v>Liquid assisted grinding (LAG)</c:v>
                </c:pt>
                <c:pt idx="1">
                  <c:v>Solvothermal</c:v>
                </c:pt>
              </c:strCache>
            </c:strRef>
          </c:cat>
          <c:val>
            <c:numRef>
              <c:f>'MOF Vehicle production graphs'!$I$5:$J$5</c:f>
              <c:numCache>
                <c:formatCode>_("$"* #,##0.00_);_("$"* \(#,##0.00\);_("$"* "-"??_);_(@_)</c:formatCode>
                <c:ptCount val="2"/>
                <c:pt idx="0">
                  <c:v>3600</c:v>
                </c:pt>
                <c:pt idx="1">
                  <c:v>3600</c:v>
                </c:pt>
              </c:numCache>
            </c:numRef>
          </c:val>
          <c:extLst>
            <c:ext xmlns:c16="http://schemas.microsoft.com/office/drawing/2014/chart" uri="{C3380CC4-5D6E-409C-BE32-E72D297353CC}">
              <c16:uniqueId val="{00000002-D599-41CF-956E-D525DFD8A6CE}"/>
            </c:ext>
          </c:extLst>
        </c:ser>
        <c:ser>
          <c:idx val="3"/>
          <c:order val="3"/>
          <c:tx>
            <c:strRef>
              <c:f>'MOF Vehicle production graphs'!$H$6</c:f>
              <c:strCache>
                <c:ptCount val="1"/>
                <c:pt idx="0">
                  <c:v>Other car components</c:v>
                </c:pt>
              </c:strCache>
            </c:strRef>
          </c:tx>
          <c:spPr>
            <a:solidFill>
              <a:schemeClr val="accent4"/>
            </a:solidFill>
            <a:ln>
              <a:noFill/>
            </a:ln>
            <a:effectLst/>
          </c:spPr>
          <c:invertIfNegative val="0"/>
          <c:cat>
            <c:strRef>
              <c:f>'MOF Vehicle production graphs'!$I$2:$J$2</c:f>
              <c:strCache>
                <c:ptCount val="2"/>
                <c:pt idx="0">
                  <c:v>Liquid assisted grinding (LAG)</c:v>
                </c:pt>
                <c:pt idx="1">
                  <c:v>Solvothermal</c:v>
                </c:pt>
              </c:strCache>
            </c:strRef>
          </c:cat>
          <c:val>
            <c:numRef>
              <c:f>'MOF Vehicle production graphs'!$I$6:$J$6</c:f>
              <c:numCache>
                <c:formatCode>_("$"* #,##0.00_);_("$"* \(#,##0.00\);_("$"* "-"??_);_(@_)</c:formatCode>
                <c:ptCount val="2"/>
                <c:pt idx="0">
                  <c:v>17600</c:v>
                </c:pt>
                <c:pt idx="1">
                  <c:v>17600</c:v>
                </c:pt>
              </c:numCache>
            </c:numRef>
          </c:val>
          <c:extLst>
            <c:ext xmlns:c16="http://schemas.microsoft.com/office/drawing/2014/chart" uri="{C3380CC4-5D6E-409C-BE32-E72D297353CC}">
              <c16:uniqueId val="{00000003-D599-41CF-956E-D525DFD8A6CE}"/>
            </c:ext>
          </c:extLst>
        </c:ser>
        <c:ser>
          <c:idx val="4"/>
          <c:order val="4"/>
          <c:tx>
            <c:strRef>
              <c:f>'MOF Vehicle production graphs'!$H$7</c:f>
              <c:strCache>
                <c:ptCount val="1"/>
                <c:pt idx="0">
                  <c:v>Power supply produciton (17 % mark-up)</c:v>
                </c:pt>
              </c:strCache>
            </c:strRef>
          </c:tx>
          <c:spPr>
            <a:solidFill>
              <a:srgbClr val="00B0F0"/>
            </a:solidFill>
            <a:ln>
              <a:noFill/>
            </a:ln>
            <a:effectLst/>
          </c:spPr>
          <c:invertIfNegative val="0"/>
          <c:cat>
            <c:strRef>
              <c:f>'MOF Vehicle production graphs'!$I$2:$J$2</c:f>
              <c:strCache>
                <c:ptCount val="2"/>
                <c:pt idx="0">
                  <c:v>Liquid assisted grinding (LAG)</c:v>
                </c:pt>
                <c:pt idx="1">
                  <c:v>Solvothermal</c:v>
                </c:pt>
              </c:strCache>
            </c:strRef>
          </c:cat>
          <c:val>
            <c:numRef>
              <c:f>'MOF Vehicle production graphs'!$I$7:$J$7</c:f>
              <c:numCache>
                <c:formatCode>_("$"* #,##0.00_);_("$"* \(#,##0.00\);_("$"* "-"??_);_(@_)</c:formatCode>
                <c:ptCount val="2"/>
                <c:pt idx="0">
                  <c:v>1446.874455457586</c:v>
                </c:pt>
                <c:pt idx="1">
                  <c:v>2883.8453077471245</c:v>
                </c:pt>
              </c:numCache>
            </c:numRef>
          </c:val>
          <c:extLst>
            <c:ext xmlns:c16="http://schemas.microsoft.com/office/drawing/2014/chart" uri="{C3380CC4-5D6E-409C-BE32-E72D297353CC}">
              <c16:uniqueId val="{00000004-D599-41CF-956E-D525DFD8A6CE}"/>
            </c:ext>
          </c:extLst>
        </c:ser>
        <c:ser>
          <c:idx val="5"/>
          <c:order val="5"/>
          <c:tx>
            <c:strRef>
              <c:f>'MOF Vehicle production graphs'!$H$8</c:f>
              <c:strCache>
                <c:ptCount val="1"/>
                <c:pt idx="0">
                  <c:v>Marketing/warranty/profit (29% mark-up)</c:v>
                </c:pt>
              </c:strCache>
            </c:strRef>
          </c:tx>
          <c:spPr>
            <a:solidFill>
              <a:schemeClr val="accent6"/>
            </a:solidFill>
            <a:ln>
              <a:noFill/>
            </a:ln>
            <a:effectLst/>
          </c:spPr>
          <c:invertIfNegative val="0"/>
          <c:cat>
            <c:strRef>
              <c:f>'MOF Vehicle production graphs'!$I$2:$J$2</c:f>
              <c:strCache>
                <c:ptCount val="2"/>
                <c:pt idx="0">
                  <c:v>Liquid assisted grinding (LAG)</c:v>
                </c:pt>
                <c:pt idx="1">
                  <c:v>Solvothermal</c:v>
                </c:pt>
              </c:strCache>
            </c:strRef>
          </c:cat>
          <c:val>
            <c:numRef>
              <c:f>'MOF Vehicle production graphs'!$I$8:$J$8</c:f>
              <c:numCache>
                <c:formatCode>_("$"* #,##0.00_);_("$"* \(#,##0.00\);_("$"* "-"??_);_(@_)</c:formatCode>
                <c:ptCount val="2"/>
                <c:pt idx="0">
                  <c:v>7991.7911925691697</c:v>
                </c:pt>
                <c:pt idx="1">
                  <c:v>10859.815958344701</c:v>
                </c:pt>
              </c:numCache>
            </c:numRef>
          </c:val>
          <c:extLst>
            <c:ext xmlns:c16="http://schemas.microsoft.com/office/drawing/2014/chart" uri="{C3380CC4-5D6E-409C-BE32-E72D297353CC}">
              <c16:uniqueId val="{00000005-D599-41CF-956E-D525DFD8A6CE}"/>
            </c:ext>
          </c:extLst>
        </c:ser>
        <c:dLbls>
          <c:showLegendKey val="0"/>
          <c:showVal val="0"/>
          <c:showCatName val="0"/>
          <c:showSerName val="0"/>
          <c:showPercent val="0"/>
          <c:showBubbleSize val="0"/>
        </c:dLbls>
        <c:gapWidth val="150"/>
        <c:overlap val="100"/>
        <c:axId val="794093328"/>
        <c:axId val="455889872"/>
      </c:barChart>
      <c:catAx>
        <c:axId val="794093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5889872"/>
        <c:crosses val="autoZero"/>
        <c:auto val="1"/>
        <c:lblAlgn val="ctr"/>
        <c:lblOffset val="100"/>
        <c:noMultiLvlLbl val="0"/>
      </c:catAx>
      <c:valAx>
        <c:axId val="455889872"/>
        <c:scaling>
          <c:orientation val="minMax"/>
          <c:max val="50000"/>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40933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Total production embodied energy (GJ) of different</a:t>
            </a:r>
            <a:r>
              <a:rPr lang="en-CA" baseline="0"/>
              <a:t> power supplies for electric vehicle</a:t>
            </a:r>
            <a:endParaRPr lang="en-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'LCA graphs &amp; tables'!$R$7</c:f>
              <c:strCache>
                <c:ptCount val="1"/>
                <c:pt idx="0">
                  <c:v>Total production embodied energy</c:v>
                </c:pt>
              </c:strCache>
            </c:strRef>
          </c:tx>
          <c:spPr>
            <a:solidFill>
              <a:schemeClr val="accent1"/>
            </a:solidFill>
            <a:ln>
              <a:noFill/>
            </a:ln>
            <a:effectLst/>
          </c:spPr>
          <c:invertIfNegative val="0"/>
          <c:cat>
            <c:strRef>
              <c:f>'LCA graphs &amp; tables'!$T$1:$V$1</c:f>
              <c:strCache>
                <c:ptCount val="3"/>
                <c:pt idx="0">
                  <c:v>Literature Embodied energy MOF case 3</c:v>
                </c:pt>
                <c:pt idx="1">
                  <c:v>Compressed H2 tank (700 bar) case 3</c:v>
                </c:pt>
                <c:pt idx="2">
                  <c:v>LCO BEV Battery pack</c:v>
                </c:pt>
              </c:strCache>
            </c:strRef>
          </c:cat>
          <c:val>
            <c:numRef>
              <c:f>'LCA graphs &amp; tables'!$T$7:$V$7</c:f>
              <c:numCache>
                <c:formatCode>General</c:formatCode>
                <c:ptCount val="3"/>
                <c:pt idx="0">
                  <c:v>85.132190556589748</c:v>
                </c:pt>
                <c:pt idx="1">
                  <c:v>59.536199999999994</c:v>
                </c:pt>
                <c:pt idx="2">
                  <c:v>259.35638399999999</c:v>
                </c:pt>
              </c:numCache>
            </c:numRef>
          </c:val>
          <c:extLst>
            <c:ext xmlns:c16="http://schemas.microsoft.com/office/drawing/2014/chart" uri="{C3380CC4-5D6E-409C-BE32-E72D297353CC}">
              <c16:uniqueId val="{00000000-87B1-44A7-B33B-ACB814C174DC}"/>
            </c:ext>
          </c:extLst>
        </c:ser>
        <c:dLbls>
          <c:showLegendKey val="0"/>
          <c:showVal val="0"/>
          <c:showCatName val="0"/>
          <c:showSerName val="0"/>
          <c:showPercent val="0"/>
          <c:showBubbleSize val="0"/>
        </c:dLbls>
        <c:gapWidth val="150"/>
        <c:overlap val="100"/>
        <c:axId val="1240693887"/>
        <c:axId val="1651133567"/>
      </c:barChart>
      <c:catAx>
        <c:axId val="12406938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1133567"/>
        <c:crosses val="autoZero"/>
        <c:auto val="1"/>
        <c:lblAlgn val="ctr"/>
        <c:lblOffset val="100"/>
        <c:noMultiLvlLbl val="0"/>
      </c:catAx>
      <c:valAx>
        <c:axId val="16511335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06938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'LCA graphs &amp; tables'!$AE$3</c:f>
              <c:strCache>
                <c:ptCount val="1"/>
                <c:pt idx="0">
                  <c:v>MOF FC Power supply (case 3)</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1-36D9-41F8-848B-2B4C7D441037}"/>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3-36D9-41F8-848B-2B4C7D441037}"/>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'LCA graphs &amp; tables'!$AD$6:$AD$7</c:f>
              <c:strCache>
                <c:ptCount val="2"/>
                <c:pt idx="0">
                  <c:v>Percentage of the total Embodied energy from the FCEV Power supply (no MOF)</c:v>
                </c:pt>
                <c:pt idx="1">
                  <c:v>Percentage of the total Embodied energy from MOF production</c:v>
                </c:pt>
              </c:strCache>
            </c:strRef>
          </c:cat>
          <c:val>
            <c:numRef>
              <c:f>'LCA graphs &amp; tables'!$AE$6:$AE$7</c:f>
              <c:numCache>
                <c:formatCode>0.00%</c:formatCode>
                <c:ptCount val="2"/>
                <c:pt idx="0">
                  <c:v>0.69930360784533774</c:v>
                </c:pt>
                <c:pt idx="1">
                  <c:v>0.30069639215466226</c:v>
                </c:pt>
              </c:numCache>
            </c:numRef>
          </c:val>
          <c:extLst>
            <c:ext xmlns:c16="http://schemas.microsoft.com/office/drawing/2014/chart" uri="{C3380CC4-5D6E-409C-BE32-E72D297353CC}">
              <c16:uniqueId val="{00000004-36D9-41F8-848B-2B4C7D441037}"/>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CA"/>
              <a:t>Specific Energies</a:t>
            </a:r>
            <a:r>
              <a:rPr lang="en-CA" baseline="0"/>
              <a:t> and Energy Densities of Vehicle Energy Sources</a:t>
            </a:r>
            <a:r>
              <a:rPr lang="en-CA" baseline="30000"/>
              <a:t>1,2</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H₂ (700 bar)</c:v>
                </c:pt>
              </c:strCache>
            </c:strRef>
          </c:tx>
          <c:spPr>
            <a:solidFill>
              <a:schemeClr val="accent3">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Specific Energy (MJ/kg)</c:v>
                </c:pt>
                <c:pt idx="1">
                  <c:v>Energy Density (MJ/L)</c:v>
                </c:pt>
              </c:strCache>
            </c:strRef>
          </c:cat>
          <c:val>
            <c:numRef>
              <c:f>Sheet1!$B$2:$B$3</c:f>
              <c:numCache>
                <c:formatCode>General</c:formatCode>
                <c:ptCount val="2"/>
                <c:pt idx="0">
                  <c:v>143</c:v>
                </c:pt>
                <c:pt idx="1">
                  <c:v>10.1</c:v>
                </c:pt>
              </c:numCache>
            </c:numRef>
          </c:val>
          <c:extLst>
            <c:ext xmlns:c16="http://schemas.microsoft.com/office/drawing/2014/chart" uri="{C3380CC4-5D6E-409C-BE32-E72D297353CC}">
              <c16:uniqueId val="{00000000-107A-4F7D-B65F-B34AEFEB05F8}"/>
            </c:ext>
          </c:extLst>
        </c:ser>
        <c:ser>
          <c:idx val="1"/>
          <c:order val="1"/>
          <c:tx>
            <c:strRef>
              <c:f>Sheet1!$C$1</c:f>
              <c:strCache>
                <c:ptCount val="1"/>
                <c:pt idx="0">
                  <c:v>H₂ (Liquid)</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Specific Energy (MJ/kg)</c:v>
                </c:pt>
                <c:pt idx="1">
                  <c:v>Energy Density (MJ/L)</c:v>
                </c:pt>
              </c:strCache>
            </c:strRef>
          </c:cat>
          <c:val>
            <c:numRef>
              <c:f>Sheet1!$C$2:$C$3</c:f>
              <c:numCache>
                <c:formatCode>General</c:formatCode>
                <c:ptCount val="2"/>
                <c:pt idx="0">
                  <c:v>143</c:v>
                </c:pt>
                <c:pt idx="1">
                  <c:v>5.6</c:v>
                </c:pt>
              </c:numCache>
            </c:numRef>
          </c:val>
          <c:extLst>
            <c:ext xmlns:c16="http://schemas.microsoft.com/office/drawing/2014/chart" uri="{C3380CC4-5D6E-409C-BE32-E72D297353CC}">
              <c16:uniqueId val="{00000001-107A-4F7D-B65F-B34AEFEB05F8}"/>
            </c:ext>
          </c:extLst>
        </c:ser>
        <c:ser>
          <c:idx val="2"/>
          <c:order val="2"/>
          <c:tx>
            <c:strRef>
              <c:f>Sheet1!$D$1</c:f>
              <c:strCache>
                <c:ptCount val="1"/>
                <c:pt idx="0">
                  <c:v>Gasoline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Specific Energy (MJ/kg)</c:v>
                </c:pt>
                <c:pt idx="1">
                  <c:v>Energy Density (MJ/L)</c:v>
                </c:pt>
              </c:strCache>
            </c:strRef>
          </c:cat>
          <c:val>
            <c:numRef>
              <c:f>Sheet1!$D$2:$D$3</c:f>
              <c:numCache>
                <c:formatCode>General</c:formatCode>
                <c:ptCount val="2"/>
                <c:pt idx="0">
                  <c:v>46.4</c:v>
                </c:pt>
                <c:pt idx="1">
                  <c:v>34.200000000000003</c:v>
                </c:pt>
              </c:numCache>
            </c:numRef>
          </c:val>
          <c:extLst>
            <c:ext xmlns:c16="http://schemas.microsoft.com/office/drawing/2014/chart" uri="{C3380CC4-5D6E-409C-BE32-E72D297353CC}">
              <c16:uniqueId val="{00000002-107A-4F7D-B65F-B34AEFEB05F8}"/>
            </c:ext>
          </c:extLst>
        </c:ser>
        <c:ser>
          <c:idx val="3"/>
          <c:order val="3"/>
          <c:tx>
            <c:strRef>
              <c:f>Sheet1!$E$1</c:f>
              <c:strCache>
                <c:ptCount val="1"/>
                <c:pt idx="0">
                  <c:v>Li-ion battery</c:v>
                </c:pt>
              </c:strCache>
            </c:strRef>
          </c:tx>
          <c:spPr>
            <a:solidFill>
              <a:schemeClr val="accent6">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Specific Energy (MJ/kg)</c:v>
                </c:pt>
                <c:pt idx="1">
                  <c:v>Energy Density (MJ/L)</c:v>
                </c:pt>
              </c:strCache>
            </c:strRef>
          </c:cat>
          <c:val>
            <c:numRef>
              <c:f>Sheet1!$E$2:$E$3</c:f>
              <c:numCache>
                <c:formatCode>General</c:formatCode>
                <c:ptCount val="2"/>
                <c:pt idx="0">
                  <c:v>0.89</c:v>
                </c:pt>
                <c:pt idx="1">
                  <c:v>1.4</c:v>
                </c:pt>
              </c:numCache>
            </c:numRef>
          </c:val>
          <c:extLst>
            <c:ext xmlns:c16="http://schemas.microsoft.com/office/drawing/2014/chart" uri="{C3380CC4-5D6E-409C-BE32-E72D297353CC}">
              <c16:uniqueId val="{00000003-107A-4F7D-B65F-B34AEFEB05F8}"/>
            </c:ext>
          </c:extLst>
        </c:ser>
        <c:dLbls>
          <c:dLblPos val="outEnd"/>
          <c:showLegendKey val="0"/>
          <c:showVal val="1"/>
          <c:showCatName val="0"/>
          <c:showSerName val="0"/>
          <c:showPercent val="0"/>
          <c:showBubbleSize val="0"/>
        </c:dLbls>
        <c:gapWidth val="219"/>
        <c:overlap val="-27"/>
        <c:axId val="321174784"/>
        <c:axId val="799199248"/>
      </c:barChart>
      <c:catAx>
        <c:axId val="321174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9199248"/>
        <c:crosses val="autoZero"/>
        <c:auto val="1"/>
        <c:lblAlgn val="ctr"/>
        <c:lblOffset val="100"/>
        <c:noMultiLvlLbl val="0"/>
      </c:catAx>
      <c:valAx>
        <c:axId val="7991992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21174784"/>
        <c:crosses val="autoZero"/>
        <c:crossBetween val="between"/>
      </c:valAx>
      <c:spPr>
        <a:noFill/>
        <a:ln>
          <a:noFill/>
        </a:ln>
        <a:effectLst/>
      </c:spPr>
    </c:plotArea>
    <c:legend>
      <c:legendPos val="b"/>
      <c:layout>
        <c:manualLayout>
          <c:xMode val="edge"/>
          <c:yMode val="edge"/>
          <c:x val="5.2973558860697968E-2"/>
          <c:y val="0.91389886886803806"/>
          <c:w val="0.92489083309030817"/>
          <c:h val="8.5857097641592037E-2"/>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CA"/>
              <a:t>Specific Energies</a:t>
            </a:r>
            <a:r>
              <a:rPr lang="en-CA" baseline="0"/>
              <a:t> and Energy Densities of Vehicle Energy Sources</a:t>
            </a:r>
            <a:r>
              <a:rPr lang="en-CA" baseline="30000"/>
              <a:t>1,2</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H2 (700 bar)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Specific Energy (MJ/kg)</c:v>
                </c:pt>
                <c:pt idx="1">
                  <c:v>Energy Density (MJ/L)</c:v>
                </c:pt>
              </c:strCache>
            </c:strRef>
          </c:cat>
          <c:val>
            <c:numRef>
              <c:f>Sheet1!$B$2:$B$3</c:f>
              <c:numCache>
                <c:formatCode>General</c:formatCode>
                <c:ptCount val="2"/>
                <c:pt idx="0">
                  <c:v>143</c:v>
                </c:pt>
                <c:pt idx="1">
                  <c:v>10.1</c:v>
                </c:pt>
              </c:numCache>
            </c:numRef>
          </c:val>
          <c:extLst>
            <c:ext xmlns:c16="http://schemas.microsoft.com/office/drawing/2014/chart" uri="{C3380CC4-5D6E-409C-BE32-E72D297353CC}">
              <c16:uniqueId val="{00000000-02D6-4AF0-BA33-E2452C6D0D11}"/>
            </c:ext>
          </c:extLst>
        </c:ser>
        <c:ser>
          <c:idx val="1"/>
          <c:order val="1"/>
          <c:tx>
            <c:strRef>
              <c:f>Sheet1!$C$1</c:f>
              <c:strCache>
                <c:ptCount val="1"/>
                <c:pt idx="0">
                  <c:v>H2 (Liquid)</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Specific Energy (MJ/kg)</c:v>
                </c:pt>
                <c:pt idx="1">
                  <c:v>Energy Density (MJ/L)</c:v>
                </c:pt>
              </c:strCache>
            </c:strRef>
          </c:cat>
          <c:val>
            <c:numRef>
              <c:f>Sheet1!$C$2:$C$3</c:f>
              <c:numCache>
                <c:formatCode>General</c:formatCode>
                <c:ptCount val="2"/>
                <c:pt idx="0">
                  <c:v>143</c:v>
                </c:pt>
                <c:pt idx="1">
                  <c:v>5.6</c:v>
                </c:pt>
              </c:numCache>
            </c:numRef>
          </c:val>
          <c:extLst>
            <c:ext xmlns:c16="http://schemas.microsoft.com/office/drawing/2014/chart" uri="{C3380CC4-5D6E-409C-BE32-E72D297353CC}">
              <c16:uniqueId val="{00000001-02D6-4AF0-BA33-E2452C6D0D11}"/>
            </c:ext>
          </c:extLst>
        </c:ser>
        <c:ser>
          <c:idx val="2"/>
          <c:order val="2"/>
          <c:tx>
            <c:strRef>
              <c:f>Sheet1!$D$1</c:f>
              <c:strCache>
                <c:ptCount val="1"/>
                <c:pt idx="0">
                  <c:v>Gasoline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Specific Energy (MJ/kg)</c:v>
                </c:pt>
                <c:pt idx="1">
                  <c:v>Energy Density (MJ/L)</c:v>
                </c:pt>
              </c:strCache>
            </c:strRef>
          </c:cat>
          <c:val>
            <c:numRef>
              <c:f>Sheet1!$D$2:$D$3</c:f>
              <c:numCache>
                <c:formatCode>General</c:formatCode>
                <c:ptCount val="2"/>
                <c:pt idx="0">
                  <c:v>46.4</c:v>
                </c:pt>
                <c:pt idx="1">
                  <c:v>34.200000000000003</c:v>
                </c:pt>
              </c:numCache>
            </c:numRef>
          </c:val>
          <c:extLst>
            <c:ext xmlns:c16="http://schemas.microsoft.com/office/drawing/2014/chart" uri="{C3380CC4-5D6E-409C-BE32-E72D297353CC}">
              <c16:uniqueId val="{00000002-02D6-4AF0-BA33-E2452C6D0D11}"/>
            </c:ext>
          </c:extLst>
        </c:ser>
        <c:ser>
          <c:idx val="3"/>
          <c:order val="3"/>
          <c:tx>
            <c:strRef>
              <c:f>Sheet1!$E$1</c:f>
              <c:strCache>
                <c:ptCount val="1"/>
                <c:pt idx="0">
                  <c:v>Li-ion battery</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Specific Energy (MJ/kg)</c:v>
                </c:pt>
                <c:pt idx="1">
                  <c:v>Energy Density (MJ/L)</c:v>
                </c:pt>
              </c:strCache>
            </c:strRef>
          </c:cat>
          <c:val>
            <c:numRef>
              <c:f>Sheet1!$E$2:$E$3</c:f>
              <c:numCache>
                <c:formatCode>General</c:formatCode>
                <c:ptCount val="2"/>
                <c:pt idx="0">
                  <c:v>0.89</c:v>
                </c:pt>
                <c:pt idx="1">
                  <c:v>1.4</c:v>
                </c:pt>
              </c:numCache>
            </c:numRef>
          </c:val>
          <c:extLst>
            <c:ext xmlns:c16="http://schemas.microsoft.com/office/drawing/2014/chart" uri="{C3380CC4-5D6E-409C-BE32-E72D297353CC}">
              <c16:uniqueId val="{00000003-02D6-4AF0-BA33-E2452C6D0D11}"/>
            </c:ext>
          </c:extLst>
        </c:ser>
        <c:ser>
          <c:idx val="4"/>
          <c:order val="4"/>
          <c:tx>
            <c:strRef>
              <c:f>Sheet1!$F$1</c:f>
              <c:strCache>
                <c:ptCount val="1"/>
                <c:pt idx="0">
                  <c:v>H2 (IRMOF-20)</c:v>
                </c:pt>
              </c:strCache>
            </c:strRef>
          </c:tx>
          <c:spPr>
            <a:solidFill>
              <a:srgbClr val="FFFF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Sheet1!$F$2:$F$3</c:f>
              <c:numCache>
                <c:formatCode>General</c:formatCode>
                <c:ptCount val="2"/>
                <c:pt idx="0">
                  <c:v>8.1509999999999998</c:v>
                </c:pt>
                <c:pt idx="1">
                  <c:v>4.7761999999999993</c:v>
                </c:pt>
              </c:numCache>
            </c:numRef>
          </c:val>
          <c:extLst>
            <c:ext xmlns:c16="http://schemas.microsoft.com/office/drawing/2014/chart" uri="{C3380CC4-5D6E-409C-BE32-E72D297353CC}">
              <c16:uniqueId val="{00000004-02D6-4AF0-BA33-E2452C6D0D11}"/>
            </c:ext>
          </c:extLst>
        </c:ser>
        <c:dLbls>
          <c:dLblPos val="outEnd"/>
          <c:showLegendKey val="0"/>
          <c:showVal val="1"/>
          <c:showCatName val="0"/>
          <c:showSerName val="0"/>
          <c:showPercent val="0"/>
          <c:showBubbleSize val="0"/>
        </c:dLbls>
        <c:gapWidth val="219"/>
        <c:overlap val="-27"/>
        <c:axId val="321174784"/>
        <c:axId val="799199248"/>
      </c:barChart>
      <c:catAx>
        <c:axId val="321174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9199248"/>
        <c:crosses val="autoZero"/>
        <c:auto val="1"/>
        <c:lblAlgn val="ctr"/>
        <c:lblOffset val="100"/>
        <c:noMultiLvlLbl val="0"/>
      </c:catAx>
      <c:valAx>
        <c:axId val="7991992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21174784"/>
        <c:crosses val="autoZero"/>
        <c:crossBetween val="between"/>
      </c:valAx>
      <c:spPr>
        <a:noFill/>
        <a:ln>
          <a:noFill/>
        </a:ln>
        <a:effectLst/>
      </c:spPr>
    </c:plotArea>
    <c:legend>
      <c:legendPos val="b"/>
      <c:layout>
        <c:manualLayout>
          <c:xMode val="edge"/>
          <c:yMode val="edge"/>
          <c:x val="0.11950590204901582"/>
          <c:y val="0.91125112657619034"/>
          <c:w val="0.83071985277892668"/>
          <c:h val="5.0630517825807499E-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DEB7CE-A79A-436C-971A-F1AE6072E1EB}" type="doc">
      <dgm:prSet loTypeId="urn:microsoft.com/office/officeart/2005/8/layout/process1" loCatId="process" qsTypeId="urn:microsoft.com/office/officeart/2005/8/quickstyle/simple1" qsCatId="simple" csTypeId="urn:microsoft.com/office/officeart/2005/8/colors/accent1_2" csCatId="accent1" phldr="1"/>
      <dgm:spPr/>
    </dgm:pt>
    <dgm:pt modelId="{5B47D048-CC2E-4713-BF24-EF3B139687EC}">
      <dgm:prSet phldrT="[Text]"/>
      <dgm:spPr/>
      <dgm:t>
        <a:bodyPr/>
        <a:lstStyle/>
        <a:p>
          <a:r>
            <a:rPr lang="en-US"/>
            <a:t>Produce H</a:t>
          </a:r>
          <a:r>
            <a:rPr lang="en-US" baseline="-25000"/>
            <a:t>2</a:t>
          </a:r>
          <a:r>
            <a:rPr lang="en-US"/>
            <a:t> on-site by electrolysis during peak renewables capacity</a:t>
          </a:r>
          <a:endParaRPr lang="en-CA"/>
        </a:p>
      </dgm:t>
    </dgm:pt>
    <dgm:pt modelId="{36C3F901-3025-416F-8CCA-B7E7312F4FA2}" type="parTrans" cxnId="{7EFFB6E3-EE81-482A-AFF3-9D3B2AF34064}">
      <dgm:prSet/>
      <dgm:spPr/>
      <dgm:t>
        <a:bodyPr/>
        <a:lstStyle/>
        <a:p>
          <a:endParaRPr lang="en-CA"/>
        </a:p>
      </dgm:t>
    </dgm:pt>
    <dgm:pt modelId="{07E0D885-1579-4818-9364-B429CF69DB78}" type="sibTrans" cxnId="{7EFFB6E3-EE81-482A-AFF3-9D3B2AF34064}">
      <dgm:prSet/>
      <dgm:spPr/>
      <dgm:t>
        <a:bodyPr/>
        <a:lstStyle/>
        <a:p>
          <a:endParaRPr lang="en-CA"/>
        </a:p>
      </dgm:t>
    </dgm:pt>
    <dgm:pt modelId="{997003F4-0A5F-4C9C-B306-3D0718E20537}">
      <dgm:prSet phldrT="[Text]"/>
      <dgm:spPr/>
      <dgm:t>
        <a:bodyPr/>
        <a:lstStyle/>
        <a:p>
          <a:r>
            <a:rPr lang="en-US"/>
            <a:t>Store H</a:t>
          </a:r>
          <a:r>
            <a:rPr lang="en-US" baseline="-25000"/>
            <a:t>2</a:t>
          </a:r>
          <a:r>
            <a:rPr lang="en-US"/>
            <a:t> on-site at low pressure</a:t>
          </a:r>
          <a:endParaRPr lang="en-CA"/>
        </a:p>
      </dgm:t>
    </dgm:pt>
    <dgm:pt modelId="{690E43EB-D9F7-4B72-BBCF-B2F67D48DE27}" type="parTrans" cxnId="{98CFA8DE-1794-45A3-BF0D-32755458BDE7}">
      <dgm:prSet/>
      <dgm:spPr/>
      <dgm:t>
        <a:bodyPr/>
        <a:lstStyle/>
        <a:p>
          <a:endParaRPr lang="en-CA"/>
        </a:p>
      </dgm:t>
    </dgm:pt>
    <dgm:pt modelId="{947D8B67-2220-4D48-B18A-4637D36B990A}" type="sibTrans" cxnId="{98CFA8DE-1794-45A3-BF0D-32755458BDE7}">
      <dgm:prSet/>
      <dgm:spPr/>
      <dgm:t>
        <a:bodyPr/>
        <a:lstStyle/>
        <a:p>
          <a:endParaRPr lang="en-CA"/>
        </a:p>
      </dgm:t>
    </dgm:pt>
    <dgm:pt modelId="{4F98BE43-3A15-4201-B6BF-F935C5A6CDBD}">
      <dgm:prSet phldrT="[Text]"/>
      <dgm:spPr/>
      <dgm:t>
        <a:bodyPr/>
        <a:lstStyle/>
        <a:p>
          <a:r>
            <a:rPr lang="en-US"/>
            <a:t>Fill into vehicle MOF tanks during peak demand</a:t>
          </a:r>
          <a:endParaRPr lang="en-CA"/>
        </a:p>
      </dgm:t>
    </dgm:pt>
    <dgm:pt modelId="{BDB19FDC-752E-4728-B0AC-CF26401E4DF4}" type="parTrans" cxnId="{29CA2770-E6F4-458D-AFAF-FE8D08EE80CD}">
      <dgm:prSet/>
      <dgm:spPr/>
      <dgm:t>
        <a:bodyPr/>
        <a:lstStyle/>
        <a:p>
          <a:endParaRPr lang="en-CA"/>
        </a:p>
      </dgm:t>
    </dgm:pt>
    <dgm:pt modelId="{1E60E971-F163-43A8-8B90-214D1D7F25A1}" type="sibTrans" cxnId="{29CA2770-E6F4-458D-AFAF-FE8D08EE80CD}">
      <dgm:prSet/>
      <dgm:spPr/>
      <dgm:t>
        <a:bodyPr/>
        <a:lstStyle/>
        <a:p>
          <a:endParaRPr lang="en-CA"/>
        </a:p>
      </dgm:t>
    </dgm:pt>
    <dgm:pt modelId="{0F99140E-4AFF-44F7-9DC8-6BE1463C46F1}" type="pres">
      <dgm:prSet presAssocID="{31DEB7CE-A79A-436C-971A-F1AE6072E1EB}" presName="Name0" presStyleCnt="0">
        <dgm:presLayoutVars>
          <dgm:dir/>
          <dgm:resizeHandles val="exact"/>
        </dgm:presLayoutVars>
      </dgm:prSet>
      <dgm:spPr/>
    </dgm:pt>
    <dgm:pt modelId="{BF5AB861-57FE-4DDB-BCD2-F109DB83FB10}" type="pres">
      <dgm:prSet presAssocID="{5B47D048-CC2E-4713-BF24-EF3B139687EC}" presName="node" presStyleLbl="node1" presStyleIdx="0" presStyleCnt="3">
        <dgm:presLayoutVars>
          <dgm:bulletEnabled val="1"/>
        </dgm:presLayoutVars>
      </dgm:prSet>
      <dgm:spPr/>
    </dgm:pt>
    <dgm:pt modelId="{62FA5384-D143-4A16-A2E1-F9B751641AFC}" type="pres">
      <dgm:prSet presAssocID="{07E0D885-1579-4818-9364-B429CF69DB78}" presName="sibTrans" presStyleLbl="sibTrans2D1" presStyleIdx="0" presStyleCnt="2"/>
      <dgm:spPr/>
    </dgm:pt>
    <dgm:pt modelId="{7CA1FF3F-F810-4AEF-B2E8-3DFF03670F7E}" type="pres">
      <dgm:prSet presAssocID="{07E0D885-1579-4818-9364-B429CF69DB78}" presName="connectorText" presStyleLbl="sibTrans2D1" presStyleIdx="0" presStyleCnt="2"/>
      <dgm:spPr/>
    </dgm:pt>
    <dgm:pt modelId="{37BDDCFC-49B3-4468-A185-186051EC7840}" type="pres">
      <dgm:prSet presAssocID="{997003F4-0A5F-4C9C-B306-3D0718E20537}" presName="node" presStyleLbl="node1" presStyleIdx="1" presStyleCnt="3">
        <dgm:presLayoutVars>
          <dgm:bulletEnabled val="1"/>
        </dgm:presLayoutVars>
      </dgm:prSet>
      <dgm:spPr/>
    </dgm:pt>
    <dgm:pt modelId="{21FD6C38-B5F7-49A8-A112-4B7A56883B45}" type="pres">
      <dgm:prSet presAssocID="{947D8B67-2220-4D48-B18A-4637D36B990A}" presName="sibTrans" presStyleLbl="sibTrans2D1" presStyleIdx="1" presStyleCnt="2"/>
      <dgm:spPr/>
    </dgm:pt>
    <dgm:pt modelId="{694A998B-D640-4117-959E-8A441661F6FC}" type="pres">
      <dgm:prSet presAssocID="{947D8B67-2220-4D48-B18A-4637D36B990A}" presName="connectorText" presStyleLbl="sibTrans2D1" presStyleIdx="1" presStyleCnt="2"/>
      <dgm:spPr/>
    </dgm:pt>
    <dgm:pt modelId="{96ED49EA-E527-42BB-8690-64AC384EA150}" type="pres">
      <dgm:prSet presAssocID="{4F98BE43-3A15-4201-B6BF-F935C5A6CDBD}" presName="node" presStyleLbl="node1" presStyleIdx="2" presStyleCnt="3">
        <dgm:presLayoutVars>
          <dgm:bulletEnabled val="1"/>
        </dgm:presLayoutVars>
      </dgm:prSet>
      <dgm:spPr/>
    </dgm:pt>
  </dgm:ptLst>
  <dgm:cxnLst>
    <dgm:cxn modelId="{E6BB220F-8484-4056-BBEF-B7E78D1C4E36}" type="presOf" srcId="{5B47D048-CC2E-4713-BF24-EF3B139687EC}" destId="{BF5AB861-57FE-4DDB-BCD2-F109DB83FB10}" srcOrd="0" destOrd="0" presId="urn:microsoft.com/office/officeart/2005/8/layout/process1"/>
    <dgm:cxn modelId="{9B028532-CD9B-46EF-9BF9-7DE370622CF6}" type="presOf" srcId="{07E0D885-1579-4818-9364-B429CF69DB78}" destId="{7CA1FF3F-F810-4AEF-B2E8-3DFF03670F7E}" srcOrd="1" destOrd="0" presId="urn:microsoft.com/office/officeart/2005/8/layout/process1"/>
    <dgm:cxn modelId="{29CA2770-E6F4-458D-AFAF-FE8D08EE80CD}" srcId="{31DEB7CE-A79A-436C-971A-F1AE6072E1EB}" destId="{4F98BE43-3A15-4201-B6BF-F935C5A6CDBD}" srcOrd="2" destOrd="0" parTransId="{BDB19FDC-752E-4728-B0AC-CF26401E4DF4}" sibTransId="{1E60E971-F163-43A8-8B90-214D1D7F25A1}"/>
    <dgm:cxn modelId="{3B9A9A78-BF1A-4098-8C14-6FC06FDBBE31}" type="presOf" srcId="{997003F4-0A5F-4C9C-B306-3D0718E20537}" destId="{37BDDCFC-49B3-4468-A185-186051EC7840}" srcOrd="0" destOrd="0" presId="urn:microsoft.com/office/officeart/2005/8/layout/process1"/>
    <dgm:cxn modelId="{E998B790-AAB7-4BBF-A71E-34AB6E146C7F}" type="presOf" srcId="{4F98BE43-3A15-4201-B6BF-F935C5A6CDBD}" destId="{96ED49EA-E527-42BB-8690-64AC384EA150}" srcOrd="0" destOrd="0" presId="urn:microsoft.com/office/officeart/2005/8/layout/process1"/>
    <dgm:cxn modelId="{98CFA8DE-1794-45A3-BF0D-32755458BDE7}" srcId="{31DEB7CE-A79A-436C-971A-F1AE6072E1EB}" destId="{997003F4-0A5F-4C9C-B306-3D0718E20537}" srcOrd="1" destOrd="0" parTransId="{690E43EB-D9F7-4B72-BBCF-B2F67D48DE27}" sibTransId="{947D8B67-2220-4D48-B18A-4637D36B990A}"/>
    <dgm:cxn modelId="{7EFFB6E3-EE81-482A-AFF3-9D3B2AF34064}" srcId="{31DEB7CE-A79A-436C-971A-F1AE6072E1EB}" destId="{5B47D048-CC2E-4713-BF24-EF3B139687EC}" srcOrd="0" destOrd="0" parTransId="{36C3F901-3025-416F-8CCA-B7E7312F4FA2}" sibTransId="{07E0D885-1579-4818-9364-B429CF69DB78}"/>
    <dgm:cxn modelId="{412617E8-D484-4ADB-890E-3FCFF1B16633}" type="presOf" srcId="{07E0D885-1579-4818-9364-B429CF69DB78}" destId="{62FA5384-D143-4A16-A2E1-F9B751641AFC}" srcOrd="0" destOrd="0" presId="urn:microsoft.com/office/officeart/2005/8/layout/process1"/>
    <dgm:cxn modelId="{DEC937EA-6495-43B2-B30B-E3526272B7B6}" type="presOf" srcId="{947D8B67-2220-4D48-B18A-4637D36B990A}" destId="{21FD6C38-B5F7-49A8-A112-4B7A56883B45}" srcOrd="0" destOrd="0" presId="urn:microsoft.com/office/officeart/2005/8/layout/process1"/>
    <dgm:cxn modelId="{817531FA-599E-4046-B54F-DD2556B55378}" type="presOf" srcId="{947D8B67-2220-4D48-B18A-4637D36B990A}" destId="{694A998B-D640-4117-959E-8A441661F6FC}" srcOrd="1" destOrd="0" presId="urn:microsoft.com/office/officeart/2005/8/layout/process1"/>
    <dgm:cxn modelId="{C060E2FD-128E-4A9C-9D49-C81915C5E511}" type="presOf" srcId="{31DEB7CE-A79A-436C-971A-F1AE6072E1EB}" destId="{0F99140E-4AFF-44F7-9DC8-6BE1463C46F1}" srcOrd="0" destOrd="0" presId="urn:microsoft.com/office/officeart/2005/8/layout/process1"/>
    <dgm:cxn modelId="{BAA440C5-2308-4C72-AC00-6423A33CABB0}" type="presParOf" srcId="{0F99140E-4AFF-44F7-9DC8-6BE1463C46F1}" destId="{BF5AB861-57FE-4DDB-BCD2-F109DB83FB10}" srcOrd="0" destOrd="0" presId="urn:microsoft.com/office/officeart/2005/8/layout/process1"/>
    <dgm:cxn modelId="{EB155F94-A289-42FA-92BD-07E85438A7EE}" type="presParOf" srcId="{0F99140E-4AFF-44F7-9DC8-6BE1463C46F1}" destId="{62FA5384-D143-4A16-A2E1-F9B751641AFC}" srcOrd="1" destOrd="0" presId="urn:microsoft.com/office/officeart/2005/8/layout/process1"/>
    <dgm:cxn modelId="{D8C9947D-7D82-44AB-A761-4440C0B99C78}" type="presParOf" srcId="{62FA5384-D143-4A16-A2E1-F9B751641AFC}" destId="{7CA1FF3F-F810-4AEF-B2E8-3DFF03670F7E}" srcOrd="0" destOrd="0" presId="urn:microsoft.com/office/officeart/2005/8/layout/process1"/>
    <dgm:cxn modelId="{28D6EACA-B173-4F9B-A259-A18242D101B1}" type="presParOf" srcId="{0F99140E-4AFF-44F7-9DC8-6BE1463C46F1}" destId="{37BDDCFC-49B3-4468-A185-186051EC7840}" srcOrd="2" destOrd="0" presId="urn:microsoft.com/office/officeart/2005/8/layout/process1"/>
    <dgm:cxn modelId="{7D2F28E0-3735-48E6-A00E-AB9773023934}" type="presParOf" srcId="{0F99140E-4AFF-44F7-9DC8-6BE1463C46F1}" destId="{21FD6C38-B5F7-49A8-A112-4B7A56883B45}" srcOrd="3" destOrd="0" presId="urn:microsoft.com/office/officeart/2005/8/layout/process1"/>
    <dgm:cxn modelId="{B7D1314A-CBD5-4709-A74A-E48664EA0FCC}" type="presParOf" srcId="{21FD6C38-B5F7-49A8-A112-4B7A56883B45}" destId="{694A998B-D640-4117-959E-8A441661F6FC}" srcOrd="0" destOrd="0" presId="urn:microsoft.com/office/officeart/2005/8/layout/process1"/>
    <dgm:cxn modelId="{B1BF24C4-9267-459B-91B1-571B2EF76451}" type="presParOf" srcId="{0F99140E-4AFF-44F7-9DC8-6BE1463C46F1}" destId="{96ED49EA-E527-42BB-8690-64AC384EA150}"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AB861-57FE-4DDB-BCD2-F109DB83FB10}">
      <dsp:nvSpPr>
        <dsp:cNvPr id="0" name=""/>
        <dsp:cNvSpPr/>
      </dsp:nvSpPr>
      <dsp:spPr>
        <a:xfrm>
          <a:off x="8361" y="2132901"/>
          <a:ext cx="2499254" cy="149955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Produce H</a:t>
          </a:r>
          <a:r>
            <a:rPr lang="en-US" sz="2100" kern="1200" baseline="-25000"/>
            <a:t>2</a:t>
          </a:r>
          <a:r>
            <a:rPr lang="en-US" sz="2100" kern="1200"/>
            <a:t> on-site by electrolysis during peak renewables capacity</a:t>
          </a:r>
          <a:endParaRPr lang="en-CA" sz="2100" kern="1200"/>
        </a:p>
      </dsp:txBody>
      <dsp:txXfrm>
        <a:off x="52281" y="2176821"/>
        <a:ext cx="2411414" cy="1411712"/>
      </dsp:txXfrm>
    </dsp:sp>
    <dsp:sp modelId="{62FA5384-D143-4A16-A2E1-F9B751641AFC}">
      <dsp:nvSpPr>
        <dsp:cNvPr id="0" name=""/>
        <dsp:cNvSpPr/>
      </dsp:nvSpPr>
      <dsp:spPr>
        <a:xfrm>
          <a:off x="2757541" y="2572769"/>
          <a:ext cx="529841" cy="6198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CA" sz="1700" kern="1200"/>
        </a:p>
      </dsp:txBody>
      <dsp:txXfrm>
        <a:off x="2757541" y="2696732"/>
        <a:ext cx="370889" cy="371889"/>
      </dsp:txXfrm>
    </dsp:sp>
    <dsp:sp modelId="{37BDDCFC-49B3-4468-A185-186051EC7840}">
      <dsp:nvSpPr>
        <dsp:cNvPr id="0" name=""/>
        <dsp:cNvSpPr/>
      </dsp:nvSpPr>
      <dsp:spPr>
        <a:xfrm>
          <a:off x="3507317" y="2132901"/>
          <a:ext cx="2499254" cy="149955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Store H</a:t>
          </a:r>
          <a:r>
            <a:rPr lang="en-US" sz="2100" kern="1200" baseline="-25000"/>
            <a:t>2</a:t>
          </a:r>
          <a:r>
            <a:rPr lang="en-US" sz="2100" kern="1200"/>
            <a:t> on-site at low pressure</a:t>
          </a:r>
          <a:endParaRPr lang="en-CA" sz="2100" kern="1200"/>
        </a:p>
      </dsp:txBody>
      <dsp:txXfrm>
        <a:off x="3551237" y="2176821"/>
        <a:ext cx="2411414" cy="1411712"/>
      </dsp:txXfrm>
    </dsp:sp>
    <dsp:sp modelId="{21FD6C38-B5F7-49A8-A112-4B7A56883B45}">
      <dsp:nvSpPr>
        <dsp:cNvPr id="0" name=""/>
        <dsp:cNvSpPr/>
      </dsp:nvSpPr>
      <dsp:spPr>
        <a:xfrm>
          <a:off x="6256496" y="2572769"/>
          <a:ext cx="529841" cy="6198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CA" sz="1700" kern="1200"/>
        </a:p>
      </dsp:txBody>
      <dsp:txXfrm>
        <a:off x="6256496" y="2696732"/>
        <a:ext cx="370889" cy="371889"/>
      </dsp:txXfrm>
    </dsp:sp>
    <dsp:sp modelId="{96ED49EA-E527-42BB-8690-64AC384EA150}">
      <dsp:nvSpPr>
        <dsp:cNvPr id="0" name=""/>
        <dsp:cNvSpPr/>
      </dsp:nvSpPr>
      <dsp:spPr>
        <a:xfrm>
          <a:off x="7006273" y="2132901"/>
          <a:ext cx="2499254" cy="149955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Fill into vehicle MOF tanks during peak demand</a:t>
          </a:r>
          <a:endParaRPr lang="en-CA" sz="2100" kern="1200"/>
        </a:p>
      </dsp:txBody>
      <dsp:txXfrm>
        <a:off x="7050193" y="2176821"/>
        <a:ext cx="2411414" cy="141171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0.236</cdr:x>
      <cdr:y>0.25337</cdr:y>
    </cdr:from>
    <cdr:to>
      <cdr:x>0.402</cdr:x>
      <cdr:y>0.31946</cdr:y>
    </cdr:to>
    <cdr:sp macro="" textlink="">
      <cdr:nvSpPr>
        <cdr:cNvPr id="2" name="TextBox 1">
          <a:extLst xmlns:a="http://schemas.openxmlformats.org/drawingml/2006/main">
            <a:ext uri="{FF2B5EF4-FFF2-40B4-BE49-F238E27FC236}">
              <a16:creationId xmlns:a16="http://schemas.microsoft.com/office/drawing/2014/main" id="{1262241A-6F10-4F62-BE26-824F392E266D}"/>
            </a:ext>
          </a:extLst>
        </cdr:cNvPr>
        <cdr:cNvSpPr txBox="1"/>
      </cdr:nvSpPr>
      <cdr:spPr>
        <a:xfrm xmlns:a="http://schemas.openxmlformats.org/drawingml/2006/main">
          <a:off x="1798320" y="788670"/>
          <a:ext cx="1264920" cy="20574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CA" sz="1100" dirty="0">
              <a:solidFill>
                <a:schemeClr val="tx1"/>
              </a:solidFill>
            </a:rPr>
            <a:t>Total: $35,708.91</a:t>
          </a:r>
        </a:p>
      </cdr:txBody>
    </cdr:sp>
  </cdr:relSizeAnchor>
  <cdr:relSizeAnchor xmlns:cdr="http://schemas.openxmlformats.org/drawingml/2006/chartDrawing">
    <cdr:from>
      <cdr:x>0.67867</cdr:x>
      <cdr:y>0.08286</cdr:y>
    </cdr:from>
    <cdr:to>
      <cdr:x>0.84467</cdr:x>
      <cdr:y>0.14895</cdr:y>
    </cdr:to>
    <cdr:sp macro="" textlink="">
      <cdr:nvSpPr>
        <cdr:cNvPr id="3" name="TextBox 1">
          <a:extLst xmlns:a="http://schemas.openxmlformats.org/drawingml/2006/main">
            <a:ext uri="{FF2B5EF4-FFF2-40B4-BE49-F238E27FC236}">
              <a16:creationId xmlns:a16="http://schemas.microsoft.com/office/drawing/2014/main" id="{386B60FF-34CB-4655-8558-B85EDCEAA72C}"/>
            </a:ext>
          </a:extLst>
        </cdr:cNvPr>
        <cdr:cNvSpPr txBox="1"/>
      </cdr:nvSpPr>
      <cdr:spPr>
        <a:xfrm xmlns:a="http://schemas.openxmlformats.org/drawingml/2006/main">
          <a:off x="5197323" y="264882"/>
          <a:ext cx="1271244" cy="21126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CA" sz="1100" dirty="0">
              <a:solidFill>
                <a:schemeClr val="tx1"/>
              </a:solidFill>
            </a:rPr>
            <a:t>Total: $48,466.67</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E2A14F-6EDB-447A-AC62-87EEC3507AE5}" type="datetimeFigureOut">
              <a:rPr lang="en-CA" smtClean="0"/>
              <a:t>2020-11-28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1A042C-CB9E-4ABA-8C37-76DB20292B8A}" type="slidenum">
              <a:rPr lang="en-CA" smtClean="0"/>
              <a:t>‹#›</a:t>
            </a:fld>
            <a:endParaRPr lang="en-CA"/>
          </a:p>
        </p:txBody>
      </p:sp>
    </p:spTree>
    <p:extLst>
      <p:ext uri="{BB962C8B-B14F-4D97-AF65-F5344CB8AC3E}">
        <p14:creationId xmlns:p14="http://schemas.microsoft.com/office/powerpoint/2010/main" val="849464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Times New Roman" panose="02020603050405020304" pitchFamily="18" charset="0"/>
                <a:ea typeface="Calibri" panose="020F0502020204030204" pitchFamily="34" charset="0"/>
              </a:rPr>
              <a:t>The subject Elias and I focused on for our final term paper was the use of Metal organic Frameworks as a Method to store hydrogen for vehicle applications.</a:t>
            </a:r>
            <a:endParaRPr lang="en-CA" sz="1800">
              <a:effectLst/>
              <a:latin typeface="Times New Roman" panose="02020603050405020304" pitchFamily="18" charset="0"/>
              <a:ea typeface="Calibri" panose="020F0502020204030204" pitchFamily="34" charset="0"/>
            </a:endParaRPr>
          </a:p>
          <a:p>
            <a:endParaRPr lang="en-CA"/>
          </a:p>
        </p:txBody>
      </p:sp>
      <p:sp>
        <p:nvSpPr>
          <p:cNvPr id="4" name="Slide Number Placeholder 3"/>
          <p:cNvSpPr>
            <a:spLocks noGrp="1"/>
          </p:cNvSpPr>
          <p:nvPr>
            <p:ph type="sldNum" sz="quarter" idx="5"/>
          </p:nvPr>
        </p:nvSpPr>
        <p:spPr/>
        <p:txBody>
          <a:bodyPr/>
          <a:lstStyle/>
          <a:p>
            <a:fld id="{EB1A042C-CB9E-4ABA-8C37-76DB20292B8A}" type="slidenum">
              <a:rPr lang="en-CA" smtClean="0"/>
              <a:t>1</a:t>
            </a:fld>
            <a:endParaRPr lang="en-CA"/>
          </a:p>
        </p:txBody>
      </p:sp>
    </p:spTree>
    <p:extLst>
      <p:ext uri="{BB962C8B-B14F-4D97-AF65-F5344CB8AC3E}">
        <p14:creationId xmlns:p14="http://schemas.microsoft.com/office/powerpoint/2010/main" val="17877341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cs typeface="Calibri"/>
              </a:rPr>
              <a:t>GUIDO</a:t>
            </a:r>
          </a:p>
          <a:p>
            <a:pPr marL="0" indent="0">
              <a:buNone/>
            </a:pPr>
            <a:endParaRPr lang="en-US">
              <a:cs typeface="Calibri"/>
            </a:endParaRPr>
          </a:p>
          <a:p>
            <a:pPr marL="0" marR="0" algn="l">
              <a:lnSpc>
                <a:spcPct val="107000"/>
              </a:lnSpc>
              <a:spcBef>
                <a:spcPts val="0"/>
              </a:spcBef>
              <a:spcAft>
                <a:spcPts val="800"/>
              </a:spcAft>
            </a:pPr>
            <a:r>
              <a:rPr lang="en-US" sz="1800">
                <a:effectLst/>
                <a:latin typeface="Times New Roman" panose="02020603050405020304" pitchFamily="18" charset="0"/>
                <a:ea typeface="Calibri" panose="020F0502020204030204" pitchFamily="34" charset="0"/>
              </a:rPr>
              <a:t>MOFs are Metal organic frameworks. They are a highly structured material which are made from metal ions and polytopic organic linkers as the name suggests. Here we can see some examples of MOFs structures where the yellow spheres represent the cavities where guest molecules can reside.</a:t>
            </a:r>
            <a:endParaRPr lang="en-CA" sz="1800">
              <a:effectLst/>
              <a:latin typeface="Times New Roman" panose="02020603050405020304" pitchFamily="18" charset="0"/>
              <a:ea typeface="Calibri" panose="020F0502020204030204" pitchFamily="34" charset="0"/>
            </a:endParaRPr>
          </a:p>
          <a:p>
            <a:pPr marL="0" indent="0">
              <a:buNone/>
            </a:pPr>
            <a:endParaRPr lang="en-US">
              <a:cs typeface="Calibri"/>
            </a:endParaRPr>
          </a:p>
          <a:p>
            <a:pPr marL="0" indent="0">
              <a:buNone/>
            </a:pPr>
            <a:r>
              <a:rPr lang="en-US">
                <a:cs typeface="Calibri"/>
              </a:rPr>
              <a:t>It’s hard to classify MOFs simply by which metals and organic linkers are used, so it is very common to use the concept of Secondary Building Units (or SBUs). </a:t>
            </a:r>
          </a:p>
          <a:p>
            <a:pPr marL="0" indent="0">
              <a:buNone/>
            </a:pPr>
            <a:endParaRPr lang="en-US">
              <a:cs typeface="Calibri"/>
            </a:endParaRPr>
          </a:p>
          <a:p>
            <a:pPr marL="0" indent="0">
              <a:buNone/>
            </a:pPr>
            <a:r>
              <a:rPr lang="en-US">
                <a:cs typeface="Calibri"/>
              </a:rPr>
              <a:t>SBUs are the structures of the different metal or metal oxides coordination geometries. Here we see some examples of potential different SBUs which are characterized by the shape of the linking sites. Its these SBUs that are linked through polytopic organic linkers to make the MOFs.</a:t>
            </a:r>
          </a:p>
          <a:p>
            <a:pPr marL="0" indent="0">
              <a:buNone/>
            </a:pPr>
            <a:endParaRPr lang="en-US">
              <a:cs typeface="Calibri"/>
            </a:endParaRPr>
          </a:p>
          <a:p>
            <a:pPr marL="0" indent="0">
              <a:buNone/>
            </a:pPr>
            <a:r>
              <a:rPr lang="en-US">
                <a:cs typeface="Calibri"/>
              </a:rPr>
              <a:t>The organic linkers used in MOFs offer a range of possible structures due to versatile coordination modes and their stability. The ligands are typically multidentate O-donor ligands like aromatic carboxylates, Nitrogen containing carboxylates and Azoles.</a:t>
            </a:r>
          </a:p>
          <a:p>
            <a:pPr marL="0" indent="0">
              <a:buNone/>
            </a:pPr>
            <a:endParaRPr lang="en-US">
              <a:cs typeface="Calibri"/>
            </a:endParaRPr>
          </a:p>
          <a:p>
            <a:pPr marL="0" indent="0">
              <a:buNone/>
            </a:pPr>
            <a:r>
              <a:rPr lang="en-US">
                <a:cs typeface="Calibri"/>
              </a:rPr>
              <a:t>Here’s an example of MOF structure variation by using </a:t>
            </a:r>
            <a:r>
              <a:rPr lang="en-US" err="1">
                <a:cs typeface="Calibri"/>
              </a:rPr>
              <a:t>ditopic</a:t>
            </a:r>
            <a:r>
              <a:rPr lang="en-US">
                <a:cs typeface="Calibri"/>
              </a:rPr>
              <a:t> and </a:t>
            </a:r>
            <a:r>
              <a:rPr lang="en-US" err="1">
                <a:cs typeface="Calibri"/>
              </a:rPr>
              <a:t>tritopic</a:t>
            </a:r>
            <a:r>
              <a:rPr lang="en-US">
                <a:cs typeface="Calibri"/>
              </a:rPr>
              <a:t> linkers with the same SBU. On the left we see a cubic MOF due to the </a:t>
            </a:r>
            <a:r>
              <a:rPr lang="en-US" err="1">
                <a:cs typeface="Calibri"/>
              </a:rPr>
              <a:t>ditopic</a:t>
            </a:r>
            <a:r>
              <a:rPr lang="en-US">
                <a:cs typeface="Calibri"/>
              </a:rPr>
              <a:t> linkers whereas on the right, we see the structure changed by using the </a:t>
            </a:r>
            <a:r>
              <a:rPr lang="en-US" err="1">
                <a:cs typeface="Calibri"/>
              </a:rPr>
              <a:t>tritopic</a:t>
            </a:r>
            <a:r>
              <a:rPr lang="en-US">
                <a:cs typeface="Calibri"/>
              </a:rPr>
              <a:t> linkers.</a:t>
            </a:r>
          </a:p>
          <a:p>
            <a:pPr marL="0" indent="0">
              <a:buNone/>
            </a:pPr>
            <a:endParaRPr lang="en-US">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cs typeface="Calibri"/>
              </a:rPr>
              <a:t>The ligands chosen also have an important role in the overall structure as the non-covalent bonds they form between each other allows the formation of high dimensionality networks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cs typeface="Calibri"/>
              </a:rPr>
              <a:t>Its these resulting networks which are appealing for research.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cs typeface="Calibri"/>
            </a:endParaRPr>
          </a:p>
          <a:p>
            <a:pPr marL="0" indent="0">
              <a:buNone/>
            </a:pPr>
            <a:endParaRPr lang="en-US">
              <a:cs typeface="Calibri"/>
            </a:endParaRPr>
          </a:p>
        </p:txBody>
      </p:sp>
      <p:sp>
        <p:nvSpPr>
          <p:cNvPr id="4" name="Slide Number Placeholder 3"/>
          <p:cNvSpPr>
            <a:spLocks noGrp="1"/>
          </p:cNvSpPr>
          <p:nvPr>
            <p:ph type="sldNum" sz="quarter" idx="5"/>
          </p:nvPr>
        </p:nvSpPr>
        <p:spPr/>
        <p:txBody>
          <a:bodyPr/>
          <a:lstStyle/>
          <a:p>
            <a:fld id="{EB1A042C-CB9E-4ABA-8C37-76DB20292B8A}" type="slidenum">
              <a:rPr lang="en-CA" smtClean="0"/>
              <a:t>11</a:t>
            </a:fld>
            <a:endParaRPr lang="en-CA"/>
          </a:p>
        </p:txBody>
      </p:sp>
    </p:spTree>
    <p:extLst>
      <p:ext uri="{BB962C8B-B14F-4D97-AF65-F5344CB8AC3E}">
        <p14:creationId xmlns:p14="http://schemas.microsoft.com/office/powerpoint/2010/main" val="2721235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None/>
            </a:pPr>
            <a:r>
              <a:rPr lang="en-US" sz="1050">
                <a:cs typeface="Calibri"/>
              </a:rPr>
              <a:t>ELIAS</a:t>
            </a:r>
          </a:p>
          <a:p>
            <a:pPr>
              <a:buFont typeface="Wingdings" panose="05000000000000000000" pitchFamily="2" charset="2"/>
              <a:buNone/>
            </a:pPr>
            <a:r>
              <a:rPr lang="en-US" sz="1050">
                <a:cs typeface="Calibri"/>
              </a:rPr>
              <a:t>Better specific energy + energy density than batteries BUT worse energy efficiency -&gt; why is it relevant? Show H2 economy</a:t>
            </a:r>
            <a:endParaRPr lang="en-US">
              <a:cs typeface="Calibri"/>
            </a:endParaRPr>
          </a:p>
          <a:p>
            <a:pPr lvl="0">
              <a:buFont typeface="Wingdings" panose="05000000000000000000" pitchFamily="2" charset="2"/>
              <a:buChar char="v"/>
            </a:pPr>
            <a:r>
              <a:rPr lang="en-US">
                <a:cs typeface="Calibri"/>
              </a:rPr>
              <a:t>Hydrogen strong suit: long range (gets lighter as you use it, unlike battery)</a:t>
            </a:r>
          </a:p>
        </p:txBody>
      </p:sp>
      <p:sp>
        <p:nvSpPr>
          <p:cNvPr id="4" name="Slide Number Placeholder 3"/>
          <p:cNvSpPr>
            <a:spLocks noGrp="1"/>
          </p:cNvSpPr>
          <p:nvPr>
            <p:ph type="sldNum" sz="quarter" idx="5"/>
          </p:nvPr>
        </p:nvSpPr>
        <p:spPr/>
        <p:txBody>
          <a:bodyPr/>
          <a:lstStyle/>
          <a:p>
            <a:fld id="{EB1A042C-CB9E-4ABA-8C37-76DB20292B8A}" type="slidenum">
              <a:rPr lang="en-CA" smtClean="0"/>
              <a:t>12</a:t>
            </a:fld>
            <a:endParaRPr lang="en-CA"/>
          </a:p>
        </p:txBody>
      </p:sp>
    </p:spTree>
    <p:extLst>
      <p:ext uri="{BB962C8B-B14F-4D97-AF65-F5344CB8AC3E}">
        <p14:creationId xmlns:p14="http://schemas.microsoft.com/office/powerpoint/2010/main" val="1347270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ELIAS</a:t>
            </a:r>
          </a:p>
          <a:p>
            <a:pPr>
              <a:buFont typeface="Wingdings" panose="05000000000000000000" pitchFamily="2" charset="2"/>
              <a:buChar char="v"/>
            </a:pPr>
            <a:r>
              <a:rPr lang="en-US" sz="1050">
                <a:cs typeface="Calibri"/>
              </a:rPr>
              <a:t>Hydrogen has amazing specific energy</a:t>
            </a:r>
            <a:endParaRPr lang="en-US" sz="1050">
              <a:ea typeface="+mn-lt"/>
              <a:cs typeface="+mn-lt"/>
            </a:endParaRPr>
          </a:p>
          <a:p>
            <a:pPr lvl="1">
              <a:buFont typeface="Wingdings" panose="05000000000000000000" pitchFamily="2" charset="2"/>
              <a:buChar char="v"/>
            </a:pPr>
            <a:r>
              <a:rPr lang="en-US" sz="1050">
                <a:cs typeface="Calibri"/>
              </a:rPr>
              <a:t>would make ideal fuel for vehicles if we could bring the volume/energy down WITHOUT:</a:t>
            </a:r>
          </a:p>
          <a:p>
            <a:pPr lvl="2">
              <a:buFont typeface="Wingdings" panose="05000000000000000000" pitchFamily="2" charset="2"/>
              <a:buChar char="v"/>
            </a:pPr>
            <a:r>
              <a:rPr lang="en-US" sz="1050">
                <a:cs typeface="Calibri"/>
              </a:rPr>
              <a:t>Using too much energy (</a:t>
            </a:r>
            <a:r>
              <a:rPr lang="en-US" sz="1050" err="1">
                <a:cs typeface="Calibri"/>
              </a:rPr>
              <a:t>cryo</a:t>
            </a:r>
            <a:r>
              <a:rPr lang="en-US" sz="1050">
                <a:cs typeface="Calibri"/>
              </a:rPr>
              <a:t> (20K)/compressed)</a:t>
            </a:r>
          </a:p>
          <a:p>
            <a:pPr lvl="2">
              <a:buFont typeface="Wingdings" panose="05000000000000000000" pitchFamily="2" charset="2"/>
              <a:buChar char="v"/>
            </a:pPr>
            <a:r>
              <a:rPr lang="en-US" sz="1050">
                <a:cs typeface="Calibri"/>
              </a:rPr>
              <a:t>Adding too much weight </a:t>
            </a:r>
          </a:p>
          <a:p>
            <a:pPr lvl="2">
              <a:buFont typeface="Wingdings" panose="05000000000000000000" pitchFamily="2" charset="2"/>
              <a:buChar char="v"/>
            </a:pPr>
            <a:r>
              <a:rPr lang="en-US" sz="1050">
                <a:cs typeface="Calibri"/>
              </a:rPr>
              <a:t>Using expensive/rare/difficult to synthesize material</a:t>
            </a:r>
            <a:endParaRPr lang="en-US"/>
          </a:p>
          <a:p>
            <a:pPr>
              <a:buFont typeface="Wingdings" panose="05000000000000000000" pitchFamily="2" charset="2"/>
              <a:buChar char="v"/>
            </a:pPr>
            <a:r>
              <a:rPr lang="en-US">
                <a:cs typeface="Calibri"/>
              </a:rPr>
              <a:t>Very high surface to volume ratio</a:t>
            </a:r>
          </a:p>
          <a:p>
            <a:pPr>
              <a:buFont typeface="Wingdings" panose="05000000000000000000" pitchFamily="2" charset="2"/>
              <a:buChar char="v"/>
            </a:pPr>
            <a:r>
              <a:rPr lang="en-US">
                <a:cs typeface="Calibri"/>
              </a:rPr>
              <a:t>Highly tunable</a:t>
            </a:r>
          </a:p>
          <a:p>
            <a:pPr>
              <a:buFont typeface="Wingdings" panose="05000000000000000000" pitchFamily="2" charset="2"/>
              <a:buChar char="v"/>
            </a:pPr>
            <a:r>
              <a:rPr lang="en-US">
                <a:cs typeface="Calibri"/>
              </a:rPr>
              <a:t>Rigid. and they have structural flexibility and thermal stability(source)</a:t>
            </a:r>
          </a:p>
          <a:p>
            <a:pPr>
              <a:buFont typeface="Wingdings" panose="05000000000000000000" pitchFamily="2" charset="2"/>
              <a:buChar char="v"/>
            </a:pPr>
            <a:r>
              <a:rPr lang="en-US">
                <a:cs typeface="Calibri"/>
              </a:rPr>
              <a:t>Storage at condense state better than compressed gas and liquid (source)</a:t>
            </a:r>
          </a:p>
          <a:p>
            <a:pPr>
              <a:buFont typeface="Wingdings" panose="05000000000000000000" pitchFamily="2" charset="2"/>
              <a:buChar char="v"/>
            </a:pPr>
            <a:r>
              <a:rPr lang="en-US">
                <a:cs typeface="Calibri"/>
              </a:rPr>
              <a:t>Adsorption/release easy due to porous nature interacting with gas with VDW(check citation)</a:t>
            </a:r>
          </a:p>
          <a:p>
            <a:pPr>
              <a:buFont typeface="Wingdings" panose="05000000000000000000" pitchFamily="2" charset="2"/>
              <a:buNone/>
            </a:pPr>
            <a:endParaRPr lang="en-US">
              <a:cs typeface="Calibri"/>
            </a:endParaRPr>
          </a:p>
        </p:txBody>
      </p:sp>
      <p:sp>
        <p:nvSpPr>
          <p:cNvPr id="4" name="Slide Number Placeholder 3"/>
          <p:cNvSpPr>
            <a:spLocks noGrp="1"/>
          </p:cNvSpPr>
          <p:nvPr>
            <p:ph type="sldNum" sz="quarter" idx="5"/>
          </p:nvPr>
        </p:nvSpPr>
        <p:spPr/>
        <p:txBody>
          <a:bodyPr/>
          <a:lstStyle/>
          <a:p>
            <a:fld id="{EB1A042C-CB9E-4ABA-8C37-76DB20292B8A}" type="slidenum">
              <a:rPr lang="en-CA" smtClean="0"/>
              <a:t>13</a:t>
            </a:fld>
            <a:endParaRPr lang="en-CA"/>
          </a:p>
        </p:txBody>
      </p:sp>
    </p:spTree>
    <p:extLst>
      <p:ext uri="{BB962C8B-B14F-4D97-AF65-F5344CB8AC3E}">
        <p14:creationId xmlns:p14="http://schemas.microsoft.com/office/powerpoint/2010/main" val="199769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GUIDO</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Although MOFs are very promising, they have a long way to go for vehicle applications.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The United States Department of Energy (DOE) has set some targets for MOF hydrogen storage and Current MOFs can efficiently those targets, but only at cryogenic temperatures (77K) and high pressures, which are not desired conditions for vehicle applications.</a:t>
            </a:r>
          </a:p>
          <a:p>
            <a:endParaRPr lang="en-US"/>
          </a:p>
          <a:p>
            <a:r>
              <a:rPr lang="en-US"/>
              <a:t>Current MOFs also exhibit moisture instability and have scale-up difficulties. (often due to the materials used and the synthesis method employed)</a:t>
            </a:r>
          </a:p>
          <a:p>
            <a:endParaRPr lang="en-US"/>
          </a:p>
          <a:p>
            <a:r>
              <a:rPr lang="en-US"/>
              <a:t>Research is therefore focused on factors which influence hydrogen storage at ambient temperatures and pressures.</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The ligands and SBUs are obvious factors as they define the structure, and they can also influence hydrogen adsorption based on their different interactions with hydrogen. (pi stacking, van der </a:t>
            </a:r>
            <a:r>
              <a:rPr lang="en-US" err="1"/>
              <a:t>waals</a:t>
            </a:r>
            <a:r>
              <a:rPr lang="en-US"/>
              <a:t>, hydrogen bonding)</a:t>
            </a:r>
            <a:endParaRPr lang="en-US">
              <a:cs typeface="Calibri"/>
            </a:endParaRPr>
          </a:p>
          <a:p>
            <a:endParaRPr lang="en-US"/>
          </a:p>
          <a:p>
            <a:r>
              <a:rPr lang="en-US"/>
              <a:t>Attention has also been turned to other factors, such as Purity of the MOFs because presence of impurities reduces the surface area available for hydrogen. Post treatment procedures can also influence the stability and surface area of MOFs</a:t>
            </a:r>
          </a:p>
          <a:p>
            <a:endParaRPr lang="en-US"/>
          </a:p>
          <a:p>
            <a:r>
              <a:rPr lang="en-US"/>
              <a:t>Other research has explored doping MOFs with other metals or structures to improve hydrogen storage, such as adding Multi Wire Carbon nanotubes or platinum, and other research showed that adding carbon black reduces moisture instability.</a:t>
            </a:r>
            <a:endParaRPr lang="en-US">
              <a:cs typeface="Calibri"/>
            </a:endParaRPr>
          </a:p>
          <a:p>
            <a:endParaRPr lang="en-US"/>
          </a:p>
        </p:txBody>
      </p:sp>
      <p:sp>
        <p:nvSpPr>
          <p:cNvPr id="4" name="Slide Number Placeholder 3"/>
          <p:cNvSpPr>
            <a:spLocks noGrp="1"/>
          </p:cNvSpPr>
          <p:nvPr>
            <p:ph type="sldNum" sz="quarter" idx="5"/>
          </p:nvPr>
        </p:nvSpPr>
        <p:spPr/>
        <p:txBody>
          <a:bodyPr/>
          <a:lstStyle/>
          <a:p>
            <a:fld id="{EB1A042C-CB9E-4ABA-8C37-76DB20292B8A}" type="slidenum">
              <a:rPr lang="en-CA" smtClean="0"/>
              <a:t>14</a:t>
            </a:fld>
            <a:endParaRPr lang="en-CA"/>
          </a:p>
        </p:txBody>
      </p:sp>
    </p:spTree>
    <p:extLst>
      <p:ext uri="{BB962C8B-B14F-4D97-AF65-F5344CB8AC3E}">
        <p14:creationId xmlns:p14="http://schemas.microsoft.com/office/powerpoint/2010/main" val="4034245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ELIAS</a:t>
            </a:r>
          </a:p>
          <a:p>
            <a:r>
              <a:rPr lang="en-US" sz="1200"/>
              <a:t>usable H</a:t>
            </a:r>
            <a:r>
              <a:rPr lang="en-US" sz="1200" baseline="-25000"/>
              <a:t>2</a:t>
            </a:r>
            <a:r>
              <a:rPr lang="en-US" sz="1200"/>
              <a:t> capacity of 5.7 </a:t>
            </a:r>
            <a:r>
              <a:rPr lang="en-US" sz="1200" err="1"/>
              <a:t>wt</a:t>
            </a:r>
            <a:r>
              <a:rPr lang="en-US" sz="1200"/>
              <a:t>% and &amp; 33.4 g/L (77 K, pressure swing 5 - 100 bar)</a:t>
            </a:r>
            <a:endParaRPr lang="en-US"/>
          </a:p>
          <a:p>
            <a:r>
              <a:rPr lang="en-US"/>
              <a:t>Ceiling: current H2 storage MOFs are all previously reported, not designed explicitly for H2 storage</a:t>
            </a:r>
            <a:endParaRPr lang="en-CA"/>
          </a:p>
        </p:txBody>
      </p:sp>
      <p:sp>
        <p:nvSpPr>
          <p:cNvPr id="4" name="Slide Number Placeholder 3"/>
          <p:cNvSpPr>
            <a:spLocks noGrp="1"/>
          </p:cNvSpPr>
          <p:nvPr>
            <p:ph type="sldNum" sz="quarter" idx="5"/>
          </p:nvPr>
        </p:nvSpPr>
        <p:spPr/>
        <p:txBody>
          <a:bodyPr/>
          <a:lstStyle/>
          <a:p>
            <a:fld id="{EB1A042C-CB9E-4ABA-8C37-76DB20292B8A}" type="slidenum">
              <a:rPr lang="en-CA" smtClean="0"/>
              <a:t>15</a:t>
            </a:fld>
            <a:endParaRPr lang="en-CA"/>
          </a:p>
        </p:txBody>
      </p:sp>
    </p:spTree>
    <p:extLst>
      <p:ext uri="{BB962C8B-B14F-4D97-AF65-F5344CB8AC3E}">
        <p14:creationId xmlns:p14="http://schemas.microsoft.com/office/powerpoint/2010/main" val="1533882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the future of the project we want to more accurately explore the idea of MOFs for hydrogen storage in fuel cell electric vehicles.</a:t>
            </a:r>
          </a:p>
          <a:p>
            <a:endParaRPr lang="en-US"/>
          </a:p>
          <a:p>
            <a:r>
              <a:rPr lang="en-US"/>
              <a:t>This will require us to read research papers and reviews specifically about applying MOFs as a vehicle fuel since we mostly just researched the science of MOFs so far</a:t>
            </a:r>
          </a:p>
          <a:p>
            <a:endParaRPr lang="en-US"/>
          </a:p>
          <a:p>
            <a:r>
              <a:rPr lang="en-US"/>
              <a:t>We will also conduct an eco-audit of both the current realistic and hypothetical best MOFs</a:t>
            </a:r>
          </a:p>
          <a:p>
            <a:endParaRPr lang="en-US"/>
          </a:p>
          <a:p>
            <a:r>
              <a:rPr lang="en-US"/>
              <a:t>To help us with the eco audit we also want to explore the bigger picture of the hydrogen economy and read about different variables which could affect the feasibility of using MOFs to store hydrogen for vehicles</a:t>
            </a:r>
          </a:p>
          <a:p>
            <a:endParaRPr lang="en-US"/>
          </a:p>
          <a:p>
            <a:r>
              <a:rPr lang="en-US"/>
              <a:t>We also want to have a better understanding of what procedures researcher are taking or would need to take in order to determine the best possible MOFs for such a task, since most papers seem to be blindly exploring different MOFs.</a:t>
            </a:r>
            <a:endParaRPr lang="en-CA"/>
          </a:p>
        </p:txBody>
      </p:sp>
      <p:sp>
        <p:nvSpPr>
          <p:cNvPr id="4" name="Slide Number Placeholder 3"/>
          <p:cNvSpPr>
            <a:spLocks noGrp="1"/>
          </p:cNvSpPr>
          <p:nvPr>
            <p:ph type="sldNum" sz="quarter" idx="5"/>
          </p:nvPr>
        </p:nvSpPr>
        <p:spPr/>
        <p:txBody>
          <a:bodyPr/>
          <a:lstStyle/>
          <a:p>
            <a:fld id="{EB1A042C-CB9E-4ABA-8C37-76DB20292B8A}" type="slidenum">
              <a:rPr lang="en-CA" smtClean="0"/>
              <a:t>16</a:t>
            </a:fld>
            <a:endParaRPr lang="en-CA"/>
          </a:p>
        </p:txBody>
      </p:sp>
    </p:spTree>
    <p:extLst>
      <p:ext uri="{BB962C8B-B14F-4D97-AF65-F5344CB8AC3E}">
        <p14:creationId xmlns:p14="http://schemas.microsoft.com/office/powerpoint/2010/main" val="16039618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ELIAS</a:t>
            </a:r>
          </a:p>
          <a:p>
            <a:endParaRPr lang="en-US"/>
          </a:p>
          <a:p>
            <a:r>
              <a:rPr lang="en-US"/>
              <a:t>Ceiling: current H2 storage MOFs are all previously reported, not designed explicitly for H2 storage</a:t>
            </a:r>
            <a:endParaRPr lang="en-CA"/>
          </a:p>
        </p:txBody>
      </p:sp>
      <p:sp>
        <p:nvSpPr>
          <p:cNvPr id="4" name="Slide Number Placeholder 3"/>
          <p:cNvSpPr>
            <a:spLocks noGrp="1"/>
          </p:cNvSpPr>
          <p:nvPr>
            <p:ph type="sldNum" sz="quarter" idx="5"/>
          </p:nvPr>
        </p:nvSpPr>
        <p:spPr/>
        <p:txBody>
          <a:bodyPr/>
          <a:lstStyle/>
          <a:p>
            <a:fld id="{EB1A042C-CB9E-4ABA-8C37-76DB20292B8A}" type="slidenum">
              <a:rPr lang="en-CA" smtClean="0"/>
              <a:t>17</a:t>
            </a:fld>
            <a:endParaRPr lang="en-CA"/>
          </a:p>
        </p:txBody>
      </p:sp>
    </p:spTree>
    <p:extLst>
      <p:ext uri="{BB962C8B-B14F-4D97-AF65-F5344CB8AC3E}">
        <p14:creationId xmlns:p14="http://schemas.microsoft.com/office/powerpoint/2010/main" val="3116603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Times New Roman" panose="02020603050405020304" pitchFamily="18" charset="0"/>
                <a:ea typeface="Calibri" panose="020F0502020204030204" pitchFamily="34" charset="0"/>
              </a:rPr>
              <a:t>Before diving into the applications we explored for MOFs, we wanted to offer a very brief review on what metal organic frameworks 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Times New Roman" panose="02020603050405020304" pitchFamily="18" charset="0"/>
                <a:ea typeface="Calibri" panose="020F0502020204030204" pitchFamily="34" charset="0"/>
              </a:rPr>
              <a:t>Basically, they are highly porous three-dimensional structures that can be made from various metal coordinates and organic linkers, which means that they offer high tunability for structure design.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Times New Roman" panose="02020603050405020304" pitchFamily="18" charset="0"/>
                <a:ea typeface="Calibri" panose="020F0502020204030204" pitchFamily="34" charset="0"/>
              </a:rPr>
              <a:t>In our case, we were looking at the </a:t>
            </a:r>
            <a:r>
              <a:rPr lang="en-US" sz="1800" err="1">
                <a:effectLst/>
                <a:latin typeface="Times New Roman" panose="02020603050405020304" pitchFamily="18" charset="0"/>
                <a:ea typeface="Calibri" panose="020F0502020204030204" pitchFamily="34" charset="0"/>
              </a:rPr>
              <a:t>physisorptive</a:t>
            </a:r>
            <a:r>
              <a:rPr lang="en-US" sz="1800">
                <a:effectLst/>
                <a:latin typeface="Times New Roman" panose="02020603050405020304" pitchFamily="18" charset="0"/>
                <a:ea typeface="Calibri" panose="020F0502020204030204" pitchFamily="34" charset="0"/>
              </a:rPr>
              <a:t> capacity of hydrogen that MOFs offer. In other words we were interested in the high surface to volume ratio the MOFs offer to store hydrogen in the structure cavities.</a:t>
            </a:r>
            <a:endParaRPr lang="en-CA" sz="1800">
              <a:effectLst/>
              <a:latin typeface="Times New Roman" panose="02020603050405020304" pitchFamily="18" charset="0"/>
              <a:ea typeface="Calibri" panose="020F0502020204030204" pitchFamily="34" charset="0"/>
            </a:endParaRPr>
          </a:p>
          <a:p>
            <a:endParaRPr lang="en-CA"/>
          </a:p>
          <a:p>
            <a:r>
              <a:rPr lang="en-CA"/>
              <a:t>For our report, we decided to base our calculations from data on the current best MOF: the Ni-MOF-74, which showed the highest hydrogen capacity per volume.</a:t>
            </a:r>
          </a:p>
        </p:txBody>
      </p:sp>
      <p:sp>
        <p:nvSpPr>
          <p:cNvPr id="4" name="Slide Number Placeholder 3"/>
          <p:cNvSpPr>
            <a:spLocks noGrp="1"/>
          </p:cNvSpPr>
          <p:nvPr>
            <p:ph type="sldNum" sz="quarter" idx="5"/>
          </p:nvPr>
        </p:nvSpPr>
        <p:spPr/>
        <p:txBody>
          <a:bodyPr/>
          <a:lstStyle/>
          <a:p>
            <a:fld id="{EB1A042C-CB9E-4ABA-8C37-76DB20292B8A}" type="slidenum">
              <a:rPr lang="en-CA" smtClean="0"/>
              <a:t>2</a:t>
            </a:fld>
            <a:endParaRPr lang="en-CA"/>
          </a:p>
        </p:txBody>
      </p:sp>
    </p:spTree>
    <p:extLst>
      <p:ext uri="{BB962C8B-B14F-4D97-AF65-F5344CB8AC3E}">
        <p14:creationId xmlns:p14="http://schemas.microsoft.com/office/powerpoint/2010/main" val="2722230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first application of MOFs we explored was its use as hydrogen storage for fuel cell vehicles. </a:t>
            </a:r>
          </a:p>
          <a:p>
            <a:endParaRPr lang="en-US"/>
          </a:p>
          <a:p>
            <a:r>
              <a:rPr lang="en-US"/>
              <a:t>To determine if its beneficial to build cars with this technology, we calculated the total cost of production of an electric vehicle with different power supplies. The power supplies in question were a fuel cell with an MOF storage system, a fuel cell with the common compressed hydrogen at 700 bar storage system, and a lithium-ion battery pack.</a:t>
            </a:r>
          </a:p>
          <a:p>
            <a:endParaRPr lang="en-US"/>
          </a:p>
          <a:p>
            <a:r>
              <a:rPr lang="en-US"/>
              <a:t>We also wanted to look at the energetic impact the MOFs would have in the production of the power supply to see if it was energetically favorable to replace the compressed hydrogen and lithium-ion battery power supplies.</a:t>
            </a:r>
            <a:endParaRPr lang="en-CA"/>
          </a:p>
        </p:txBody>
      </p:sp>
      <p:sp>
        <p:nvSpPr>
          <p:cNvPr id="4" name="Slide Number Placeholder 3"/>
          <p:cNvSpPr>
            <a:spLocks noGrp="1"/>
          </p:cNvSpPr>
          <p:nvPr>
            <p:ph type="sldNum" sz="quarter" idx="5"/>
          </p:nvPr>
        </p:nvSpPr>
        <p:spPr/>
        <p:txBody>
          <a:bodyPr/>
          <a:lstStyle/>
          <a:p>
            <a:fld id="{EB1A042C-CB9E-4ABA-8C37-76DB20292B8A}" type="slidenum">
              <a:rPr lang="en-CA" smtClean="0"/>
              <a:t>3</a:t>
            </a:fld>
            <a:endParaRPr lang="en-CA"/>
          </a:p>
        </p:txBody>
      </p:sp>
    </p:spTree>
    <p:extLst>
      <p:ext uri="{BB962C8B-B14F-4D97-AF65-F5344CB8AC3E}">
        <p14:creationId xmlns:p14="http://schemas.microsoft.com/office/powerpoint/2010/main" val="431179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To calculate the total cost of production for a fuel cell electric vehicle with our specific Nickel MOF-74 as storage, we had to estimate the cost per kilogram of the MOF production by calculating a factor from a similar MOF (the magnesium MOF-74).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We related the change in cost to the change in organic linker used and applied that factor to the available literature cost of our MOF to obtain the cost of production with the correct organic linker.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There was data available for two different synthesis methods of the MOF, so we calculated total costs for both synthesis methods as well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To those values we then added the production costs of a Proton exchange membrane fuel cell system, as well as costs for other car components and percentage mark-ups to estimate the total production cost of a vehicle.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For the compressed hydrogen vehicle we also assumed a Proton exchange membrane fuel cell and the same costs for other vehicle parts and mark ups, whereas for the lithium battery electric vehicles the cost was available from literature.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To calculate the embodied energy of the production phase for our MOF fuel cell electric vehicle, we focused solely on the embodied energy in the production of the power supply, which we defined as the hydrogen storage method and fuel cell used for hydrogen electric vehicles and as the lithium-ion battery pack for battery electric vehicles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To find the embodied energy of our specific MOF, we wanted to correlate the exergy values from both our MOF and the Lithium cobalt oxide we assumed was used in the battery to obtain a factor which we could apply to the literature value of embodied energy for lithium cobalt oxide and obtain the </a:t>
            </a:r>
            <a:endParaRPr lang="en-CA"/>
          </a:p>
        </p:txBody>
      </p:sp>
      <p:sp>
        <p:nvSpPr>
          <p:cNvPr id="4" name="Slide Number Placeholder 3"/>
          <p:cNvSpPr>
            <a:spLocks noGrp="1"/>
          </p:cNvSpPr>
          <p:nvPr>
            <p:ph type="sldNum" sz="quarter" idx="5"/>
          </p:nvPr>
        </p:nvSpPr>
        <p:spPr/>
        <p:txBody>
          <a:bodyPr/>
          <a:lstStyle/>
          <a:p>
            <a:fld id="{EB1A042C-CB9E-4ABA-8C37-76DB20292B8A}" type="slidenum">
              <a:rPr lang="en-CA" smtClean="0"/>
              <a:t>4</a:t>
            </a:fld>
            <a:endParaRPr lang="en-CA"/>
          </a:p>
        </p:txBody>
      </p:sp>
    </p:spTree>
    <p:extLst>
      <p:ext uri="{BB962C8B-B14F-4D97-AF65-F5344CB8AC3E}">
        <p14:creationId xmlns:p14="http://schemas.microsoft.com/office/powerpoint/2010/main" val="945269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After rigorous calculations, our cost results are very promising.</a:t>
            </a:r>
          </a:p>
          <a:p>
            <a:endParaRPr lang="en-US"/>
          </a:p>
          <a:p>
            <a:r>
              <a:rPr lang="en-US"/>
              <a:t>We see from our chart that the total cost of production for MOF fuel cell vehicles are lower than that for lithium-ion batteries. However, there’s still some ground to cover to compete with the compressed hydrogen fuel cell. It basically comes down to the total weight of the MOF needed and the synthesis method used for the MOF production.</a:t>
            </a:r>
          </a:p>
          <a:p>
            <a:endParaRPr lang="en-US"/>
          </a:p>
          <a:p>
            <a:r>
              <a:rPr lang="en-US"/>
              <a:t>As we see in the cost breakdown for the two MOF fuel cells with different MOF synthesis methods, there’s an approximate 10 thousand dollar difference and this is due to the heavy use of expensive organic solvents for the solvothermal synthesis. What this means for MOF hydrogen storage is that if an even greater MOF for hydrogen storage is developed and can be synthesized by liquid assisted grinding, the cost of total fuel cell vehicle could drop lower than the standard compressed hydrogen and offer an alternative technology to hydrogen electric vehicles.</a:t>
            </a:r>
          </a:p>
          <a:p>
            <a:endParaRPr lang="en-US"/>
          </a:p>
          <a:p>
            <a:endParaRPr lang="en-CA"/>
          </a:p>
        </p:txBody>
      </p:sp>
      <p:sp>
        <p:nvSpPr>
          <p:cNvPr id="4" name="Slide Number Placeholder 3"/>
          <p:cNvSpPr>
            <a:spLocks noGrp="1"/>
          </p:cNvSpPr>
          <p:nvPr>
            <p:ph type="sldNum" sz="quarter" idx="5"/>
          </p:nvPr>
        </p:nvSpPr>
        <p:spPr/>
        <p:txBody>
          <a:bodyPr/>
          <a:lstStyle/>
          <a:p>
            <a:fld id="{EB1A042C-CB9E-4ABA-8C37-76DB20292B8A}" type="slidenum">
              <a:rPr lang="en-CA" smtClean="0"/>
              <a:t>5</a:t>
            </a:fld>
            <a:endParaRPr lang="en-CA"/>
          </a:p>
        </p:txBody>
      </p:sp>
    </p:spTree>
    <p:extLst>
      <p:ext uri="{BB962C8B-B14F-4D97-AF65-F5344CB8AC3E}">
        <p14:creationId xmlns:p14="http://schemas.microsoft.com/office/powerpoint/2010/main" val="2809689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for the embodied energy calculations, our exergy calculations were not ideal for estimation. It turns out that the total embodied energy for production we estimated for our MOF by exergy is 100 times greater than the literature value for a general MOF production. This exaggerated value resulted in absurdly big embodied energy total of MOF fuel cell production.</a:t>
            </a:r>
          </a:p>
          <a:p>
            <a:endParaRPr lang="en-US"/>
          </a:p>
          <a:p>
            <a:r>
              <a:rPr lang="en-US"/>
              <a:t>Since we couldn’t compare other technologies to a fuel cell with our specific Nickel MOF-74, we at least did the calculation for total embodied energy of production with the literature values for the general MOF production. As seen by the chart, the results also show MOF fuel cell as a promising alternative power supply for electric vehicles since the embodied energy is lower than that for lithium-ion batteries.</a:t>
            </a:r>
          </a:p>
          <a:p>
            <a:endParaRPr lang="en-US"/>
          </a:p>
          <a:p>
            <a:r>
              <a:rPr lang="en-US"/>
              <a:t>We also see from the pie chart that the percentage contribution to the total embodied energy from MOF material is quite high at 30%, which much like in the production cost results demonstrates that developing an MOF with higher hydrogen storage capacity would reduce the amount required for production and lower the total embodied energy even more, again offering a path for fuel cell vehicle technology which could compare to the established compressed hydrogen fuel cell vehicles.</a:t>
            </a:r>
            <a:endParaRPr lang="en-CA"/>
          </a:p>
        </p:txBody>
      </p:sp>
      <p:sp>
        <p:nvSpPr>
          <p:cNvPr id="4" name="Slide Number Placeholder 3"/>
          <p:cNvSpPr>
            <a:spLocks noGrp="1"/>
          </p:cNvSpPr>
          <p:nvPr>
            <p:ph type="sldNum" sz="quarter" idx="5"/>
          </p:nvPr>
        </p:nvSpPr>
        <p:spPr/>
        <p:txBody>
          <a:bodyPr/>
          <a:lstStyle/>
          <a:p>
            <a:fld id="{EB1A042C-CB9E-4ABA-8C37-76DB20292B8A}" type="slidenum">
              <a:rPr lang="en-CA" smtClean="0"/>
              <a:t>6</a:t>
            </a:fld>
            <a:endParaRPr lang="en-CA"/>
          </a:p>
        </p:txBody>
      </p:sp>
    </p:spTree>
    <p:extLst>
      <p:ext uri="{BB962C8B-B14F-4D97-AF65-F5344CB8AC3E}">
        <p14:creationId xmlns:p14="http://schemas.microsoft.com/office/powerpoint/2010/main" val="4170484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Some of you may be thinking: who cares about storing H2 </a:t>
            </a:r>
          </a:p>
          <a:p>
            <a:r>
              <a:rPr lang="en-US"/>
              <a:t>Electrolysis/Fuel cells have lower cycle efficiency than batteries BUT</a:t>
            </a:r>
          </a:p>
          <a:p>
            <a:r>
              <a:rPr lang="en-CA"/>
              <a:t>BEV charging draws energy at time of demand (usually night), H2 electrolysis can use electricity whenever renewables are at peak capacity</a:t>
            </a:r>
          </a:p>
          <a:p>
            <a:r>
              <a:rPr lang="en-CA"/>
              <a:t>Role of MOFs: less compression needed (100 vs 350-700 bar) -&gt; intermediate storage is easier/no additional compression is needed before fueling</a:t>
            </a:r>
          </a:p>
        </p:txBody>
      </p:sp>
      <p:sp>
        <p:nvSpPr>
          <p:cNvPr id="4" name="Slide Number Placeholder 3"/>
          <p:cNvSpPr>
            <a:spLocks noGrp="1"/>
          </p:cNvSpPr>
          <p:nvPr>
            <p:ph type="sldNum" sz="quarter" idx="5"/>
          </p:nvPr>
        </p:nvSpPr>
        <p:spPr/>
        <p:txBody>
          <a:bodyPr/>
          <a:lstStyle/>
          <a:p>
            <a:fld id="{EB1A042C-CB9E-4ABA-8C37-76DB20292B8A}" type="slidenum">
              <a:rPr lang="en-CA" smtClean="0"/>
              <a:t>7</a:t>
            </a:fld>
            <a:endParaRPr lang="en-CA"/>
          </a:p>
        </p:txBody>
      </p:sp>
    </p:spTree>
    <p:extLst>
      <p:ext uri="{BB962C8B-B14F-4D97-AF65-F5344CB8AC3E}">
        <p14:creationId xmlns:p14="http://schemas.microsoft.com/office/powerpoint/2010/main" val="148149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Looked at California (lots of solar) and Ontario (more balanced, lots of hydro)</a:t>
            </a:r>
          </a:p>
          <a:p>
            <a:r>
              <a:rPr lang="en-US"/>
              <a:t>Calculated co2/cost per kwh (weighed avg of all sources)</a:t>
            </a:r>
          </a:p>
          <a:p>
            <a:r>
              <a:rPr lang="en-CA"/>
              <a:t>Looked at demand over time of battery charging vs gas (H2 cars have quick refill)</a:t>
            </a:r>
          </a:p>
          <a:p>
            <a:r>
              <a:rPr lang="en-CA"/>
              <a:t>Day-to-day variation means hourly averages lose information (wind energy or cloudy day) -&gt; ran model through entire year of 2019 hour by hour</a:t>
            </a:r>
          </a:p>
          <a:p>
            <a:endParaRPr lang="en-CA"/>
          </a:p>
          <a:p>
            <a:endParaRPr lang="en-CA"/>
          </a:p>
          <a:p>
            <a:endParaRPr lang="en-CA"/>
          </a:p>
        </p:txBody>
      </p:sp>
      <p:sp>
        <p:nvSpPr>
          <p:cNvPr id="4" name="Slide Number Placeholder 3"/>
          <p:cNvSpPr>
            <a:spLocks noGrp="1"/>
          </p:cNvSpPr>
          <p:nvPr>
            <p:ph type="sldNum" sz="quarter" idx="5"/>
          </p:nvPr>
        </p:nvSpPr>
        <p:spPr/>
        <p:txBody>
          <a:bodyPr/>
          <a:lstStyle/>
          <a:p>
            <a:fld id="{EB1A042C-CB9E-4ABA-8C37-76DB20292B8A}" type="slidenum">
              <a:rPr lang="en-CA" smtClean="0"/>
              <a:t>8</a:t>
            </a:fld>
            <a:endParaRPr lang="en-CA"/>
          </a:p>
        </p:txBody>
      </p:sp>
    </p:spTree>
    <p:extLst>
      <p:ext uri="{BB962C8B-B14F-4D97-AF65-F5344CB8AC3E}">
        <p14:creationId xmlns:p14="http://schemas.microsoft.com/office/powerpoint/2010/main" val="3468698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Lighter/smaller: 200 vs 1000 kg, 0.2 vs 1 m^3</a:t>
            </a:r>
          </a:p>
          <a:p>
            <a:endParaRPr lang="en-CA"/>
          </a:p>
          <a:p>
            <a:r>
              <a:rPr lang="en-CA"/>
              <a:t>Take-home message: MOF-FCEVs may be comparable to BEVs already on a grid with renewables but little energy storage, with more material development they may be able to compete</a:t>
            </a:r>
            <a:endParaRPr lang="en-US"/>
          </a:p>
        </p:txBody>
      </p:sp>
      <p:sp>
        <p:nvSpPr>
          <p:cNvPr id="4" name="Slide Number Placeholder 3"/>
          <p:cNvSpPr>
            <a:spLocks noGrp="1"/>
          </p:cNvSpPr>
          <p:nvPr>
            <p:ph type="sldNum" sz="quarter" idx="5"/>
          </p:nvPr>
        </p:nvSpPr>
        <p:spPr/>
        <p:txBody>
          <a:bodyPr/>
          <a:lstStyle/>
          <a:p>
            <a:fld id="{EB1A042C-CB9E-4ABA-8C37-76DB20292B8A}" type="slidenum">
              <a:rPr lang="en-CA" smtClean="0"/>
              <a:t>9</a:t>
            </a:fld>
            <a:endParaRPr lang="en-CA"/>
          </a:p>
        </p:txBody>
      </p:sp>
    </p:spTree>
    <p:extLst>
      <p:ext uri="{BB962C8B-B14F-4D97-AF65-F5344CB8AC3E}">
        <p14:creationId xmlns:p14="http://schemas.microsoft.com/office/powerpoint/2010/main" val="3999580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1D81119-5C39-4ADE-BA7D-E6EA4755D8CE}" type="datetime1">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74731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5975B8-DCA6-4FE9-B3E8-3302FB9C38F3}" type="datetime1">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43740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67A752A-AA34-4C81-8171-2128206B8441}" type="datetime1">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45033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13B5E97-CB8A-4221-BF9C-4CBF2E3B041A}" type="datetime1">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2284224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4152D3-8A7B-4622-B76D-55F472FE4D91}" type="datetime1">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09838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FACECF0-3CB4-4B5B-B8D0-00BF86D80C08}" type="datetime1">
              <a:rPr lang="en-US" smtClean="0"/>
              <a:t>11/28/2020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27174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B25D875-42D5-4BC8-9C83-AE1B43E91E2D}" type="datetime1">
              <a:rPr lang="en-US" smtClean="0"/>
              <a:t>11/28/2020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2992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3A3DA4-1C0D-428D-8116-E3271B6D27EE}" type="datetime1">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27227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34830F-BD73-4517-BFEE-377524E0E38F}" type="datetime1">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19744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8460C31F-5A86-41CC-92FB-A541FA1DBF3D}" type="datetime1">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27459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38D404-9116-4B6B-B0ED-BA851039C68B}" type="datetime1">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52649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39620DD-FA85-48E9-82B3-A697A2AAA97A}" type="datetime1">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88224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6F642E1-4F68-4226-8AC7-0E10D71C9266}" type="datetime1">
              <a:rPr lang="en-US" smtClean="0"/>
              <a:t>11/28/2020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19882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8EF1B606-8C7B-4C74-AD3A-C6711D602A75}" type="datetime1">
              <a:rPr lang="en-US" smtClean="0"/>
              <a:t>11/28/2020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17272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6A2552B-EBEA-4435-AC5B-476829542423}" type="datetime1">
              <a:rPr lang="en-US" smtClean="0"/>
              <a:t>11/28/2020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79103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EC8B4ED-BD2A-4E55-AF6B-3EC7B828C64C}" type="datetime1">
              <a:rPr lang="en-US" smtClean="0"/>
              <a:t>11/28/2020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69946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DE74D1-17E3-466B-8D9A-8BABA1742BB3}" type="datetime1">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16660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65AAC80-2C70-4772-9F69-C2CAAB63F551}" type="datetime1">
              <a:rPr lang="en-US" smtClean="0"/>
              <a:t>11/28/2020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45412934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7.png"/><Relationship Id="rId7" Type="http://schemas.openxmlformats.org/officeDocument/2006/relationships/image" Target="../media/image19.jpeg"/><Relationship Id="rId12"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2.png"/><Relationship Id="rId5" Type="http://schemas.openxmlformats.org/officeDocument/2006/relationships/hyperlink" Target="https://doi.org/10.1016/j.ica.2016.02.062" TargetMode="External"/><Relationship Id="rId10" Type="http://schemas.openxmlformats.org/officeDocument/2006/relationships/image" Target="../media/image21.png"/><Relationship Id="rId4" Type="http://schemas.openxmlformats.org/officeDocument/2006/relationships/hyperlink" Target="https://doi.org/10.1126/science.1230444" TargetMode="External"/><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hyperlink" Target="https://doi.org/10.1016/j.rser.2012.02.028"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chart" Target="../charts/chart5.xml"/><Relationship Id="rId4" Type="http://schemas.openxmlformats.org/officeDocument/2006/relationships/diagramLayout" Target="../diagrams/layout1.xml"/><Relationship Id="rId9" Type="http://schemas.openxmlformats.org/officeDocument/2006/relationships/hyperlink" Target="https://mycourses2.mcgill.ca/d2l/le/content/462835/viewContent/5227868/View"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1038/s41467-019-09365-w"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doi.org/10.1021/acs.chemmater.8b03276"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doi.org/10.1016/j.jechem.2018.04.012" TargetMode="External"/><Relationship Id="rId5" Type="http://schemas.openxmlformats.org/officeDocument/2006/relationships/hyperlink" Target="https://doi.org/10.1016/j.ica.2016.02.062" TargetMode="External"/><Relationship Id="rId4" Type="http://schemas.openxmlformats.org/officeDocument/2006/relationships/hyperlink" Target="https://doi.org/10.1126/science.1230444"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1039/C7EE02477K"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chart" Target="../charts/chart6.xml"/><Relationship Id="rId5" Type="http://schemas.openxmlformats.org/officeDocument/2006/relationships/image" Target="../media/image25.gif"/><Relationship Id="rId4" Type="http://schemas.openxmlformats.org/officeDocument/2006/relationships/hyperlink" Target="https://doi.org/10.1038/s41467-019-09365-w"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039/C7EE02477K"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5.gif"/><Relationship Id="rId4" Type="http://schemas.openxmlformats.org/officeDocument/2006/relationships/hyperlink" Target="https://doi.org/10.1038/s41467-019-09365-w"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doi.org/10.1016/j.ica.2016.02.062" TargetMode="External"/><Relationship Id="rId4" Type="http://schemas.openxmlformats.org/officeDocument/2006/relationships/hyperlink" Target="https://doi.org/10.1021/acs.chemmater.8b03276"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chart" Target="../charts/char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6016" y="1381440"/>
            <a:ext cx="8825658" cy="3329581"/>
          </a:xfrm>
        </p:spPr>
        <p:txBody>
          <a:bodyPr/>
          <a:lstStyle/>
          <a:p>
            <a:pPr algn="ctr"/>
            <a:r>
              <a:rPr lang="en-US">
                <a:cs typeface="Calibri Light"/>
              </a:rPr>
              <a:t>MOFs for Vehicle Hydrogen Storage</a:t>
            </a:r>
            <a:br>
              <a:rPr lang="en-US">
                <a:cs typeface="Calibri Light"/>
              </a:rPr>
            </a:br>
            <a:r>
              <a:rPr lang="en-US">
                <a:cs typeface="Calibri Light"/>
              </a:rPr>
              <a:t>Final Report</a:t>
            </a:r>
          </a:p>
        </p:txBody>
      </p:sp>
      <p:sp>
        <p:nvSpPr>
          <p:cNvPr id="3" name="Subtitle 2"/>
          <p:cNvSpPr>
            <a:spLocks noGrp="1"/>
          </p:cNvSpPr>
          <p:nvPr>
            <p:ph type="subTitle" idx="1"/>
          </p:nvPr>
        </p:nvSpPr>
        <p:spPr>
          <a:xfrm>
            <a:off x="1154953" y="6427290"/>
            <a:ext cx="10147783" cy="861420"/>
          </a:xfrm>
        </p:spPr>
        <p:txBody>
          <a:bodyPr vert="horz" lIns="91440" tIns="45720" rIns="91440" bIns="45720" rtlCol="0" anchor="t">
            <a:normAutofit/>
          </a:bodyPr>
          <a:lstStyle/>
          <a:p>
            <a:pPr algn="ctr"/>
            <a:r>
              <a:rPr lang="en-US">
                <a:cs typeface="Calibri"/>
              </a:rPr>
              <a:t>By Elias and Guido</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86FB-E0C3-48E1-94CA-B9F31ABB2FA0}"/>
              </a:ext>
            </a:extLst>
          </p:cNvPr>
          <p:cNvSpPr>
            <a:spLocks noGrp="1"/>
          </p:cNvSpPr>
          <p:nvPr>
            <p:ph type="ctrTitle"/>
          </p:nvPr>
        </p:nvSpPr>
        <p:spPr/>
        <p:txBody>
          <a:bodyPr/>
          <a:lstStyle/>
          <a:p>
            <a:r>
              <a:rPr lang="en-US"/>
              <a:t>Discussion</a:t>
            </a:r>
            <a:endParaRPr lang="en-CA"/>
          </a:p>
        </p:txBody>
      </p:sp>
      <p:sp>
        <p:nvSpPr>
          <p:cNvPr id="4" name="Slide Number Placeholder 3">
            <a:extLst>
              <a:ext uri="{FF2B5EF4-FFF2-40B4-BE49-F238E27FC236}">
                <a16:creationId xmlns:a16="http://schemas.microsoft.com/office/drawing/2014/main" id="{3D2AB402-9E7F-4229-8C5D-ECB413389F8E}"/>
              </a:ext>
            </a:extLst>
          </p:cNvPr>
          <p:cNvSpPr>
            <a:spLocks noGrp="1"/>
          </p:cNvSpPr>
          <p:nvPr>
            <p:ph type="sldNum" sz="quarter" idx="12"/>
          </p:nvPr>
        </p:nvSpPr>
        <p:spPr/>
        <p:txBody>
          <a:bodyPr/>
          <a:lstStyle/>
          <a:p>
            <a:r>
              <a:rPr lang="en-US"/>
              <a:t>7</a:t>
            </a:r>
          </a:p>
        </p:txBody>
      </p:sp>
      <p:sp>
        <p:nvSpPr>
          <p:cNvPr id="7" name="TextBox 6">
            <a:extLst>
              <a:ext uri="{FF2B5EF4-FFF2-40B4-BE49-F238E27FC236}">
                <a16:creationId xmlns:a16="http://schemas.microsoft.com/office/drawing/2014/main" id="{4D7C5AF1-A777-44A8-AF92-A7FB33558C9C}"/>
              </a:ext>
            </a:extLst>
          </p:cNvPr>
          <p:cNvSpPr txBox="1"/>
          <p:nvPr/>
        </p:nvSpPr>
        <p:spPr>
          <a:xfrm>
            <a:off x="1154955" y="4777381"/>
            <a:ext cx="8243045" cy="369332"/>
          </a:xfrm>
          <a:prstGeom prst="rect">
            <a:avLst/>
          </a:prstGeom>
          <a:noFill/>
        </p:spPr>
        <p:txBody>
          <a:bodyPr wrap="square" rtlCol="0">
            <a:spAutoFit/>
          </a:bodyPr>
          <a:lstStyle/>
          <a:p>
            <a:r>
              <a:rPr lang="en-US"/>
              <a:t>Thank you for your attention.</a:t>
            </a:r>
            <a:endParaRPr lang="en-CA"/>
          </a:p>
        </p:txBody>
      </p:sp>
    </p:spTree>
    <p:extLst>
      <p:ext uri="{BB962C8B-B14F-4D97-AF65-F5344CB8AC3E}">
        <p14:creationId xmlns:p14="http://schemas.microsoft.com/office/powerpoint/2010/main" val="1944783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8">
            <a:extLst>
              <a:ext uri="{FF2B5EF4-FFF2-40B4-BE49-F238E27FC236}">
                <a16:creationId xmlns:a16="http://schemas.microsoft.com/office/drawing/2014/main" id="{AB6D88E1-C293-4037-8951-D51B2DFD7047}"/>
              </a:ext>
            </a:extLst>
          </p:cNvPr>
          <p:cNvGrpSpPr/>
          <p:nvPr/>
        </p:nvGrpSpPr>
        <p:grpSpPr>
          <a:xfrm>
            <a:off x="3027004" y="1055903"/>
            <a:ext cx="3472615" cy="3883158"/>
            <a:chOff x="2701543" y="1196038"/>
            <a:chExt cx="3581577" cy="3955584"/>
          </a:xfrm>
        </p:grpSpPr>
        <p:grpSp>
          <p:nvGrpSpPr>
            <p:cNvPr id="16" name="Group 15">
              <a:extLst>
                <a:ext uri="{FF2B5EF4-FFF2-40B4-BE49-F238E27FC236}">
                  <a16:creationId xmlns:a16="http://schemas.microsoft.com/office/drawing/2014/main" id="{428780B9-0339-4BDF-B487-9854BBD30667}"/>
                </a:ext>
              </a:extLst>
            </p:cNvPr>
            <p:cNvGrpSpPr/>
            <p:nvPr/>
          </p:nvGrpSpPr>
          <p:grpSpPr>
            <a:xfrm>
              <a:off x="2701543" y="1199859"/>
              <a:ext cx="3581577" cy="3951763"/>
              <a:chOff x="2266634" y="3629068"/>
              <a:chExt cx="2765536" cy="3398815"/>
            </a:xfrm>
          </p:grpSpPr>
          <p:sp>
            <p:nvSpPr>
              <p:cNvPr id="15" name="Rectangle 14">
                <a:extLst>
                  <a:ext uri="{FF2B5EF4-FFF2-40B4-BE49-F238E27FC236}">
                    <a16:creationId xmlns:a16="http://schemas.microsoft.com/office/drawing/2014/main" id="{62F30FB9-E6F5-4E24-85E8-665C29C7F0F8}"/>
                  </a:ext>
                </a:extLst>
              </p:cNvPr>
              <p:cNvSpPr/>
              <p:nvPr/>
            </p:nvSpPr>
            <p:spPr>
              <a:xfrm>
                <a:off x="2360097" y="3657600"/>
                <a:ext cx="577039" cy="1053948"/>
              </a:xfrm>
              <a:prstGeom prst="rect">
                <a:avLst/>
              </a:prstGeom>
              <a:solidFill>
                <a:srgbClr val="F0F7F7"/>
              </a:solidFill>
              <a:ln>
                <a:solidFill>
                  <a:srgbClr val="F0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4" name="Picture 13">
                <a:extLst>
                  <a:ext uri="{FF2B5EF4-FFF2-40B4-BE49-F238E27FC236}">
                    <a16:creationId xmlns:a16="http://schemas.microsoft.com/office/drawing/2014/main" id="{D6BDF51C-CB0A-44EE-A18F-A262AF9204B2}"/>
                  </a:ext>
                </a:extLst>
              </p:cNvPr>
              <p:cNvPicPr>
                <a:picLocks noChangeAspect="1"/>
              </p:cNvPicPr>
              <p:nvPr/>
            </p:nvPicPr>
            <p:blipFill rotWithShape="1">
              <a:blip r:embed="rId3"/>
              <a:srcRect l="4751"/>
              <a:stretch/>
            </p:blipFill>
            <p:spPr>
              <a:xfrm>
                <a:off x="2266634" y="3629068"/>
                <a:ext cx="2765536" cy="3398815"/>
              </a:xfrm>
              <a:prstGeom prst="rect">
                <a:avLst/>
              </a:prstGeom>
            </p:spPr>
          </p:pic>
        </p:grpSp>
        <p:sp>
          <p:nvSpPr>
            <p:cNvPr id="68" name="TextBox 67">
              <a:extLst>
                <a:ext uri="{FF2B5EF4-FFF2-40B4-BE49-F238E27FC236}">
                  <a16:creationId xmlns:a16="http://schemas.microsoft.com/office/drawing/2014/main" id="{053AA7C0-37C1-4AA7-A2F2-2AA260E926BB}"/>
                </a:ext>
              </a:extLst>
            </p:cNvPr>
            <p:cNvSpPr txBox="1"/>
            <p:nvPr/>
          </p:nvSpPr>
          <p:spPr>
            <a:xfrm>
              <a:off x="2822585" y="1196038"/>
              <a:ext cx="937886" cy="246221"/>
            </a:xfrm>
            <a:prstGeom prst="rect">
              <a:avLst/>
            </a:prstGeom>
            <a:solidFill>
              <a:schemeClr val="bg1"/>
            </a:solidFill>
          </p:spPr>
          <p:txBody>
            <a:bodyPr wrap="square" rtlCol="0">
              <a:spAutoFit/>
            </a:bodyPr>
            <a:lstStyle/>
            <a:p>
              <a:pPr algn="ctr"/>
              <a:r>
                <a:rPr lang="en-US" sz="1000"/>
                <a:t>Reference (1)</a:t>
              </a:r>
              <a:endParaRPr lang="en-CA" sz="1000"/>
            </a:p>
          </p:txBody>
        </p:sp>
      </p:grpSp>
      <p:sp>
        <p:nvSpPr>
          <p:cNvPr id="2" name="Title 1">
            <a:extLst>
              <a:ext uri="{FF2B5EF4-FFF2-40B4-BE49-F238E27FC236}">
                <a16:creationId xmlns:a16="http://schemas.microsoft.com/office/drawing/2014/main" id="{0A1CC163-128E-45B1-BBDE-8F7736F44019}"/>
              </a:ext>
            </a:extLst>
          </p:cNvPr>
          <p:cNvSpPr>
            <a:spLocks noGrp="1"/>
          </p:cNvSpPr>
          <p:nvPr>
            <p:ph type="title"/>
          </p:nvPr>
        </p:nvSpPr>
        <p:spPr/>
        <p:txBody>
          <a:bodyPr/>
          <a:lstStyle/>
          <a:p>
            <a:r>
              <a:rPr lang="en-US">
                <a:cs typeface="Calibri Light"/>
              </a:rPr>
              <a:t>Metal-Organic Frameworks</a:t>
            </a:r>
            <a:endParaRPr lang="en-US"/>
          </a:p>
        </p:txBody>
      </p:sp>
      <p:sp>
        <p:nvSpPr>
          <p:cNvPr id="4" name="TextBox 3">
            <a:extLst>
              <a:ext uri="{FF2B5EF4-FFF2-40B4-BE49-F238E27FC236}">
                <a16:creationId xmlns:a16="http://schemas.microsoft.com/office/drawing/2014/main" id="{0144F0DA-C43D-42CA-8788-82867A4BCCE0}"/>
              </a:ext>
            </a:extLst>
          </p:cNvPr>
          <p:cNvSpPr txBox="1"/>
          <p:nvPr/>
        </p:nvSpPr>
        <p:spPr>
          <a:xfrm>
            <a:off x="-8026" y="6474378"/>
            <a:ext cx="121920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ea typeface="+mn-lt"/>
                <a:cs typeface="+mn-lt"/>
              </a:rPr>
              <a:t>Images from (1)  Furukawa, H.; Cordova, K. E.; O’Keeffe, M.; </a:t>
            </a:r>
            <a:r>
              <a:rPr lang="en-US" sz="1000" err="1">
                <a:ea typeface="+mn-lt"/>
                <a:cs typeface="+mn-lt"/>
              </a:rPr>
              <a:t>Yaghi</a:t>
            </a:r>
            <a:r>
              <a:rPr lang="en-US" sz="1000">
                <a:ea typeface="+mn-lt"/>
                <a:cs typeface="+mn-lt"/>
              </a:rPr>
              <a:t>, O. M. The Chemistry and Applications of Metal-Organic Frameworks. </a:t>
            </a:r>
            <a:r>
              <a:rPr lang="en-US" sz="1000" i="1">
                <a:ea typeface="+mn-lt"/>
                <a:cs typeface="+mn-lt"/>
              </a:rPr>
              <a:t>Science</a:t>
            </a:r>
            <a:r>
              <a:rPr lang="en-US" sz="1000">
                <a:ea typeface="+mn-lt"/>
                <a:cs typeface="+mn-lt"/>
              </a:rPr>
              <a:t> </a:t>
            </a:r>
            <a:r>
              <a:rPr lang="en-US" sz="1000" b="1">
                <a:ea typeface="+mn-lt"/>
                <a:cs typeface="+mn-lt"/>
              </a:rPr>
              <a:t>2013</a:t>
            </a:r>
            <a:r>
              <a:rPr lang="en-US" sz="1000">
                <a:ea typeface="+mn-lt"/>
                <a:cs typeface="+mn-lt"/>
              </a:rPr>
              <a:t>, </a:t>
            </a:r>
            <a:r>
              <a:rPr lang="en-US" sz="1000" i="1">
                <a:ea typeface="+mn-lt"/>
                <a:cs typeface="+mn-lt"/>
              </a:rPr>
              <a:t>341</a:t>
            </a:r>
            <a:r>
              <a:rPr lang="en-US" sz="1000">
                <a:ea typeface="+mn-lt"/>
                <a:cs typeface="+mn-lt"/>
              </a:rPr>
              <a:t> (6149). </a:t>
            </a:r>
            <a:r>
              <a:rPr lang="en-US" sz="1000">
                <a:ea typeface="+mn-lt"/>
                <a:cs typeface="+mn-lt"/>
                <a:hlinkClick r:id="rId4"/>
              </a:rPr>
              <a:t>https://doi.org/10.1126/science.1230444</a:t>
            </a:r>
            <a:r>
              <a:rPr lang="en-US" sz="1000">
                <a:ea typeface="+mn-lt"/>
                <a:cs typeface="+mn-lt"/>
              </a:rPr>
              <a:t>.</a:t>
            </a:r>
            <a:endParaRPr lang="en-US" sz="1000">
              <a:cs typeface="Calibri"/>
            </a:endParaRPr>
          </a:p>
          <a:p>
            <a:r>
              <a:rPr lang="en-US" sz="1000">
                <a:cs typeface="Calibri"/>
              </a:rPr>
              <a:t>(2) </a:t>
            </a:r>
            <a:r>
              <a:rPr lang="en-US" sz="1000" err="1">
                <a:cs typeface="Calibri"/>
              </a:rPr>
              <a:t>Gangu</a:t>
            </a:r>
            <a:r>
              <a:rPr lang="en-US" sz="1000">
                <a:cs typeface="Calibri"/>
              </a:rPr>
              <a:t>, K. K.;  </a:t>
            </a:r>
            <a:r>
              <a:rPr lang="en-US" sz="1000" err="1">
                <a:cs typeface="Calibri"/>
              </a:rPr>
              <a:t>Maddila</a:t>
            </a:r>
            <a:r>
              <a:rPr lang="en-US" sz="1000">
                <a:cs typeface="Calibri"/>
              </a:rPr>
              <a:t>, S.;  </a:t>
            </a:r>
            <a:r>
              <a:rPr lang="en-US" sz="1000" err="1">
                <a:cs typeface="Calibri"/>
              </a:rPr>
              <a:t>Mukkamala</a:t>
            </a:r>
            <a:r>
              <a:rPr lang="en-US" sz="1000">
                <a:cs typeface="Calibri"/>
              </a:rPr>
              <a:t>, S. B.; </a:t>
            </a:r>
            <a:r>
              <a:rPr lang="en-US" sz="1000" err="1">
                <a:cs typeface="Calibri"/>
              </a:rPr>
              <a:t>Jonnalagadda</a:t>
            </a:r>
            <a:r>
              <a:rPr lang="en-US" sz="1000">
                <a:cs typeface="Calibri"/>
              </a:rPr>
              <a:t>, S. B., A review on contemporary Metal–Organic Framework materials. </a:t>
            </a:r>
            <a:r>
              <a:rPr lang="en-US" sz="1000" err="1">
                <a:cs typeface="Calibri"/>
              </a:rPr>
              <a:t>Inorganica</a:t>
            </a:r>
            <a:r>
              <a:rPr lang="en-US" sz="1000">
                <a:cs typeface="Calibri"/>
              </a:rPr>
              <a:t> </a:t>
            </a:r>
            <a:r>
              <a:rPr lang="en-US" sz="1000" err="1">
                <a:cs typeface="Calibri"/>
              </a:rPr>
              <a:t>Chimica</a:t>
            </a:r>
            <a:r>
              <a:rPr lang="en-US" sz="1000">
                <a:cs typeface="Calibri"/>
              </a:rPr>
              <a:t> Acta 2016, 446, 61-74. </a:t>
            </a:r>
            <a:r>
              <a:rPr lang="en-CA" sz="1000">
                <a:hlinkClick r:id="rId5" tooltip="Persistent link using digital object identifier"/>
              </a:rPr>
              <a:t>https://doi.org/10.1016/j.ica.2016.02.062</a:t>
            </a:r>
            <a:r>
              <a:rPr lang="en-CA" sz="1000"/>
              <a:t> </a:t>
            </a:r>
            <a:endParaRPr lang="en-US" sz="1000">
              <a:cs typeface="Calibri"/>
            </a:endParaRPr>
          </a:p>
        </p:txBody>
      </p:sp>
      <p:grpSp>
        <p:nvGrpSpPr>
          <p:cNvPr id="70" name="Group 69">
            <a:extLst>
              <a:ext uri="{FF2B5EF4-FFF2-40B4-BE49-F238E27FC236}">
                <a16:creationId xmlns:a16="http://schemas.microsoft.com/office/drawing/2014/main" id="{0115FE8A-AA86-44F6-BB99-A2C00828D3C9}"/>
              </a:ext>
            </a:extLst>
          </p:cNvPr>
          <p:cNvGrpSpPr/>
          <p:nvPr/>
        </p:nvGrpSpPr>
        <p:grpSpPr>
          <a:xfrm>
            <a:off x="5126565" y="4603881"/>
            <a:ext cx="4006361" cy="1804176"/>
            <a:chOff x="5342864" y="4550228"/>
            <a:chExt cx="3841329" cy="1874584"/>
          </a:xfrm>
        </p:grpSpPr>
        <p:pic>
          <p:nvPicPr>
            <p:cNvPr id="12" name="Picture 11">
              <a:extLst>
                <a:ext uri="{FF2B5EF4-FFF2-40B4-BE49-F238E27FC236}">
                  <a16:creationId xmlns:a16="http://schemas.microsoft.com/office/drawing/2014/main" id="{89D6D90A-B703-4643-8532-70BBCA340ABB}"/>
                </a:ext>
              </a:extLst>
            </p:cNvPr>
            <p:cNvPicPr>
              <a:picLocks noChangeAspect="1"/>
            </p:cNvPicPr>
            <p:nvPr/>
          </p:nvPicPr>
          <p:blipFill>
            <a:blip r:embed="rId6"/>
            <a:stretch>
              <a:fillRect/>
            </a:stretch>
          </p:blipFill>
          <p:spPr>
            <a:xfrm>
              <a:off x="5348472" y="4556127"/>
              <a:ext cx="3835721" cy="1868685"/>
            </a:xfrm>
            <a:prstGeom prst="rect">
              <a:avLst/>
            </a:prstGeom>
          </p:spPr>
        </p:pic>
        <p:sp>
          <p:nvSpPr>
            <p:cNvPr id="57" name="TextBox 56">
              <a:extLst>
                <a:ext uri="{FF2B5EF4-FFF2-40B4-BE49-F238E27FC236}">
                  <a16:creationId xmlns:a16="http://schemas.microsoft.com/office/drawing/2014/main" id="{A45C2395-E334-43F2-9DE7-22866DC5E302}"/>
                </a:ext>
              </a:extLst>
            </p:cNvPr>
            <p:cNvSpPr txBox="1"/>
            <p:nvPr/>
          </p:nvSpPr>
          <p:spPr>
            <a:xfrm>
              <a:off x="5342864" y="4550228"/>
              <a:ext cx="937886" cy="246221"/>
            </a:xfrm>
            <a:prstGeom prst="rect">
              <a:avLst/>
            </a:prstGeom>
            <a:solidFill>
              <a:schemeClr val="bg1"/>
            </a:solidFill>
          </p:spPr>
          <p:txBody>
            <a:bodyPr wrap="square" rtlCol="0">
              <a:spAutoFit/>
            </a:bodyPr>
            <a:lstStyle/>
            <a:p>
              <a:pPr algn="ctr"/>
              <a:r>
                <a:rPr lang="en-US" sz="1000"/>
                <a:t>Reference (1)</a:t>
              </a:r>
              <a:endParaRPr lang="en-CA" sz="1000"/>
            </a:p>
          </p:txBody>
        </p:sp>
      </p:grpSp>
      <p:grpSp>
        <p:nvGrpSpPr>
          <p:cNvPr id="66" name="Group 65">
            <a:extLst>
              <a:ext uri="{FF2B5EF4-FFF2-40B4-BE49-F238E27FC236}">
                <a16:creationId xmlns:a16="http://schemas.microsoft.com/office/drawing/2014/main" id="{22F2AFED-8182-4B37-99E8-27D9C2428B4B}"/>
              </a:ext>
            </a:extLst>
          </p:cNvPr>
          <p:cNvGrpSpPr/>
          <p:nvPr/>
        </p:nvGrpSpPr>
        <p:grpSpPr>
          <a:xfrm>
            <a:off x="6466604" y="1002549"/>
            <a:ext cx="3515943" cy="5407112"/>
            <a:chOff x="6471802" y="782964"/>
            <a:chExt cx="3515943" cy="5407112"/>
          </a:xfrm>
        </p:grpSpPr>
        <p:grpSp>
          <p:nvGrpSpPr>
            <p:cNvPr id="35" name="Group 34">
              <a:extLst>
                <a:ext uri="{FF2B5EF4-FFF2-40B4-BE49-F238E27FC236}">
                  <a16:creationId xmlns:a16="http://schemas.microsoft.com/office/drawing/2014/main" id="{000850F9-47D5-4884-BDC3-7AF7B830D332}"/>
                </a:ext>
              </a:extLst>
            </p:cNvPr>
            <p:cNvGrpSpPr/>
            <p:nvPr/>
          </p:nvGrpSpPr>
          <p:grpSpPr>
            <a:xfrm>
              <a:off x="6471802" y="782964"/>
              <a:ext cx="3515943" cy="5407112"/>
              <a:chOff x="6536944" y="1180763"/>
              <a:chExt cx="3513890" cy="5432440"/>
            </a:xfrm>
          </p:grpSpPr>
          <p:pic>
            <p:nvPicPr>
              <p:cNvPr id="7" name="Picture 6" descr="Diagram, engineering drawing&#10;&#10;Description automatically generated">
                <a:extLst>
                  <a:ext uri="{FF2B5EF4-FFF2-40B4-BE49-F238E27FC236}">
                    <a16:creationId xmlns:a16="http://schemas.microsoft.com/office/drawing/2014/main" id="{32E2CE87-E83B-492C-AC8E-8D9A34A3727D}"/>
                  </a:ext>
                </a:extLst>
              </p:cNvPr>
              <p:cNvPicPr>
                <a:picLocks noChangeAspect="1"/>
              </p:cNvPicPr>
              <p:nvPr/>
            </p:nvPicPr>
            <p:blipFill rotWithShape="1">
              <a:blip r:embed="rId7">
                <a:extLst>
                  <a:ext uri="{28A0092B-C50C-407E-A947-70E740481C1C}">
                    <a14:useLocalDpi xmlns:a14="http://schemas.microsoft.com/office/drawing/2010/main" val="0"/>
                  </a:ext>
                </a:extLst>
              </a:blip>
              <a:srcRect r="78642" b="71907"/>
              <a:stretch/>
            </p:blipFill>
            <p:spPr>
              <a:xfrm>
                <a:off x="6536944" y="1180763"/>
                <a:ext cx="3513890" cy="5432440"/>
              </a:xfrm>
              <a:prstGeom prst="rect">
                <a:avLst/>
              </a:prstGeom>
            </p:spPr>
          </p:pic>
          <p:sp>
            <p:nvSpPr>
              <p:cNvPr id="34" name="Rectangle 33">
                <a:extLst>
                  <a:ext uri="{FF2B5EF4-FFF2-40B4-BE49-F238E27FC236}">
                    <a16:creationId xmlns:a16="http://schemas.microsoft.com/office/drawing/2014/main" id="{500A594C-2D58-4220-82D9-3183F28779A4}"/>
                  </a:ext>
                </a:extLst>
              </p:cNvPr>
              <p:cNvSpPr/>
              <p:nvPr/>
            </p:nvSpPr>
            <p:spPr>
              <a:xfrm>
                <a:off x="6678777" y="1333375"/>
                <a:ext cx="562532" cy="558621"/>
              </a:xfrm>
              <a:prstGeom prst="rect">
                <a:avLst/>
              </a:prstGeom>
              <a:solidFill>
                <a:srgbClr val="EFF5F5"/>
              </a:solidFill>
              <a:ln>
                <a:solidFill>
                  <a:srgbClr val="EF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65" name="TextBox 64">
              <a:extLst>
                <a:ext uri="{FF2B5EF4-FFF2-40B4-BE49-F238E27FC236}">
                  <a16:creationId xmlns:a16="http://schemas.microsoft.com/office/drawing/2014/main" id="{5802F987-3758-4E45-9604-A873B2E3CFCA}"/>
                </a:ext>
              </a:extLst>
            </p:cNvPr>
            <p:cNvSpPr txBox="1"/>
            <p:nvPr/>
          </p:nvSpPr>
          <p:spPr>
            <a:xfrm>
              <a:off x="6471802" y="789907"/>
              <a:ext cx="968646" cy="246221"/>
            </a:xfrm>
            <a:prstGeom prst="rect">
              <a:avLst/>
            </a:prstGeom>
            <a:solidFill>
              <a:schemeClr val="bg1"/>
            </a:solidFill>
          </p:spPr>
          <p:txBody>
            <a:bodyPr wrap="square" rtlCol="0">
              <a:spAutoFit/>
            </a:bodyPr>
            <a:lstStyle/>
            <a:p>
              <a:pPr algn="ctr"/>
              <a:r>
                <a:rPr lang="en-US" sz="1000"/>
                <a:t>Reference (1)</a:t>
              </a:r>
              <a:endParaRPr lang="en-CA" sz="1000"/>
            </a:p>
          </p:txBody>
        </p:sp>
      </p:grpSp>
      <p:grpSp>
        <p:nvGrpSpPr>
          <p:cNvPr id="73" name="Group 72">
            <a:extLst>
              <a:ext uri="{FF2B5EF4-FFF2-40B4-BE49-F238E27FC236}">
                <a16:creationId xmlns:a16="http://schemas.microsoft.com/office/drawing/2014/main" id="{06346EE1-06DC-4E6C-AD7B-E37E38159743}"/>
              </a:ext>
            </a:extLst>
          </p:cNvPr>
          <p:cNvGrpSpPr/>
          <p:nvPr/>
        </p:nvGrpSpPr>
        <p:grpSpPr>
          <a:xfrm>
            <a:off x="3498798" y="1015481"/>
            <a:ext cx="5353166" cy="5342307"/>
            <a:chOff x="3881969" y="1051238"/>
            <a:chExt cx="5353166" cy="5342307"/>
          </a:xfrm>
        </p:grpSpPr>
        <p:pic>
          <p:nvPicPr>
            <p:cNvPr id="51" name="Picture 50">
              <a:extLst>
                <a:ext uri="{FF2B5EF4-FFF2-40B4-BE49-F238E27FC236}">
                  <a16:creationId xmlns:a16="http://schemas.microsoft.com/office/drawing/2014/main" id="{1778A28F-A8AE-4873-B8D8-3EA9B726A6B8}"/>
                </a:ext>
              </a:extLst>
            </p:cNvPr>
            <p:cNvPicPr>
              <a:picLocks noChangeAspect="1"/>
            </p:cNvPicPr>
            <p:nvPr/>
          </p:nvPicPr>
          <p:blipFill>
            <a:blip r:embed="rId8"/>
            <a:stretch>
              <a:fillRect/>
            </a:stretch>
          </p:blipFill>
          <p:spPr>
            <a:xfrm>
              <a:off x="3881969" y="1051238"/>
              <a:ext cx="5353166" cy="5342307"/>
            </a:xfrm>
            <a:prstGeom prst="rect">
              <a:avLst/>
            </a:prstGeom>
          </p:spPr>
        </p:pic>
        <p:sp>
          <p:nvSpPr>
            <p:cNvPr id="72" name="TextBox 71">
              <a:extLst>
                <a:ext uri="{FF2B5EF4-FFF2-40B4-BE49-F238E27FC236}">
                  <a16:creationId xmlns:a16="http://schemas.microsoft.com/office/drawing/2014/main" id="{922099F9-D552-4CAB-9AB2-60B3A80B4A87}"/>
                </a:ext>
              </a:extLst>
            </p:cNvPr>
            <p:cNvSpPr txBox="1"/>
            <p:nvPr/>
          </p:nvSpPr>
          <p:spPr>
            <a:xfrm>
              <a:off x="3887970" y="1051238"/>
              <a:ext cx="937886" cy="246221"/>
            </a:xfrm>
            <a:prstGeom prst="rect">
              <a:avLst/>
            </a:prstGeom>
            <a:solidFill>
              <a:schemeClr val="bg1"/>
            </a:solidFill>
          </p:spPr>
          <p:txBody>
            <a:bodyPr wrap="square" rtlCol="0">
              <a:spAutoFit/>
            </a:bodyPr>
            <a:lstStyle/>
            <a:p>
              <a:pPr algn="ctr"/>
              <a:r>
                <a:rPr lang="en-US" sz="1000"/>
                <a:t>Reference (2)</a:t>
              </a:r>
              <a:endParaRPr lang="en-CA" sz="1000"/>
            </a:p>
          </p:txBody>
        </p:sp>
      </p:grpSp>
      <p:grpSp>
        <p:nvGrpSpPr>
          <p:cNvPr id="76" name="Group 75">
            <a:extLst>
              <a:ext uri="{FF2B5EF4-FFF2-40B4-BE49-F238E27FC236}">
                <a16:creationId xmlns:a16="http://schemas.microsoft.com/office/drawing/2014/main" id="{ABC84AB7-E1C8-478A-9A60-94242F0B1BD6}"/>
              </a:ext>
            </a:extLst>
          </p:cNvPr>
          <p:cNvGrpSpPr/>
          <p:nvPr/>
        </p:nvGrpSpPr>
        <p:grpSpPr>
          <a:xfrm>
            <a:off x="92096" y="1151949"/>
            <a:ext cx="5075360" cy="4549534"/>
            <a:chOff x="148094" y="1193837"/>
            <a:chExt cx="5075360" cy="4549534"/>
          </a:xfrm>
        </p:grpSpPr>
        <p:grpSp>
          <p:nvGrpSpPr>
            <p:cNvPr id="31" name="Group 30">
              <a:extLst>
                <a:ext uri="{FF2B5EF4-FFF2-40B4-BE49-F238E27FC236}">
                  <a16:creationId xmlns:a16="http://schemas.microsoft.com/office/drawing/2014/main" id="{590BA978-EB19-4F47-932A-C31263D3FE6E}"/>
                </a:ext>
              </a:extLst>
            </p:cNvPr>
            <p:cNvGrpSpPr/>
            <p:nvPr/>
          </p:nvGrpSpPr>
          <p:grpSpPr>
            <a:xfrm>
              <a:off x="148094" y="1193837"/>
              <a:ext cx="5075360" cy="4549534"/>
              <a:chOff x="646111" y="1152983"/>
              <a:chExt cx="5075360" cy="4549534"/>
            </a:xfrm>
          </p:grpSpPr>
          <p:pic>
            <p:nvPicPr>
              <p:cNvPr id="18" name="Picture 17">
                <a:extLst>
                  <a:ext uri="{FF2B5EF4-FFF2-40B4-BE49-F238E27FC236}">
                    <a16:creationId xmlns:a16="http://schemas.microsoft.com/office/drawing/2014/main" id="{ACE1CAC7-AB3B-4675-8422-EC14D6FE0787}"/>
                  </a:ext>
                </a:extLst>
              </p:cNvPr>
              <p:cNvPicPr>
                <a:picLocks noChangeAspect="1"/>
              </p:cNvPicPr>
              <p:nvPr/>
            </p:nvPicPr>
            <p:blipFill>
              <a:blip r:embed="rId9"/>
              <a:stretch>
                <a:fillRect/>
              </a:stretch>
            </p:blipFill>
            <p:spPr>
              <a:xfrm>
                <a:off x="646111" y="1152983"/>
                <a:ext cx="5075360" cy="4549534"/>
              </a:xfrm>
              <a:prstGeom prst="rect">
                <a:avLst/>
              </a:prstGeom>
            </p:spPr>
          </p:pic>
          <p:sp>
            <p:nvSpPr>
              <p:cNvPr id="19" name="Rectangle 18">
                <a:extLst>
                  <a:ext uri="{FF2B5EF4-FFF2-40B4-BE49-F238E27FC236}">
                    <a16:creationId xmlns:a16="http://schemas.microsoft.com/office/drawing/2014/main" id="{BB6946F7-B106-42B1-B4CE-1AB603257ED3}"/>
                  </a:ext>
                </a:extLst>
              </p:cNvPr>
              <p:cNvSpPr/>
              <p:nvPr/>
            </p:nvSpPr>
            <p:spPr>
              <a:xfrm>
                <a:off x="822960" y="1290320"/>
                <a:ext cx="518160" cy="4572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9873578D-DDE2-48FA-A9D8-A2E62C2AAF4D}"/>
                  </a:ext>
                </a:extLst>
              </p:cNvPr>
              <p:cNvSpPr/>
              <p:nvPr/>
            </p:nvSpPr>
            <p:spPr>
              <a:xfrm>
                <a:off x="822960" y="3443465"/>
                <a:ext cx="518160" cy="4572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Rectangle 27">
                <a:extLst>
                  <a:ext uri="{FF2B5EF4-FFF2-40B4-BE49-F238E27FC236}">
                    <a16:creationId xmlns:a16="http://schemas.microsoft.com/office/drawing/2014/main" id="{8D48B1AD-9976-48CE-A232-18D8651886CE}"/>
                  </a:ext>
                </a:extLst>
              </p:cNvPr>
              <p:cNvSpPr/>
              <p:nvPr/>
            </p:nvSpPr>
            <p:spPr>
              <a:xfrm>
                <a:off x="3556000" y="1391741"/>
                <a:ext cx="518160" cy="4572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Rectangle 29">
                <a:extLst>
                  <a:ext uri="{FF2B5EF4-FFF2-40B4-BE49-F238E27FC236}">
                    <a16:creationId xmlns:a16="http://schemas.microsoft.com/office/drawing/2014/main" id="{D9A2C1B6-A533-4B8F-9014-1A5FF5949B0E}"/>
                  </a:ext>
                </a:extLst>
              </p:cNvPr>
              <p:cNvSpPr/>
              <p:nvPr/>
            </p:nvSpPr>
            <p:spPr>
              <a:xfrm>
                <a:off x="3553376" y="3542675"/>
                <a:ext cx="518160" cy="4572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75" name="TextBox 74">
              <a:extLst>
                <a:ext uri="{FF2B5EF4-FFF2-40B4-BE49-F238E27FC236}">
                  <a16:creationId xmlns:a16="http://schemas.microsoft.com/office/drawing/2014/main" id="{1318CCD9-9B24-4359-95CA-45D278AB3B14}"/>
                </a:ext>
              </a:extLst>
            </p:cNvPr>
            <p:cNvSpPr txBox="1"/>
            <p:nvPr/>
          </p:nvSpPr>
          <p:spPr>
            <a:xfrm>
              <a:off x="4285568" y="5487780"/>
              <a:ext cx="937886" cy="246221"/>
            </a:xfrm>
            <a:prstGeom prst="rect">
              <a:avLst/>
            </a:prstGeom>
            <a:solidFill>
              <a:schemeClr val="bg1"/>
            </a:solidFill>
          </p:spPr>
          <p:txBody>
            <a:bodyPr wrap="square" rtlCol="0">
              <a:spAutoFit/>
            </a:bodyPr>
            <a:lstStyle/>
            <a:p>
              <a:pPr algn="ctr"/>
              <a:r>
                <a:rPr lang="en-US" sz="1000"/>
                <a:t>Reference (2)</a:t>
              </a:r>
              <a:endParaRPr lang="en-CA" sz="1000"/>
            </a:p>
          </p:txBody>
        </p:sp>
      </p:grpSp>
      <p:grpSp>
        <p:nvGrpSpPr>
          <p:cNvPr id="79" name="Group 78">
            <a:extLst>
              <a:ext uri="{FF2B5EF4-FFF2-40B4-BE49-F238E27FC236}">
                <a16:creationId xmlns:a16="http://schemas.microsoft.com/office/drawing/2014/main" id="{0AF2210E-E819-480B-A30F-F56CF54ED184}"/>
              </a:ext>
            </a:extLst>
          </p:cNvPr>
          <p:cNvGrpSpPr/>
          <p:nvPr/>
        </p:nvGrpSpPr>
        <p:grpSpPr>
          <a:xfrm>
            <a:off x="5188420" y="1037725"/>
            <a:ext cx="6293937" cy="3391781"/>
            <a:chOff x="5223454" y="1204726"/>
            <a:chExt cx="6293937" cy="3391781"/>
          </a:xfrm>
        </p:grpSpPr>
        <p:grpSp>
          <p:nvGrpSpPr>
            <p:cNvPr id="55" name="Group 54">
              <a:extLst>
                <a:ext uri="{FF2B5EF4-FFF2-40B4-BE49-F238E27FC236}">
                  <a16:creationId xmlns:a16="http://schemas.microsoft.com/office/drawing/2014/main" id="{C5D3F46B-A32F-4602-9F31-94C88E4CD176}"/>
                </a:ext>
              </a:extLst>
            </p:cNvPr>
            <p:cNvGrpSpPr/>
            <p:nvPr/>
          </p:nvGrpSpPr>
          <p:grpSpPr>
            <a:xfrm>
              <a:off x="5223454" y="1204726"/>
              <a:ext cx="6282703" cy="3391781"/>
              <a:chOff x="5757576" y="2039817"/>
              <a:chExt cx="6282703" cy="3391781"/>
            </a:xfrm>
          </p:grpSpPr>
          <p:pic>
            <p:nvPicPr>
              <p:cNvPr id="33" name="Picture 32">
                <a:extLst>
                  <a:ext uri="{FF2B5EF4-FFF2-40B4-BE49-F238E27FC236}">
                    <a16:creationId xmlns:a16="http://schemas.microsoft.com/office/drawing/2014/main" id="{524EDF09-C645-4B6A-B7A2-5198F8122EE5}"/>
                  </a:ext>
                </a:extLst>
              </p:cNvPr>
              <p:cNvPicPr>
                <a:picLocks noChangeAspect="1"/>
              </p:cNvPicPr>
              <p:nvPr/>
            </p:nvPicPr>
            <p:blipFill>
              <a:blip r:embed="rId10"/>
              <a:stretch>
                <a:fillRect/>
              </a:stretch>
            </p:blipFill>
            <p:spPr>
              <a:xfrm>
                <a:off x="5757576" y="2039817"/>
                <a:ext cx="6282703" cy="3391781"/>
              </a:xfrm>
              <a:prstGeom prst="rect">
                <a:avLst/>
              </a:prstGeom>
            </p:spPr>
          </p:pic>
          <p:sp>
            <p:nvSpPr>
              <p:cNvPr id="52" name="Rectangle 51">
                <a:extLst>
                  <a:ext uri="{FF2B5EF4-FFF2-40B4-BE49-F238E27FC236}">
                    <a16:creationId xmlns:a16="http://schemas.microsoft.com/office/drawing/2014/main" id="{4514A875-0095-4992-961F-93407DBC0E6B}"/>
                  </a:ext>
                </a:extLst>
              </p:cNvPr>
              <p:cNvSpPr/>
              <p:nvPr/>
            </p:nvSpPr>
            <p:spPr>
              <a:xfrm>
                <a:off x="8597245" y="2587511"/>
                <a:ext cx="427729" cy="338237"/>
              </a:xfrm>
              <a:prstGeom prst="rect">
                <a:avLst/>
              </a:prstGeom>
              <a:solidFill>
                <a:srgbClr val="FEFEFE"/>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4" name="Rectangle 53">
                <a:extLst>
                  <a:ext uri="{FF2B5EF4-FFF2-40B4-BE49-F238E27FC236}">
                    <a16:creationId xmlns:a16="http://schemas.microsoft.com/office/drawing/2014/main" id="{3E22EC72-EEBC-46E0-9973-E3BD118F34C1}"/>
                  </a:ext>
                </a:extLst>
              </p:cNvPr>
              <p:cNvSpPr/>
              <p:nvPr/>
            </p:nvSpPr>
            <p:spPr>
              <a:xfrm>
                <a:off x="8650924" y="3851923"/>
                <a:ext cx="427729" cy="338237"/>
              </a:xfrm>
              <a:prstGeom prst="rect">
                <a:avLst/>
              </a:prstGeom>
              <a:solidFill>
                <a:srgbClr val="FEFEFE"/>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78" name="TextBox 77">
              <a:extLst>
                <a:ext uri="{FF2B5EF4-FFF2-40B4-BE49-F238E27FC236}">
                  <a16:creationId xmlns:a16="http://schemas.microsoft.com/office/drawing/2014/main" id="{8F7E789D-1093-41F1-BD1A-853F01183D13}"/>
                </a:ext>
              </a:extLst>
            </p:cNvPr>
            <p:cNvSpPr txBox="1"/>
            <p:nvPr/>
          </p:nvSpPr>
          <p:spPr>
            <a:xfrm>
              <a:off x="10579505" y="4345789"/>
              <a:ext cx="937886" cy="246221"/>
            </a:xfrm>
            <a:prstGeom prst="rect">
              <a:avLst/>
            </a:prstGeom>
            <a:solidFill>
              <a:schemeClr val="bg1"/>
            </a:solidFill>
          </p:spPr>
          <p:txBody>
            <a:bodyPr wrap="square" rtlCol="0">
              <a:spAutoFit/>
            </a:bodyPr>
            <a:lstStyle/>
            <a:p>
              <a:pPr algn="ctr"/>
              <a:r>
                <a:rPr lang="en-US" sz="1000"/>
                <a:t>Reference (2)</a:t>
              </a:r>
              <a:endParaRPr lang="en-CA" sz="1000"/>
            </a:p>
          </p:txBody>
        </p:sp>
      </p:grpSp>
      <p:grpSp>
        <p:nvGrpSpPr>
          <p:cNvPr id="82" name="Group 81">
            <a:extLst>
              <a:ext uri="{FF2B5EF4-FFF2-40B4-BE49-F238E27FC236}">
                <a16:creationId xmlns:a16="http://schemas.microsoft.com/office/drawing/2014/main" id="{2F3915F4-A8DA-43C6-9BC7-F6FD0E3BFD50}"/>
              </a:ext>
            </a:extLst>
          </p:cNvPr>
          <p:cNvGrpSpPr/>
          <p:nvPr/>
        </p:nvGrpSpPr>
        <p:grpSpPr>
          <a:xfrm>
            <a:off x="96785" y="1145006"/>
            <a:ext cx="2654630" cy="2561099"/>
            <a:chOff x="-2301671" y="867901"/>
            <a:chExt cx="2654630" cy="2561099"/>
          </a:xfrm>
        </p:grpSpPr>
        <p:pic>
          <p:nvPicPr>
            <p:cNvPr id="39" name="Picture 38">
              <a:extLst>
                <a:ext uri="{FF2B5EF4-FFF2-40B4-BE49-F238E27FC236}">
                  <a16:creationId xmlns:a16="http://schemas.microsoft.com/office/drawing/2014/main" id="{E2C828DA-8F7D-4B9B-A047-8C642210F131}"/>
                </a:ext>
              </a:extLst>
            </p:cNvPr>
            <p:cNvPicPr>
              <a:picLocks noChangeAspect="1"/>
            </p:cNvPicPr>
            <p:nvPr/>
          </p:nvPicPr>
          <p:blipFill rotWithShape="1">
            <a:blip r:embed="rId9"/>
            <a:srcRect l="10176" t="60132" r="53983" b="1866"/>
            <a:stretch/>
          </p:blipFill>
          <p:spPr>
            <a:xfrm>
              <a:off x="-2301671" y="867901"/>
              <a:ext cx="2654630" cy="2523060"/>
            </a:xfrm>
            <a:prstGeom prst="rect">
              <a:avLst/>
            </a:prstGeom>
          </p:spPr>
        </p:pic>
        <p:sp>
          <p:nvSpPr>
            <p:cNvPr id="81" name="TextBox 80">
              <a:extLst>
                <a:ext uri="{FF2B5EF4-FFF2-40B4-BE49-F238E27FC236}">
                  <a16:creationId xmlns:a16="http://schemas.microsoft.com/office/drawing/2014/main" id="{E2E47BA7-615C-4340-9904-FCAF2A7F68E6}"/>
                </a:ext>
              </a:extLst>
            </p:cNvPr>
            <p:cNvSpPr txBox="1"/>
            <p:nvPr/>
          </p:nvSpPr>
          <p:spPr>
            <a:xfrm>
              <a:off x="-1650136" y="3182779"/>
              <a:ext cx="924339" cy="246221"/>
            </a:xfrm>
            <a:prstGeom prst="rect">
              <a:avLst/>
            </a:prstGeom>
            <a:solidFill>
              <a:schemeClr val="bg1"/>
            </a:solidFill>
          </p:spPr>
          <p:txBody>
            <a:bodyPr wrap="square" rtlCol="0">
              <a:spAutoFit/>
            </a:bodyPr>
            <a:lstStyle/>
            <a:p>
              <a:r>
                <a:rPr lang="en-US" sz="1000"/>
                <a:t>Reference (2)</a:t>
              </a:r>
              <a:endParaRPr lang="en-CA" sz="1000"/>
            </a:p>
          </p:txBody>
        </p:sp>
      </p:grpSp>
      <p:grpSp>
        <p:nvGrpSpPr>
          <p:cNvPr id="80" name="Group 79">
            <a:extLst>
              <a:ext uri="{FF2B5EF4-FFF2-40B4-BE49-F238E27FC236}">
                <a16:creationId xmlns:a16="http://schemas.microsoft.com/office/drawing/2014/main" id="{D6D50C5E-D187-41C6-B8BE-70B55AE8A78C}"/>
              </a:ext>
            </a:extLst>
          </p:cNvPr>
          <p:cNvGrpSpPr/>
          <p:nvPr/>
        </p:nvGrpSpPr>
        <p:grpSpPr>
          <a:xfrm>
            <a:off x="6494158" y="1191260"/>
            <a:ext cx="5262584" cy="2932595"/>
            <a:chOff x="5312782" y="3040135"/>
            <a:chExt cx="5330597" cy="3047636"/>
          </a:xfrm>
        </p:grpSpPr>
        <p:grpSp>
          <p:nvGrpSpPr>
            <p:cNvPr id="49" name="Group 48">
              <a:extLst>
                <a:ext uri="{FF2B5EF4-FFF2-40B4-BE49-F238E27FC236}">
                  <a16:creationId xmlns:a16="http://schemas.microsoft.com/office/drawing/2014/main" id="{00E3C3EA-64A4-4F43-B69A-1879739192A3}"/>
                </a:ext>
              </a:extLst>
            </p:cNvPr>
            <p:cNvGrpSpPr/>
            <p:nvPr/>
          </p:nvGrpSpPr>
          <p:grpSpPr>
            <a:xfrm>
              <a:off x="5312782" y="3040135"/>
              <a:ext cx="5330597" cy="3033337"/>
              <a:chOff x="6476595" y="1150093"/>
              <a:chExt cx="4755632" cy="2252159"/>
            </a:xfrm>
          </p:grpSpPr>
          <p:pic>
            <p:nvPicPr>
              <p:cNvPr id="37" name="Picture 36">
                <a:extLst>
                  <a:ext uri="{FF2B5EF4-FFF2-40B4-BE49-F238E27FC236}">
                    <a16:creationId xmlns:a16="http://schemas.microsoft.com/office/drawing/2014/main" id="{99ACC2DB-B2B9-4A7F-845F-84EF5CC42041}"/>
                  </a:ext>
                </a:extLst>
              </p:cNvPr>
              <p:cNvPicPr>
                <a:picLocks noChangeAspect="1"/>
              </p:cNvPicPr>
              <p:nvPr/>
            </p:nvPicPr>
            <p:blipFill>
              <a:blip r:embed="rId11"/>
              <a:stretch>
                <a:fillRect/>
              </a:stretch>
            </p:blipFill>
            <p:spPr>
              <a:xfrm>
                <a:off x="6476595" y="1150093"/>
                <a:ext cx="4755632" cy="2252159"/>
              </a:xfrm>
              <a:prstGeom prst="rect">
                <a:avLst/>
              </a:prstGeom>
            </p:spPr>
          </p:pic>
          <p:sp>
            <p:nvSpPr>
              <p:cNvPr id="44" name="Rectangle 43">
                <a:extLst>
                  <a:ext uri="{FF2B5EF4-FFF2-40B4-BE49-F238E27FC236}">
                    <a16:creationId xmlns:a16="http://schemas.microsoft.com/office/drawing/2014/main" id="{4B97608C-CD05-4A83-9BDF-37BE09A44804}"/>
                  </a:ext>
                </a:extLst>
              </p:cNvPr>
              <p:cNvSpPr/>
              <p:nvPr/>
            </p:nvSpPr>
            <p:spPr>
              <a:xfrm>
                <a:off x="7089058" y="2437303"/>
                <a:ext cx="481147" cy="463213"/>
              </a:xfrm>
              <a:prstGeom prst="rect">
                <a:avLst/>
              </a:prstGeom>
              <a:solidFill>
                <a:srgbClr val="FEFEFE"/>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Rectangle 45">
                <a:extLst>
                  <a:ext uri="{FF2B5EF4-FFF2-40B4-BE49-F238E27FC236}">
                    <a16:creationId xmlns:a16="http://schemas.microsoft.com/office/drawing/2014/main" id="{0C4F3A6E-BDB5-4920-937E-6A6FDE61AC68}"/>
                  </a:ext>
                </a:extLst>
              </p:cNvPr>
              <p:cNvSpPr/>
              <p:nvPr/>
            </p:nvSpPr>
            <p:spPr>
              <a:xfrm>
                <a:off x="8516331" y="3125497"/>
                <a:ext cx="481147" cy="243439"/>
              </a:xfrm>
              <a:prstGeom prst="rect">
                <a:avLst/>
              </a:prstGeom>
              <a:solidFill>
                <a:srgbClr val="FEFEFE"/>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8" name="Rectangle 47">
                <a:extLst>
                  <a:ext uri="{FF2B5EF4-FFF2-40B4-BE49-F238E27FC236}">
                    <a16:creationId xmlns:a16="http://schemas.microsoft.com/office/drawing/2014/main" id="{C8B41B80-AAC8-41D2-A96A-7C541E6FDEAB}"/>
                  </a:ext>
                </a:extLst>
              </p:cNvPr>
              <p:cNvSpPr/>
              <p:nvPr/>
            </p:nvSpPr>
            <p:spPr>
              <a:xfrm>
                <a:off x="10050834" y="2778796"/>
                <a:ext cx="481147" cy="346701"/>
              </a:xfrm>
              <a:prstGeom prst="rect">
                <a:avLst/>
              </a:prstGeom>
              <a:solidFill>
                <a:srgbClr val="FEFEFE"/>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61" name="TextBox 60">
              <a:extLst>
                <a:ext uri="{FF2B5EF4-FFF2-40B4-BE49-F238E27FC236}">
                  <a16:creationId xmlns:a16="http://schemas.microsoft.com/office/drawing/2014/main" id="{741E3644-A6E2-4B1E-9C5A-A19AFDEAA759}"/>
                </a:ext>
              </a:extLst>
            </p:cNvPr>
            <p:cNvSpPr txBox="1"/>
            <p:nvPr/>
          </p:nvSpPr>
          <p:spPr>
            <a:xfrm>
              <a:off x="9705493" y="5841550"/>
              <a:ext cx="937886" cy="246221"/>
            </a:xfrm>
            <a:prstGeom prst="rect">
              <a:avLst/>
            </a:prstGeom>
            <a:solidFill>
              <a:schemeClr val="bg1"/>
            </a:solidFill>
          </p:spPr>
          <p:txBody>
            <a:bodyPr wrap="square" rtlCol="0">
              <a:spAutoFit/>
            </a:bodyPr>
            <a:lstStyle/>
            <a:p>
              <a:pPr algn="ctr"/>
              <a:r>
                <a:rPr lang="en-US" sz="1000"/>
                <a:t>Reference (2)</a:t>
              </a:r>
              <a:endParaRPr lang="en-CA" sz="1000"/>
            </a:p>
          </p:txBody>
        </p:sp>
      </p:grpSp>
      <p:grpSp>
        <p:nvGrpSpPr>
          <p:cNvPr id="86" name="Group 85">
            <a:extLst>
              <a:ext uri="{FF2B5EF4-FFF2-40B4-BE49-F238E27FC236}">
                <a16:creationId xmlns:a16="http://schemas.microsoft.com/office/drawing/2014/main" id="{A683CE1C-3A5C-4E84-A0B3-E7DBCAF44566}"/>
              </a:ext>
            </a:extLst>
          </p:cNvPr>
          <p:cNvGrpSpPr/>
          <p:nvPr/>
        </p:nvGrpSpPr>
        <p:grpSpPr>
          <a:xfrm>
            <a:off x="8066380" y="3853141"/>
            <a:ext cx="2672586" cy="2528193"/>
            <a:chOff x="8879519" y="3811044"/>
            <a:chExt cx="2672586" cy="2528193"/>
          </a:xfrm>
        </p:grpSpPr>
        <p:pic>
          <p:nvPicPr>
            <p:cNvPr id="84" name="Picture 83">
              <a:extLst>
                <a:ext uri="{FF2B5EF4-FFF2-40B4-BE49-F238E27FC236}">
                  <a16:creationId xmlns:a16="http://schemas.microsoft.com/office/drawing/2014/main" id="{C85833C8-027A-42E7-86FE-EE67634E211B}"/>
                </a:ext>
              </a:extLst>
            </p:cNvPr>
            <p:cNvPicPr>
              <a:picLocks noChangeAspect="1"/>
            </p:cNvPicPr>
            <p:nvPr/>
          </p:nvPicPr>
          <p:blipFill>
            <a:blip r:embed="rId12"/>
            <a:stretch>
              <a:fillRect/>
            </a:stretch>
          </p:blipFill>
          <p:spPr>
            <a:xfrm>
              <a:off x="8879519" y="3811044"/>
              <a:ext cx="2672586" cy="2528193"/>
            </a:xfrm>
            <a:prstGeom prst="rect">
              <a:avLst/>
            </a:prstGeom>
          </p:spPr>
        </p:pic>
        <p:sp>
          <p:nvSpPr>
            <p:cNvPr id="85" name="TextBox 84">
              <a:extLst>
                <a:ext uri="{FF2B5EF4-FFF2-40B4-BE49-F238E27FC236}">
                  <a16:creationId xmlns:a16="http://schemas.microsoft.com/office/drawing/2014/main" id="{8EADE7A7-93F3-420B-905C-1C6C015DD992}"/>
                </a:ext>
              </a:extLst>
            </p:cNvPr>
            <p:cNvSpPr txBox="1"/>
            <p:nvPr/>
          </p:nvSpPr>
          <p:spPr>
            <a:xfrm>
              <a:off x="8889029" y="3831399"/>
              <a:ext cx="897969" cy="246221"/>
            </a:xfrm>
            <a:prstGeom prst="rect">
              <a:avLst/>
            </a:prstGeom>
            <a:solidFill>
              <a:schemeClr val="bg1"/>
            </a:solidFill>
          </p:spPr>
          <p:txBody>
            <a:bodyPr wrap="square" rtlCol="0">
              <a:spAutoFit/>
            </a:bodyPr>
            <a:lstStyle/>
            <a:p>
              <a:r>
                <a:rPr lang="en-US" sz="1000"/>
                <a:t>Reference (1)</a:t>
              </a:r>
              <a:endParaRPr lang="en-CA" sz="1000"/>
            </a:p>
          </p:txBody>
        </p:sp>
      </p:grpSp>
      <p:sp>
        <p:nvSpPr>
          <p:cNvPr id="87" name="TextBox 86">
            <a:extLst>
              <a:ext uri="{FF2B5EF4-FFF2-40B4-BE49-F238E27FC236}">
                <a16:creationId xmlns:a16="http://schemas.microsoft.com/office/drawing/2014/main" id="{F5180AB8-82C0-4534-94E8-3E0DDD45282F}"/>
              </a:ext>
            </a:extLst>
          </p:cNvPr>
          <p:cNvSpPr txBox="1"/>
          <p:nvPr/>
        </p:nvSpPr>
        <p:spPr>
          <a:xfrm>
            <a:off x="401826" y="3984681"/>
            <a:ext cx="2959177" cy="369332"/>
          </a:xfrm>
          <a:prstGeom prst="rect">
            <a:avLst/>
          </a:prstGeom>
          <a:noFill/>
        </p:spPr>
        <p:txBody>
          <a:bodyPr wrap="square" rtlCol="0">
            <a:spAutoFit/>
          </a:bodyPr>
          <a:lstStyle/>
          <a:p>
            <a:pPr marL="285750" indent="-285750">
              <a:buFont typeface="Wingdings" panose="05000000000000000000" pitchFamily="2" charset="2"/>
              <a:buChar char="v"/>
            </a:pPr>
            <a:r>
              <a:rPr lang="en-US"/>
              <a:t>Structure variation</a:t>
            </a:r>
            <a:endParaRPr lang="en-CA"/>
          </a:p>
        </p:txBody>
      </p:sp>
      <p:sp>
        <p:nvSpPr>
          <p:cNvPr id="89" name="TextBox 88">
            <a:extLst>
              <a:ext uri="{FF2B5EF4-FFF2-40B4-BE49-F238E27FC236}">
                <a16:creationId xmlns:a16="http://schemas.microsoft.com/office/drawing/2014/main" id="{6DEAD038-BDEB-4F67-9A83-7E2482016788}"/>
              </a:ext>
            </a:extLst>
          </p:cNvPr>
          <p:cNvSpPr txBox="1"/>
          <p:nvPr/>
        </p:nvSpPr>
        <p:spPr>
          <a:xfrm>
            <a:off x="402277" y="3991022"/>
            <a:ext cx="2723653" cy="369332"/>
          </a:xfrm>
          <a:prstGeom prst="rect">
            <a:avLst/>
          </a:prstGeom>
          <a:noFill/>
        </p:spPr>
        <p:txBody>
          <a:bodyPr wrap="square" rtlCol="0">
            <a:spAutoFit/>
          </a:bodyPr>
          <a:lstStyle/>
          <a:p>
            <a:pPr marL="285750" indent="-285750">
              <a:buFont typeface="Wingdings" panose="05000000000000000000" pitchFamily="2" charset="2"/>
              <a:buChar char="v"/>
            </a:pPr>
            <a:r>
              <a:rPr lang="en-US"/>
              <a:t>High porosity</a:t>
            </a:r>
            <a:endParaRPr lang="en-CA"/>
          </a:p>
        </p:txBody>
      </p:sp>
      <p:sp>
        <p:nvSpPr>
          <p:cNvPr id="3" name="Slide Number Placeholder 2">
            <a:extLst>
              <a:ext uri="{FF2B5EF4-FFF2-40B4-BE49-F238E27FC236}">
                <a16:creationId xmlns:a16="http://schemas.microsoft.com/office/drawing/2014/main" id="{E9F829AD-1FAD-4124-9CE8-2DEE6BBB64B2}"/>
              </a:ext>
            </a:extLst>
          </p:cNvPr>
          <p:cNvSpPr>
            <a:spLocks noGrp="1"/>
          </p:cNvSpPr>
          <p:nvPr>
            <p:ph type="sldNum" sz="quarter" idx="12"/>
          </p:nvPr>
        </p:nvSpPr>
        <p:spPr/>
        <p:txBody>
          <a:bodyPr/>
          <a:lstStyle/>
          <a:p>
            <a:r>
              <a:rPr lang="en-US"/>
              <a:t>1</a:t>
            </a:r>
          </a:p>
        </p:txBody>
      </p:sp>
    </p:spTree>
    <p:extLst>
      <p:ext uri="{BB962C8B-B14F-4D97-AF65-F5344CB8AC3E}">
        <p14:creationId xmlns:p14="http://schemas.microsoft.com/office/powerpoint/2010/main" val="16749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70"/>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7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76"/>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8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80"/>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86"/>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8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70"/>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66"/>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69"/>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7" grpId="1"/>
      <p:bldP spid="8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Diagram 29">
            <a:extLst>
              <a:ext uri="{FF2B5EF4-FFF2-40B4-BE49-F238E27FC236}">
                <a16:creationId xmlns:a16="http://schemas.microsoft.com/office/drawing/2014/main" id="{E137E0F9-1020-49EF-85CC-F58D93295C62}"/>
              </a:ext>
            </a:extLst>
          </p:cNvPr>
          <p:cNvGraphicFramePr/>
          <p:nvPr>
            <p:extLst>
              <p:ext uri="{D42A27DB-BD31-4B8C-83A1-F6EECF244321}">
                <p14:modId xmlns:p14="http://schemas.microsoft.com/office/powerpoint/2010/main" val="2990711488"/>
              </p:ext>
            </p:extLst>
          </p:nvPr>
        </p:nvGraphicFramePr>
        <p:xfrm>
          <a:off x="1509539" y="387116"/>
          <a:ext cx="9513889" cy="5765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F041E233-3101-41FA-BCC1-9BA6D2BC0AFD}"/>
              </a:ext>
            </a:extLst>
          </p:cNvPr>
          <p:cNvSpPr>
            <a:spLocks noGrp="1"/>
          </p:cNvSpPr>
          <p:nvPr>
            <p:ph type="title"/>
          </p:nvPr>
        </p:nvSpPr>
        <p:spPr>
          <a:xfrm>
            <a:off x="634080" y="210638"/>
            <a:ext cx="9404723" cy="1400530"/>
          </a:xfrm>
        </p:spPr>
        <p:txBody>
          <a:bodyPr/>
          <a:lstStyle/>
          <a:p>
            <a:r>
              <a:rPr lang="en-US" sz="3600">
                <a:cs typeface="Calibri Light"/>
              </a:rPr>
              <a:t>Hydrogen Storage</a:t>
            </a:r>
            <a:endParaRPr lang="en-US" sz="3600"/>
          </a:p>
        </p:txBody>
      </p:sp>
      <p:sp>
        <p:nvSpPr>
          <p:cNvPr id="5" name="Content Placeholder 2">
            <a:extLst>
              <a:ext uri="{FF2B5EF4-FFF2-40B4-BE49-F238E27FC236}">
                <a16:creationId xmlns:a16="http://schemas.microsoft.com/office/drawing/2014/main" id="{4177DECB-3C89-4646-AFDA-F126A92DFF02}"/>
              </a:ext>
            </a:extLst>
          </p:cNvPr>
          <p:cNvSpPr txBox="1">
            <a:spLocks/>
          </p:cNvSpPr>
          <p:nvPr/>
        </p:nvSpPr>
        <p:spPr>
          <a:xfrm>
            <a:off x="384060" y="4793321"/>
            <a:ext cx="10515600" cy="1400530"/>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685800">
              <a:buFont typeface="Wingdings" panose="05000000000000000000" pitchFamily="2" charset="2"/>
              <a:buChar char="v"/>
            </a:pPr>
            <a:endParaRPr lang="en-US" sz="1800">
              <a:cs typeface="Calibri"/>
            </a:endParaRPr>
          </a:p>
        </p:txBody>
      </p:sp>
      <p:sp>
        <p:nvSpPr>
          <p:cNvPr id="4" name="TextBox 3">
            <a:extLst>
              <a:ext uri="{FF2B5EF4-FFF2-40B4-BE49-F238E27FC236}">
                <a16:creationId xmlns:a16="http://schemas.microsoft.com/office/drawing/2014/main" id="{D4858EA7-183E-4092-9F98-3339BEAA6F4A}"/>
              </a:ext>
            </a:extLst>
          </p:cNvPr>
          <p:cNvSpPr txBox="1"/>
          <p:nvPr/>
        </p:nvSpPr>
        <p:spPr>
          <a:xfrm>
            <a:off x="0" y="6408835"/>
            <a:ext cx="12107779" cy="769441"/>
          </a:xfrm>
          <a:prstGeom prst="rect">
            <a:avLst/>
          </a:prstGeom>
          <a:noFill/>
        </p:spPr>
        <p:txBody>
          <a:bodyPr wrap="square" rtlCol="0">
            <a:spAutoFit/>
          </a:bodyPr>
          <a:lstStyle/>
          <a:p>
            <a:pPr marL="342900" indent="-342900">
              <a:buAutoNum type="arabicParenBoth"/>
            </a:pPr>
            <a:r>
              <a:rPr lang="en-US" sz="1000"/>
              <a:t>Mazloomi, K.; Gomes, C. Hydrogen as an Energy Carrier: Prospects and Challenges. </a:t>
            </a:r>
            <a:r>
              <a:rPr lang="en-US" sz="1000" i="1"/>
              <a:t>Renewable and Sustainable Energy Reviews</a:t>
            </a:r>
            <a:r>
              <a:rPr lang="en-US" sz="1000"/>
              <a:t> </a:t>
            </a:r>
            <a:r>
              <a:rPr lang="en-US" sz="1000" b="1"/>
              <a:t>2012</a:t>
            </a:r>
            <a:r>
              <a:rPr lang="en-US" sz="1000"/>
              <a:t>, 3024–3033. </a:t>
            </a:r>
            <a:r>
              <a:rPr lang="en-US" sz="1000">
                <a:hlinkClick r:id="rId8"/>
              </a:rPr>
              <a:t>https://doi.org/10.1016/j.rser.2012.02.028</a:t>
            </a:r>
            <a:r>
              <a:rPr lang="en-US" sz="1000"/>
              <a:t>.</a:t>
            </a:r>
          </a:p>
          <a:p>
            <a:r>
              <a:rPr lang="en-US" sz="1000"/>
              <a:t>(2)      L7-information-pack - Fall 2020 - CHEM-429-001 - Chem of Energy, Storage &amp; Util </a:t>
            </a:r>
            <a:r>
              <a:rPr lang="en-US" sz="1000">
                <a:hlinkClick r:id="rId9"/>
              </a:rPr>
              <a:t>https://mycourses2.mcgill.ca/d2l/le/content/462835/viewContent/5227868/View</a:t>
            </a:r>
            <a:r>
              <a:rPr lang="en-US" sz="1000"/>
              <a:t> (accessed Oct 11, 2020).</a:t>
            </a:r>
          </a:p>
          <a:p>
            <a:endParaRPr lang="en-US" sz="1200"/>
          </a:p>
          <a:p>
            <a:endParaRPr lang="en-CA" sz="1200"/>
          </a:p>
        </p:txBody>
      </p:sp>
      <p:graphicFrame>
        <p:nvGraphicFramePr>
          <p:cNvPr id="8" name="Chart 7">
            <a:extLst>
              <a:ext uri="{FF2B5EF4-FFF2-40B4-BE49-F238E27FC236}">
                <a16:creationId xmlns:a16="http://schemas.microsoft.com/office/drawing/2014/main" id="{D1BE23F0-A8EB-4610-97BA-BF3209DB1418}"/>
              </a:ext>
            </a:extLst>
          </p:cNvPr>
          <p:cNvGraphicFramePr/>
          <p:nvPr>
            <p:extLst>
              <p:ext uri="{D42A27DB-BD31-4B8C-83A1-F6EECF244321}">
                <p14:modId xmlns:p14="http://schemas.microsoft.com/office/powerpoint/2010/main" val="2252812005"/>
              </p:ext>
            </p:extLst>
          </p:nvPr>
        </p:nvGraphicFramePr>
        <p:xfrm>
          <a:off x="954610" y="910903"/>
          <a:ext cx="10287000" cy="5036194"/>
        </p:xfrm>
        <a:graphic>
          <a:graphicData uri="http://schemas.openxmlformats.org/drawingml/2006/chart">
            <c:chart xmlns:c="http://schemas.openxmlformats.org/drawingml/2006/chart" xmlns:r="http://schemas.openxmlformats.org/officeDocument/2006/relationships" r:id="rId10"/>
          </a:graphicData>
        </a:graphic>
      </p:graphicFrame>
      <p:sp>
        <p:nvSpPr>
          <p:cNvPr id="16" name="TextBox 15">
            <a:extLst>
              <a:ext uri="{FF2B5EF4-FFF2-40B4-BE49-F238E27FC236}">
                <a16:creationId xmlns:a16="http://schemas.microsoft.com/office/drawing/2014/main" id="{D79323E6-0950-4CC2-B108-46F71B786D27}"/>
              </a:ext>
            </a:extLst>
          </p:cNvPr>
          <p:cNvSpPr txBox="1"/>
          <p:nvPr/>
        </p:nvSpPr>
        <p:spPr>
          <a:xfrm>
            <a:off x="646111" y="2457627"/>
            <a:ext cx="184731" cy="369332"/>
          </a:xfrm>
          <a:prstGeom prst="rect">
            <a:avLst/>
          </a:prstGeom>
          <a:noFill/>
        </p:spPr>
        <p:txBody>
          <a:bodyPr wrap="none" rtlCol="0">
            <a:spAutoFit/>
          </a:bodyPr>
          <a:lstStyle/>
          <a:p>
            <a:endParaRPr lang="en-CA"/>
          </a:p>
        </p:txBody>
      </p:sp>
      <p:sp>
        <p:nvSpPr>
          <p:cNvPr id="31" name="Slide Number Placeholder 30">
            <a:extLst>
              <a:ext uri="{FF2B5EF4-FFF2-40B4-BE49-F238E27FC236}">
                <a16:creationId xmlns:a16="http://schemas.microsoft.com/office/drawing/2014/main" id="{1A332BDB-5615-4989-ACF9-784D510C5A41}"/>
              </a:ext>
            </a:extLst>
          </p:cNvPr>
          <p:cNvSpPr>
            <a:spLocks noGrp="1"/>
          </p:cNvSpPr>
          <p:nvPr>
            <p:ph type="sldNum" sz="quarter" idx="12"/>
          </p:nvPr>
        </p:nvSpPr>
        <p:spPr/>
        <p:txBody>
          <a:bodyPr/>
          <a:lstStyle/>
          <a:p>
            <a:r>
              <a:rPr lang="en-US"/>
              <a:t>2</a:t>
            </a:r>
          </a:p>
        </p:txBody>
      </p:sp>
    </p:spTree>
    <p:extLst>
      <p:ext uri="{BB962C8B-B14F-4D97-AF65-F5344CB8AC3E}">
        <p14:creationId xmlns:p14="http://schemas.microsoft.com/office/powerpoint/2010/main" val="398521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0" grpId="0">
        <p:bldAsOne/>
      </p:bldGraphic>
      <p:bldGraphic spid="8"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C0EBC-3DA8-4458-8EF6-87BC0DAF5E63}"/>
              </a:ext>
            </a:extLst>
          </p:cNvPr>
          <p:cNvSpPr>
            <a:spLocks noGrp="1"/>
          </p:cNvSpPr>
          <p:nvPr>
            <p:ph type="title"/>
          </p:nvPr>
        </p:nvSpPr>
        <p:spPr/>
        <p:txBody>
          <a:bodyPr/>
          <a:lstStyle/>
          <a:p>
            <a:r>
              <a:rPr lang="en-US">
                <a:cs typeface="Calibri Light"/>
              </a:rPr>
              <a:t>MOFs for H</a:t>
            </a:r>
            <a:r>
              <a:rPr lang="en-US" baseline="-25000">
                <a:cs typeface="Calibri Light"/>
              </a:rPr>
              <a:t>2</a:t>
            </a:r>
            <a:r>
              <a:rPr lang="en-US">
                <a:cs typeface="Calibri Light"/>
              </a:rPr>
              <a:t> Storage</a:t>
            </a:r>
            <a:endParaRPr lang="en-US"/>
          </a:p>
        </p:txBody>
      </p:sp>
      <p:grpSp>
        <p:nvGrpSpPr>
          <p:cNvPr id="102" name="Group 101">
            <a:extLst>
              <a:ext uri="{FF2B5EF4-FFF2-40B4-BE49-F238E27FC236}">
                <a16:creationId xmlns:a16="http://schemas.microsoft.com/office/drawing/2014/main" id="{180AF2EA-8447-4FFC-8F63-DBD57F4B651E}"/>
              </a:ext>
            </a:extLst>
          </p:cNvPr>
          <p:cNvGrpSpPr/>
          <p:nvPr/>
        </p:nvGrpSpPr>
        <p:grpSpPr>
          <a:xfrm>
            <a:off x="7729539" y="1152983"/>
            <a:ext cx="4059272" cy="4836725"/>
            <a:chOff x="7218328" y="1656150"/>
            <a:chExt cx="4059272" cy="4836725"/>
          </a:xfrm>
        </p:grpSpPr>
        <p:grpSp>
          <p:nvGrpSpPr>
            <p:cNvPr id="7" name="Group 6">
              <a:extLst>
                <a:ext uri="{FF2B5EF4-FFF2-40B4-BE49-F238E27FC236}">
                  <a16:creationId xmlns:a16="http://schemas.microsoft.com/office/drawing/2014/main" id="{2B0F74E1-07EB-44FD-B34E-4BC8AED354B4}"/>
                </a:ext>
              </a:extLst>
            </p:cNvPr>
            <p:cNvGrpSpPr/>
            <p:nvPr/>
          </p:nvGrpSpPr>
          <p:grpSpPr>
            <a:xfrm>
              <a:off x="7223760" y="1690689"/>
              <a:ext cx="4053840" cy="4802186"/>
              <a:chOff x="8727440" y="1825625"/>
              <a:chExt cx="2550160" cy="3976689"/>
            </a:xfrm>
          </p:grpSpPr>
          <p:sp>
            <p:nvSpPr>
              <p:cNvPr id="4" name="Rectangle 3">
                <a:extLst>
                  <a:ext uri="{FF2B5EF4-FFF2-40B4-BE49-F238E27FC236}">
                    <a16:creationId xmlns:a16="http://schemas.microsoft.com/office/drawing/2014/main" id="{0C259427-A0CE-4AE5-8D27-BE55E56B8FEA}"/>
                  </a:ext>
                </a:extLst>
              </p:cNvPr>
              <p:cNvSpPr/>
              <p:nvPr/>
            </p:nvSpPr>
            <p:spPr>
              <a:xfrm>
                <a:off x="8727440" y="1825625"/>
                <a:ext cx="2550160" cy="132556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866A22D5-B62D-450F-983B-0D585C3B1C50}"/>
                  </a:ext>
                </a:extLst>
              </p:cNvPr>
              <p:cNvSpPr/>
              <p:nvPr/>
            </p:nvSpPr>
            <p:spPr>
              <a:xfrm>
                <a:off x="8727440" y="3151188"/>
                <a:ext cx="2550160" cy="132556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5E3347B0-0BC1-4729-825F-19CADCE83C86}"/>
                  </a:ext>
                </a:extLst>
              </p:cNvPr>
              <p:cNvSpPr/>
              <p:nvPr/>
            </p:nvSpPr>
            <p:spPr>
              <a:xfrm>
                <a:off x="8727440" y="4476751"/>
                <a:ext cx="2550160" cy="132556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1" name="Group 10">
              <a:extLst>
                <a:ext uri="{FF2B5EF4-FFF2-40B4-BE49-F238E27FC236}">
                  <a16:creationId xmlns:a16="http://schemas.microsoft.com/office/drawing/2014/main" id="{E5911147-4627-4CC3-AB58-78C2B802597F}"/>
                </a:ext>
              </a:extLst>
            </p:cNvPr>
            <p:cNvGrpSpPr/>
            <p:nvPr/>
          </p:nvGrpSpPr>
          <p:grpSpPr>
            <a:xfrm>
              <a:off x="8111692" y="1892940"/>
              <a:ext cx="312420" cy="193040"/>
              <a:chOff x="7640320" y="1950720"/>
              <a:chExt cx="312420" cy="193040"/>
            </a:xfrm>
          </p:grpSpPr>
          <p:sp>
            <p:nvSpPr>
              <p:cNvPr id="8" name="Oval 7">
                <a:extLst>
                  <a:ext uri="{FF2B5EF4-FFF2-40B4-BE49-F238E27FC236}">
                    <a16:creationId xmlns:a16="http://schemas.microsoft.com/office/drawing/2014/main" id="{0B020325-A873-437E-A41A-856BA84E05EE}"/>
                  </a:ext>
                </a:extLst>
              </p:cNvPr>
              <p:cNvSpPr/>
              <p:nvPr/>
            </p:nvSpPr>
            <p:spPr>
              <a:xfrm>
                <a:off x="764032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a:extLst>
                  <a:ext uri="{FF2B5EF4-FFF2-40B4-BE49-F238E27FC236}">
                    <a16:creationId xmlns:a16="http://schemas.microsoft.com/office/drawing/2014/main" id="{89C53C47-30FA-4CD9-AFFF-D7C196F3EFF3}"/>
                  </a:ext>
                </a:extLst>
              </p:cNvPr>
              <p:cNvSpPr/>
              <p:nvPr/>
            </p:nvSpPr>
            <p:spPr>
              <a:xfrm>
                <a:off x="776986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2" name="Group 11">
              <a:extLst>
                <a:ext uri="{FF2B5EF4-FFF2-40B4-BE49-F238E27FC236}">
                  <a16:creationId xmlns:a16="http://schemas.microsoft.com/office/drawing/2014/main" id="{1BF46D45-FB37-42DA-94EB-E6CF9EED6CF8}"/>
                </a:ext>
              </a:extLst>
            </p:cNvPr>
            <p:cNvGrpSpPr/>
            <p:nvPr/>
          </p:nvGrpSpPr>
          <p:grpSpPr>
            <a:xfrm rot="17296294">
              <a:off x="8341972" y="2877109"/>
              <a:ext cx="312420" cy="193040"/>
              <a:chOff x="7640320" y="1950720"/>
              <a:chExt cx="312420" cy="193040"/>
            </a:xfrm>
          </p:grpSpPr>
          <p:sp>
            <p:nvSpPr>
              <p:cNvPr id="13" name="Oval 12">
                <a:extLst>
                  <a:ext uri="{FF2B5EF4-FFF2-40B4-BE49-F238E27FC236}">
                    <a16:creationId xmlns:a16="http://schemas.microsoft.com/office/drawing/2014/main" id="{F122DF2A-3574-4FD5-AD10-C66E67917C19}"/>
                  </a:ext>
                </a:extLst>
              </p:cNvPr>
              <p:cNvSpPr/>
              <p:nvPr/>
            </p:nvSpPr>
            <p:spPr>
              <a:xfrm>
                <a:off x="764032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a:extLst>
                  <a:ext uri="{FF2B5EF4-FFF2-40B4-BE49-F238E27FC236}">
                    <a16:creationId xmlns:a16="http://schemas.microsoft.com/office/drawing/2014/main" id="{7B0C23A8-B0ED-4FC7-887A-302937C3BD14}"/>
                  </a:ext>
                </a:extLst>
              </p:cNvPr>
              <p:cNvSpPr/>
              <p:nvPr/>
            </p:nvSpPr>
            <p:spPr>
              <a:xfrm>
                <a:off x="776986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5" name="Group 14">
              <a:extLst>
                <a:ext uri="{FF2B5EF4-FFF2-40B4-BE49-F238E27FC236}">
                  <a16:creationId xmlns:a16="http://schemas.microsoft.com/office/drawing/2014/main" id="{7F452070-B41D-40D1-ACAD-4D88189CA651}"/>
                </a:ext>
              </a:extLst>
            </p:cNvPr>
            <p:cNvGrpSpPr/>
            <p:nvPr/>
          </p:nvGrpSpPr>
          <p:grpSpPr>
            <a:xfrm rot="18611159">
              <a:off x="7548880" y="2740716"/>
              <a:ext cx="312420" cy="193040"/>
              <a:chOff x="7640320" y="1950720"/>
              <a:chExt cx="312420" cy="193040"/>
            </a:xfrm>
          </p:grpSpPr>
          <p:sp>
            <p:nvSpPr>
              <p:cNvPr id="16" name="Oval 15">
                <a:extLst>
                  <a:ext uri="{FF2B5EF4-FFF2-40B4-BE49-F238E27FC236}">
                    <a16:creationId xmlns:a16="http://schemas.microsoft.com/office/drawing/2014/main" id="{B125E0C0-E9B2-496E-BCE5-028E049323A7}"/>
                  </a:ext>
                </a:extLst>
              </p:cNvPr>
              <p:cNvSpPr/>
              <p:nvPr/>
            </p:nvSpPr>
            <p:spPr>
              <a:xfrm>
                <a:off x="764032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a:extLst>
                  <a:ext uri="{FF2B5EF4-FFF2-40B4-BE49-F238E27FC236}">
                    <a16:creationId xmlns:a16="http://schemas.microsoft.com/office/drawing/2014/main" id="{AAE7FAFD-5A37-4BC8-94AA-BAD50F88578C}"/>
                  </a:ext>
                </a:extLst>
              </p:cNvPr>
              <p:cNvSpPr/>
              <p:nvPr/>
            </p:nvSpPr>
            <p:spPr>
              <a:xfrm>
                <a:off x="776986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8" name="Group 17">
              <a:extLst>
                <a:ext uri="{FF2B5EF4-FFF2-40B4-BE49-F238E27FC236}">
                  <a16:creationId xmlns:a16="http://schemas.microsoft.com/office/drawing/2014/main" id="{E63777BF-C5D1-47D6-BFF5-BD01C36626FA}"/>
                </a:ext>
              </a:extLst>
            </p:cNvPr>
            <p:cNvGrpSpPr/>
            <p:nvPr/>
          </p:nvGrpSpPr>
          <p:grpSpPr>
            <a:xfrm rot="5243003">
              <a:off x="10478275" y="1961080"/>
              <a:ext cx="312420" cy="193040"/>
              <a:chOff x="7640320" y="1950720"/>
              <a:chExt cx="312420" cy="193040"/>
            </a:xfrm>
          </p:grpSpPr>
          <p:sp>
            <p:nvSpPr>
              <p:cNvPr id="19" name="Oval 18">
                <a:extLst>
                  <a:ext uri="{FF2B5EF4-FFF2-40B4-BE49-F238E27FC236}">
                    <a16:creationId xmlns:a16="http://schemas.microsoft.com/office/drawing/2014/main" id="{F97221B2-1889-4D99-8A88-03772B93E3E5}"/>
                  </a:ext>
                </a:extLst>
              </p:cNvPr>
              <p:cNvSpPr/>
              <p:nvPr/>
            </p:nvSpPr>
            <p:spPr>
              <a:xfrm>
                <a:off x="764032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Oval 19">
                <a:extLst>
                  <a:ext uri="{FF2B5EF4-FFF2-40B4-BE49-F238E27FC236}">
                    <a16:creationId xmlns:a16="http://schemas.microsoft.com/office/drawing/2014/main" id="{D2AE67C9-A047-43C0-9F36-CC51D4446074}"/>
                  </a:ext>
                </a:extLst>
              </p:cNvPr>
              <p:cNvSpPr/>
              <p:nvPr/>
            </p:nvSpPr>
            <p:spPr>
              <a:xfrm>
                <a:off x="776986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1" name="Group 20">
              <a:extLst>
                <a:ext uri="{FF2B5EF4-FFF2-40B4-BE49-F238E27FC236}">
                  <a16:creationId xmlns:a16="http://schemas.microsoft.com/office/drawing/2014/main" id="{9A516E5C-DD34-4417-93BD-B12BFB13BD5B}"/>
                </a:ext>
              </a:extLst>
            </p:cNvPr>
            <p:cNvGrpSpPr/>
            <p:nvPr/>
          </p:nvGrpSpPr>
          <p:grpSpPr>
            <a:xfrm>
              <a:off x="9320872" y="2517034"/>
              <a:ext cx="312420" cy="193040"/>
              <a:chOff x="7640320" y="1950720"/>
              <a:chExt cx="312420" cy="193040"/>
            </a:xfrm>
          </p:grpSpPr>
          <p:sp>
            <p:nvSpPr>
              <p:cNvPr id="22" name="Oval 21">
                <a:extLst>
                  <a:ext uri="{FF2B5EF4-FFF2-40B4-BE49-F238E27FC236}">
                    <a16:creationId xmlns:a16="http://schemas.microsoft.com/office/drawing/2014/main" id="{532F9D6E-1C75-42A1-8BFC-077125FDF1C7}"/>
                  </a:ext>
                </a:extLst>
              </p:cNvPr>
              <p:cNvSpPr/>
              <p:nvPr/>
            </p:nvSpPr>
            <p:spPr>
              <a:xfrm>
                <a:off x="764032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Oval 22">
                <a:extLst>
                  <a:ext uri="{FF2B5EF4-FFF2-40B4-BE49-F238E27FC236}">
                    <a16:creationId xmlns:a16="http://schemas.microsoft.com/office/drawing/2014/main" id="{877ED1F0-9CF0-4DAD-8FF1-FC09E8B56CE0}"/>
                  </a:ext>
                </a:extLst>
              </p:cNvPr>
              <p:cNvSpPr/>
              <p:nvPr/>
            </p:nvSpPr>
            <p:spPr>
              <a:xfrm>
                <a:off x="776986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4" name="Group 23">
              <a:extLst>
                <a:ext uri="{FF2B5EF4-FFF2-40B4-BE49-F238E27FC236}">
                  <a16:creationId xmlns:a16="http://schemas.microsoft.com/office/drawing/2014/main" id="{8EFBE8CB-BB67-40A4-B8E5-6E0E706CDF3F}"/>
                </a:ext>
              </a:extLst>
            </p:cNvPr>
            <p:cNvGrpSpPr/>
            <p:nvPr/>
          </p:nvGrpSpPr>
          <p:grpSpPr>
            <a:xfrm rot="21160951">
              <a:off x="9977120" y="2667476"/>
              <a:ext cx="312420" cy="193040"/>
              <a:chOff x="7640320" y="1950720"/>
              <a:chExt cx="312420" cy="193040"/>
            </a:xfrm>
          </p:grpSpPr>
          <p:sp>
            <p:nvSpPr>
              <p:cNvPr id="25" name="Oval 24">
                <a:extLst>
                  <a:ext uri="{FF2B5EF4-FFF2-40B4-BE49-F238E27FC236}">
                    <a16:creationId xmlns:a16="http://schemas.microsoft.com/office/drawing/2014/main" id="{C00E4373-D5ED-4851-A3EF-39B90FC0AA03}"/>
                  </a:ext>
                </a:extLst>
              </p:cNvPr>
              <p:cNvSpPr/>
              <p:nvPr/>
            </p:nvSpPr>
            <p:spPr>
              <a:xfrm>
                <a:off x="764032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Oval 25">
                <a:extLst>
                  <a:ext uri="{FF2B5EF4-FFF2-40B4-BE49-F238E27FC236}">
                    <a16:creationId xmlns:a16="http://schemas.microsoft.com/office/drawing/2014/main" id="{7105A2B7-A582-41F5-B5B0-719968809FC1}"/>
                  </a:ext>
                </a:extLst>
              </p:cNvPr>
              <p:cNvSpPr/>
              <p:nvPr/>
            </p:nvSpPr>
            <p:spPr>
              <a:xfrm>
                <a:off x="776986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7" name="Group 26">
              <a:extLst>
                <a:ext uri="{FF2B5EF4-FFF2-40B4-BE49-F238E27FC236}">
                  <a16:creationId xmlns:a16="http://schemas.microsoft.com/office/drawing/2014/main" id="{35AE0EAA-F5F0-4F87-8C88-B3B7C9BEA228}"/>
                </a:ext>
              </a:extLst>
            </p:cNvPr>
            <p:cNvGrpSpPr/>
            <p:nvPr/>
          </p:nvGrpSpPr>
          <p:grpSpPr>
            <a:xfrm rot="3001000">
              <a:off x="9146540" y="2043536"/>
              <a:ext cx="312420" cy="193040"/>
              <a:chOff x="7640320" y="1950720"/>
              <a:chExt cx="312420" cy="193040"/>
            </a:xfrm>
          </p:grpSpPr>
          <p:sp>
            <p:nvSpPr>
              <p:cNvPr id="28" name="Oval 27">
                <a:extLst>
                  <a:ext uri="{FF2B5EF4-FFF2-40B4-BE49-F238E27FC236}">
                    <a16:creationId xmlns:a16="http://schemas.microsoft.com/office/drawing/2014/main" id="{4D8B7265-1273-4A0D-AEF4-BECB3C621EFA}"/>
                  </a:ext>
                </a:extLst>
              </p:cNvPr>
              <p:cNvSpPr/>
              <p:nvPr/>
            </p:nvSpPr>
            <p:spPr>
              <a:xfrm>
                <a:off x="764032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Oval 28">
                <a:extLst>
                  <a:ext uri="{FF2B5EF4-FFF2-40B4-BE49-F238E27FC236}">
                    <a16:creationId xmlns:a16="http://schemas.microsoft.com/office/drawing/2014/main" id="{B4EBC198-B0A8-4257-B41A-86596741D1A7}"/>
                  </a:ext>
                </a:extLst>
              </p:cNvPr>
              <p:cNvSpPr/>
              <p:nvPr/>
            </p:nvSpPr>
            <p:spPr>
              <a:xfrm>
                <a:off x="776986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0" name="TextBox 29">
              <a:extLst>
                <a:ext uri="{FF2B5EF4-FFF2-40B4-BE49-F238E27FC236}">
                  <a16:creationId xmlns:a16="http://schemas.microsoft.com/office/drawing/2014/main" id="{AEC3C200-BEDD-47A7-9DA2-878435FBD84B}"/>
                </a:ext>
              </a:extLst>
            </p:cNvPr>
            <p:cNvSpPr txBox="1"/>
            <p:nvPr/>
          </p:nvSpPr>
          <p:spPr>
            <a:xfrm>
              <a:off x="7218328" y="1656150"/>
              <a:ext cx="1155417" cy="369332"/>
            </a:xfrm>
            <a:prstGeom prst="rect">
              <a:avLst/>
            </a:prstGeom>
            <a:noFill/>
          </p:spPr>
          <p:txBody>
            <a:bodyPr wrap="square" rtlCol="0">
              <a:spAutoFit/>
            </a:bodyPr>
            <a:lstStyle/>
            <a:p>
              <a:r>
                <a:rPr lang="en-US"/>
                <a:t>H</a:t>
              </a:r>
              <a:r>
                <a:rPr lang="en-US" baseline="-25000"/>
                <a:t>2</a:t>
              </a:r>
              <a:r>
                <a:rPr lang="en-US"/>
                <a:t> Gas</a:t>
              </a:r>
              <a:endParaRPr lang="en-CA"/>
            </a:p>
          </p:txBody>
        </p:sp>
        <p:sp>
          <p:nvSpPr>
            <p:cNvPr id="31" name="TextBox 30">
              <a:extLst>
                <a:ext uri="{FF2B5EF4-FFF2-40B4-BE49-F238E27FC236}">
                  <a16:creationId xmlns:a16="http://schemas.microsoft.com/office/drawing/2014/main" id="{27341EED-76C6-4222-92DE-713E7788511A}"/>
                </a:ext>
              </a:extLst>
            </p:cNvPr>
            <p:cNvSpPr txBox="1"/>
            <p:nvPr/>
          </p:nvSpPr>
          <p:spPr>
            <a:xfrm>
              <a:off x="7242750" y="3291931"/>
              <a:ext cx="2390542" cy="369332"/>
            </a:xfrm>
            <a:prstGeom prst="rect">
              <a:avLst/>
            </a:prstGeom>
            <a:noFill/>
          </p:spPr>
          <p:txBody>
            <a:bodyPr wrap="square" rtlCol="0">
              <a:spAutoFit/>
            </a:bodyPr>
            <a:lstStyle/>
            <a:p>
              <a:r>
                <a:rPr lang="en-US"/>
                <a:t>H</a:t>
              </a:r>
              <a:r>
                <a:rPr lang="en-US" baseline="-25000"/>
                <a:t>2</a:t>
              </a:r>
              <a:r>
                <a:rPr lang="en-US"/>
                <a:t> Adsorbed at Surface</a:t>
              </a:r>
              <a:endParaRPr lang="en-CA"/>
            </a:p>
          </p:txBody>
        </p:sp>
        <p:sp>
          <p:nvSpPr>
            <p:cNvPr id="32" name="TextBox 31">
              <a:extLst>
                <a:ext uri="{FF2B5EF4-FFF2-40B4-BE49-F238E27FC236}">
                  <a16:creationId xmlns:a16="http://schemas.microsoft.com/office/drawing/2014/main" id="{9C44D33C-EA5F-49F6-9D99-19906DE50CE2}"/>
                </a:ext>
              </a:extLst>
            </p:cNvPr>
            <p:cNvSpPr txBox="1"/>
            <p:nvPr/>
          </p:nvSpPr>
          <p:spPr>
            <a:xfrm>
              <a:off x="7218328" y="4894340"/>
              <a:ext cx="2390542" cy="369332"/>
            </a:xfrm>
            <a:prstGeom prst="rect">
              <a:avLst/>
            </a:prstGeom>
            <a:noFill/>
          </p:spPr>
          <p:txBody>
            <a:bodyPr wrap="square" rtlCol="0">
              <a:spAutoFit/>
            </a:bodyPr>
            <a:lstStyle/>
            <a:p>
              <a:r>
                <a:rPr lang="en-US"/>
                <a:t>H</a:t>
              </a:r>
              <a:r>
                <a:rPr lang="en-US" baseline="-25000"/>
                <a:t>2</a:t>
              </a:r>
              <a:r>
                <a:rPr lang="en-US"/>
                <a:t> in Ideal MOF</a:t>
              </a:r>
              <a:endParaRPr lang="en-CA"/>
            </a:p>
          </p:txBody>
        </p:sp>
        <p:grpSp>
          <p:nvGrpSpPr>
            <p:cNvPr id="50" name="Group 49">
              <a:extLst>
                <a:ext uri="{FF2B5EF4-FFF2-40B4-BE49-F238E27FC236}">
                  <a16:creationId xmlns:a16="http://schemas.microsoft.com/office/drawing/2014/main" id="{DD2D8DA6-53EE-49F3-9542-3133DE3F619B}"/>
                </a:ext>
              </a:extLst>
            </p:cNvPr>
            <p:cNvGrpSpPr/>
            <p:nvPr/>
          </p:nvGrpSpPr>
          <p:grpSpPr>
            <a:xfrm>
              <a:off x="7396480" y="4215428"/>
              <a:ext cx="3688080" cy="334746"/>
              <a:chOff x="7396480" y="4215428"/>
              <a:chExt cx="3688080" cy="334746"/>
            </a:xfrm>
          </p:grpSpPr>
          <p:cxnSp>
            <p:nvCxnSpPr>
              <p:cNvPr id="34" name="Straight Connector 33">
                <a:extLst>
                  <a:ext uri="{FF2B5EF4-FFF2-40B4-BE49-F238E27FC236}">
                    <a16:creationId xmlns:a16="http://schemas.microsoft.com/office/drawing/2014/main" id="{D1F1F247-C972-47BE-934F-B65AFAA574E9}"/>
                  </a:ext>
                </a:extLst>
              </p:cNvPr>
              <p:cNvCxnSpPr/>
              <p:nvPr/>
            </p:nvCxnSpPr>
            <p:spPr>
              <a:xfrm>
                <a:off x="7396480" y="4541520"/>
                <a:ext cx="3688080" cy="0"/>
              </a:xfrm>
              <a:prstGeom prst="line">
                <a:avLst/>
              </a:prstGeom>
              <a:ln w="762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E6D40896-362A-4FFA-8A26-A45E68FF25E6}"/>
                  </a:ext>
                </a:extLst>
              </p:cNvPr>
              <p:cNvGrpSpPr/>
              <p:nvPr/>
            </p:nvGrpSpPr>
            <p:grpSpPr>
              <a:xfrm rot="16200000">
                <a:off x="7748372" y="4285298"/>
                <a:ext cx="312420" cy="193040"/>
                <a:chOff x="7640320" y="1950720"/>
                <a:chExt cx="312420" cy="193040"/>
              </a:xfrm>
            </p:grpSpPr>
            <p:sp>
              <p:nvSpPr>
                <p:cNvPr id="36" name="Oval 35">
                  <a:extLst>
                    <a:ext uri="{FF2B5EF4-FFF2-40B4-BE49-F238E27FC236}">
                      <a16:creationId xmlns:a16="http://schemas.microsoft.com/office/drawing/2014/main" id="{FAD23233-DC02-456F-AA1A-B4132C7B7033}"/>
                    </a:ext>
                  </a:extLst>
                </p:cNvPr>
                <p:cNvSpPr/>
                <p:nvPr/>
              </p:nvSpPr>
              <p:spPr>
                <a:xfrm>
                  <a:off x="764032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Oval 36">
                  <a:extLst>
                    <a:ext uri="{FF2B5EF4-FFF2-40B4-BE49-F238E27FC236}">
                      <a16:creationId xmlns:a16="http://schemas.microsoft.com/office/drawing/2014/main" id="{6F9F1E7B-F2AD-48B5-B7A3-FA9CA18ECFEF}"/>
                    </a:ext>
                  </a:extLst>
                </p:cNvPr>
                <p:cNvSpPr/>
                <p:nvPr/>
              </p:nvSpPr>
              <p:spPr>
                <a:xfrm>
                  <a:off x="776986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38" name="Group 37">
                <a:extLst>
                  <a:ext uri="{FF2B5EF4-FFF2-40B4-BE49-F238E27FC236}">
                    <a16:creationId xmlns:a16="http://schemas.microsoft.com/office/drawing/2014/main" id="{5C2CADE2-D0B6-45B9-AC2D-57A6DE84BFC9}"/>
                  </a:ext>
                </a:extLst>
              </p:cNvPr>
              <p:cNvGrpSpPr/>
              <p:nvPr/>
            </p:nvGrpSpPr>
            <p:grpSpPr>
              <a:xfrm rot="16200000">
                <a:off x="9084310" y="4275118"/>
                <a:ext cx="312420" cy="193040"/>
                <a:chOff x="7640320" y="1950720"/>
                <a:chExt cx="312420" cy="193040"/>
              </a:xfrm>
            </p:grpSpPr>
            <p:sp>
              <p:nvSpPr>
                <p:cNvPr id="39" name="Oval 38">
                  <a:extLst>
                    <a:ext uri="{FF2B5EF4-FFF2-40B4-BE49-F238E27FC236}">
                      <a16:creationId xmlns:a16="http://schemas.microsoft.com/office/drawing/2014/main" id="{F3629841-C9E1-4F2B-BD28-4CA84736B9EC}"/>
                    </a:ext>
                  </a:extLst>
                </p:cNvPr>
                <p:cNvSpPr/>
                <p:nvPr/>
              </p:nvSpPr>
              <p:spPr>
                <a:xfrm>
                  <a:off x="764032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Oval 39">
                  <a:extLst>
                    <a:ext uri="{FF2B5EF4-FFF2-40B4-BE49-F238E27FC236}">
                      <a16:creationId xmlns:a16="http://schemas.microsoft.com/office/drawing/2014/main" id="{B60FF6D1-9339-49D7-B5DB-03986450518E}"/>
                    </a:ext>
                  </a:extLst>
                </p:cNvPr>
                <p:cNvSpPr/>
                <p:nvPr/>
              </p:nvSpPr>
              <p:spPr>
                <a:xfrm>
                  <a:off x="776986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1" name="Group 40">
                <a:extLst>
                  <a:ext uri="{FF2B5EF4-FFF2-40B4-BE49-F238E27FC236}">
                    <a16:creationId xmlns:a16="http://schemas.microsoft.com/office/drawing/2014/main" id="{4A7FA446-7169-485E-B604-91C961F78508}"/>
                  </a:ext>
                </a:extLst>
              </p:cNvPr>
              <p:cNvGrpSpPr/>
              <p:nvPr/>
            </p:nvGrpSpPr>
            <p:grpSpPr>
              <a:xfrm rot="16200000">
                <a:off x="8441987" y="4275118"/>
                <a:ext cx="312420" cy="193040"/>
                <a:chOff x="7640320" y="1950720"/>
                <a:chExt cx="312420" cy="193040"/>
              </a:xfrm>
            </p:grpSpPr>
            <p:sp>
              <p:nvSpPr>
                <p:cNvPr id="42" name="Oval 41">
                  <a:extLst>
                    <a:ext uri="{FF2B5EF4-FFF2-40B4-BE49-F238E27FC236}">
                      <a16:creationId xmlns:a16="http://schemas.microsoft.com/office/drawing/2014/main" id="{53FA2DE8-56B9-40FC-8F38-21A8E83072A3}"/>
                    </a:ext>
                  </a:extLst>
                </p:cNvPr>
                <p:cNvSpPr/>
                <p:nvPr/>
              </p:nvSpPr>
              <p:spPr>
                <a:xfrm>
                  <a:off x="764032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Oval 42">
                  <a:extLst>
                    <a:ext uri="{FF2B5EF4-FFF2-40B4-BE49-F238E27FC236}">
                      <a16:creationId xmlns:a16="http://schemas.microsoft.com/office/drawing/2014/main" id="{7300382B-7665-412B-A5F7-E0A4ACE9B882}"/>
                    </a:ext>
                  </a:extLst>
                </p:cNvPr>
                <p:cNvSpPr/>
                <p:nvPr/>
              </p:nvSpPr>
              <p:spPr>
                <a:xfrm>
                  <a:off x="776986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4" name="Group 43">
                <a:extLst>
                  <a:ext uri="{FF2B5EF4-FFF2-40B4-BE49-F238E27FC236}">
                    <a16:creationId xmlns:a16="http://schemas.microsoft.com/office/drawing/2014/main" id="{58503530-8E2D-460A-8AA3-76590393C697}"/>
                  </a:ext>
                </a:extLst>
              </p:cNvPr>
              <p:cNvGrpSpPr/>
              <p:nvPr/>
            </p:nvGrpSpPr>
            <p:grpSpPr>
              <a:xfrm rot="16200000">
                <a:off x="10406984" y="4285298"/>
                <a:ext cx="312420" cy="193040"/>
                <a:chOff x="7640320" y="1950720"/>
                <a:chExt cx="312420" cy="193040"/>
              </a:xfrm>
            </p:grpSpPr>
            <p:sp>
              <p:nvSpPr>
                <p:cNvPr id="45" name="Oval 44">
                  <a:extLst>
                    <a:ext uri="{FF2B5EF4-FFF2-40B4-BE49-F238E27FC236}">
                      <a16:creationId xmlns:a16="http://schemas.microsoft.com/office/drawing/2014/main" id="{A61EAEE0-1E44-43AC-86AB-DEEA135DEA6E}"/>
                    </a:ext>
                  </a:extLst>
                </p:cNvPr>
                <p:cNvSpPr/>
                <p:nvPr/>
              </p:nvSpPr>
              <p:spPr>
                <a:xfrm>
                  <a:off x="764032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Oval 45">
                  <a:extLst>
                    <a:ext uri="{FF2B5EF4-FFF2-40B4-BE49-F238E27FC236}">
                      <a16:creationId xmlns:a16="http://schemas.microsoft.com/office/drawing/2014/main" id="{1FF43E2E-3121-4A30-A271-DF71D7D09A92}"/>
                    </a:ext>
                  </a:extLst>
                </p:cNvPr>
                <p:cNvSpPr/>
                <p:nvPr/>
              </p:nvSpPr>
              <p:spPr>
                <a:xfrm>
                  <a:off x="776986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7" name="Group 46">
                <a:extLst>
                  <a:ext uri="{FF2B5EF4-FFF2-40B4-BE49-F238E27FC236}">
                    <a16:creationId xmlns:a16="http://schemas.microsoft.com/office/drawing/2014/main" id="{E8C8755F-0CCE-469C-8F19-4FF0DB398B32}"/>
                  </a:ext>
                </a:extLst>
              </p:cNvPr>
              <p:cNvGrpSpPr/>
              <p:nvPr/>
            </p:nvGrpSpPr>
            <p:grpSpPr>
              <a:xfrm rot="16200000">
                <a:off x="9713369" y="4297444"/>
                <a:ext cx="312420" cy="193040"/>
                <a:chOff x="7640320" y="1950720"/>
                <a:chExt cx="312420" cy="193040"/>
              </a:xfrm>
            </p:grpSpPr>
            <p:sp>
              <p:nvSpPr>
                <p:cNvPr id="48" name="Oval 47">
                  <a:extLst>
                    <a:ext uri="{FF2B5EF4-FFF2-40B4-BE49-F238E27FC236}">
                      <a16:creationId xmlns:a16="http://schemas.microsoft.com/office/drawing/2014/main" id="{7EBF55B7-D8C4-4C9B-886B-4196339D9A8F}"/>
                    </a:ext>
                  </a:extLst>
                </p:cNvPr>
                <p:cNvSpPr/>
                <p:nvPr/>
              </p:nvSpPr>
              <p:spPr>
                <a:xfrm>
                  <a:off x="764032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9" name="Oval 48">
                  <a:extLst>
                    <a:ext uri="{FF2B5EF4-FFF2-40B4-BE49-F238E27FC236}">
                      <a16:creationId xmlns:a16="http://schemas.microsoft.com/office/drawing/2014/main" id="{E0E96272-673B-4F8F-8EEE-D428F35B5752}"/>
                    </a:ext>
                  </a:extLst>
                </p:cNvPr>
                <p:cNvSpPr/>
                <p:nvPr/>
              </p:nvSpPr>
              <p:spPr>
                <a:xfrm>
                  <a:off x="776986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nvGrpSpPr>
            <p:cNvPr id="51" name="Group 50">
              <a:extLst>
                <a:ext uri="{FF2B5EF4-FFF2-40B4-BE49-F238E27FC236}">
                  <a16:creationId xmlns:a16="http://schemas.microsoft.com/office/drawing/2014/main" id="{96FC04D7-5DC0-4571-AA2D-FC0D684B9DAB}"/>
                </a:ext>
              </a:extLst>
            </p:cNvPr>
            <p:cNvGrpSpPr/>
            <p:nvPr/>
          </p:nvGrpSpPr>
          <p:grpSpPr>
            <a:xfrm>
              <a:off x="7565408" y="5209154"/>
              <a:ext cx="3688080" cy="334746"/>
              <a:chOff x="7396480" y="4215428"/>
              <a:chExt cx="3688080" cy="334746"/>
            </a:xfrm>
          </p:grpSpPr>
          <p:cxnSp>
            <p:nvCxnSpPr>
              <p:cNvPr id="52" name="Straight Connector 51">
                <a:extLst>
                  <a:ext uri="{FF2B5EF4-FFF2-40B4-BE49-F238E27FC236}">
                    <a16:creationId xmlns:a16="http://schemas.microsoft.com/office/drawing/2014/main" id="{E73F9AE1-0BB5-415D-BC4D-17991FCC5CFE}"/>
                  </a:ext>
                </a:extLst>
              </p:cNvPr>
              <p:cNvCxnSpPr/>
              <p:nvPr/>
            </p:nvCxnSpPr>
            <p:spPr>
              <a:xfrm>
                <a:off x="7396480" y="4541520"/>
                <a:ext cx="3688080" cy="0"/>
              </a:xfrm>
              <a:prstGeom prst="line">
                <a:avLst/>
              </a:prstGeom>
              <a:ln w="762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FB815DB9-823A-41F2-8255-2E581A9ACA7F}"/>
                  </a:ext>
                </a:extLst>
              </p:cNvPr>
              <p:cNvGrpSpPr/>
              <p:nvPr/>
            </p:nvGrpSpPr>
            <p:grpSpPr>
              <a:xfrm rot="16200000">
                <a:off x="7748372" y="4285298"/>
                <a:ext cx="312420" cy="193040"/>
                <a:chOff x="7640320" y="1950720"/>
                <a:chExt cx="312420" cy="193040"/>
              </a:xfrm>
            </p:grpSpPr>
            <p:sp>
              <p:nvSpPr>
                <p:cNvPr id="66" name="Oval 65">
                  <a:extLst>
                    <a:ext uri="{FF2B5EF4-FFF2-40B4-BE49-F238E27FC236}">
                      <a16:creationId xmlns:a16="http://schemas.microsoft.com/office/drawing/2014/main" id="{4AC9407B-1CB8-46A2-B9C9-30BA95AAF660}"/>
                    </a:ext>
                  </a:extLst>
                </p:cNvPr>
                <p:cNvSpPr/>
                <p:nvPr/>
              </p:nvSpPr>
              <p:spPr>
                <a:xfrm>
                  <a:off x="764032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7" name="Oval 66">
                  <a:extLst>
                    <a:ext uri="{FF2B5EF4-FFF2-40B4-BE49-F238E27FC236}">
                      <a16:creationId xmlns:a16="http://schemas.microsoft.com/office/drawing/2014/main" id="{CB4971A9-DA7F-4499-BEF5-CB5B8E601D31}"/>
                    </a:ext>
                  </a:extLst>
                </p:cNvPr>
                <p:cNvSpPr/>
                <p:nvPr/>
              </p:nvSpPr>
              <p:spPr>
                <a:xfrm>
                  <a:off x="776986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54" name="Group 53">
                <a:extLst>
                  <a:ext uri="{FF2B5EF4-FFF2-40B4-BE49-F238E27FC236}">
                    <a16:creationId xmlns:a16="http://schemas.microsoft.com/office/drawing/2014/main" id="{3BCD087F-3C42-4C00-8A93-DFA5C485446D}"/>
                  </a:ext>
                </a:extLst>
              </p:cNvPr>
              <p:cNvGrpSpPr/>
              <p:nvPr/>
            </p:nvGrpSpPr>
            <p:grpSpPr>
              <a:xfrm rot="16200000">
                <a:off x="9084310" y="4275118"/>
                <a:ext cx="312420" cy="193040"/>
                <a:chOff x="7640320" y="1950720"/>
                <a:chExt cx="312420" cy="193040"/>
              </a:xfrm>
            </p:grpSpPr>
            <p:sp>
              <p:nvSpPr>
                <p:cNvPr id="64" name="Oval 63">
                  <a:extLst>
                    <a:ext uri="{FF2B5EF4-FFF2-40B4-BE49-F238E27FC236}">
                      <a16:creationId xmlns:a16="http://schemas.microsoft.com/office/drawing/2014/main" id="{A73BCA0D-49BC-450E-B39E-E1D226283C8F}"/>
                    </a:ext>
                  </a:extLst>
                </p:cNvPr>
                <p:cNvSpPr/>
                <p:nvPr/>
              </p:nvSpPr>
              <p:spPr>
                <a:xfrm>
                  <a:off x="764032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5" name="Oval 64">
                  <a:extLst>
                    <a:ext uri="{FF2B5EF4-FFF2-40B4-BE49-F238E27FC236}">
                      <a16:creationId xmlns:a16="http://schemas.microsoft.com/office/drawing/2014/main" id="{BC70FDAB-6472-4FC2-B847-8FCC9A635BA4}"/>
                    </a:ext>
                  </a:extLst>
                </p:cNvPr>
                <p:cNvSpPr/>
                <p:nvPr/>
              </p:nvSpPr>
              <p:spPr>
                <a:xfrm>
                  <a:off x="776986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55" name="Group 54">
                <a:extLst>
                  <a:ext uri="{FF2B5EF4-FFF2-40B4-BE49-F238E27FC236}">
                    <a16:creationId xmlns:a16="http://schemas.microsoft.com/office/drawing/2014/main" id="{5D79BEC8-E643-4AC0-BBFD-D09DD6E1A032}"/>
                  </a:ext>
                </a:extLst>
              </p:cNvPr>
              <p:cNvGrpSpPr/>
              <p:nvPr/>
            </p:nvGrpSpPr>
            <p:grpSpPr>
              <a:xfrm rot="16200000">
                <a:off x="8441987" y="4275118"/>
                <a:ext cx="312420" cy="193040"/>
                <a:chOff x="7640320" y="1950720"/>
                <a:chExt cx="312420" cy="193040"/>
              </a:xfrm>
            </p:grpSpPr>
            <p:sp>
              <p:nvSpPr>
                <p:cNvPr id="62" name="Oval 61">
                  <a:extLst>
                    <a:ext uri="{FF2B5EF4-FFF2-40B4-BE49-F238E27FC236}">
                      <a16:creationId xmlns:a16="http://schemas.microsoft.com/office/drawing/2014/main" id="{7A393FB3-050F-4824-AD92-93FA381CB330}"/>
                    </a:ext>
                  </a:extLst>
                </p:cNvPr>
                <p:cNvSpPr/>
                <p:nvPr/>
              </p:nvSpPr>
              <p:spPr>
                <a:xfrm>
                  <a:off x="764032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3" name="Oval 62">
                  <a:extLst>
                    <a:ext uri="{FF2B5EF4-FFF2-40B4-BE49-F238E27FC236}">
                      <a16:creationId xmlns:a16="http://schemas.microsoft.com/office/drawing/2014/main" id="{952DBF21-0C66-4C85-A5FF-65A45D374D4A}"/>
                    </a:ext>
                  </a:extLst>
                </p:cNvPr>
                <p:cNvSpPr/>
                <p:nvPr/>
              </p:nvSpPr>
              <p:spPr>
                <a:xfrm>
                  <a:off x="776986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56" name="Group 55">
                <a:extLst>
                  <a:ext uri="{FF2B5EF4-FFF2-40B4-BE49-F238E27FC236}">
                    <a16:creationId xmlns:a16="http://schemas.microsoft.com/office/drawing/2014/main" id="{0291A247-E695-4E51-9888-F4E850C9A0DA}"/>
                  </a:ext>
                </a:extLst>
              </p:cNvPr>
              <p:cNvGrpSpPr/>
              <p:nvPr/>
            </p:nvGrpSpPr>
            <p:grpSpPr>
              <a:xfrm rot="16200000">
                <a:off x="10406984" y="4285298"/>
                <a:ext cx="312420" cy="193040"/>
                <a:chOff x="7640320" y="1950720"/>
                <a:chExt cx="312420" cy="193040"/>
              </a:xfrm>
            </p:grpSpPr>
            <p:sp>
              <p:nvSpPr>
                <p:cNvPr id="60" name="Oval 59">
                  <a:extLst>
                    <a:ext uri="{FF2B5EF4-FFF2-40B4-BE49-F238E27FC236}">
                      <a16:creationId xmlns:a16="http://schemas.microsoft.com/office/drawing/2014/main" id="{C389A11B-2EB7-4A42-8301-A9E2B9057F0E}"/>
                    </a:ext>
                  </a:extLst>
                </p:cNvPr>
                <p:cNvSpPr/>
                <p:nvPr/>
              </p:nvSpPr>
              <p:spPr>
                <a:xfrm>
                  <a:off x="764032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1" name="Oval 60">
                  <a:extLst>
                    <a:ext uri="{FF2B5EF4-FFF2-40B4-BE49-F238E27FC236}">
                      <a16:creationId xmlns:a16="http://schemas.microsoft.com/office/drawing/2014/main" id="{FD429BFC-96AF-437D-A2E0-017382491D3E}"/>
                    </a:ext>
                  </a:extLst>
                </p:cNvPr>
                <p:cNvSpPr/>
                <p:nvPr/>
              </p:nvSpPr>
              <p:spPr>
                <a:xfrm>
                  <a:off x="776986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57" name="Group 56">
                <a:extLst>
                  <a:ext uri="{FF2B5EF4-FFF2-40B4-BE49-F238E27FC236}">
                    <a16:creationId xmlns:a16="http://schemas.microsoft.com/office/drawing/2014/main" id="{1BF2AC4A-4985-4706-B2A1-0D9BC994EFC8}"/>
                  </a:ext>
                </a:extLst>
              </p:cNvPr>
              <p:cNvGrpSpPr/>
              <p:nvPr/>
            </p:nvGrpSpPr>
            <p:grpSpPr>
              <a:xfrm rot="16200000">
                <a:off x="9713369" y="4297444"/>
                <a:ext cx="312420" cy="193040"/>
                <a:chOff x="7640320" y="1950720"/>
                <a:chExt cx="312420" cy="193040"/>
              </a:xfrm>
            </p:grpSpPr>
            <p:sp>
              <p:nvSpPr>
                <p:cNvPr id="58" name="Oval 57">
                  <a:extLst>
                    <a:ext uri="{FF2B5EF4-FFF2-40B4-BE49-F238E27FC236}">
                      <a16:creationId xmlns:a16="http://schemas.microsoft.com/office/drawing/2014/main" id="{7D7F61AC-BC36-4E08-B276-647E27C02F9F}"/>
                    </a:ext>
                  </a:extLst>
                </p:cNvPr>
                <p:cNvSpPr/>
                <p:nvPr/>
              </p:nvSpPr>
              <p:spPr>
                <a:xfrm>
                  <a:off x="764032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9" name="Oval 58">
                  <a:extLst>
                    <a:ext uri="{FF2B5EF4-FFF2-40B4-BE49-F238E27FC236}">
                      <a16:creationId xmlns:a16="http://schemas.microsoft.com/office/drawing/2014/main" id="{3FC72286-73D0-4D54-B640-29B796BB11AC}"/>
                    </a:ext>
                  </a:extLst>
                </p:cNvPr>
                <p:cNvSpPr/>
                <p:nvPr/>
              </p:nvSpPr>
              <p:spPr>
                <a:xfrm>
                  <a:off x="776986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nvGrpSpPr>
            <p:cNvPr id="68" name="Group 67">
              <a:extLst>
                <a:ext uri="{FF2B5EF4-FFF2-40B4-BE49-F238E27FC236}">
                  <a16:creationId xmlns:a16="http://schemas.microsoft.com/office/drawing/2014/main" id="{2F535F4F-BEA3-4886-8C20-9721D1B9F101}"/>
                </a:ext>
              </a:extLst>
            </p:cNvPr>
            <p:cNvGrpSpPr/>
            <p:nvPr/>
          </p:nvGrpSpPr>
          <p:grpSpPr>
            <a:xfrm rot="10800000">
              <a:off x="7242750" y="5648934"/>
              <a:ext cx="3688080" cy="370037"/>
              <a:chOff x="7396480" y="4215428"/>
              <a:chExt cx="3688080" cy="334746"/>
            </a:xfrm>
          </p:grpSpPr>
          <p:cxnSp>
            <p:nvCxnSpPr>
              <p:cNvPr id="69" name="Straight Connector 68">
                <a:extLst>
                  <a:ext uri="{FF2B5EF4-FFF2-40B4-BE49-F238E27FC236}">
                    <a16:creationId xmlns:a16="http://schemas.microsoft.com/office/drawing/2014/main" id="{B92E5BEB-038A-40AE-A8D6-BD1F6EC8CD3C}"/>
                  </a:ext>
                </a:extLst>
              </p:cNvPr>
              <p:cNvCxnSpPr/>
              <p:nvPr/>
            </p:nvCxnSpPr>
            <p:spPr>
              <a:xfrm>
                <a:off x="7396480" y="4541520"/>
                <a:ext cx="3688080" cy="0"/>
              </a:xfrm>
              <a:prstGeom prst="line">
                <a:avLst/>
              </a:prstGeom>
              <a:ln w="762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a16="http://schemas.microsoft.com/office/drawing/2014/main" id="{5ED1576F-13FD-4DCA-9348-693247AEF996}"/>
                  </a:ext>
                </a:extLst>
              </p:cNvPr>
              <p:cNvGrpSpPr/>
              <p:nvPr/>
            </p:nvGrpSpPr>
            <p:grpSpPr>
              <a:xfrm rot="16200000">
                <a:off x="7748372" y="4285298"/>
                <a:ext cx="312420" cy="193040"/>
                <a:chOff x="7640320" y="1950720"/>
                <a:chExt cx="312420" cy="193040"/>
              </a:xfrm>
            </p:grpSpPr>
            <p:sp>
              <p:nvSpPr>
                <p:cNvPr id="83" name="Oval 82">
                  <a:extLst>
                    <a:ext uri="{FF2B5EF4-FFF2-40B4-BE49-F238E27FC236}">
                      <a16:creationId xmlns:a16="http://schemas.microsoft.com/office/drawing/2014/main" id="{D8AB7EE3-B53B-4752-829A-21A959247F9D}"/>
                    </a:ext>
                  </a:extLst>
                </p:cNvPr>
                <p:cNvSpPr/>
                <p:nvPr/>
              </p:nvSpPr>
              <p:spPr>
                <a:xfrm>
                  <a:off x="764032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4" name="Oval 83">
                  <a:extLst>
                    <a:ext uri="{FF2B5EF4-FFF2-40B4-BE49-F238E27FC236}">
                      <a16:creationId xmlns:a16="http://schemas.microsoft.com/office/drawing/2014/main" id="{EFE59728-B43E-40B4-A022-C118B848F097}"/>
                    </a:ext>
                  </a:extLst>
                </p:cNvPr>
                <p:cNvSpPr/>
                <p:nvPr/>
              </p:nvSpPr>
              <p:spPr>
                <a:xfrm>
                  <a:off x="776986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71" name="Group 70">
                <a:extLst>
                  <a:ext uri="{FF2B5EF4-FFF2-40B4-BE49-F238E27FC236}">
                    <a16:creationId xmlns:a16="http://schemas.microsoft.com/office/drawing/2014/main" id="{5F46C77F-4D46-49D8-90B4-A13C63BB4953}"/>
                  </a:ext>
                </a:extLst>
              </p:cNvPr>
              <p:cNvGrpSpPr/>
              <p:nvPr/>
            </p:nvGrpSpPr>
            <p:grpSpPr>
              <a:xfrm rot="16200000">
                <a:off x="9084310" y="4275118"/>
                <a:ext cx="312420" cy="193040"/>
                <a:chOff x="7640320" y="1950720"/>
                <a:chExt cx="312420" cy="193040"/>
              </a:xfrm>
            </p:grpSpPr>
            <p:sp>
              <p:nvSpPr>
                <p:cNvPr id="81" name="Oval 80">
                  <a:extLst>
                    <a:ext uri="{FF2B5EF4-FFF2-40B4-BE49-F238E27FC236}">
                      <a16:creationId xmlns:a16="http://schemas.microsoft.com/office/drawing/2014/main" id="{D0176E71-4252-48B5-A097-772391CD54FF}"/>
                    </a:ext>
                  </a:extLst>
                </p:cNvPr>
                <p:cNvSpPr/>
                <p:nvPr/>
              </p:nvSpPr>
              <p:spPr>
                <a:xfrm>
                  <a:off x="764032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2" name="Oval 81">
                  <a:extLst>
                    <a:ext uri="{FF2B5EF4-FFF2-40B4-BE49-F238E27FC236}">
                      <a16:creationId xmlns:a16="http://schemas.microsoft.com/office/drawing/2014/main" id="{A1C7FC34-1656-4340-95BE-DC7AB4157F4E}"/>
                    </a:ext>
                  </a:extLst>
                </p:cNvPr>
                <p:cNvSpPr/>
                <p:nvPr/>
              </p:nvSpPr>
              <p:spPr>
                <a:xfrm>
                  <a:off x="776986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72" name="Group 71">
                <a:extLst>
                  <a:ext uri="{FF2B5EF4-FFF2-40B4-BE49-F238E27FC236}">
                    <a16:creationId xmlns:a16="http://schemas.microsoft.com/office/drawing/2014/main" id="{116FC60C-9B39-4272-AF17-50F604C3AAAB}"/>
                  </a:ext>
                </a:extLst>
              </p:cNvPr>
              <p:cNvGrpSpPr/>
              <p:nvPr/>
            </p:nvGrpSpPr>
            <p:grpSpPr>
              <a:xfrm rot="16200000">
                <a:off x="8441987" y="4275118"/>
                <a:ext cx="312420" cy="193040"/>
                <a:chOff x="7640320" y="1950720"/>
                <a:chExt cx="312420" cy="193040"/>
              </a:xfrm>
            </p:grpSpPr>
            <p:sp>
              <p:nvSpPr>
                <p:cNvPr id="79" name="Oval 78">
                  <a:extLst>
                    <a:ext uri="{FF2B5EF4-FFF2-40B4-BE49-F238E27FC236}">
                      <a16:creationId xmlns:a16="http://schemas.microsoft.com/office/drawing/2014/main" id="{B464A3B8-5298-46D8-B7B8-D52F73E75F18}"/>
                    </a:ext>
                  </a:extLst>
                </p:cNvPr>
                <p:cNvSpPr/>
                <p:nvPr/>
              </p:nvSpPr>
              <p:spPr>
                <a:xfrm>
                  <a:off x="764032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0" name="Oval 79">
                  <a:extLst>
                    <a:ext uri="{FF2B5EF4-FFF2-40B4-BE49-F238E27FC236}">
                      <a16:creationId xmlns:a16="http://schemas.microsoft.com/office/drawing/2014/main" id="{B559602B-1459-4045-8AC2-D5744998D014}"/>
                    </a:ext>
                  </a:extLst>
                </p:cNvPr>
                <p:cNvSpPr/>
                <p:nvPr/>
              </p:nvSpPr>
              <p:spPr>
                <a:xfrm>
                  <a:off x="776986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73" name="Group 72">
                <a:extLst>
                  <a:ext uri="{FF2B5EF4-FFF2-40B4-BE49-F238E27FC236}">
                    <a16:creationId xmlns:a16="http://schemas.microsoft.com/office/drawing/2014/main" id="{11C3C098-ECBE-4CB5-88A3-9F21544D460B}"/>
                  </a:ext>
                </a:extLst>
              </p:cNvPr>
              <p:cNvGrpSpPr/>
              <p:nvPr/>
            </p:nvGrpSpPr>
            <p:grpSpPr>
              <a:xfrm rot="16200000">
                <a:off x="10406984" y="4285298"/>
                <a:ext cx="312420" cy="193040"/>
                <a:chOff x="7640320" y="1950720"/>
                <a:chExt cx="312420" cy="193040"/>
              </a:xfrm>
            </p:grpSpPr>
            <p:sp>
              <p:nvSpPr>
                <p:cNvPr id="77" name="Oval 76">
                  <a:extLst>
                    <a:ext uri="{FF2B5EF4-FFF2-40B4-BE49-F238E27FC236}">
                      <a16:creationId xmlns:a16="http://schemas.microsoft.com/office/drawing/2014/main" id="{D24061BB-F889-4FF1-844A-66E9722A551B}"/>
                    </a:ext>
                  </a:extLst>
                </p:cNvPr>
                <p:cNvSpPr/>
                <p:nvPr/>
              </p:nvSpPr>
              <p:spPr>
                <a:xfrm>
                  <a:off x="764032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Oval 77">
                  <a:extLst>
                    <a:ext uri="{FF2B5EF4-FFF2-40B4-BE49-F238E27FC236}">
                      <a16:creationId xmlns:a16="http://schemas.microsoft.com/office/drawing/2014/main" id="{A3DBDDF8-F703-4BA8-8EB1-D859AEF26A3C}"/>
                    </a:ext>
                  </a:extLst>
                </p:cNvPr>
                <p:cNvSpPr/>
                <p:nvPr/>
              </p:nvSpPr>
              <p:spPr>
                <a:xfrm>
                  <a:off x="776986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74" name="Group 73">
                <a:extLst>
                  <a:ext uri="{FF2B5EF4-FFF2-40B4-BE49-F238E27FC236}">
                    <a16:creationId xmlns:a16="http://schemas.microsoft.com/office/drawing/2014/main" id="{235AC0BC-4E89-4547-BD3B-A4FEF559A44C}"/>
                  </a:ext>
                </a:extLst>
              </p:cNvPr>
              <p:cNvGrpSpPr/>
              <p:nvPr/>
            </p:nvGrpSpPr>
            <p:grpSpPr>
              <a:xfrm rot="16200000">
                <a:off x="9713369" y="4297444"/>
                <a:ext cx="312420" cy="193040"/>
                <a:chOff x="7640320" y="1950720"/>
                <a:chExt cx="312420" cy="193040"/>
              </a:xfrm>
            </p:grpSpPr>
            <p:sp>
              <p:nvSpPr>
                <p:cNvPr id="75" name="Oval 74">
                  <a:extLst>
                    <a:ext uri="{FF2B5EF4-FFF2-40B4-BE49-F238E27FC236}">
                      <a16:creationId xmlns:a16="http://schemas.microsoft.com/office/drawing/2014/main" id="{F4F05863-6DF4-40DC-9A18-33597CC84CE9}"/>
                    </a:ext>
                  </a:extLst>
                </p:cNvPr>
                <p:cNvSpPr/>
                <p:nvPr/>
              </p:nvSpPr>
              <p:spPr>
                <a:xfrm>
                  <a:off x="764032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6" name="Oval 75">
                  <a:extLst>
                    <a:ext uri="{FF2B5EF4-FFF2-40B4-BE49-F238E27FC236}">
                      <a16:creationId xmlns:a16="http://schemas.microsoft.com/office/drawing/2014/main" id="{7ACA2B6E-35AC-4B86-A622-72F37897D614}"/>
                    </a:ext>
                  </a:extLst>
                </p:cNvPr>
                <p:cNvSpPr/>
                <p:nvPr/>
              </p:nvSpPr>
              <p:spPr>
                <a:xfrm>
                  <a:off x="776986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nvGrpSpPr>
            <p:cNvPr id="85" name="Group 84">
              <a:extLst>
                <a:ext uri="{FF2B5EF4-FFF2-40B4-BE49-F238E27FC236}">
                  <a16:creationId xmlns:a16="http://schemas.microsoft.com/office/drawing/2014/main" id="{E661CCB0-0756-4CBC-A1E9-43B886D8CAFC}"/>
                </a:ext>
              </a:extLst>
            </p:cNvPr>
            <p:cNvGrpSpPr/>
            <p:nvPr/>
          </p:nvGrpSpPr>
          <p:grpSpPr>
            <a:xfrm>
              <a:off x="7565408" y="6085521"/>
              <a:ext cx="3688080" cy="334746"/>
              <a:chOff x="7396480" y="4215428"/>
              <a:chExt cx="3688080" cy="334746"/>
            </a:xfrm>
          </p:grpSpPr>
          <p:cxnSp>
            <p:nvCxnSpPr>
              <p:cNvPr id="86" name="Straight Connector 85">
                <a:extLst>
                  <a:ext uri="{FF2B5EF4-FFF2-40B4-BE49-F238E27FC236}">
                    <a16:creationId xmlns:a16="http://schemas.microsoft.com/office/drawing/2014/main" id="{92135CE9-8F6B-4E0E-8608-94EE5AA7AE84}"/>
                  </a:ext>
                </a:extLst>
              </p:cNvPr>
              <p:cNvCxnSpPr/>
              <p:nvPr/>
            </p:nvCxnSpPr>
            <p:spPr>
              <a:xfrm>
                <a:off x="7396480" y="4541520"/>
                <a:ext cx="3688080" cy="0"/>
              </a:xfrm>
              <a:prstGeom prst="line">
                <a:avLst/>
              </a:prstGeom>
              <a:ln w="762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87" name="Group 86">
                <a:extLst>
                  <a:ext uri="{FF2B5EF4-FFF2-40B4-BE49-F238E27FC236}">
                    <a16:creationId xmlns:a16="http://schemas.microsoft.com/office/drawing/2014/main" id="{D9BA4BBA-AA9C-4D94-93E1-4A55A9FA0CEE}"/>
                  </a:ext>
                </a:extLst>
              </p:cNvPr>
              <p:cNvGrpSpPr/>
              <p:nvPr/>
            </p:nvGrpSpPr>
            <p:grpSpPr>
              <a:xfrm rot="16200000">
                <a:off x="7748372" y="4285298"/>
                <a:ext cx="312420" cy="193040"/>
                <a:chOff x="7640320" y="1950720"/>
                <a:chExt cx="312420" cy="193040"/>
              </a:xfrm>
            </p:grpSpPr>
            <p:sp>
              <p:nvSpPr>
                <p:cNvPr id="100" name="Oval 99">
                  <a:extLst>
                    <a:ext uri="{FF2B5EF4-FFF2-40B4-BE49-F238E27FC236}">
                      <a16:creationId xmlns:a16="http://schemas.microsoft.com/office/drawing/2014/main" id="{D01F4F74-3CCA-49D1-828D-2284D16572A8}"/>
                    </a:ext>
                  </a:extLst>
                </p:cNvPr>
                <p:cNvSpPr/>
                <p:nvPr/>
              </p:nvSpPr>
              <p:spPr>
                <a:xfrm>
                  <a:off x="764032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1" name="Oval 100">
                  <a:extLst>
                    <a:ext uri="{FF2B5EF4-FFF2-40B4-BE49-F238E27FC236}">
                      <a16:creationId xmlns:a16="http://schemas.microsoft.com/office/drawing/2014/main" id="{B64A57A4-FF16-423A-92B7-1F42CFA4AD9E}"/>
                    </a:ext>
                  </a:extLst>
                </p:cNvPr>
                <p:cNvSpPr/>
                <p:nvPr/>
              </p:nvSpPr>
              <p:spPr>
                <a:xfrm>
                  <a:off x="776986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88" name="Group 87">
                <a:extLst>
                  <a:ext uri="{FF2B5EF4-FFF2-40B4-BE49-F238E27FC236}">
                    <a16:creationId xmlns:a16="http://schemas.microsoft.com/office/drawing/2014/main" id="{9ED98B32-9449-4FEE-A23B-D3DB71C3B4BB}"/>
                  </a:ext>
                </a:extLst>
              </p:cNvPr>
              <p:cNvGrpSpPr/>
              <p:nvPr/>
            </p:nvGrpSpPr>
            <p:grpSpPr>
              <a:xfrm rot="16200000">
                <a:off x="9084310" y="4275118"/>
                <a:ext cx="312420" cy="193040"/>
                <a:chOff x="7640320" y="1950720"/>
                <a:chExt cx="312420" cy="193040"/>
              </a:xfrm>
            </p:grpSpPr>
            <p:sp>
              <p:nvSpPr>
                <p:cNvPr id="98" name="Oval 97">
                  <a:extLst>
                    <a:ext uri="{FF2B5EF4-FFF2-40B4-BE49-F238E27FC236}">
                      <a16:creationId xmlns:a16="http://schemas.microsoft.com/office/drawing/2014/main" id="{990AA0EF-E022-433B-8316-29B977099B22}"/>
                    </a:ext>
                  </a:extLst>
                </p:cNvPr>
                <p:cNvSpPr/>
                <p:nvPr/>
              </p:nvSpPr>
              <p:spPr>
                <a:xfrm>
                  <a:off x="764032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9" name="Oval 98">
                  <a:extLst>
                    <a:ext uri="{FF2B5EF4-FFF2-40B4-BE49-F238E27FC236}">
                      <a16:creationId xmlns:a16="http://schemas.microsoft.com/office/drawing/2014/main" id="{087896AE-4F36-4E79-92F4-5279BCA26063}"/>
                    </a:ext>
                  </a:extLst>
                </p:cNvPr>
                <p:cNvSpPr/>
                <p:nvPr/>
              </p:nvSpPr>
              <p:spPr>
                <a:xfrm>
                  <a:off x="776986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89" name="Group 88">
                <a:extLst>
                  <a:ext uri="{FF2B5EF4-FFF2-40B4-BE49-F238E27FC236}">
                    <a16:creationId xmlns:a16="http://schemas.microsoft.com/office/drawing/2014/main" id="{2FFECD11-FFC8-4377-8351-548DF267F109}"/>
                  </a:ext>
                </a:extLst>
              </p:cNvPr>
              <p:cNvGrpSpPr/>
              <p:nvPr/>
            </p:nvGrpSpPr>
            <p:grpSpPr>
              <a:xfrm rot="16200000">
                <a:off x="8441987" y="4275118"/>
                <a:ext cx="312420" cy="193040"/>
                <a:chOff x="7640320" y="1950720"/>
                <a:chExt cx="312420" cy="193040"/>
              </a:xfrm>
            </p:grpSpPr>
            <p:sp>
              <p:nvSpPr>
                <p:cNvPr id="96" name="Oval 95">
                  <a:extLst>
                    <a:ext uri="{FF2B5EF4-FFF2-40B4-BE49-F238E27FC236}">
                      <a16:creationId xmlns:a16="http://schemas.microsoft.com/office/drawing/2014/main" id="{0592AC43-A434-46A6-AC0C-CDED149D8309}"/>
                    </a:ext>
                  </a:extLst>
                </p:cNvPr>
                <p:cNvSpPr/>
                <p:nvPr/>
              </p:nvSpPr>
              <p:spPr>
                <a:xfrm>
                  <a:off x="764032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7" name="Oval 96">
                  <a:extLst>
                    <a:ext uri="{FF2B5EF4-FFF2-40B4-BE49-F238E27FC236}">
                      <a16:creationId xmlns:a16="http://schemas.microsoft.com/office/drawing/2014/main" id="{722192A2-8F46-44EB-9331-33DE4FA9716C}"/>
                    </a:ext>
                  </a:extLst>
                </p:cNvPr>
                <p:cNvSpPr/>
                <p:nvPr/>
              </p:nvSpPr>
              <p:spPr>
                <a:xfrm>
                  <a:off x="776986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90" name="Group 89">
                <a:extLst>
                  <a:ext uri="{FF2B5EF4-FFF2-40B4-BE49-F238E27FC236}">
                    <a16:creationId xmlns:a16="http://schemas.microsoft.com/office/drawing/2014/main" id="{3258A252-2C69-4DC4-B7C4-B6A77199F3B5}"/>
                  </a:ext>
                </a:extLst>
              </p:cNvPr>
              <p:cNvGrpSpPr/>
              <p:nvPr/>
            </p:nvGrpSpPr>
            <p:grpSpPr>
              <a:xfrm rot="16200000">
                <a:off x="10406984" y="4285298"/>
                <a:ext cx="312420" cy="193040"/>
                <a:chOff x="7640320" y="1950720"/>
                <a:chExt cx="312420" cy="193040"/>
              </a:xfrm>
            </p:grpSpPr>
            <p:sp>
              <p:nvSpPr>
                <p:cNvPr id="94" name="Oval 93">
                  <a:extLst>
                    <a:ext uri="{FF2B5EF4-FFF2-40B4-BE49-F238E27FC236}">
                      <a16:creationId xmlns:a16="http://schemas.microsoft.com/office/drawing/2014/main" id="{F00F55DB-E353-4813-AE19-1CE781B3D60D}"/>
                    </a:ext>
                  </a:extLst>
                </p:cNvPr>
                <p:cNvSpPr/>
                <p:nvPr/>
              </p:nvSpPr>
              <p:spPr>
                <a:xfrm>
                  <a:off x="764032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5" name="Oval 94">
                  <a:extLst>
                    <a:ext uri="{FF2B5EF4-FFF2-40B4-BE49-F238E27FC236}">
                      <a16:creationId xmlns:a16="http://schemas.microsoft.com/office/drawing/2014/main" id="{C845B62D-70A4-47D5-B793-20D7D9E1C94A}"/>
                    </a:ext>
                  </a:extLst>
                </p:cNvPr>
                <p:cNvSpPr/>
                <p:nvPr/>
              </p:nvSpPr>
              <p:spPr>
                <a:xfrm>
                  <a:off x="776986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91" name="Group 90">
                <a:extLst>
                  <a:ext uri="{FF2B5EF4-FFF2-40B4-BE49-F238E27FC236}">
                    <a16:creationId xmlns:a16="http://schemas.microsoft.com/office/drawing/2014/main" id="{E2AF7348-FA81-4D23-9C11-AAC15372A992}"/>
                  </a:ext>
                </a:extLst>
              </p:cNvPr>
              <p:cNvGrpSpPr/>
              <p:nvPr/>
            </p:nvGrpSpPr>
            <p:grpSpPr>
              <a:xfrm rot="16200000">
                <a:off x="9713369" y="4297444"/>
                <a:ext cx="312420" cy="193040"/>
                <a:chOff x="7640320" y="1950720"/>
                <a:chExt cx="312420" cy="193040"/>
              </a:xfrm>
            </p:grpSpPr>
            <p:sp>
              <p:nvSpPr>
                <p:cNvPr id="92" name="Oval 91">
                  <a:extLst>
                    <a:ext uri="{FF2B5EF4-FFF2-40B4-BE49-F238E27FC236}">
                      <a16:creationId xmlns:a16="http://schemas.microsoft.com/office/drawing/2014/main" id="{2EA9F68B-DA3B-452D-B4AE-F765222850D8}"/>
                    </a:ext>
                  </a:extLst>
                </p:cNvPr>
                <p:cNvSpPr/>
                <p:nvPr/>
              </p:nvSpPr>
              <p:spPr>
                <a:xfrm>
                  <a:off x="764032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3" name="Oval 92">
                  <a:extLst>
                    <a:ext uri="{FF2B5EF4-FFF2-40B4-BE49-F238E27FC236}">
                      <a16:creationId xmlns:a16="http://schemas.microsoft.com/office/drawing/2014/main" id="{6C7874B6-2A0F-4EAF-B3AE-9CF107CC59F8}"/>
                    </a:ext>
                  </a:extLst>
                </p:cNvPr>
                <p:cNvSpPr/>
                <p:nvPr/>
              </p:nvSpPr>
              <p:spPr>
                <a:xfrm>
                  <a:off x="7769860" y="1950720"/>
                  <a:ext cx="182880" cy="193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sp>
        <p:nvSpPr>
          <p:cNvPr id="123" name="TextBox 122">
            <a:extLst>
              <a:ext uri="{FF2B5EF4-FFF2-40B4-BE49-F238E27FC236}">
                <a16:creationId xmlns:a16="http://schemas.microsoft.com/office/drawing/2014/main" id="{0AC3EBF8-0C9E-4265-A729-D151AE1594C8}"/>
              </a:ext>
            </a:extLst>
          </p:cNvPr>
          <p:cNvSpPr txBox="1"/>
          <p:nvPr/>
        </p:nvSpPr>
        <p:spPr>
          <a:xfrm>
            <a:off x="565438" y="4147335"/>
            <a:ext cx="7162795" cy="1569660"/>
          </a:xfrm>
          <a:prstGeom prst="rect">
            <a:avLst/>
          </a:prstGeom>
          <a:noFill/>
        </p:spPr>
        <p:txBody>
          <a:bodyPr wrap="square" rtlCol="0">
            <a:spAutoFit/>
          </a:bodyPr>
          <a:lstStyle/>
          <a:p>
            <a:pPr>
              <a:buFont typeface="Wingdings" panose="05000000000000000000" pitchFamily="2" charset="2"/>
              <a:buChar char="v"/>
            </a:pPr>
            <a:r>
              <a:rPr lang="en-US" sz="2400">
                <a:cs typeface="Calibri"/>
              </a:rPr>
              <a:t>High surface to volume ratio (</a:t>
            </a:r>
            <a:r>
              <a:rPr lang="en-CA" sz="2400"/>
              <a:t>1600 to 2200 m</a:t>
            </a:r>
            <a:r>
              <a:rPr lang="en-CA" sz="2400" baseline="30000"/>
              <a:t>2</a:t>
            </a:r>
            <a:r>
              <a:rPr lang="en-CA" sz="2400"/>
              <a:t> cm</a:t>
            </a:r>
            <a:r>
              <a:rPr lang="en-CA" sz="2400" baseline="30000"/>
              <a:t>−3</a:t>
            </a:r>
            <a:r>
              <a:rPr lang="en-US" sz="2400">
                <a:cs typeface="Calibri"/>
              </a:rPr>
              <a:t>)</a:t>
            </a:r>
            <a:r>
              <a:rPr lang="en-US" sz="2400" baseline="30000">
                <a:cs typeface="Calibri"/>
              </a:rPr>
              <a:t>1</a:t>
            </a:r>
          </a:p>
          <a:p>
            <a:pPr>
              <a:buFont typeface="Wingdings" panose="05000000000000000000" pitchFamily="2" charset="2"/>
              <a:buChar char="v"/>
            </a:pPr>
            <a:r>
              <a:rPr lang="en-US" sz="2400">
                <a:cs typeface="Calibri"/>
              </a:rPr>
              <a:t>Low overall density (</a:t>
            </a:r>
            <a:r>
              <a:rPr lang="en-US" sz="2400"/>
              <a:t>0.3 to 0.6 g cm</a:t>
            </a:r>
            <a:r>
              <a:rPr lang="en-US" sz="2400" baseline="30000"/>
              <a:t>−3</a:t>
            </a:r>
            <a:r>
              <a:rPr lang="en-US" sz="2400">
                <a:cs typeface="Calibri"/>
              </a:rPr>
              <a:t>)</a:t>
            </a:r>
            <a:r>
              <a:rPr lang="en-US" sz="2400" baseline="30000">
                <a:cs typeface="Calibri"/>
              </a:rPr>
              <a:t>1</a:t>
            </a:r>
          </a:p>
          <a:p>
            <a:pPr>
              <a:buFont typeface="Wingdings" panose="05000000000000000000" pitchFamily="2" charset="2"/>
              <a:buChar char="v"/>
            </a:pPr>
            <a:r>
              <a:rPr lang="en-US" sz="2400">
                <a:cs typeface="Calibri"/>
              </a:rPr>
              <a:t>Thermal stability</a:t>
            </a:r>
          </a:p>
          <a:p>
            <a:pPr>
              <a:buFont typeface="Wingdings" panose="05000000000000000000" pitchFamily="2" charset="2"/>
              <a:buChar char="v"/>
            </a:pPr>
            <a:r>
              <a:rPr lang="en-US" sz="2400">
                <a:cs typeface="Calibri"/>
              </a:rPr>
              <a:t>Tunable for ideal adsorption/desorption</a:t>
            </a:r>
            <a:r>
              <a:rPr lang="en-US" sz="2400" baseline="30000">
                <a:cs typeface="Calibri"/>
              </a:rPr>
              <a:t>2</a:t>
            </a:r>
            <a:endParaRPr lang="en-CA" sz="2400" baseline="30000"/>
          </a:p>
        </p:txBody>
      </p:sp>
      <p:grpSp>
        <p:nvGrpSpPr>
          <p:cNvPr id="124" name="Group 123">
            <a:extLst>
              <a:ext uri="{FF2B5EF4-FFF2-40B4-BE49-F238E27FC236}">
                <a16:creationId xmlns:a16="http://schemas.microsoft.com/office/drawing/2014/main" id="{5F6F955B-D0AB-44DF-98E9-AD8D80DABD8F}"/>
              </a:ext>
            </a:extLst>
          </p:cNvPr>
          <p:cNvGrpSpPr/>
          <p:nvPr/>
        </p:nvGrpSpPr>
        <p:grpSpPr>
          <a:xfrm>
            <a:off x="794989" y="938976"/>
            <a:ext cx="6127668" cy="2581640"/>
            <a:chOff x="646111" y="1451961"/>
            <a:chExt cx="6127668" cy="2581640"/>
          </a:xfrm>
        </p:grpSpPr>
        <p:cxnSp>
          <p:nvCxnSpPr>
            <p:cNvPr id="125" name="Straight Connector 124">
              <a:extLst>
                <a:ext uri="{FF2B5EF4-FFF2-40B4-BE49-F238E27FC236}">
                  <a16:creationId xmlns:a16="http://schemas.microsoft.com/office/drawing/2014/main" id="{00874FEF-EEBA-49D7-AA67-36C9AFDFC0DB}"/>
                </a:ext>
              </a:extLst>
            </p:cNvPr>
            <p:cNvCxnSpPr/>
            <p:nvPr/>
          </p:nvCxnSpPr>
          <p:spPr>
            <a:xfrm>
              <a:off x="646111" y="3073047"/>
              <a:ext cx="6127668" cy="0"/>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sp>
          <p:nvSpPr>
            <p:cNvPr id="126" name="Isosceles Triangle 125">
              <a:extLst>
                <a:ext uri="{FF2B5EF4-FFF2-40B4-BE49-F238E27FC236}">
                  <a16:creationId xmlns:a16="http://schemas.microsoft.com/office/drawing/2014/main" id="{E88F872B-1F73-4792-95EC-0ADDD20D649D}"/>
                </a:ext>
              </a:extLst>
            </p:cNvPr>
            <p:cNvSpPr/>
            <p:nvPr/>
          </p:nvSpPr>
          <p:spPr>
            <a:xfrm>
              <a:off x="3169653" y="3126352"/>
              <a:ext cx="1239253" cy="907249"/>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127" name="TextBox 126">
              <a:extLst>
                <a:ext uri="{FF2B5EF4-FFF2-40B4-BE49-F238E27FC236}">
                  <a16:creationId xmlns:a16="http://schemas.microsoft.com/office/drawing/2014/main" id="{D40B385C-C0B0-4591-B6D0-598C84B9CE79}"/>
                </a:ext>
              </a:extLst>
            </p:cNvPr>
            <p:cNvSpPr txBox="1"/>
            <p:nvPr/>
          </p:nvSpPr>
          <p:spPr>
            <a:xfrm>
              <a:off x="1251152" y="2318736"/>
              <a:ext cx="1765804" cy="707886"/>
            </a:xfrm>
            <a:prstGeom prst="rect">
              <a:avLst/>
            </a:prstGeom>
            <a:noFill/>
          </p:spPr>
          <p:txBody>
            <a:bodyPr wrap="none" rtlCol="0">
              <a:spAutoFit/>
            </a:bodyPr>
            <a:lstStyle/>
            <a:p>
              <a:r>
                <a:rPr lang="en-US" sz="4000" b="1">
                  <a:solidFill>
                    <a:schemeClr val="bg1"/>
                  </a:solidFill>
                </a:rPr>
                <a:t>MJ/L </a:t>
              </a:r>
              <a:r>
                <a:rPr lang="en-US" sz="4000" b="1">
                  <a:solidFill>
                    <a:schemeClr val="bg1"/>
                  </a:solidFill>
                  <a:latin typeface="Arial Black" panose="020B0A04020102020204" pitchFamily="34" charset="0"/>
                </a:rPr>
                <a:t>↑</a:t>
              </a:r>
              <a:endParaRPr lang="en-CA" b="1">
                <a:solidFill>
                  <a:schemeClr val="bg1"/>
                </a:solidFill>
                <a:latin typeface="Arial Black" panose="020B0A04020102020204" pitchFamily="34" charset="0"/>
              </a:endParaRPr>
            </a:p>
          </p:txBody>
        </p:sp>
        <p:grpSp>
          <p:nvGrpSpPr>
            <p:cNvPr id="128" name="Content Placeholder 32" descr="Dumbbell">
              <a:extLst>
                <a:ext uri="{FF2B5EF4-FFF2-40B4-BE49-F238E27FC236}">
                  <a16:creationId xmlns:a16="http://schemas.microsoft.com/office/drawing/2014/main" id="{DDB4CED8-AD2E-4154-912E-332BC6BD41F2}"/>
                </a:ext>
              </a:extLst>
            </p:cNvPr>
            <p:cNvGrpSpPr/>
            <p:nvPr/>
          </p:nvGrpSpPr>
          <p:grpSpPr>
            <a:xfrm>
              <a:off x="4319273" y="2269175"/>
              <a:ext cx="1233037" cy="672566"/>
              <a:chOff x="4319273" y="2269175"/>
              <a:chExt cx="1233037" cy="672566"/>
            </a:xfrm>
            <a:solidFill>
              <a:srgbClr val="000000"/>
            </a:solidFill>
          </p:grpSpPr>
          <p:sp>
            <p:nvSpPr>
              <p:cNvPr id="131" name="Freeform: Shape 130">
                <a:extLst>
                  <a:ext uri="{FF2B5EF4-FFF2-40B4-BE49-F238E27FC236}">
                    <a16:creationId xmlns:a16="http://schemas.microsoft.com/office/drawing/2014/main" id="{B2C3A928-4B06-41D7-A375-D0E65A80175B}"/>
                  </a:ext>
                </a:extLst>
              </p:cNvPr>
              <p:cNvSpPr/>
              <p:nvPr/>
            </p:nvSpPr>
            <p:spPr>
              <a:xfrm>
                <a:off x="4319273" y="2549410"/>
                <a:ext cx="56047" cy="112094"/>
              </a:xfrm>
              <a:custGeom>
                <a:avLst/>
                <a:gdLst>
                  <a:gd name="connsiteX0" fmla="*/ 0 w 56047"/>
                  <a:gd name="connsiteY0" fmla="*/ 56047 h 112094"/>
                  <a:gd name="connsiteX1" fmla="*/ 56047 w 56047"/>
                  <a:gd name="connsiteY1" fmla="*/ 112094 h 112094"/>
                  <a:gd name="connsiteX2" fmla="*/ 56047 w 56047"/>
                  <a:gd name="connsiteY2" fmla="*/ 0 h 112094"/>
                  <a:gd name="connsiteX3" fmla="*/ 0 w 56047"/>
                  <a:gd name="connsiteY3" fmla="*/ 56047 h 112094"/>
                </a:gdLst>
                <a:ahLst/>
                <a:cxnLst>
                  <a:cxn ang="0">
                    <a:pos x="connsiteX0" y="connsiteY0"/>
                  </a:cxn>
                  <a:cxn ang="0">
                    <a:pos x="connsiteX1" y="connsiteY1"/>
                  </a:cxn>
                  <a:cxn ang="0">
                    <a:pos x="connsiteX2" y="connsiteY2"/>
                  </a:cxn>
                  <a:cxn ang="0">
                    <a:pos x="connsiteX3" y="connsiteY3"/>
                  </a:cxn>
                </a:cxnLst>
                <a:rect l="l" t="t" r="r" b="b"/>
                <a:pathLst>
                  <a:path w="56047" h="112094">
                    <a:moveTo>
                      <a:pt x="0" y="56047"/>
                    </a:moveTo>
                    <a:cubicBezTo>
                      <a:pt x="0" y="86873"/>
                      <a:pt x="25221" y="112094"/>
                      <a:pt x="56047" y="112094"/>
                    </a:cubicBezTo>
                    <a:lnTo>
                      <a:pt x="56047" y="0"/>
                    </a:lnTo>
                    <a:cubicBezTo>
                      <a:pt x="25221" y="0"/>
                      <a:pt x="0" y="25221"/>
                      <a:pt x="0" y="56047"/>
                    </a:cubicBezTo>
                    <a:close/>
                  </a:path>
                </a:pathLst>
              </a:custGeom>
              <a:solidFill>
                <a:srgbClr val="000000"/>
              </a:solidFill>
              <a:ln w="13990" cap="flat">
                <a:noFill/>
                <a:prstDash val="solid"/>
                <a:miter/>
              </a:ln>
            </p:spPr>
            <p:txBody>
              <a:bodyPr rtlCol="0" anchor="ctr"/>
              <a:lstStyle/>
              <a:p>
                <a:endParaRPr lang="en-CA"/>
              </a:p>
            </p:txBody>
          </p:sp>
          <p:sp>
            <p:nvSpPr>
              <p:cNvPr id="132" name="Freeform: Shape 131">
                <a:extLst>
                  <a:ext uri="{FF2B5EF4-FFF2-40B4-BE49-F238E27FC236}">
                    <a16:creationId xmlns:a16="http://schemas.microsoft.com/office/drawing/2014/main" id="{A3D297B4-6A5C-4009-B47B-0293EE832699}"/>
                  </a:ext>
                </a:extLst>
              </p:cNvPr>
              <p:cNvSpPr/>
              <p:nvPr/>
            </p:nvSpPr>
            <p:spPr>
              <a:xfrm>
                <a:off x="5496263" y="2549410"/>
                <a:ext cx="56047" cy="112094"/>
              </a:xfrm>
              <a:custGeom>
                <a:avLst/>
                <a:gdLst>
                  <a:gd name="connsiteX0" fmla="*/ 0 w 56047"/>
                  <a:gd name="connsiteY0" fmla="*/ 0 h 112094"/>
                  <a:gd name="connsiteX1" fmla="*/ 0 w 56047"/>
                  <a:gd name="connsiteY1" fmla="*/ 112094 h 112094"/>
                  <a:gd name="connsiteX2" fmla="*/ 56047 w 56047"/>
                  <a:gd name="connsiteY2" fmla="*/ 56047 h 112094"/>
                  <a:gd name="connsiteX3" fmla="*/ 0 w 56047"/>
                  <a:gd name="connsiteY3" fmla="*/ 0 h 112094"/>
                </a:gdLst>
                <a:ahLst/>
                <a:cxnLst>
                  <a:cxn ang="0">
                    <a:pos x="connsiteX0" y="connsiteY0"/>
                  </a:cxn>
                  <a:cxn ang="0">
                    <a:pos x="connsiteX1" y="connsiteY1"/>
                  </a:cxn>
                  <a:cxn ang="0">
                    <a:pos x="connsiteX2" y="connsiteY2"/>
                  </a:cxn>
                  <a:cxn ang="0">
                    <a:pos x="connsiteX3" y="connsiteY3"/>
                  </a:cxn>
                </a:cxnLst>
                <a:rect l="l" t="t" r="r" b="b"/>
                <a:pathLst>
                  <a:path w="56047" h="112094">
                    <a:moveTo>
                      <a:pt x="0" y="0"/>
                    </a:moveTo>
                    <a:lnTo>
                      <a:pt x="0" y="112094"/>
                    </a:lnTo>
                    <a:cubicBezTo>
                      <a:pt x="30826" y="112094"/>
                      <a:pt x="56047" y="86873"/>
                      <a:pt x="56047" y="56047"/>
                    </a:cubicBezTo>
                    <a:cubicBezTo>
                      <a:pt x="56047" y="25221"/>
                      <a:pt x="30826" y="0"/>
                      <a:pt x="0" y="0"/>
                    </a:cubicBezTo>
                    <a:close/>
                  </a:path>
                </a:pathLst>
              </a:custGeom>
              <a:solidFill>
                <a:srgbClr val="000000"/>
              </a:solidFill>
              <a:ln w="13990" cap="flat">
                <a:noFill/>
                <a:prstDash val="solid"/>
                <a:miter/>
              </a:ln>
            </p:spPr>
            <p:txBody>
              <a:bodyPr rtlCol="0" anchor="ctr"/>
              <a:lstStyle/>
              <a:p>
                <a:endParaRPr lang="en-CA"/>
              </a:p>
            </p:txBody>
          </p:sp>
          <p:sp>
            <p:nvSpPr>
              <p:cNvPr id="133" name="Freeform: Shape 132">
                <a:extLst>
                  <a:ext uri="{FF2B5EF4-FFF2-40B4-BE49-F238E27FC236}">
                    <a16:creationId xmlns:a16="http://schemas.microsoft.com/office/drawing/2014/main" id="{6371AD90-256F-451B-A70F-D708F1624274}"/>
                  </a:ext>
                </a:extLst>
              </p:cNvPr>
              <p:cNvSpPr/>
              <p:nvPr/>
            </p:nvSpPr>
            <p:spPr>
              <a:xfrm>
                <a:off x="4403343" y="2395281"/>
                <a:ext cx="126106" cy="420353"/>
              </a:xfrm>
              <a:custGeom>
                <a:avLst/>
                <a:gdLst>
                  <a:gd name="connsiteX0" fmla="*/ 70059 w 126106"/>
                  <a:gd name="connsiteY0" fmla="*/ 0 h 420353"/>
                  <a:gd name="connsiteX1" fmla="*/ 56047 w 126106"/>
                  <a:gd name="connsiteY1" fmla="*/ 0 h 420353"/>
                  <a:gd name="connsiteX2" fmla="*/ 0 w 126106"/>
                  <a:gd name="connsiteY2" fmla="*/ 56047 h 420353"/>
                  <a:gd name="connsiteX3" fmla="*/ 0 w 126106"/>
                  <a:gd name="connsiteY3" fmla="*/ 364307 h 420353"/>
                  <a:gd name="connsiteX4" fmla="*/ 56047 w 126106"/>
                  <a:gd name="connsiteY4" fmla="*/ 420354 h 420353"/>
                  <a:gd name="connsiteX5" fmla="*/ 70059 w 126106"/>
                  <a:gd name="connsiteY5" fmla="*/ 420354 h 420353"/>
                  <a:gd name="connsiteX6" fmla="*/ 126106 w 126106"/>
                  <a:gd name="connsiteY6" fmla="*/ 364307 h 420353"/>
                  <a:gd name="connsiteX7" fmla="*/ 126106 w 126106"/>
                  <a:gd name="connsiteY7" fmla="*/ 56047 h 420353"/>
                  <a:gd name="connsiteX8" fmla="*/ 70059 w 126106"/>
                  <a:gd name="connsiteY8" fmla="*/ 0 h 420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06" h="420353">
                    <a:moveTo>
                      <a:pt x="70059" y="0"/>
                    </a:moveTo>
                    <a:lnTo>
                      <a:pt x="56047" y="0"/>
                    </a:lnTo>
                    <a:cubicBezTo>
                      <a:pt x="25221" y="0"/>
                      <a:pt x="0" y="25221"/>
                      <a:pt x="0" y="56047"/>
                    </a:cubicBezTo>
                    <a:lnTo>
                      <a:pt x="0" y="364307"/>
                    </a:lnTo>
                    <a:cubicBezTo>
                      <a:pt x="0" y="395133"/>
                      <a:pt x="25221" y="420354"/>
                      <a:pt x="56047" y="420354"/>
                    </a:cubicBezTo>
                    <a:lnTo>
                      <a:pt x="70059" y="420354"/>
                    </a:lnTo>
                    <a:cubicBezTo>
                      <a:pt x="100885" y="420354"/>
                      <a:pt x="126106" y="395133"/>
                      <a:pt x="126106" y="364307"/>
                    </a:cubicBezTo>
                    <a:lnTo>
                      <a:pt x="126106" y="56047"/>
                    </a:lnTo>
                    <a:cubicBezTo>
                      <a:pt x="126106" y="25221"/>
                      <a:pt x="100885" y="0"/>
                      <a:pt x="70059" y="0"/>
                    </a:cubicBezTo>
                    <a:close/>
                  </a:path>
                </a:pathLst>
              </a:custGeom>
              <a:solidFill>
                <a:srgbClr val="000000"/>
              </a:solidFill>
              <a:ln w="13990" cap="flat">
                <a:noFill/>
                <a:prstDash val="solid"/>
                <a:miter/>
              </a:ln>
            </p:spPr>
            <p:txBody>
              <a:bodyPr rtlCol="0" anchor="ctr"/>
              <a:lstStyle/>
              <a:p>
                <a:endParaRPr lang="en-CA"/>
              </a:p>
            </p:txBody>
          </p:sp>
          <p:sp>
            <p:nvSpPr>
              <p:cNvPr id="134" name="Freeform: Shape 133">
                <a:extLst>
                  <a:ext uri="{FF2B5EF4-FFF2-40B4-BE49-F238E27FC236}">
                    <a16:creationId xmlns:a16="http://schemas.microsoft.com/office/drawing/2014/main" id="{FE81EA93-C7F3-4917-BAD3-11B8D1FB0700}"/>
                  </a:ext>
                </a:extLst>
              </p:cNvPr>
              <p:cNvSpPr/>
              <p:nvPr/>
            </p:nvSpPr>
            <p:spPr>
              <a:xfrm>
                <a:off x="5342133" y="2395281"/>
                <a:ext cx="126106" cy="420353"/>
              </a:xfrm>
              <a:custGeom>
                <a:avLst/>
                <a:gdLst>
                  <a:gd name="connsiteX0" fmla="*/ 70059 w 126106"/>
                  <a:gd name="connsiteY0" fmla="*/ 0 h 420353"/>
                  <a:gd name="connsiteX1" fmla="*/ 56047 w 126106"/>
                  <a:gd name="connsiteY1" fmla="*/ 0 h 420353"/>
                  <a:gd name="connsiteX2" fmla="*/ 0 w 126106"/>
                  <a:gd name="connsiteY2" fmla="*/ 56047 h 420353"/>
                  <a:gd name="connsiteX3" fmla="*/ 0 w 126106"/>
                  <a:gd name="connsiteY3" fmla="*/ 364307 h 420353"/>
                  <a:gd name="connsiteX4" fmla="*/ 56047 w 126106"/>
                  <a:gd name="connsiteY4" fmla="*/ 420354 h 420353"/>
                  <a:gd name="connsiteX5" fmla="*/ 70059 w 126106"/>
                  <a:gd name="connsiteY5" fmla="*/ 420354 h 420353"/>
                  <a:gd name="connsiteX6" fmla="*/ 126106 w 126106"/>
                  <a:gd name="connsiteY6" fmla="*/ 364307 h 420353"/>
                  <a:gd name="connsiteX7" fmla="*/ 126106 w 126106"/>
                  <a:gd name="connsiteY7" fmla="*/ 56047 h 420353"/>
                  <a:gd name="connsiteX8" fmla="*/ 70059 w 126106"/>
                  <a:gd name="connsiteY8" fmla="*/ 0 h 420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06" h="420353">
                    <a:moveTo>
                      <a:pt x="70059" y="0"/>
                    </a:moveTo>
                    <a:lnTo>
                      <a:pt x="56047" y="0"/>
                    </a:lnTo>
                    <a:cubicBezTo>
                      <a:pt x="25221" y="0"/>
                      <a:pt x="0" y="25221"/>
                      <a:pt x="0" y="56047"/>
                    </a:cubicBezTo>
                    <a:lnTo>
                      <a:pt x="0" y="364307"/>
                    </a:lnTo>
                    <a:cubicBezTo>
                      <a:pt x="0" y="395133"/>
                      <a:pt x="25221" y="420354"/>
                      <a:pt x="56047" y="420354"/>
                    </a:cubicBezTo>
                    <a:lnTo>
                      <a:pt x="70059" y="420354"/>
                    </a:lnTo>
                    <a:cubicBezTo>
                      <a:pt x="100885" y="420354"/>
                      <a:pt x="126106" y="395133"/>
                      <a:pt x="126106" y="364307"/>
                    </a:cubicBezTo>
                    <a:lnTo>
                      <a:pt x="126106" y="56047"/>
                    </a:lnTo>
                    <a:cubicBezTo>
                      <a:pt x="126106" y="25221"/>
                      <a:pt x="100885" y="0"/>
                      <a:pt x="70059" y="0"/>
                    </a:cubicBezTo>
                    <a:close/>
                  </a:path>
                </a:pathLst>
              </a:custGeom>
              <a:solidFill>
                <a:srgbClr val="000000"/>
              </a:solidFill>
              <a:ln w="13990" cap="flat">
                <a:noFill/>
                <a:prstDash val="solid"/>
                <a:miter/>
              </a:ln>
            </p:spPr>
            <p:txBody>
              <a:bodyPr rtlCol="0" anchor="ctr"/>
              <a:lstStyle/>
              <a:p>
                <a:endParaRPr lang="en-CA"/>
              </a:p>
            </p:txBody>
          </p:sp>
          <p:sp>
            <p:nvSpPr>
              <p:cNvPr id="135" name="Freeform: Shape 134">
                <a:extLst>
                  <a:ext uri="{FF2B5EF4-FFF2-40B4-BE49-F238E27FC236}">
                    <a16:creationId xmlns:a16="http://schemas.microsoft.com/office/drawing/2014/main" id="{32229B71-2EA3-479F-9394-979FBB06F58B}"/>
                  </a:ext>
                </a:extLst>
              </p:cNvPr>
              <p:cNvSpPr/>
              <p:nvPr/>
            </p:nvSpPr>
            <p:spPr>
              <a:xfrm>
                <a:off x="4557473" y="2269175"/>
                <a:ext cx="756636" cy="672566"/>
              </a:xfrm>
              <a:custGeom>
                <a:avLst/>
                <a:gdLst>
                  <a:gd name="connsiteX0" fmla="*/ 700590 w 756636"/>
                  <a:gd name="connsiteY0" fmla="*/ 0 h 672566"/>
                  <a:gd name="connsiteX1" fmla="*/ 672566 w 756636"/>
                  <a:gd name="connsiteY1" fmla="*/ 0 h 672566"/>
                  <a:gd name="connsiteX2" fmla="*/ 616519 w 756636"/>
                  <a:gd name="connsiteY2" fmla="*/ 56047 h 672566"/>
                  <a:gd name="connsiteX3" fmla="*/ 616519 w 756636"/>
                  <a:gd name="connsiteY3" fmla="*/ 252212 h 672566"/>
                  <a:gd name="connsiteX4" fmla="*/ 140118 w 756636"/>
                  <a:gd name="connsiteY4" fmla="*/ 252212 h 672566"/>
                  <a:gd name="connsiteX5" fmla="*/ 140118 w 756636"/>
                  <a:gd name="connsiteY5" fmla="*/ 56047 h 672566"/>
                  <a:gd name="connsiteX6" fmla="*/ 84071 w 756636"/>
                  <a:gd name="connsiteY6" fmla="*/ 0 h 672566"/>
                  <a:gd name="connsiteX7" fmla="*/ 56047 w 756636"/>
                  <a:gd name="connsiteY7" fmla="*/ 0 h 672566"/>
                  <a:gd name="connsiteX8" fmla="*/ 0 w 756636"/>
                  <a:gd name="connsiteY8" fmla="*/ 56047 h 672566"/>
                  <a:gd name="connsiteX9" fmla="*/ 0 w 756636"/>
                  <a:gd name="connsiteY9" fmla="*/ 616519 h 672566"/>
                  <a:gd name="connsiteX10" fmla="*/ 56047 w 756636"/>
                  <a:gd name="connsiteY10" fmla="*/ 672566 h 672566"/>
                  <a:gd name="connsiteX11" fmla="*/ 84071 w 756636"/>
                  <a:gd name="connsiteY11" fmla="*/ 672566 h 672566"/>
                  <a:gd name="connsiteX12" fmla="*/ 140118 w 756636"/>
                  <a:gd name="connsiteY12" fmla="*/ 616519 h 672566"/>
                  <a:gd name="connsiteX13" fmla="*/ 140118 w 756636"/>
                  <a:gd name="connsiteY13" fmla="*/ 420354 h 672566"/>
                  <a:gd name="connsiteX14" fmla="*/ 616519 w 756636"/>
                  <a:gd name="connsiteY14" fmla="*/ 420354 h 672566"/>
                  <a:gd name="connsiteX15" fmla="*/ 616519 w 756636"/>
                  <a:gd name="connsiteY15" fmla="*/ 616519 h 672566"/>
                  <a:gd name="connsiteX16" fmla="*/ 672566 w 756636"/>
                  <a:gd name="connsiteY16" fmla="*/ 672566 h 672566"/>
                  <a:gd name="connsiteX17" fmla="*/ 700590 w 756636"/>
                  <a:gd name="connsiteY17" fmla="*/ 672566 h 672566"/>
                  <a:gd name="connsiteX18" fmla="*/ 756637 w 756636"/>
                  <a:gd name="connsiteY18" fmla="*/ 616519 h 672566"/>
                  <a:gd name="connsiteX19" fmla="*/ 756637 w 756636"/>
                  <a:gd name="connsiteY19" fmla="*/ 56047 h 672566"/>
                  <a:gd name="connsiteX20" fmla="*/ 700590 w 756636"/>
                  <a:gd name="connsiteY20" fmla="*/ 0 h 672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6636" h="672566">
                    <a:moveTo>
                      <a:pt x="700590" y="0"/>
                    </a:moveTo>
                    <a:lnTo>
                      <a:pt x="672566" y="0"/>
                    </a:lnTo>
                    <a:cubicBezTo>
                      <a:pt x="641740" y="0"/>
                      <a:pt x="616519" y="25221"/>
                      <a:pt x="616519" y="56047"/>
                    </a:cubicBezTo>
                    <a:lnTo>
                      <a:pt x="616519" y="252212"/>
                    </a:lnTo>
                    <a:lnTo>
                      <a:pt x="140118" y="252212"/>
                    </a:lnTo>
                    <a:lnTo>
                      <a:pt x="140118" y="56047"/>
                    </a:lnTo>
                    <a:cubicBezTo>
                      <a:pt x="140118" y="25221"/>
                      <a:pt x="114897" y="0"/>
                      <a:pt x="84071" y="0"/>
                    </a:cubicBezTo>
                    <a:lnTo>
                      <a:pt x="56047" y="0"/>
                    </a:lnTo>
                    <a:cubicBezTo>
                      <a:pt x="25221" y="0"/>
                      <a:pt x="0" y="25221"/>
                      <a:pt x="0" y="56047"/>
                    </a:cubicBezTo>
                    <a:lnTo>
                      <a:pt x="0" y="616519"/>
                    </a:lnTo>
                    <a:cubicBezTo>
                      <a:pt x="0" y="647345"/>
                      <a:pt x="25221" y="672566"/>
                      <a:pt x="56047" y="672566"/>
                    </a:cubicBezTo>
                    <a:lnTo>
                      <a:pt x="84071" y="672566"/>
                    </a:lnTo>
                    <a:cubicBezTo>
                      <a:pt x="114897" y="672566"/>
                      <a:pt x="140118" y="647345"/>
                      <a:pt x="140118" y="616519"/>
                    </a:cubicBezTo>
                    <a:lnTo>
                      <a:pt x="140118" y="420354"/>
                    </a:lnTo>
                    <a:lnTo>
                      <a:pt x="616519" y="420354"/>
                    </a:lnTo>
                    <a:lnTo>
                      <a:pt x="616519" y="616519"/>
                    </a:lnTo>
                    <a:cubicBezTo>
                      <a:pt x="616519" y="647345"/>
                      <a:pt x="641740" y="672566"/>
                      <a:pt x="672566" y="672566"/>
                    </a:cubicBezTo>
                    <a:lnTo>
                      <a:pt x="700590" y="672566"/>
                    </a:lnTo>
                    <a:cubicBezTo>
                      <a:pt x="731416" y="672566"/>
                      <a:pt x="756637" y="647345"/>
                      <a:pt x="756637" y="616519"/>
                    </a:cubicBezTo>
                    <a:lnTo>
                      <a:pt x="756637" y="56047"/>
                    </a:lnTo>
                    <a:cubicBezTo>
                      <a:pt x="756637" y="25221"/>
                      <a:pt x="731416" y="0"/>
                      <a:pt x="700590" y="0"/>
                    </a:cubicBezTo>
                    <a:close/>
                  </a:path>
                </a:pathLst>
              </a:custGeom>
              <a:solidFill>
                <a:srgbClr val="000000"/>
              </a:solidFill>
              <a:ln w="13990" cap="flat">
                <a:noFill/>
                <a:prstDash val="solid"/>
                <a:miter/>
              </a:ln>
            </p:spPr>
            <p:txBody>
              <a:bodyPr rtlCol="0" anchor="ctr"/>
              <a:lstStyle/>
              <a:p>
                <a:endParaRPr lang="en-CA"/>
              </a:p>
            </p:txBody>
          </p:sp>
        </p:grpSp>
        <p:sp>
          <p:nvSpPr>
            <p:cNvPr id="129" name="Graphic 14" descr="High voltage">
              <a:extLst>
                <a:ext uri="{FF2B5EF4-FFF2-40B4-BE49-F238E27FC236}">
                  <a16:creationId xmlns:a16="http://schemas.microsoft.com/office/drawing/2014/main" id="{2A5C1909-15C3-460B-BC4D-B4E29FE4022C}"/>
                </a:ext>
              </a:extLst>
            </p:cNvPr>
            <p:cNvSpPr/>
            <p:nvPr/>
          </p:nvSpPr>
          <p:spPr>
            <a:xfrm>
              <a:off x="5661224" y="2210446"/>
              <a:ext cx="821491" cy="724138"/>
            </a:xfrm>
            <a:custGeom>
              <a:avLst/>
              <a:gdLst>
                <a:gd name="connsiteX0" fmla="*/ 816511 w 821491"/>
                <a:gd name="connsiteY0" fmla="*/ 666988 h 724138"/>
                <a:gd name="connsiteX1" fmla="*/ 444083 w 821491"/>
                <a:gd name="connsiteY1" fmla="*/ 19288 h 724138"/>
                <a:gd name="connsiteX2" fmla="*/ 378361 w 821491"/>
                <a:gd name="connsiteY2" fmla="*/ 19288 h 724138"/>
                <a:gd name="connsiteX3" fmla="*/ 4981 w 821491"/>
                <a:gd name="connsiteY3" fmla="*/ 666988 h 724138"/>
                <a:gd name="connsiteX4" fmla="*/ 38318 w 821491"/>
                <a:gd name="connsiteY4" fmla="*/ 724138 h 724138"/>
                <a:gd name="connsiteX5" fmla="*/ 410746 w 821491"/>
                <a:gd name="connsiteY5" fmla="*/ 724138 h 724138"/>
                <a:gd name="connsiteX6" fmla="*/ 783173 w 821491"/>
                <a:gd name="connsiteY6" fmla="*/ 724138 h 724138"/>
                <a:gd name="connsiteX7" fmla="*/ 816511 w 821491"/>
                <a:gd name="connsiteY7" fmla="*/ 666988 h 724138"/>
                <a:gd name="connsiteX8" fmla="*/ 347881 w 821491"/>
                <a:gd name="connsiteY8" fmla="*/ 639366 h 724138"/>
                <a:gd name="connsiteX9" fmla="*/ 402173 w 821491"/>
                <a:gd name="connsiteY9" fmla="*/ 419338 h 724138"/>
                <a:gd name="connsiteX10" fmla="*/ 324068 w 821491"/>
                <a:gd name="connsiteY10" fmla="*/ 419338 h 724138"/>
                <a:gd name="connsiteX11" fmla="*/ 362168 w 821491"/>
                <a:gd name="connsiteY11" fmla="*/ 181213 h 724138"/>
                <a:gd name="connsiteX12" fmla="*/ 476468 w 821491"/>
                <a:gd name="connsiteY12" fmla="*/ 181213 h 724138"/>
                <a:gd name="connsiteX13" fmla="*/ 425986 w 821491"/>
                <a:gd name="connsiteY13" fmla="*/ 362188 h 724138"/>
                <a:gd name="connsiteX14" fmla="*/ 505996 w 821491"/>
                <a:gd name="connsiteY14" fmla="*/ 362188 h 724138"/>
                <a:gd name="connsiteX15" fmla="*/ 347881 w 821491"/>
                <a:gd name="connsiteY15" fmla="*/ 639366 h 72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1491" h="724138">
                  <a:moveTo>
                    <a:pt x="816511" y="666988"/>
                  </a:moveTo>
                  <a:lnTo>
                    <a:pt x="444083" y="19288"/>
                  </a:lnTo>
                  <a:cubicBezTo>
                    <a:pt x="429796" y="-6429"/>
                    <a:pt x="392648" y="-6429"/>
                    <a:pt x="378361" y="19288"/>
                  </a:cubicBezTo>
                  <a:lnTo>
                    <a:pt x="4981" y="666988"/>
                  </a:lnTo>
                  <a:cubicBezTo>
                    <a:pt x="-9307" y="692706"/>
                    <a:pt x="8791" y="724138"/>
                    <a:pt x="38318" y="724138"/>
                  </a:cubicBezTo>
                  <a:lnTo>
                    <a:pt x="410746" y="724138"/>
                  </a:lnTo>
                  <a:lnTo>
                    <a:pt x="783173" y="724138"/>
                  </a:lnTo>
                  <a:cubicBezTo>
                    <a:pt x="812701" y="724138"/>
                    <a:pt x="830798" y="692706"/>
                    <a:pt x="816511" y="666988"/>
                  </a:cubicBezTo>
                  <a:close/>
                  <a:moveTo>
                    <a:pt x="347881" y="639366"/>
                  </a:moveTo>
                  <a:lnTo>
                    <a:pt x="402173" y="419338"/>
                  </a:lnTo>
                  <a:lnTo>
                    <a:pt x="324068" y="419338"/>
                  </a:lnTo>
                  <a:lnTo>
                    <a:pt x="362168" y="181213"/>
                  </a:lnTo>
                  <a:lnTo>
                    <a:pt x="476468" y="181213"/>
                  </a:lnTo>
                  <a:lnTo>
                    <a:pt x="425986" y="362188"/>
                  </a:lnTo>
                  <a:lnTo>
                    <a:pt x="505996" y="362188"/>
                  </a:lnTo>
                  <a:lnTo>
                    <a:pt x="347881" y="639366"/>
                  </a:lnTo>
                  <a:close/>
                </a:path>
              </a:pathLst>
            </a:custGeom>
            <a:solidFill>
              <a:srgbClr val="000000"/>
            </a:solidFill>
            <a:ln w="9525" cap="flat">
              <a:noFill/>
              <a:prstDash val="solid"/>
              <a:miter/>
            </a:ln>
          </p:spPr>
          <p:txBody>
            <a:bodyPr rtlCol="0" anchor="ctr"/>
            <a:lstStyle/>
            <a:p>
              <a:endParaRPr lang="en-CA"/>
            </a:p>
          </p:txBody>
        </p:sp>
        <p:sp>
          <p:nvSpPr>
            <p:cNvPr id="130" name="Graphic 13" descr="Dollar">
              <a:extLst>
                <a:ext uri="{FF2B5EF4-FFF2-40B4-BE49-F238E27FC236}">
                  <a16:creationId xmlns:a16="http://schemas.microsoft.com/office/drawing/2014/main" id="{ECEFBD94-7E8B-4433-AF9C-D69089F43816}"/>
                </a:ext>
              </a:extLst>
            </p:cNvPr>
            <p:cNvSpPr/>
            <p:nvPr/>
          </p:nvSpPr>
          <p:spPr>
            <a:xfrm>
              <a:off x="5363387" y="1451961"/>
              <a:ext cx="379845" cy="819150"/>
            </a:xfrm>
            <a:custGeom>
              <a:avLst/>
              <a:gdLst>
                <a:gd name="connsiteX0" fmla="*/ 328041 w 379845"/>
                <a:gd name="connsiteY0" fmla="*/ 428625 h 819150"/>
                <a:gd name="connsiteX1" fmla="*/ 214408 w 379845"/>
                <a:gd name="connsiteY1" fmla="*/ 375952 h 819150"/>
                <a:gd name="connsiteX2" fmla="*/ 214408 w 379845"/>
                <a:gd name="connsiteY2" fmla="*/ 145637 h 819150"/>
                <a:gd name="connsiteX3" fmla="*/ 315944 w 379845"/>
                <a:gd name="connsiteY3" fmla="*/ 193929 h 819150"/>
                <a:gd name="connsiteX4" fmla="*/ 361664 w 379845"/>
                <a:gd name="connsiteY4" fmla="*/ 150114 h 819150"/>
                <a:gd name="connsiteX5" fmla="*/ 214408 w 379845"/>
                <a:gd name="connsiteY5" fmla="*/ 82772 h 819150"/>
                <a:gd name="connsiteX6" fmla="*/ 214408 w 379845"/>
                <a:gd name="connsiteY6" fmla="*/ 0 h 819150"/>
                <a:gd name="connsiteX7" fmla="*/ 157258 w 379845"/>
                <a:gd name="connsiteY7" fmla="*/ 0 h 819150"/>
                <a:gd name="connsiteX8" fmla="*/ 157258 w 379845"/>
                <a:gd name="connsiteY8" fmla="*/ 86392 h 819150"/>
                <a:gd name="connsiteX9" fmla="*/ 101251 w 379845"/>
                <a:gd name="connsiteY9" fmla="*/ 106394 h 819150"/>
                <a:gd name="connsiteX10" fmla="*/ 21812 w 379845"/>
                <a:gd name="connsiteY10" fmla="*/ 315944 h 819150"/>
                <a:gd name="connsiteX11" fmla="*/ 157258 w 379845"/>
                <a:gd name="connsiteY11" fmla="*/ 422815 h 819150"/>
                <a:gd name="connsiteX12" fmla="*/ 157258 w 379845"/>
                <a:gd name="connsiteY12" fmla="*/ 672179 h 819150"/>
                <a:gd name="connsiteX13" fmla="*/ 45720 w 379845"/>
                <a:gd name="connsiteY13" fmla="*/ 609600 h 819150"/>
                <a:gd name="connsiteX14" fmla="*/ 0 w 379845"/>
                <a:gd name="connsiteY14" fmla="*/ 653320 h 819150"/>
                <a:gd name="connsiteX15" fmla="*/ 76676 w 379845"/>
                <a:gd name="connsiteY15" fmla="*/ 714375 h 819150"/>
                <a:gd name="connsiteX16" fmla="*/ 157258 w 379845"/>
                <a:gd name="connsiteY16" fmla="*/ 735616 h 819150"/>
                <a:gd name="connsiteX17" fmla="*/ 157258 w 379845"/>
                <a:gd name="connsiteY17" fmla="*/ 819150 h 819150"/>
                <a:gd name="connsiteX18" fmla="*/ 214408 w 379845"/>
                <a:gd name="connsiteY18" fmla="*/ 819150 h 819150"/>
                <a:gd name="connsiteX19" fmla="*/ 214408 w 379845"/>
                <a:gd name="connsiteY19" fmla="*/ 733425 h 819150"/>
                <a:gd name="connsiteX20" fmla="*/ 366046 w 379845"/>
                <a:gd name="connsiteY20" fmla="*/ 619125 h 819150"/>
                <a:gd name="connsiteX21" fmla="*/ 328041 w 379845"/>
                <a:gd name="connsiteY21" fmla="*/ 428625 h 819150"/>
                <a:gd name="connsiteX22" fmla="*/ 109633 w 379845"/>
                <a:gd name="connsiteY22" fmla="*/ 330803 h 819150"/>
                <a:gd name="connsiteX23" fmla="*/ 125539 w 379845"/>
                <a:gd name="connsiteY23" fmla="*/ 165640 h 819150"/>
                <a:gd name="connsiteX24" fmla="*/ 157258 w 379845"/>
                <a:gd name="connsiteY24" fmla="*/ 151067 h 819150"/>
                <a:gd name="connsiteX25" fmla="*/ 157258 w 379845"/>
                <a:gd name="connsiteY25" fmla="*/ 357664 h 819150"/>
                <a:gd name="connsiteX26" fmla="*/ 109633 w 379845"/>
                <a:gd name="connsiteY26" fmla="*/ 330803 h 819150"/>
                <a:gd name="connsiteX27" fmla="*/ 281940 w 379845"/>
                <a:gd name="connsiteY27" fmla="*/ 633889 h 819150"/>
                <a:gd name="connsiteX28" fmla="*/ 214408 w 379845"/>
                <a:gd name="connsiteY28" fmla="*/ 669608 h 819150"/>
                <a:gd name="connsiteX29" fmla="*/ 214408 w 379845"/>
                <a:gd name="connsiteY29" fmla="*/ 442055 h 819150"/>
                <a:gd name="connsiteX30" fmla="*/ 311753 w 379845"/>
                <a:gd name="connsiteY30" fmla="*/ 512255 h 819150"/>
                <a:gd name="connsiteX31" fmla="*/ 281940 w 379845"/>
                <a:gd name="connsiteY31" fmla="*/ 633889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9845" h="819150">
                  <a:moveTo>
                    <a:pt x="328041" y="428625"/>
                  </a:moveTo>
                  <a:cubicBezTo>
                    <a:pt x="295847" y="401193"/>
                    <a:pt x="254032" y="388334"/>
                    <a:pt x="214408" y="375952"/>
                  </a:cubicBezTo>
                  <a:lnTo>
                    <a:pt x="214408" y="145637"/>
                  </a:lnTo>
                  <a:cubicBezTo>
                    <a:pt x="252879" y="149293"/>
                    <a:pt x="288831" y="166392"/>
                    <a:pt x="315944" y="193929"/>
                  </a:cubicBezTo>
                  <a:lnTo>
                    <a:pt x="361664" y="150114"/>
                  </a:lnTo>
                  <a:cubicBezTo>
                    <a:pt x="322537" y="110312"/>
                    <a:pt x="270107" y="86335"/>
                    <a:pt x="214408" y="82772"/>
                  </a:cubicBezTo>
                  <a:lnTo>
                    <a:pt x="214408" y="0"/>
                  </a:lnTo>
                  <a:lnTo>
                    <a:pt x="157258" y="0"/>
                  </a:lnTo>
                  <a:lnTo>
                    <a:pt x="157258" y="86392"/>
                  </a:lnTo>
                  <a:cubicBezTo>
                    <a:pt x="137688" y="90201"/>
                    <a:pt x="118806" y="96945"/>
                    <a:pt x="101251" y="106394"/>
                  </a:cubicBezTo>
                  <a:cubicBezTo>
                    <a:pt x="29051" y="145733"/>
                    <a:pt x="-7810" y="238125"/>
                    <a:pt x="21812" y="315944"/>
                  </a:cubicBezTo>
                  <a:cubicBezTo>
                    <a:pt x="44767" y="375952"/>
                    <a:pt x="100108" y="402717"/>
                    <a:pt x="157258" y="422815"/>
                  </a:cubicBezTo>
                  <a:lnTo>
                    <a:pt x="157258" y="672179"/>
                  </a:lnTo>
                  <a:cubicBezTo>
                    <a:pt x="112966" y="666750"/>
                    <a:pt x="76200" y="641318"/>
                    <a:pt x="45720" y="609600"/>
                  </a:cubicBezTo>
                  <a:lnTo>
                    <a:pt x="0" y="653320"/>
                  </a:lnTo>
                  <a:cubicBezTo>
                    <a:pt x="21769" y="678022"/>
                    <a:pt x="47726" y="698691"/>
                    <a:pt x="76676" y="714375"/>
                  </a:cubicBezTo>
                  <a:cubicBezTo>
                    <a:pt x="101979" y="726412"/>
                    <a:pt x="129309" y="733615"/>
                    <a:pt x="157258" y="735616"/>
                  </a:cubicBezTo>
                  <a:lnTo>
                    <a:pt x="157258" y="819150"/>
                  </a:lnTo>
                  <a:lnTo>
                    <a:pt x="214408" y="819150"/>
                  </a:lnTo>
                  <a:lnTo>
                    <a:pt x="214408" y="733425"/>
                  </a:lnTo>
                  <a:cubicBezTo>
                    <a:pt x="279940" y="722471"/>
                    <a:pt x="340138" y="682181"/>
                    <a:pt x="366046" y="619125"/>
                  </a:cubicBezTo>
                  <a:cubicBezTo>
                    <a:pt x="391954" y="556070"/>
                    <a:pt x="382524" y="475202"/>
                    <a:pt x="328041" y="428625"/>
                  </a:cubicBezTo>
                  <a:close/>
                  <a:moveTo>
                    <a:pt x="109633" y="330803"/>
                  </a:moveTo>
                  <a:cubicBezTo>
                    <a:pt x="57245" y="286607"/>
                    <a:pt x="70009" y="201073"/>
                    <a:pt x="125539" y="165640"/>
                  </a:cubicBezTo>
                  <a:cubicBezTo>
                    <a:pt x="135382" y="159328"/>
                    <a:pt x="146057" y="154422"/>
                    <a:pt x="157258" y="151067"/>
                  </a:cubicBezTo>
                  <a:lnTo>
                    <a:pt x="157258" y="357664"/>
                  </a:lnTo>
                  <a:cubicBezTo>
                    <a:pt x="140013" y="351392"/>
                    <a:pt x="123922" y="342316"/>
                    <a:pt x="109633" y="330803"/>
                  </a:cubicBezTo>
                  <a:close/>
                  <a:moveTo>
                    <a:pt x="281940" y="633889"/>
                  </a:moveTo>
                  <a:cubicBezTo>
                    <a:pt x="263349" y="652063"/>
                    <a:pt x="239894" y="664469"/>
                    <a:pt x="214408" y="669608"/>
                  </a:cubicBezTo>
                  <a:lnTo>
                    <a:pt x="214408" y="442055"/>
                  </a:lnTo>
                  <a:cubicBezTo>
                    <a:pt x="252508" y="455105"/>
                    <a:pt x="296228" y="471678"/>
                    <a:pt x="311753" y="512255"/>
                  </a:cubicBezTo>
                  <a:cubicBezTo>
                    <a:pt x="327279" y="552831"/>
                    <a:pt x="311658" y="603599"/>
                    <a:pt x="281940" y="633889"/>
                  </a:cubicBezTo>
                  <a:close/>
                </a:path>
              </a:pathLst>
            </a:custGeom>
            <a:solidFill>
              <a:srgbClr val="000000"/>
            </a:solidFill>
            <a:ln w="9525" cap="flat">
              <a:noFill/>
              <a:prstDash val="solid"/>
              <a:miter/>
            </a:ln>
          </p:spPr>
          <p:txBody>
            <a:bodyPr rtlCol="0" anchor="ctr"/>
            <a:lstStyle/>
            <a:p>
              <a:endParaRPr lang="en-CA"/>
            </a:p>
          </p:txBody>
        </p:sp>
      </p:grpSp>
      <p:sp>
        <p:nvSpPr>
          <p:cNvPr id="137" name="TextBox 136">
            <a:extLst>
              <a:ext uri="{FF2B5EF4-FFF2-40B4-BE49-F238E27FC236}">
                <a16:creationId xmlns:a16="http://schemas.microsoft.com/office/drawing/2014/main" id="{F3FBD95B-F176-4ECD-A251-179C07AED2B3}"/>
              </a:ext>
            </a:extLst>
          </p:cNvPr>
          <p:cNvSpPr txBox="1"/>
          <p:nvPr/>
        </p:nvSpPr>
        <p:spPr>
          <a:xfrm>
            <a:off x="-53476" y="6038216"/>
            <a:ext cx="12245476" cy="1015663"/>
          </a:xfrm>
          <a:prstGeom prst="rect">
            <a:avLst/>
          </a:prstGeom>
          <a:noFill/>
        </p:spPr>
        <p:txBody>
          <a:bodyPr wrap="square" rtlCol="0">
            <a:spAutoFit/>
          </a:bodyPr>
          <a:lstStyle/>
          <a:p>
            <a:r>
              <a:rPr lang="en-CA" sz="1000"/>
              <a:t>(1) Ahmed, A.; Seth, S.; Purewal, J.; Wong-Foy, A. G.; </a:t>
            </a:r>
            <a:r>
              <a:rPr lang="en-CA" sz="1000" err="1"/>
              <a:t>Veenstra</a:t>
            </a:r>
            <a:r>
              <a:rPr lang="en-CA" sz="1000"/>
              <a:t>, M.; </a:t>
            </a:r>
            <a:r>
              <a:rPr lang="en-CA" sz="1000" err="1"/>
              <a:t>Matzger</a:t>
            </a:r>
            <a:r>
              <a:rPr lang="en-CA" sz="1000"/>
              <a:t>, A. J.; Siegel, D. J. Exceptional Hydrogen Storage Achieved by Screening Nearly Half a Million Metal-Organic Frameworks. </a:t>
            </a:r>
            <a:r>
              <a:rPr lang="en-CA" sz="1000" i="1"/>
              <a:t>Nature Communications</a:t>
            </a:r>
            <a:r>
              <a:rPr lang="en-CA" sz="1000"/>
              <a:t> </a:t>
            </a:r>
            <a:r>
              <a:rPr lang="en-CA" sz="1000" b="1"/>
              <a:t>2019</a:t>
            </a:r>
            <a:r>
              <a:rPr lang="en-CA" sz="1000"/>
              <a:t>, </a:t>
            </a:r>
            <a:r>
              <a:rPr lang="en-CA" sz="1000" i="1"/>
              <a:t>10</a:t>
            </a:r>
            <a:r>
              <a:rPr lang="en-CA" sz="1000"/>
              <a:t> (1), 1568. </a:t>
            </a:r>
            <a:r>
              <a:rPr lang="en-CA" sz="1000">
                <a:hlinkClick r:id="rId3"/>
              </a:rPr>
              <a:t>https://doi.org/10.1038/s41467-019-09365-w</a:t>
            </a:r>
            <a:r>
              <a:rPr lang="en-CA" sz="1000"/>
              <a:t>.</a:t>
            </a:r>
          </a:p>
          <a:p>
            <a:endParaRPr lang="en-CA" sz="1000"/>
          </a:p>
          <a:p>
            <a:r>
              <a:rPr lang="en-CA" sz="1000"/>
              <a:t>(2) </a:t>
            </a:r>
            <a:r>
              <a:rPr lang="en-CA" sz="1000" err="1"/>
              <a:t>Kapelewski</a:t>
            </a:r>
            <a:r>
              <a:rPr lang="en-CA" sz="1000"/>
              <a:t>, M. T.; </a:t>
            </a:r>
            <a:r>
              <a:rPr lang="en-CA" sz="1000" err="1"/>
              <a:t>Runčevski</a:t>
            </a:r>
            <a:r>
              <a:rPr lang="en-CA" sz="1000"/>
              <a:t>, T.; Tarver, J. D.; Jiang, H. Z. H.; Hurst, K. E.; </a:t>
            </a:r>
            <a:r>
              <a:rPr lang="en-CA" sz="1000" err="1"/>
              <a:t>Parilla</a:t>
            </a:r>
            <a:r>
              <a:rPr lang="en-CA" sz="1000"/>
              <a:t>, P. A.; Ayala, A.; </a:t>
            </a:r>
            <a:r>
              <a:rPr lang="en-CA" sz="1000" err="1"/>
              <a:t>Gennett</a:t>
            </a:r>
            <a:r>
              <a:rPr lang="en-CA" sz="1000"/>
              <a:t>, T.; FitzGerald, S. A.; Brown, C. M.; Long, J. R. Record High Hydrogen Storage Capacity in the Metal–Organic Framework Ni2(m-</a:t>
            </a:r>
            <a:r>
              <a:rPr lang="en-CA" sz="1000" err="1"/>
              <a:t>Dobdc</a:t>
            </a:r>
            <a:r>
              <a:rPr lang="en-CA" sz="1000"/>
              <a:t>) at Near-Ambient Temperatures. </a:t>
            </a:r>
            <a:r>
              <a:rPr lang="en-CA" sz="1000" i="1"/>
              <a:t>Chem. Mater.</a:t>
            </a:r>
            <a:r>
              <a:rPr lang="en-CA" sz="1000"/>
              <a:t> </a:t>
            </a:r>
            <a:r>
              <a:rPr lang="en-CA" sz="1000" b="1"/>
              <a:t>2018</a:t>
            </a:r>
            <a:r>
              <a:rPr lang="en-CA" sz="1000"/>
              <a:t>, </a:t>
            </a:r>
            <a:r>
              <a:rPr lang="en-CA" sz="1000" i="1"/>
              <a:t>30</a:t>
            </a:r>
            <a:r>
              <a:rPr lang="en-CA" sz="1000"/>
              <a:t> (22), 8179–8189. </a:t>
            </a:r>
            <a:r>
              <a:rPr lang="en-CA" sz="1000">
                <a:hlinkClick r:id="rId4"/>
              </a:rPr>
              <a:t>https://doi.org/10.1021/acs.chemmater.8b03276</a:t>
            </a:r>
            <a:r>
              <a:rPr lang="en-CA" sz="1000"/>
              <a:t>.</a:t>
            </a:r>
          </a:p>
          <a:p>
            <a:endParaRPr lang="en-CA" sz="1000"/>
          </a:p>
        </p:txBody>
      </p:sp>
      <p:sp>
        <p:nvSpPr>
          <p:cNvPr id="138" name="Slide Number Placeholder 137">
            <a:extLst>
              <a:ext uri="{FF2B5EF4-FFF2-40B4-BE49-F238E27FC236}">
                <a16:creationId xmlns:a16="http://schemas.microsoft.com/office/drawing/2014/main" id="{AF3C1C1B-8594-449E-9849-ED8321C461B6}"/>
              </a:ext>
            </a:extLst>
          </p:cNvPr>
          <p:cNvSpPr>
            <a:spLocks noGrp="1"/>
          </p:cNvSpPr>
          <p:nvPr>
            <p:ph type="sldNum" sz="quarter" idx="12"/>
          </p:nvPr>
        </p:nvSpPr>
        <p:spPr/>
        <p:txBody>
          <a:bodyPr/>
          <a:lstStyle/>
          <a:p>
            <a:r>
              <a:rPr lang="en-US"/>
              <a:t>3</a:t>
            </a:r>
          </a:p>
        </p:txBody>
      </p:sp>
    </p:spTree>
    <p:extLst>
      <p:ext uri="{BB962C8B-B14F-4D97-AF65-F5344CB8AC3E}">
        <p14:creationId xmlns:p14="http://schemas.microsoft.com/office/powerpoint/2010/main" val="2507389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A24BC-D422-4755-A885-0E4F5845C1CE}"/>
              </a:ext>
            </a:extLst>
          </p:cNvPr>
          <p:cNvSpPr>
            <a:spLocks noGrp="1"/>
          </p:cNvSpPr>
          <p:nvPr>
            <p:ph type="title"/>
          </p:nvPr>
        </p:nvSpPr>
        <p:spPr/>
        <p:txBody>
          <a:bodyPr/>
          <a:lstStyle/>
          <a:p>
            <a:r>
              <a:rPr lang="en-US">
                <a:cs typeface="Calibri Light"/>
              </a:rPr>
              <a:t>Problems and Research</a:t>
            </a:r>
            <a:endParaRPr lang="en-US"/>
          </a:p>
        </p:txBody>
      </p:sp>
      <p:sp>
        <p:nvSpPr>
          <p:cNvPr id="3" name="Content Placeholder 2">
            <a:extLst>
              <a:ext uri="{FF2B5EF4-FFF2-40B4-BE49-F238E27FC236}">
                <a16:creationId xmlns:a16="http://schemas.microsoft.com/office/drawing/2014/main" id="{954CC9D5-2D0F-4B5A-A27A-A56B382738A3}"/>
              </a:ext>
            </a:extLst>
          </p:cNvPr>
          <p:cNvSpPr>
            <a:spLocks noGrp="1"/>
          </p:cNvSpPr>
          <p:nvPr>
            <p:ph idx="1"/>
          </p:nvPr>
        </p:nvSpPr>
        <p:spPr>
          <a:xfrm>
            <a:off x="5960" y="1298774"/>
            <a:ext cx="8946541" cy="4591559"/>
          </a:xfrm>
        </p:spPr>
        <p:txBody>
          <a:bodyPr vert="horz" lIns="91440" tIns="45720" rIns="91440" bIns="45720" rtlCol="0" anchor="t">
            <a:normAutofit/>
          </a:bodyPr>
          <a:lstStyle/>
          <a:p>
            <a:pPr>
              <a:buFont typeface="Wingdings" panose="05000000000000000000" pitchFamily="2" charset="2"/>
              <a:buChar char="v"/>
            </a:pPr>
            <a:r>
              <a:rPr lang="en-US">
                <a:cs typeface="Calibri"/>
              </a:rPr>
              <a:t>DOE numbers met at 77K &amp; high pressures</a:t>
            </a:r>
            <a:r>
              <a:rPr lang="en-US" baseline="30000">
                <a:cs typeface="Calibri"/>
              </a:rPr>
              <a:t>3</a:t>
            </a:r>
            <a:endParaRPr lang="en-US">
              <a:cs typeface="Calibri"/>
            </a:endParaRPr>
          </a:p>
          <a:p>
            <a:pPr>
              <a:buFont typeface="Wingdings" panose="05000000000000000000" pitchFamily="2" charset="2"/>
              <a:buChar char="v"/>
            </a:pPr>
            <a:r>
              <a:rPr lang="en-US">
                <a:cs typeface="Calibri"/>
              </a:rPr>
              <a:t>Moisture/scale-up problems</a:t>
            </a:r>
            <a:r>
              <a:rPr lang="en-US" baseline="30000">
                <a:cs typeface="Calibri"/>
              </a:rPr>
              <a:t> 3</a:t>
            </a:r>
            <a:endParaRPr lang="en-US">
              <a:cs typeface="Calibri"/>
            </a:endParaRPr>
          </a:p>
          <a:p>
            <a:pPr>
              <a:buFont typeface="Wingdings" panose="05000000000000000000" pitchFamily="2" charset="2"/>
              <a:buChar char="v"/>
            </a:pPr>
            <a:r>
              <a:rPr lang="en-US">
                <a:cs typeface="Calibri"/>
              </a:rPr>
              <a:t>Ligands/SBUs</a:t>
            </a:r>
          </a:p>
          <a:p>
            <a:pPr lvl="1">
              <a:buFont typeface="Wingdings" panose="05000000000000000000" pitchFamily="2" charset="2"/>
              <a:buChar char="v"/>
            </a:pPr>
            <a:r>
              <a:rPr lang="en-US">
                <a:cs typeface="Calibri"/>
              </a:rPr>
              <a:t>Structure</a:t>
            </a:r>
            <a:r>
              <a:rPr lang="en-US" baseline="30000">
                <a:cs typeface="Calibri"/>
              </a:rPr>
              <a:t> 2</a:t>
            </a:r>
            <a:endParaRPr lang="en-US">
              <a:cs typeface="Calibri"/>
            </a:endParaRPr>
          </a:p>
          <a:p>
            <a:pPr lvl="1">
              <a:buFont typeface="Wingdings" panose="05000000000000000000" pitchFamily="2" charset="2"/>
              <a:buChar char="v"/>
            </a:pPr>
            <a:r>
              <a:rPr lang="en-US">
                <a:cs typeface="Calibri"/>
              </a:rPr>
              <a:t>Hydrogen Interactions</a:t>
            </a:r>
            <a:r>
              <a:rPr lang="en-US" baseline="30000">
                <a:cs typeface="Calibri"/>
              </a:rPr>
              <a:t> 2,3</a:t>
            </a:r>
            <a:endParaRPr lang="en-US">
              <a:cs typeface="Calibri"/>
            </a:endParaRPr>
          </a:p>
          <a:p>
            <a:pPr>
              <a:buFont typeface="Wingdings" panose="05000000000000000000" pitchFamily="2" charset="2"/>
              <a:buChar char="v"/>
            </a:pPr>
            <a:r>
              <a:rPr lang="en-US">
                <a:cs typeface="Calibri"/>
              </a:rPr>
              <a:t>Purity</a:t>
            </a:r>
            <a:r>
              <a:rPr lang="en-US" baseline="30000">
                <a:cs typeface="Calibri"/>
              </a:rPr>
              <a:t> </a:t>
            </a:r>
            <a:endParaRPr lang="en-US">
              <a:cs typeface="Calibri"/>
            </a:endParaRPr>
          </a:p>
          <a:p>
            <a:pPr lvl="1">
              <a:buFont typeface="Wingdings" panose="05000000000000000000" pitchFamily="2" charset="2"/>
              <a:buChar char="v"/>
            </a:pPr>
            <a:r>
              <a:rPr lang="en-US">
                <a:cs typeface="Calibri"/>
              </a:rPr>
              <a:t>Activation Process</a:t>
            </a:r>
            <a:r>
              <a:rPr lang="en-US" baseline="30000">
                <a:cs typeface="Calibri"/>
              </a:rPr>
              <a:t>3</a:t>
            </a:r>
            <a:endParaRPr lang="en-US">
              <a:cs typeface="Calibri"/>
            </a:endParaRPr>
          </a:p>
          <a:p>
            <a:pPr lvl="1">
              <a:buFont typeface="Wingdings" panose="05000000000000000000" pitchFamily="2" charset="2"/>
              <a:buChar char="v"/>
            </a:pPr>
            <a:r>
              <a:rPr lang="en-US">
                <a:cs typeface="Calibri"/>
              </a:rPr>
              <a:t>Post-Treatment</a:t>
            </a:r>
            <a:r>
              <a:rPr lang="en-US" baseline="30000">
                <a:cs typeface="Calibri"/>
              </a:rPr>
              <a:t> 3</a:t>
            </a:r>
            <a:endParaRPr lang="en-US">
              <a:cs typeface="Calibri"/>
            </a:endParaRPr>
          </a:p>
          <a:p>
            <a:pPr>
              <a:buFont typeface="Wingdings" panose="05000000000000000000" pitchFamily="2" charset="2"/>
              <a:buChar char="v"/>
            </a:pPr>
            <a:r>
              <a:rPr lang="en-US">
                <a:cs typeface="Calibri"/>
              </a:rPr>
              <a:t>Doping</a:t>
            </a:r>
            <a:r>
              <a:rPr lang="en-US" baseline="30000">
                <a:cs typeface="Calibri"/>
              </a:rPr>
              <a:t> 3</a:t>
            </a:r>
            <a:endParaRPr lang="en-US">
              <a:cs typeface="Calibri"/>
            </a:endParaRPr>
          </a:p>
          <a:p>
            <a:pPr>
              <a:buFont typeface="Wingdings" panose="05000000000000000000" pitchFamily="2" charset="2"/>
              <a:buChar char="v"/>
            </a:pPr>
            <a:endParaRPr lang="en-US">
              <a:cs typeface="Calibri"/>
            </a:endParaRPr>
          </a:p>
        </p:txBody>
      </p:sp>
      <p:sp>
        <p:nvSpPr>
          <p:cNvPr id="4" name="Slide Number Placeholder 3">
            <a:extLst>
              <a:ext uri="{FF2B5EF4-FFF2-40B4-BE49-F238E27FC236}">
                <a16:creationId xmlns:a16="http://schemas.microsoft.com/office/drawing/2014/main" id="{D07B556D-3D72-4F53-8223-5BEEFCC58598}"/>
              </a:ext>
            </a:extLst>
          </p:cNvPr>
          <p:cNvSpPr>
            <a:spLocks noGrp="1"/>
          </p:cNvSpPr>
          <p:nvPr>
            <p:ph type="sldNum" sz="quarter" idx="12"/>
          </p:nvPr>
        </p:nvSpPr>
        <p:spPr/>
        <p:txBody>
          <a:bodyPr/>
          <a:lstStyle/>
          <a:p>
            <a:r>
              <a:rPr lang="en-US"/>
              <a:t>4</a:t>
            </a:r>
          </a:p>
        </p:txBody>
      </p:sp>
      <p:grpSp>
        <p:nvGrpSpPr>
          <p:cNvPr id="13" name="Group 12">
            <a:extLst>
              <a:ext uri="{FF2B5EF4-FFF2-40B4-BE49-F238E27FC236}">
                <a16:creationId xmlns:a16="http://schemas.microsoft.com/office/drawing/2014/main" id="{57619404-5B78-4E64-9C1D-B509672BA2DC}"/>
              </a:ext>
            </a:extLst>
          </p:cNvPr>
          <p:cNvGrpSpPr/>
          <p:nvPr/>
        </p:nvGrpSpPr>
        <p:grpSpPr>
          <a:xfrm>
            <a:off x="4066306" y="1832414"/>
            <a:ext cx="4807533" cy="4378521"/>
            <a:chOff x="148094" y="1193837"/>
            <a:chExt cx="5075360" cy="4549534"/>
          </a:xfrm>
        </p:grpSpPr>
        <p:grpSp>
          <p:nvGrpSpPr>
            <p:cNvPr id="14" name="Group 13">
              <a:extLst>
                <a:ext uri="{FF2B5EF4-FFF2-40B4-BE49-F238E27FC236}">
                  <a16:creationId xmlns:a16="http://schemas.microsoft.com/office/drawing/2014/main" id="{F84B4DA9-5C04-4606-AE7F-6BC8AE004F42}"/>
                </a:ext>
              </a:extLst>
            </p:cNvPr>
            <p:cNvGrpSpPr/>
            <p:nvPr/>
          </p:nvGrpSpPr>
          <p:grpSpPr>
            <a:xfrm>
              <a:off x="148094" y="1193837"/>
              <a:ext cx="5075360" cy="4549534"/>
              <a:chOff x="646111" y="1152983"/>
              <a:chExt cx="5075360" cy="4549534"/>
            </a:xfrm>
          </p:grpSpPr>
          <p:pic>
            <p:nvPicPr>
              <p:cNvPr id="16" name="Picture 15">
                <a:extLst>
                  <a:ext uri="{FF2B5EF4-FFF2-40B4-BE49-F238E27FC236}">
                    <a16:creationId xmlns:a16="http://schemas.microsoft.com/office/drawing/2014/main" id="{AD06F841-1A80-4836-8137-D11AB3E0F2AF}"/>
                  </a:ext>
                </a:extLst>
              </p:cNvPr>
              <p:cNvPicPr>
                <a:picLocks noChangeAspect="1"/>
              </p:cNvPicPr>
              <p:nvPr/>
            </p:nvPicPr>
            <p:blipFill>
              <a:blip r:embed="rId3"/>
              <a:stretch>
                <a:fillRect/>
              </a:stretch>
            </p:blipFill>
            <p:spPr>
              <a:xfrm>
                <a:off x="646111" y="1152983"/>
                <a:ext cx="5075360" cy="4549534"/>
              </a:xfrm>
              <a:prstGeom prst="rect">
                <a:avLst/>
              </a:prstGeom>
            </p:spPr>
          </p:pic>
          <p:sp>
            <p:nvSpPr>
              <p:cNvPr id="17" name="Rectangle 16">
                <a:extLst>
                  <a:ext uri="{FF2B5EF4-FFF2-40B4-BE49-F238E27FC236}">
                    <a16:creationId xmlns:a16="http://schemas.microsoft.com/office/drawing/2014/main" id="{51324A9A-9DC1-4584-93C6-79A8B38374DB}"/>
                  </a:ext>
                </a:extLst>
              </p:cNvPr>
              <p:cNvSpPr/>
              <p:nvPr/>
            </p:nvSpPr>
            <p:spPr>
              <a:xfrm>
                <a:off x="822960" y="1290320"/>
                <a:ext cx="518160" cy="4572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a:extLst>
                  <a:ext uri="{FF2B5EF4-FFF2-40B4-BE49-F238E27FC236}">
                    <a16:creationId xmlns:a16="http://schemas.microsoft.com/office/drawing/2014/main" id="{B88DAC38-C58C-41EA-802E-FEE8D7A8AE65}"/>
                  </a:ext>
                </a:extLst>
              </p:cNvPr>
              <p:cNvSpPr/>
              <p:nvPr/>
            </p:nvSpPr>
            <p:spPr>
              <a:xfrm>
                <a:off x="822960" y="3443465"/>
                <a:ext cx="518160" cy="4572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18">
                <a:extLst>
                  <a:ext uri="{FF2B5EF4-FFF2-40B4-BE49-F238E27FC236}">
                    <a16:creationId xmlns:a16="http://schemas.microsoft.com/office/drawing/2014/main" id="{DFE8F33D-BF71-4A41-9860-A9A6BA470919}"/>
                  </a:ext>
                </a:extLst>
              </p:cNvPr>
              <p:cNvSpPr/>
              <p:nvPr/>
            </p:nvSpPr>
            <p:spPr>
              <a:xfrm>
                <a:off x="3556000" y="1391741"/>
                <a:ext cx="518160" cy="4572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Rectangle 19">
                <a:extLst>
                  <a:ext uri="{FF2B5EF4-FFF2-40B4-BE49-F238E27FC236}">
                    <a16:creationId xmlns:a16="http://schemas.microsoft.com/office/drawing/2014/main" id="{F6EF8BAD-CE2B-4EFA-A5A5-06E8DE2EC3AC}"/>
                  </a:ext>
                </a:extLst>
              </p:cNvPr>
              <p:cNvSpPr/>
              <p:nvPr/>
            </p:nvSpPr>
            <p:spPr>
              <a:xfrm>
                <a:off x="3553376" y="3542675"/>
                <a:ext cx="518160" cy="4572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5" name="TextBox 14">
              <a:extLst>
                <a:ext uri="{FF2B5EF4-FFF2-40B4-BE49-F238E27FC236}">
                  <a16:creationId xmlns:a16="http://schemas.microsoft.com/office/drawing/2014/main" id="{064B13B8-F34E-4009-AB0E-EFE5BA5B685D}"/>
                </a:ext>
              </a:extLst>
            </p:cNvPr>
            <p:cNvSpPr txBox="1"/>
            <p:nvPr/>
          </p:nvSpPr>
          <p:spPr>
            <a:xfrm>
              <a:off x="4285568" y="5487780"/>
              <a:ext cx="937886" cy="246221"/>
            </a:xfrm>
            <a:prstGeom prst="rect">
              <a:avLst/>
            </a:prstGeom>
            <a:solidFill>
              <a:schemeClr val="bg1"/>
            </a:solidFill>
          </p:spPr>
          <p:txBody>
            <a:bodyPr wrap="square" rtlCol="0">
              <a:spAutoFit/>
            </a:bodyPr>
            <a:lstStyle/>
            <a:p>
              <a:pPr algn="ctr"/>
              <a:r>
                <a:rPr lang="en-US" sz="1000"/>
                <a:t>Reference (2)</a:t>
              </a:r>
              <a:endParaRPr lang="en-CA" sz="1000"/>
            </a:p>
          </p:txBody>
        </p:sp>
      </p:grpSp>
      <p:sp>
        <p:nvSpPr>
          <p:cNvPr id="22" name="TextBox 21">
            <a:extLst>
              <a:ext uri="{FF2B5EF4-FFF2-40B4-BE49-F238E27FC236}">
                <a16:creationId xmlns:a16="http://schemas.microsoft.com/office/drawing/2014/main" id="{1C275A80-F859-41E1-A493-D546D1EBB613}"/>
              </a:ext>
            </a:extLst>
          </p:cNvPr>
          <p:cNvSpPr txBox="1"/>
          <p:nvPr/>
        </p:nvSpPr>
        <p:spPr>
          <a:xfrm>
            <a:off x="0" y="6192852"/>
            <a:ext cx="121920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ea typeface="+mn-lt"/>
                <a:cs typeface="+mn-lt"/>
              </a:rPr>
              <a:t>(1)  Furukawa, H.; Cordova, K. E.; O’Keeffe, M.; </a:t>
            </a:r>
            <a:r>
              <a:rPr lang="en-US" sz="1000" err="1">
                <a:ea typeface="+mn-lt"/>
                <a:cs typeface="+mn-lt"/>
              </a:rPr>
              <a:t>Yaghi</a:t>
            </a:r>
            <a:r>
              <a:rPr lang="en-US" sz="1000">
                <a:ea typeface="+mn-lt"/>
                <a:cs typeface="+mn-lt"/>
              </a:rPr>
              <a:t>, O. M. The Chemistry and Applications of Metal-Organic Frameworks. </a:t>
            </a:r>
            <a:r>
              <a:rPr lang="en-US" sz="1000" i="1">
                <a:ea typeface="+mn-lt"/>
                <a:cs typeface="+mn-lt"/>
              </a:rPr>
              <a:t>Science</a:t>
            </a:r>
            <a:r>
              <a:rPr lang="en-US" sz="1000">
                <a:ea typeface="+mn-lt"/>
                <a:cs typeface="+mn-lt"/>
              </a:rPr>
              <a:t> </a:t>
            </a:r>
            <a:r>
              <a:rPr lang="en-US" sz="1000" b="1">
                <a:ea typeface="+mn-lt"/>
                <a:cs typeface="+mn-lt"/>
              </a:rPr>
              <a:t>2013</a:t>
            </a:r>
            <a:r>
              <a:rPr lang="en-US" sz="1000">
                <a:ea typeface="+mn-lt"/>
                <a:cs typeface="+mn-lt"/>
              </a:rPr>
              <a:t>, </a:t>
            </a:r>
            <a:r>
              <a:rPr lang="en-US" sz="1000" i="1">
                <a:ea typeface="+mn-lt"/>
                <a:cs typeface="+mn-lt"/>
              </a:rPr>
              <a:t>341</a:t>
            </a:r>
            <a:r>
              <a:rPr lang="en-US" sz="1000">
                <a:ea typeface="+mn-lt"/>
                <a:cs typeface="+mn-lt"/>
              </a:rPr>
              <a:t> (6149). </a:t>
            </a:r>
            <a:r>
              <a:rPr lang="en-US" sz="1000">
                <a:ea typeface="+mn-lt"/>
                <a:cs typeface="+mn-lt"/>
                <a:hlinkClick r:id="rId4"/>
              </a:rPr>
              <a:t>https://doi.org/10.1126/science.1230444</a:t>
            </a:r>
            <a:r>
              <a:rPr lang="en-US" sz="1000">
                <a:ea typeface="+mn-lt"/>
                <a:cs typeface="+mn-lt"/>
              </a:rPr>
              <a:t>.</a:t>
            </a:r>
            <a:endParaRPr lang="en-US" sz="1000">
              <a:cs typeface="Calibri"/>
            </a:endParaRPr>
          </a:p>
          <a:p>
            <a:r>
              <a:rPr lang="en-US" sz="1000">
                <a:cs typeface="Calibri"/>
              </a:rPr>
              <a:t>(2) </a:t>
            </a:r>
            <a:r>
              <a:rPr lang="en-US" sz="1000" err="1">
                <a:cs typeface="Calibri"/>
              </a:rPr>
              <a:t>Gangu</a:t>
            </a:r>
            <a:r>
              <a:rPr lang="en-US" sz="1000">
                <a:cs typeface="Calibri"/>
              </a:rPr>
              <a:t>, K. K.;  </a:t>
            </a:r>
            <a:r>
              <a:rPr lang="en-US" sz="1000" err="1">
                <a:cs typeface="Calibri"/>
              </a:rPr>
              <a:t>Maddila</a:t>
            </a:r>
            <a:r>
              <a:rPr lang="en-US" sz="1000">
                <a:cs typeface="Calibri"/>
              </a:rPr>
              <a:t>, S.;  </a:t>
            </a:r>
            <a:r>
              <a:rPr lang="en-US" sz="1000" err="1">
                <a:cs typeface="Calibri"/>
              </a:rPr>
              <a:t>Mukkamala</a:t>
            </a:r>
            <a:r>
              <a:rPr lang="en-US" sz="1000">
                <a:cs typeface="Calibri"/>
              </a:rPr>
              <a:t>, S. B.; </a:t>
            </a:r>
            <a:r>
              <a:rPr lang="en-US" sz="1000" err="1">
                <a:cs typeface="Calibri"/>
              </a:rPr>
              <a:t>Jonnalagadda</a:t>
            </a:r>
            <a:r>
              <a:rPr lang="en-US" sz="1000">
                <a:cs typeface="Calibri"/>
              </a:rPr>
              <a:t>, S. B., A review on contemporary Metal–Organic Framework materials. </a:t>
            </a:r>
            <a:r>
              <a:rPr lang="en-US" sz="1000" err="1">
                <a:cs typeface="Calibri"/>
              </a:rPr>
              <a:t>Inorganica</a:t>
            </a:r>
            <a:r>
              <a:rPr lang="en-US" sz="1000">
                <a:cs typeface="Calibri"/>
              </a:rPr>
              <a:t> </a:t>
            </a:r>
            <a:r>
              <a:rPr lang="en-US" sz="1000" err="1">
                <a:cs typeface="Calibri"/>
              </a:rPr>
              <a:t>Chimica</a:t>
            </a:r>
            <a:r>
              <a:rPr lang="en-US" sz="1000">
                <a:cs typeface="Calibri"/>
              </a:rPr>
              <a:t> Acta 2016, 446, 61-74. </a:t>
            </a:r>
            <a:r>
              <a:rPr lang="en-CA" sz="1000">
                <a:hlinkClick r:id="rId5" tooltip="Persistent link using digital object identifier"/>
              </a:rPr>
              <a:t>https://doi.org/10.1016/j.ica.2016.02.062</a:t>
            </a:r>
            <a:r>
              <a:rPr lang="en-CA" sz="1000"/>
              <a:t> </a:t>
            </a:r>
          </a:p>
          <a:p>
            <a:r>
              <a:rPr lang="en-CA" sz="1000">
                <a:cs typeface="Calibri"/>
              </a:rPr>
              <a:t>(3) </a:t>
            </a:r>
            <a:r>
              <a:rPr lang="en-CA" sz="1000" err="1">
                <a:cs typeface="Calibri"/>
              </a:rPr>
              <a:t>Gangu</a:t>
            </a:r>
            <a:r>
              <a:rPr lang="en-CA" sz="1000">
                <a:cs typeface="Calibri"/>
              </a:rPr>
              <a:t>, K. K.;  </a:t>
            </a:r>
            <a:r>
              <a:rPr lang="en-CA" sz="1000" err="1">
                <a:cs typeface="Calibri"/>
              </a:rPr>
              <a:t>Maddila</a:t>
            </a:r>
            <a:r>
              <a:rPr lang="en-CA" sz="1000">
                <a:cs typeface="Calibri"/>
              </a:rPr>
              <a:t>, S.;  </a:t>
            </a:r>
            <a:r>
              <a:rPr lang="en-CA" sz="1000" err="1">
                <a:cs typeface="Calibri"/>
              </a:rPr>
              <a:t>Mukkamala</a:t>
            </a:r>
            <a:r>
              <a:rPr lang="en-CA" sz="1000">
                <a:cs typeface="Calibri"/>
              </a:rPr>
              <a:t>, S. B.; </a:t>
            </a:r>
            <a:r>
              <a:rPr lang="en-CA" sz="1000" err="1">
                <a:cs typeface="Calibri"/>
              </a:rPr>
              <a:t>Jonnalagadda</a:t>
            </a:r>
            <a:r>
              <a:rPr lang="en-CA" sz="1000">
                <a:cs typeface="Calibri"/>
              </a:rPr>
              <a:t>, S. B., Characteristics of MOF, MWCNT and graphene containing materials for hydrogen storage: A review. Journal of Energy Chemistry 2019, 30, 132-144. </a:t>
            </a:r>
            <a:r>
              <a:rPr lang="en-CA" sz="1000">
                <a:hlinkClick r:id="rId6" tooltip="Persistent link using digital object identifier"/>
              </a:rPr>
              <a:t>https://doi.org/10.1016/j.jechem.2018.04.012</a:t>
            </a:r>
            <a:endParaRPr lang="en-US" sz="1000">
              <a:cs typeface="Calibri"/>
            </a:endParaRPr>
          </a:p>
        </p:txBody>
      </p:sp>
      <p:grpSp>
        <p:nvGrpSpPr>
          <p:cNvPr id="33" name="Group 32">
            <a:extLst>
              <a:ext uri="{FF2B5EF4-FFF2-40B4-BE49-F238E27FC236}">
                <a16:creationId xmlns:a16="http://schemas.microsoft.com/office/drawing/2014/main" id="{19318882-12BC-4B6B-876E-A6B1669C3477}"/>
              </a:ext>
            </a:extLst>
          </p:cNvPr>
          <p:cNvGrpSpPr/>
          <p:nvPr/>
        </p:nvGrpSpPr>
        <p:grpSpPr>
          <a:xfrm>
            <a:off x="5915913" y="1151451"/>
            <a:ext cx="6039867" cy="5059484"/>
            <a:chOff x="5860659" y="1212505"/>
            <a:chExt cx="6067180" cy="5179446"/>
          </a:xfrm>
        </p:grpSpPr>
        <p:pic>
          <p:nvPicPr>
            <p:cNvPr id="30" name="Picture 29">
              <a:extLst>
                <a:ext uri="{FF2B5EF4-FFF2-40B4-BE49-F238E27FC236}">
                  <a16:creationId xmlns:a16="http://schemas.microsoft.com/office/drawing/2014/main" id="{9CC37B7D-1917-4CAF-BBB5-7A12E319ADC7}"/>
                </a:ext>
              </a:extLst>
            </p:cNvPr>
            <p:cNvPicPr>
              <a:picLocks noChangeAspect="1"/>
            </p:cNvPicPr>
            <p:nvPr/>
          </p:nvPicPr>
          <p:blipFill>
            <a:blip r:embed="rId7"/>
            <a:stretch>
              <a:fillRect/>
            </a:stretch>
          </p:blipFill>
          <p:spPr>
            <a:xfrm>
              <a:off x="5869036" y="1212651"/>
              <a:ext cx="6058803" cy="5179300"/>
            </a:xfrm>
            <a:prstGeom prst="rect">
              <a:avLst/>
            </a:prstGeom>
          </p:spPr>
        </p:pic>
        <p:sp>
          <p:nvSpPr>
            <p:cNvPr id="32" name="TextBox 31">
              <a:extLst>
                <a:ext uri="{FF2B5EF4-FFF2-40B4-BE49-F238E27FC236}">
                  <a16:creationId xmlns:a16="http://schemas.microsoft.com/office/drawing/2014/main" id="{3CFF777A-33D8-4338-8CC0-155C70DEFC6C}"/>
                </a:ext>
              </a:extLst>
            </p:cNvPr>
            <p:cNvSpPr txBox="1"/>
            <p:nvPr/>
          </p:nvSpPr>
          <p:spPr>
            <a:xfrm>
              <a:off x="5860659" y="1212505"/>
              <a:ext cx="959495" cy="246221"/>
            </a:xfrm>
            <a:prstGeom prst="rect">
              <a:avLst/>
            </a:prstGeom>
            <a:solidFill>
              <a:schemeClr val="bg1"/>
            </a:solidFill>
          </p:spPr>
          <p:txBody>
            <a:bodyPr wrap="square" rtlCol="0">
              <a:spAutoFit/>
            </a:bodyPr>
            <a:lstStyle/>
            <a:p>
              <a:pPr algn="ctr"/>
              <a:r>
                <a:rPr lang="en-US" sz="1000"/>
                <a:t>Reference (1)</a:t>
              </a:r>
              <a:endParaRPr lang="en-CA" sz="1000"/>
            </a:p>
          </p:txBody>
        </p:sp>
      </p:grpSp>
      <p:grpSp>
        <p:nvGrpSpPr>
          <p:cNvPr id="36" name="Group 35">
            <a:extLst>
              <a:ext uri="{FF2B5EF4-FFF2-40B4-BE49-F238E27FC236}">
                <a16:creationId xmlns:a16="http://schemas.microsoft.com/office/drawing/2014/main" id="{BED21E32-DC1B-4563-A309-55707A058BE0}"/>
              </a:ext>
            </a:extLst>
          </p:cNvPr>
          <p:cNvGrpSpPr/>
          <p:nvPr/>
        </p:nvGrpSpPr>
        <p:grpSpPr>
          <a:xfrm>
            <a:off x="125006" y="3460999"/>
            <a:ext cx="5799246" cy="2576514"/>
            <a:chOff x="2551321" y="2002483"/>
            <a:chExt cx="3369872" cy="1415848"/>
          </a:xfrm>
        </p:grpSpPr>
        <p:pic>
          <p:nvPicPr>
            <p:cNvPr id="26" name="Picture 25">
              <a:extLst>
                <a:ext uri="{FF2B5EF4-FFF2-40B4-BE49-F238E27FC236}">
                  <a16:creationId xmlns:a16="http://schemas.microsoft.com/office/drawing/2014/main" id="{133CCBD0-276B-46E0-AA46-6E3C0BA1EE13}"/>
                </a:ext>
              </a:extLst>
            </p:cNvPr>
            <p:cNvPicPr>
              <a:picLocks noChangeAspect="1"/>
            </p:cNvPicPr>
            <p:nvPr/>
          </p:nvPicPr>
          <p:blipFill>
            <a:blip r:embed="rId8"/>
            <a:stretch>
              <a:fillRect/>
            </a:stretch>
          </p:blipFill>
          <p:spPr>
            <a:xfrm>
              <a:off x="2551321" y="2002483"/>
              <a:ext cx="3365004" cy="1408522"/>
            </a:xfrm>
            <a:prstGeom prst="rect">
              <a:avLst/>
            </a:prstGeom>
          </p:spPr>
        </p:pic>
        <p:sp>
          <p:nvSpPr>
            <p:cNvPr id="35" name="TextBox 34">
              <a:extLst>
                <a:ext uri="{FF2B5EF4-FFF2-40B4-BE49-F238E27FC236}">
                  <a16:creationId xmlns:a16="http://schemas.microsoft.com/office/drawing/2014/main" id="{165F0815-A1EC-4691-9FA5-65F18ACA396B}"/>
                </a:ext>
              </a:extLst>
            </p:cNvPr>
            <p:cNvSpPr txBox="1"/>
            <p:nvPr/>
          </p:nvSpPr>
          <p:spPr>
            <a:xfrm>
              <a:off x="5376371" y="3283027"/>
              <a:ext cx="544822" cy="135304"/>
            </a:xfrm>
            <a:prstGeom prst="rect">
              <a:avLst/>
            </a:prstGeom>
            <a:solidFill>
              <a:schemeClr val="bg1"/>
            </a:solidFill>
          </p:spPr>
          <p:txBody>
            <a:bodyPr wrap="square" rtlCol="0">
              <a:spAutoFit/>
            </a:bodyPr>
            <a:lstStyle/>
            <a:p>
              <a:pPr algn="ctr"/>
              <a:r>
                <a:rPr lang="en-US" sz="1000"/>
                <a:t>Reference (2)</a:t>
              </a:r>
              <a:endParaRPr lang="en-CA" sz="1000"/>
            </a:p>
          </p:txBody>
        </p:sp>
      </p:grpSp>
      <p:sp>
        <p:nvSpPr>
          <p:cNvPr id="37" name="Title 1">
            <a:extLst>
              <a:ext uri="{FF2B5EF4-FFF2-40B4-BE49-F238E27FC236}">
                <a16:creationId xmlns:a16="http://schemas.microsoft.com/office/drawing/2014/main" id="{5115C148-A8CF-4F0B-B5A8-238265D5C755}"/>
              </a:ext>
            </a:extLst>
          </p:cNvPr>
          <p:cNvSpPr txBox="1">
            <a:spLocks/>
          </p:cNvSpPr>
          <p:nvPr/>
        </p:nvSpPr>
        <p:spPr>
          <a:xfrm>
            <a:off x="648134" y="460211"/>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a:cs typeface="Calibri Light"/>
              </a:rPr>
              <a:t>Problems</a:t>
            </a:r>
            <a:r>
              <a:rPr lang="en-US">
                <a:cs typeface="Calibri Light"/>
              </a:rPr>
              <a:t> and Research</a:t>
            </a:r>
            <a:endParaRPr lang="en-US"/>
          </a:p>
        </p:txBody>
      </p:sp>
      <p:sp>
        <p:nvSpPr>
          <p:cNvPr id="39" name="Title 1">
            <a:extLst>
              <a:ext uri="{FF2B5EF4-FFF2-40B4-BE49-F238E27FC236}">
                <a16:creationId xmlns:a16="http://schemas.microsoft.com/office/drawing/2014/main" id="{B91D5060-0A28-48A8-832B-04E23BD76BE2}"/>
              </a:ext>
            </a:extLst>
          </p:cNvPr>
          <p:cNvSpPr txBox="1">
            <a:spLocks/>
          </p:cNvSpPr>
          <p:nvPr/>
        </p:nvSpPr>
        <p:spPr>
          <a:xfrm>
            <a:off x="644088" y="461791"/>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cs typeface="Calibri Light"/>
              </a:rPr>
              <a:t>Problems and </a:t>
            </a:r>
            <a:r>
              <a:rPr lang="en-US" u="sng">
                <a:cs typeface="Calibri Light"/>
              </a:rPr>
              <a:t>Research</a:t>
            </a:r>
            <a:endParaRPr lang="en-US" u="sng"/>
          </a:p>
        </p:txBody>
      </p:sp>
    </p:spTree>
    <p:extLst>
      <p:ext uri="{BB962C8B-B14F-4D97-AF65-F5344CB8AC3E}">
        <p14:creationId xmlns:p14="http://schemas.microsoft.com/office/powerpoint/2010/main" val="297033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3">
                                            <p:txEl>
                                              <p:pRg st="0" end="0"/>
                                            </p:txEl>
                                          </p:spTgt>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37"/>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13"/>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33"/>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36"/>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7" grpId="0"/>
      <p:bldP spid="37" grpId="1"/>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0B21D-FAE0-41B9-9DC4-BD0C1B149186}"/>
              </a:ext>
            </a:extLst>
          </p:cNvPr>
          <p:cNvSpPr>
            <a:spLocks noGrp="1"/>
          </p:cNvSpPr>
          <p:nvPr>
            <p:ph type="title"/>
          </p:nvPr>
        </p:nvSpPr>
        <p:spPr/>
        <p:txBody>
          <a:bodyPr/>
          <a:lstStyle/>
          <a:p>
            <a:r>
              <a:rPr lang="en-US"/>
              <a:t>Best Current MOF for H</a:t>
            </a:r>
            <a:r>
              <a:rPr lang="en-US" baseline="-25000"/>
              <a:t>2</a:t>
            </a:r>
            <a:r>
              <a:rPr lang="en-US"/>
              <a:t> Storage</a:t>
            </a:r>
            <a:endParaRPr lang="en-CA"/>
          </a:p>
        </p:txBody>
      </p:sp>
      <p:sp>
        <p:nvSpPr>
          <p:cNvPr id="4" name="TextBox 3">
            <a:extLst>
              <a:ext uri="{FF2B5EF4-FFF2-40B4-BE49-F238E27FC236}">
                <a16:creationId xmlns:a16="http://schemas.microsoft.com/office/drawing/2014/main" id="{124DBE9A-E57E-40DA-9FE9-D0667B4E88BF}"/>
              </a:ext>
            </a:extLst>
          </p:cNvPr>
          <p:cNvSpPr txBox="1"/>
          <p:nvPr/>
        </p:nvSpPr>
        <p:spPr>
          <a:xfrm>
            <a:off x="0" y="5897449"/>
            <a:ext cx="12192000" cy="1015663"/>
          </a:xfrm>
          <a:prstGeom prst="rect">
            <a:avLst/>
          </a:prstGeom>
          <a:noFill/>
        </p:spPr>
        <p:txBody>
          <a:bodyPr wrap="square" rtlCol="0">
            <a:spAutoFit/>
          </a:bodyPr>
          <a:lstStyle/>
          <a:p>
            <a:r>
              <a:rPr lang="en-CA" sz="1000"/>
              <a:t>(1) Ahmed, A.; Liu, Y.; Purewal, J.; Tran, L. D.; Wong-Foy, A. G.; </a:t>
            </a:r>
            <a:r>
              <a:rPr lang="en-CA" sz="1000" err="1"/>
              <a:t>Veenstra</a:t>
            </a:r>
            <a:r>
              <a:rPr lang="en-CA" sz="1000"/>
              <a:t>, M.; </a:t>
            </a:r>
            <a:r>
              <a:rPr lang="en-CA" sz="1000" err="1"/>
              <a:t>Matzger</a:t>
            </a:r>
            <a:r>
              <a:rPr lang="en-CA" sz="1000"/>
              <a:t>, A. J.; Siegel, D. J. Balancing Gravimetric and Volumetric Hydrogen Density in MOFs. </a:t>
            </a:r>
            <a:r>
              <a:rPr lang="en-CA" sz="1000" i="1"/>
              <a:t>Energy Environ. Sci.</a:t>
            </a:r>
            <a:r>
              <a:rPr lang="en-CA" sz="1000"/>
              <a:t> </a:t>
            </a:r>
            <a:r>
              <a:rPr lang="en-CA" sz="1000" b="1"/>
              <a:t>2017</a:t>
            </a:r>
            <a:r>
              <a:rPr lang="en-CA" sz="1000"/>
              <a:t>, </a:t>
            </a:r>
            <a:r>
              <a:rPr lang="en-CA" sz="1000" i="1"/>
              <a:t>10</a:t>
            </a:r>
            <a:r>
              <a:rPr lang="en-CA" sz="1000"/>
              <a:t> (11), 2459–2471. </a:t>
            </a:r>
            <a:r>
              <a:rPr lang="en-CA" sz="1000">
                <a:hlinkClick r:id="rId3"/>
              </a:rPr>
              <a:t>https://doi.org/10.1039/C7EE02477K</a:t>
            </a:r>
            <a:r>
              <a:rPr lang="en-CA" sz="1000"/>
              <a:t>.</a:t>
            </a:r>
          </a:p>
          <a:p>
            <a:endParaRPr lang="en-CA" sz="1000"/>
          </a:p>
          <a:p>
            <a:r>
              <a:rPr lang="en-CA" sz="1000"/>
              <a:t>(2) Ahmed, A.; Seth, S.; Purewal, J.; Wong-Foy, A. G.; </a:t>
            </a:r>
            <a:r>
              <a:rPr lang="en-CA" sz="1000" err="1"/>
              <a:t>Veenstra</a:t>
            </a:r>
            <a:r>
              <a:rPr lang="en-CA" sz="1000"/>
              <a:t>, M.; </a:t>
            </a:r>
            <a:r>
              <a:rPr lang="en-CA" sz="1000" err="1"/>
              <a:t>Matzger</a:t>
            </a:r>
            <a:r>
              <a:rPr lang="en-CA" sz="1000"/>
              <a:t>, A. J.; Siegel, D. J. Exceptional Hydrogen Storage Achieved by Screening Nearly Half a Million Metal-Organic Frameworks. </a:t>
            </a:r>
            <a:r>
              <a:rPr lang="en-CA" sz="1000" i="1"/>
              <a:t>Nature Communications</a:t>
            </a:r>
            <a:r>
              <a:rPr lang="en-CA" sz="1000"/>
              <a:t> </a:t>
            </a:r>
            <a:r>
              <a:rPr lang="en-CA" sz="1000" b="1"/>
              <a:t>2019</a:t>
            </a:r>
            <a:r>
              <a:rPr lang="en-CA" sz="1000"/>
              <a:t>, </a:t>
            </a:r>
            <a:r>
              <a:rPr lang="en-CA" sz="1000" i="1"/>
              <a:t>10</a:t>
            </a:r>
            <a:r>
              <a:rPr lang="en-CA" sz="1000"/>
              <a:t> (1), 1568. </a:t>
            </a:r>
            <a:r>
              <a:rPr lang="en-CA" sz="1000">
                <a:hlinkClick r:id="rId4"/>
              </a:rPr>
              <a:t>https://doi.org/10.1038/s41467-019-09365-w</a:t>
            </a:r>
            <a:r>
              <a:rPr lang="en-CA" sz="1000"/>
              <a:t>.</a:t>
            </a:r>
          </a:p>
          <a:p>
            <a:endParaRPr lang="en-CA" sz="1000"/>
          </a:p>
        </p:txBody>
      </p:sp>
      <p:pic>
        <p:nvPicPr>
          <p:cNvPr id="6" name="Picture 5" descr="Chart, scatter chart&#10;&#10;Description automatically generated">
            <a:extLst>
              <a:ext uri="{FF2B5EF4-FFF2-40B4-BE49-F238E27FC236}">
                <a16:creationId xmlns:a16="http://schemas.microsoft.com/office/drawing/2014/main" id="{8D5DC94D-F900-4714-850C-ECD6F8AC24AF}"/>
              </a:ext>
            </a:extLst>
          </p:cNvPr>
          <p:cNvPicPr>
            <a:picLocks noChangeAspect="1"/>
          </p:cNvPicPr>
          <p:nvPr/>
        </p:nvPicPr>
        <p:blipFill rotWithShape="1">
          <a:blip r:embed="rId5">
            <a:extLst>
              <a:ext uri="{28A0092B-C50C-407E-A947-70E740481C1C}">
                <a14:useLocalDpi xmlns:a14="http://schemas.microsoft.com/office/drawing/2010/main" val="0"/>
              </a:ext>
            </a:extLst>
          </a:blip>
          <a:srcRect l="20724" r="60792"/>
          <a:stretch/>
        </p:blipFill>
        <p:spPr>
          <a:xfrm>
            <a:off x="8607502" y="1343737"/>
            <a:ext cx="3174484" cy="3483559"/>
          </a:xfrm>
          <a:prstGeom prst="rect">
            <a:avLst/>
          </a:prstGeom>
        </p:spPr>
      </p:pic>
      <p:sp>
        <p:nvSpPr>
          <p:cNvPr id="7" name="Slide Number Placeholder 6">
            <a:extLst>
              <a:ext uri="{FF2B5EF4-FFF2-40B4-BE49-F238E27FC236}">
                <a16:creationId xmlns:a16="http://schemas.microsoft.com/office/drawing/2014/main" id="{D1A9EAE5-A12A-4F54-AD90-BC50E80922A5}"/>
              </a:ext>
            </a:extLst>
          </p:cNvPr>
          <p:cNvSpPr>
            <a:spLocks noGrp="1"/>
          </p:cNvSpPr>
          <p:nvPr>
            <p:ph type="sldNum" sz="quarter" idx="12"/>
          </p:nvPr>
        </p:nvSpPr>
        <p:spPr/>
        <p:txBody>
          <a:bodyPr/>
          <a:lstStyle/>
          <a:p>
            <a:r>
              <a:rPr lang="en-US"/>
              <a:t>5</a:t>
            </a:r>
          </a:p>
        </p:txBody>
      </p:sp>
      <p:graphicFrame>
        <p:nvGraphicFramePr>
          <p:cNvPr id="10" name="Chart 9">
            <a:extLst>
              <a:ext uri="{FF2B5EF4-FFF2-40B4-BE49-F238E27FC236}">
                <a16:creationId xmlns:a16="http://schemas.microsoft.com/office/drawing/2014/main" id="{886F577B-5B71-4659-9010-B6F3E25ACA6F}"/>
              </a:ext>
            </a:extLst>
          </p:cNvPr>
          <p:cNvGraphicFramePr/>
          <p:nvPr>
            <p:extLst>
              <p:ext uri="{D42A27DB-BD31-4B8C-83A1-F6EECF244321}">
                <p14:modId xmlns:p14="http://schemas.microsoft.com/office/powerpoint/2010/main" val="932621701"/>
              </p:ext>
            </p:extLst>
          </p:nvPr>
        </p:nvGraphicFramePr>
        <p:xfrm>
          <a:off x="0" y="1150484"/>
          <a:ext cx="9548633" cy="4796613"/>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932844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0B21D-FAE0-41B9-9DC4-BD0C1B149186}"/>
              </a:ext>
            </a:extLst>
          </p:cNvPr>
          <p:cNvSpPr>
            <a:spLocks noGrp="1"/>
          </p:cNvSpPr>
          <p:nvPr>
            <p:ph type="title"/>
          </p:nvPr>
        </p:nvSpPr>
        <p:spPr/>
        <p:txBody>
          <a:bodyPr/>
          <a:lstStyle/>
          <a:p>
            <a:r>
              <a:rPr lang="en-US"/>
              <a:t>Project future</a:t>
            </a:r>
            <a:endParaRPr lang="en-CA"/>
          </a:p>
        </p:txBody>
      </p:sp>
      <p:sp>
        <p:nvSpPr>
          <p:cNvPr id="3" name="Content Placeholder 2">
            <a:extLst>
              <a:ext uri="{FF2B5EF4-FFF2-40B4-BE49-F238E27FC236}">
                <a16:creationId xmlns:a16="http://schemas.microsoft.com/office/drawing/2014/main" id="{9745AB5F-7E38-46FC-898C-9112D0C38DC4}"/>
              </a:ext>
            </a:extLst>
          </p:cNvPr>
          <p:cNvSpPr>
            <a:spLocks noGrp="1"/>
          </p:cNvSpPr>
          <p:nvPr>
            <p:ph idx="1"/>
          </p:nvPr>
        </p:nvSpPr>
        <p:spPr>
          <a:xfrm>
            <a:off x="875201" y="1331259"/>
            <a:ext cx="9921136" cy="4749030"/>
          </a:xfrm>
        </p:spPr>
        <p:txBody>
          <a:bodyPr vert="horz" lIns="91440" tIns="45720" rIns="91440" bIns="45720" rtlCol="0" anchor="t">
            <a:normAutofit/>
          </a:bodyPr>
          <a:lstStyle/>
          <a:p>
            <a:pPr marL="0" indent="0">
              <a:buNone/>
            </a:pPr>
            <a:r>
              <a:rPr lang="en-US" sz="2800">
                <a:cs typeface="Calibri" panose="020F0502020204030204"/>
              </a:rPr>
              <a:t>Explore using MOFs as H</a:t>
            </a:r>
            <a:r>
              <a:rPr lang="en-US" sz="2800" baseline="-25000">
                <a:cs typeface="Calibri" panose="020F0502020204030204"/>
              </a:rPr>
              <a:t>2</a:t>
            </a:r>
            <a:r>
              <a:rPr lang="en-US" sz="2800">
                <a:cs typeface="Calibri" panose="020F0502020204030204"/>
              </a:rPr>
              <a:t> storage for FCEV</a:t>
            </a:r>
          </a:p>
          <a:p>
            <a:pPr lvl="1">
              <a:buFont typeface="Wingdings" panose="05000000000000000000" pitchFamily="2" charset="2"/>
              <a:buChar char="v"/>
            </a:pPr>
            <a:r>
              <a:rPr lang="en-US" sz="2400">
                <a:cs typeface="Calibri" panose="020F0502020204030204"/>
              </a:rPr>
              <a:t>MOF Research/Reviews to vehicle application</a:t>
            </a:r>
          </a:p>
          <a:p>
            <a:pPr lvl="1">
              <a:buFont typeface="Wingdings" panose="05000000000000000000" pitchFamily="2" charset="2"/>
              <a:buChar char="v"/>
            </a:pPr>
            <a:r>
              <a:rPr lang="en-US" sz="2400">
                <a:cs typeface="Calibri" panose="020F0502020204030204"/>
              </a:rPr>
              <a:t>Eco-audit of:</a:t>
            </a:r>
          </a:p>
          <a:p>
            <a:pPr lvl="2">
              <a:buFont typeface="Wingdings" panose="05000000000000000000" pitchFamily="2" charset="2"/>
              <a:buChar char="v"/>
            </a:pPr>
            <a:r>
              <a:rPr lang="en-US" sz="2000">
                <a:cs typeface="Calibri" panose="020F0502020204030204"/>
              </a:rPr>
              <a:t>Current best “realistic” MOF</a:t>
            </a:r>
          </a:p>
          <a:p>
            <a:pPr lvl="2">
              <a:buFont typeface="Wingdings" panose="05000000000000000000" pitchFamily="2" charset="2"/>
              <a:buChar char="v"/>
            </a:pPr>
            <a:r>
              <a:rPr lang="en-US" sz="2000">
                <a:cs typeface="Calibri" panose="020F0502020204030204"/>
              </a:rPr>
              <a:t>Hypothetical best MOF</a:t>
            </a:r>
          </a:p>
          <a:p>
            <a:pPr lvl="1">
              <a:buFont typeface="Wingdings" panose="05000000000000000000" pitchFamily="2" charset="2"/>
              <a:buChar char="v"/>
            </a:pPr>
            <a:r>
              <a:rPr lang="en-US" sz="2400">
                <a:cs typeface="Calibri" panose="020F0502020204030204"/>
              </a:rPr>
              <a:t>Larger role of vehicle MOFs in hydrogen economy</a:t>
            </a:r>
          </a:p>
          <a:p>
            <a:pPr marL="457200" lvl="1" indent="0">
              <a:buNone/>
            </a:pPr>
            <a:endParaRPr lang="en-US" sz="2400">
              <a:cs typeface="Calibri" panose="020F0502020204030204"/>
            </a:endParaRPr>
          </a:p>
          <a:p>
            <a:pPr marL="0" indent="0">
              <a:buNone/>
            </a:pPr>
            <a:r>
              <a:rPr lang="en-US" sz="2800">
                <a:cs typeface="Calibri" panose="020F0502020204030204"/>
              </a:rPr>
              <a:t>Understand screening and selection process for promising MOFs</a:t>
            </a:r>
          </a:p>
        </p:txBody>
      </p:sp>
      <p:sp>
        <p:nvSpPr>
          <p:cNvPr id="4" name="Slide Number Placeholder 3">
            <a:extLst>
              <a:ext uri="{FF2B5EF4-FFF2-40B4-BE49-F238E27FC236}">
                <a16:creationId xmlns:a16="http://schemas.microsoft.com/office/drawing/2014/main" id="{F9301435-66A5-4AA9-9321-A1B620AA38CC}"/>
              </a:ext>
            </a:extLst>
          </p:cNvPr>
          <p:cNvSpPr>
            <a:spLocks noGrp="1"/>
          </p:cNvSpPr>
          <p:nvPr>
            <p:ph type="sldNum" sz="quarter" idx="12"/>
          </p:nvPr>
        </p:nvSpPr>
        <p:spPr/>
        <p:txBody>
          <a:bodyPr/>
          <a:lstStyle/>
          <a:p>
            <a:r>
              <a:rPr lang="en-US"/>
              <a:t>6</a:t>
            </a:r>
          </a:p>
        </p:txBody>
      </p:sp>
    </p:spTree>
    <p:extLst>
      <p:ext uri="{BB962C8B-B14F-4D97-AF65-F5344CB8AC3E}">
        <p14:creationId xmlns:p14="http://schemas.microsoft.com/office/powerpoint/2010/main" val="4226243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0B21D-FAE0-41B9-9DC4-BD0C1B149186}"/>
              </a:ext>
            </a:extLst>
          </p:cNvPr>
          <p:cNvSpPr>
            <a:spLocks noGrp="1"/>
          </p:cNvSpPr>
          <p:nvPr>
            <p:ph type="title"/>
          </p:nvPr>
        </p:nvSpPr>
        <p:spPr/>
        <p:txBody>
          <a:bodyPr/>
          <a:lstStyle/>
          <a:p>
            <a:r>
              <a:rPr lang="en-US"/>
              <a:t>Best Current MOFs for H</a:t>
            </a:r>
            <a:r>
              <a:rPr lang="en-US" baseline="-25000"/>
              <a:t>2</a:t>
            </a:r>
            <a:r>
              <a:rPr lang="en-US"/>
              <a:t> Storage</a:t>
            </a:r>
            <a:endParaRPr lang="en-CA"/>
          </a:p>
        </p:txBody>
      </p:sp>
      <p:sp>
        <p:nvSpPr>
          <p:cNvPr id="3" name="Content Placeholder 2">
            <a:extLst>
              <a:ext uri="{FF2B5EF4-FFF2-40B4-BE49-F238E27FC236}">
                <a16:creationId xmlns:a16="http://schemas.microsoft.com/office/drawing/2014/main" id="{9745AB5F-7E38-46FC-898C-9112D0C38DC4}"/>
              </a:ext>
            </a:extLst>
          </p:cNvPr>
          <p:cNvSpPr>
            <a:spLocks noGrp="1"/>
          </p:cNvSpPr>
          <p:nvPr>
            <p:ph idx="1"/>
          </p:nvPr>
        </p:nvSpPr>
        <p:spPr>
          <a:xfrm>
            <a:off x="646111" y="1331259"/>
            <a:ext cx="7860215" cy="4195481"/>
          </a:xfrm>
        </p:spPr>
        <p:txBody>
          <a:bodyPr vert="horz" lIns="91440" tIns="45720" rIns="91440" bIns="45720" rtlCol="0" anchor="t">
            <a:normAutofit lnSpcReduction="10000"/>
          </a:bodyPr>
          <a:lstStyle/>
          <a:p>
            <a:pPr>
              <a:buFont typeface="Wingdings" panose="05000000000000000000" pitchFamily="2" charset="2"/>
              <a:buChar char="v"/>
            </a:pPr>
            <a:r>
              <a:rPr lang="en-CA" sz="2800">
                <a:cs typeface="Calibri" panose="020F0502020204030204"/>
              </a:rPr>
              <a:t>Experimental: IRMOF-20</a:t>
            </a:r>
          </a:p>
          <a:p>
            <a:pPr lvl="1">
              <a:buFont typeface="Wingdings" panose="05000000000000000000" pitchFamily="2" charset="2"/>
              <a:buChar char="v"/>
            </a:pPr>
            <a:r>
              <a:rPr lang="en-US" sz="2400"/>
              <a:t>Zinc-based ( </a:t>
            </a:r>
            <a:r>
              <a:rPr lang="en-CA" sz="2400" b="1"/>
              <a:t>Zn</a:t>
            </a:r>
            <a:r>
              <a:rPr lang="en-CA" sz="2400" b="1" baseline="-25000"/>
              <a:t>4</a:t>
            </a:r>
            <a:r>
              <a:rPr lang="en-CA" sz="2400" b="1"/>
              <a:t>O(C</a:t>
            </a:r>
            <a:r>
              <a:rPr lang="en-CA" sz="2400" b="1" baseline="-25000"/>
              <a:t>8</a:t>
            </a:r>
            <a:r>
              <a:rPr lang="en-CA" sz="2400" b="1"/>
              <a:t>H</a:t>
            </a:r>
            <a:r>
              <a:rPr lang="en-CA" sz="2400" b="1" baseline="-25000"/>
              <a:t>2</a:t>
            </a:r>
            <a:r>
              <a:rPr lang="en-CA" sz="2400" b="1"/>
              <a:t>O</a:t>
            </a:r>
            <a:r>
              <a:rPr lang="en-CA" sz="2400" b="1" baseline="-25000"/>
              <a:t>4</a:t>
            </a:r>
            <a:r>
              <a:rPr lang="en-CA" sz="2400" b="1"/>
              <a:t>S</a:t>
            </a:r>
            <a:r>
              <a:rPr lang="en-CA" sz="2400" b="1" baseline="-25000"/>
              <a:t>2</a:t>
            </a:r>
            <a:r>
              <a:rPr lang="en-CA" sz="2400" b="1"/>
              <a:t>)</a:t>
            </a:r>
            <a:r>
              <a:rPr lang="en-CA" sz="2400" b="1" baseline="-25000"/>
              <a:t>3 </a:t>
            </a:r>
            <a:r>
              <a:rPr lang="en-US" sz="2400"/>
              <a:t>)</a:t>
            </a:r>
          </a:p>
          <a:p>
            <a:pPr lvl="1">
              <a:buFont typeface="Wingdings" panose="05000000000000000000" pitchFamily="2" charset="2"/>
              <a:buChar char="v"/>
            </a:pPr>
            <a:r>
              <a:rPr lang="en-US" sz="2400"/>
              <a:t>usable H</a:t>
            </a:r>
            <a:r>
              <a:rPr lang="en-US" sz="2400" baseline="-25000"/>
              <a:t>2</a:t>
            </a:r>
            <a:r>
              <a:rPr lang="en-US" sz="2400"/>
              <a:t> capacity of 5.7 </a:t>
            </a:r>
            <a:r>
              <a:rPr lang="en-US" sz="2400" err="1"/>
              <a:t>wt</a:t>
            </a:r>
            <a:r>
              <a:rPr lang="en-US" sz="2400"/>
              <a:t>% and &amp; 33.4 g/L (77 K, pressure swing 5 - 100 bar)</a:t>
            </a:r>
            <a:r>
              <a:rPr lang="en-US" sz="2400" baseline="30000"/>
              <a:t>1</a:t>
            </a:r>
            <a:endParaRPr lang="en-US" sz="2400" baseline="30000">
              <a:cs typeface="Calibri" panose="020F0502020204030204"/>
            </a:endParaRPr>
          </a:p>
          <a:p>
            <a:pPr marL="457200" lvl="1" indent="0">
              <a:buNone/>
            </a:pPr>
            <a:endParaRPr lang="en-CA" sz="2400">
              <a:cs typeface="Calibri" panose="020F0502020204030204"/>
            </a:endParaRPr>
          </a:p>
          <a:p>
            <a:pPr>
              <a:buFont typeface="Wingdings" panose="05000000000000000000" pitchFamily="2" charset="2"/>
              <a:buChar char="v"/>
            </a:pPr>
            <a:r>
              <a:rPr lang="en-CA" sz="2800">
                <a:cs typeface="Calibri" panose="020F0502020204030204"/>
              </a:rPr>
              <a:t>Computational: </a:t>
            </a:r>
            <a:r>
              <a:rPr lang="en-CA" sz="2800"/>
              <a:t>ECOLEP</a:t>
            </a:r>
          </a:p>
          <a:p>
            <a:pPr lvl="1">
              <a:buFont typeface="Wingdings" panose="05000000000000000000" pitchFamily="2" charset="2"/>
              <a:buChar char="v"/>
            </a:pPr>
            <a:r>
              <a:rPr lang="en-CA" sz="2600"/>
              <a:t>Cobalt-based</a:t>
            </a:r>
          </a:p>
          <a:p>
            <a:pPr lvl="1">
              <a:buFont typeface="Wingdings" panose="05000000000000000000" pitchFamily="2" charset="2"/>
              <a:buChar char="v"/>
            </a:pPr>
            <a:r>
              <a:rPr lang="pt-BR" sz="2400"/>
              <a:t>39 g-H</a:t>
            </a:r>
            <a:r>
              <a:rPr lang="pt-BR" sz="2400" baseline="-25000"/>
              <a:t>2</a:t>
            </a:r>
            <a:r>
              <a:rPr lang="pt-BR" sz="2400"/>
              <a:t> L</a:t>
            </a:r>
            <a:r>
              <a:rPr lang="pt-BR" sz="2400" baseline="30000"/>
              <a:t>−1</a:t>
            </a:r>
            <a:r>
              <a:rPr lang="pt-BR" sz="2400"/>
              <a:t> &amp; 8.2 wt.%</a:t>
            </a:r>
            <a:endParaRPr lang="en-CA" sz="2400">
              <a:cs typeface="Calibri" panose="020F0502020204030204"/>
            </a:endParaRPr>
          </a:p>
          <a:p>
            <a:pPr lvl="1">
              <a:buFont typeface="Wingdings" panose="05000000000000000000" pitchFamily="2" charset="2"/>
              <a:buChar char="v"/>
            </a:pPr>
            <a:r>
              <a:rPr lang="en-CA" sz="2400">
                <a:cs typeface="Calibri" panose="020F0502020204030204"/>
              </a:rPr>
              <a:t>Ceiling at 40g/L ? </a:t>
            </a:r>
            <a:r>
              <a:rPr lang="en-CA" sz="2400" baseline="30000">
                <a:cs typeface="Calibri" panose="020F0502020204030204"/>
              </a:rPr>
              <a:t>2</a:t>
            </a:r>
          </a:p>
        </p:txBody>
      </p:sp>
      <p:sp>
        <p:nvSpPr>
          <p:cNvPr id="4" name="TextBox 3">
            <a:extLst>
              <a:ext uri="{FF2B5EF4-FFF2-40B4-BE49-F238E27FC236}">
                <a16:creationId xmlns:a16="http://schemas.microsoft.com/office/drawing/2014/main" id="{124DBE9A-E57E-40DA-9FE9-D0667B4E88BF}"/>
              </a:ext>
            </a:extLst>
          </p:cNvPr>
          <p:cNvSpPr txBox="1"/>
          <p:nvPr/>
        </p:nvSpPr>
        <p:spPr>
          <a:xfrm>
            <a:off x="0" y="5897449"/>
            <a:ext cx="12192000" cy="1015663"/>
          </a:xfrm>
          <a:prstGeom prst="rect">
            <a:avLst/>
          </a:prstGeom>
          <a:noFill/>
        </p:spPr>
        <p:txBody>
          <a:bodyPr wrap="square" rtlCol="0">
            <a:spAutoFit/>
          </a:bodyPr>
          <a:lstStyle/>
          <a:p>
            <a:r>
              <a:rPr lang="en-CA" sz="1000"/>
              <a:t>(1) Ahmed, A.; Liu, Y.; Purewal, J.; Tran, L. D.; Wong-Foy, A. G.; </a:t>
            </a:r>
            <a:r>
              <a:rPr lang="en-CA" sz="1000" err="1"/>
              <a:t>Veenstra</a:t>
            </a:r>
            <a:r>
              <a:rPr lang="en-CA" sz="1000"/>
              <a:t>, M.; </a:t>
            </a:r>
            <a:r>
              <a:rPr lang="en-CA" sz="1000" err="1"/>
              <a:t>Matzger</a:t>
            </a:r>
            <a:r>
              <a:rPr lang="en-CA" sz="1000"/>
              <a:t>, A. J.; Siegel, D. J. Balancing Gravimetric and Volumetric Hydrogen Density in MOFs. </a:t>
            </a:r>
            <a:r>
              <a:rPr lang="en-CA" sz="1000" i="1"/>
              <a:t>Energy Environ. Sci.</a:t>
            </a:r>
            <a:r>
              <a:rPr lang="en-CA" sz="1000"/>
              <a:t> </a:t>
            </a:r>
            <a:r>
              <a:rPr lang="en-CA" sz="1000" b="1"/>
              <a:t>2017</a:t>
            </a:r>
            <a:r>
              <a:rPr lang="en-CA" sz="1000"/>
              <a:t>, </a:t>
            </a:r>
            <a:r>
              <a:rPr lang="en-CA" sz="1000" i="1"/>
              <a:t>10</a:t>
            </a:r>
            <a:r>
              <a:rPr lang="en-CA" sz="1000"/>
              <a:t> (11), 2459–2471. </a:t>
            </a:r>
            <a:r>
              <a:rPr lang="en-CA" sz="1000">
                <a:hlinkClick r:id="rId3"/>
              </a:rPr>
              <a:t>https://doi.org/10.1039/C7EE02477K</a:t>
            </a:r>
            <a:r>
              <a:rPr lang="en-CA" sz="1000"/>
              <a:t>.</a:t>
            </a:r>
          </a:p>
          <a:p>
            <a:endParaRPr lang="en-CA" sz="1000"/>
          </a:p>
          <a:p>
            <a:r>
              <a:rPr lang="en-CA" sz="1000"/>
              <a:t>(2) Ahmed, A.; Seth, S.; Purewal, J.; Wong-Foy, A. G.; </a:t>
            </a:r>
            <a:r>
              <a:rPr lang="en-CA" sz="1000" err="1"/>
              <a:t>Veenstra</a:t>
            </a:r>
            <a:r>
              <a:rPr lang="en-CA" sz="1000"/>
              <a:t>, M.; </a:t>
            </a:r>
            <a:r>
              <a:rPr lang="en-CA" sz="1000" err="1"/>
              <a:t>Matzger</a:t>
            </a:r>
            <a:r>
              <a:rPr lang="en-CA" sz="1000"/>
              <a:t>, A. J.; Siegel, D. J. Exceptional Hydrogen Storage Achieved by Screening Nearly Half a Million Metal-Organic Frameworks. </a:t>
            </a:r>
            <a:r>
              <a:rPr lang="en-CA" sz="1000" i="1"/>
              <a:t>Nature Communications</a:t>
            </a:r>
            <a:r>
              <a:rPr lang="en-CA" sz="1000"/>
              <a:t> </a:t>
            </a:r>
            <a:r>
              <a:rPr lang="en-CA" sz="1000" b="1"/>
              <a:t>2019</a:t>
            </a:r>
            <a:r>
              <a:rPr lang="en-CA" sz="1000"/>
              <a:t>, </a:t>
            </a:r>
            <a:r>
              <a:rPr lang="en-CA" sz="1000" i="1"/>
              <a:t>10</a:t>
            </a:r>
            <a:r>
              <a:rPr lang="en-CA" sz="1000"/>
              <a:t> (1), 1568. </a:t>
            </a:r>
            <a:r>
              <a:rPr lang="en-CA" sz="1000">
                <a:hlinkClick r:id="rId4"/>
              </a:rPr>
              <a:t>https://doi.org/10.1038/s41467-019-09365-w</a:t>
            </a:r>
            <a:r>
              <a:rPr lang="en-CA" sz="1000"/>
              <a:t>.</a:t>
            </a:r>
          </a:p>
          <a:p>
            <a:endParaRPr lang="en-CA" sz="1000"/>
          </a:p>
        </p:txBody>
      </p:sp>
      <p:pic>
        <p:nvPicPr>
          <p:cNvPr id="6" name="Picture 5" descr="Chart, scatter chart&#10;&#10;Description automatically generated">
            <a:extLst>
              <a:ext uri="{FF2B5EF4-FFF2-40B4-BE49-F238E27FC236}">
                <a16:creationId xmlns:a16="http://schemas.microsoft.com/office/drawing/2014/main" id="{8D5DC94D-F900-4714-850C-ECD6F8AC24AF}"/>
              </a:ext>
            </a:extLst>
          </p:cNvPr>
          <p:cNvPicPr>
            <a:picLocks noChangeAspect="1"/>
          </p:cNvPicPr>
          <p:nvPr/>
        </p:nvPicPr>
        <p:blipFill rotWithShape="1">
          <a:blip r:embed="rId5">
            <a:extLst>
              <a:ext uri="{28A0092B-C50C-407E-A947-70E740481C1C}">
                <a14:useLocalDpi xmlns:a14="http://schemas.microsoft.com/office/drawing/2010/main" val="0"/>
              </a:ext>
            </a:extLst>
          </a:blip>
          <a:srcRect l="20724" r="60792"/>
          <a:stretch/>
        </p:blipFill>
        <p:spPr>
          <a:xfrm>
            <a:off x="8712716" y="2223957"/>
            <a:ext cx="3174484" cy="3483559"/>
          </a:xfrm>
          <a:prstGeom prst="rect">
            <a:avLst/>
          </a:prstGeom>
        </p:spPr>
      </p:pic>
      <p:sp>
        <p:nvSpPr>
          <p:cNvPr id="7" name="Slide Number Placeholder 6">
            <a:extLst>
              <a:ext uri="{FF2B5EF4-FFF2-40B4-BE49-F238E27FC236}">
                <a16:creationId xmlns:a16="http://schemas.microsoft.com/office/drawing/2014/main" id="{D1A9EAE5-A12A-4F54-AD90-BC50E80922A5}"/>
              </a:ext>
            </a:extLst>
          </p:cNvPr>
          <p:cNvSpPr>
            <a:spLocks noGrp="1"/>
          </p:cNvSpPr>
          <p:nvPr>
            <p:ph type="sldNum" sz="quarter" idx="12"/>
          </p:nvPr>
        </p:nvSpPr>
        <p:spPr/>
        <p:txBody>
          <a:bodyPr/>
          <a:lstStyle/>
          <a:p>
            <a:endParaRPr lang="en-US"/>
          </a:p>
        </p:txBody>
      </p:sp>
    </p:spTree>
    <p:extLst>
      <p:ext uri="{BB962C8B-B14F-4D97-AF65-F5344CB8AC3E}">
        <p14:creationId xmlns:p14="http://schemas.microsoft.com/office/powerpoint/2010/main" val="459426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561A1-1465-4ABC-9EEE-9B1BB817CFB4}"/>
              </a:ext>
            </a:extLst>
          </p:cNvPr>
          <p:cNvSpPr>
            <a:spLocks noGrp="1"/>
          </p:cNvSpPr>
          <p:nvPr>
            <p:ph type="title"/>
          </p:nvPr>
        </p:nvSpPr>
        <p:spPr/>
        <p:txBody>
          <a:bodyPr/>
          <a:lstStyle/>
          <a:p>
            <a:r>
              <a:rPr lang="en-US"/>
              <a:t>MOFs</a:t>
            </a:r>
          </a:p>
        </p:txBody>
      </p:sp>
      <p:sp>
        <p:nvSpPr>
          <p:cNvPr id="3" name="Content Placeholder 2">
            <a:extLst>
              <a:ext uri="{FF2B5EF4-FFF2-40B4-BE49-F238E27FC236}">
                <a16:creationId xmlns:a16="http://schemas.microsoft.com/office/drawing/2014/main" id="{A33FBAC2-CD4B-4E93-9474-4373983E8720}"/>
              </a:ext>
            </a:extLst>
          </p:cNvPr>
          <p:cNvSpPr>
            <a:spLocks noGrp="1"/>
          </p:cNvSpPr>
          <p:nvPr>
            <p:ph idx="1"/>
          </p:nvPr>
        </p:nvSpPr>
        <p:spPr>
          <a:xfrm>
            <a:off x="891411" y="1420419"/>
            <a:ext cx="8946541" cy="4195481"/>
          </a:xfrm>
        </p:spPr>
        <p:txBody>
          <a:bodyPr/>
          <a:lstStyle/>
          <a:p>
            <a:r>
              <a:rPr lang="en-US"/>
              <a:t>Highly porous</a:t>
            </a:r>
          </a:p>
          <a:p>
            <a:r>
              <a:rPr lang="en-US"/>
              <a:t>High tunability</a:t>
            </a:r>
          </a:p>
          <a:p>
            <a:pPr lvl="1"/>
            <a:r>
              <a:rPr lang="en-US"/>
              <a:t>Metals/Linkers</a:t>
            </a:r>
          </a:p>
        </p:txBody>
      </p:sp>
      <p:sp>
        <p:nvSpPr>
          <p:cNvPr id="4" name="Slide Number Placeholder 3">
            <a:extLst>
              <a:ext uri="{FF2B5EF4-FFF2-40B4-BE49-F238E27FC236}">
                <a16:creationId xmlns:a16="http://schemas.microsoft.com/office/drawing/2014/main" id="{D0738BB0-5CEE-4255-9671-DE30A3B8B2CB}"/>
              </a:ext>
            </a:extLst>
          </p:cNvPr>
          <p:cNvSpPr>
            <a:spLocks noGrp="1"/>
          </p:cNvSpPr>
          <p:nvPr>
            <p:ph type="sldNum" sz="quarter" idx="12"/>
          </p:nvPr>
        </p:nvSpPr>
        <p:spPr/>
        <p:txBody>
          <a:bodyPr/>
          <a:lstStyle/>
          <a:p>
            <a:fld id="{330EA680-D336-4FF7-8B7A-9848BB0A1C32}" type="slidenum">
              <a:rPr lang="en-US" smtClean="0"/>
              <a:t>2</a:t>
            </a:fld>
            <a:endParaRPr lang="en-US"/>
          </a:p>
        </p:txBody>
      </p:sp>
      <p:pic>
        <p:nvPicPr>
          <p:cNvPr id="6" name="Picture 5">
            <a:extLst>
              <a:ext uri="{FF2B5EF4-FFF2-40B4-BE49-F238E27FC236}">
                <a16:creationId xmlns:a16="http://schemas.microsoft.com/office/drawing/2014/main" id="{B2E6BD1B-4F27-4B6A-9EAF-E9C773484490}"/>
              </a:ext>
            </a:extLst>
          </p:cNvPr>
          <p:cNvPicPr>
            <a:picLocks noChangeAspect="1"/>
          </p:cNvPicPr>
          <p:nvPr/>
        </p:nvPicPr>
        <p:blipFill>
          <a:blip r:embed="rId3"/>
          <a:stretch>
            <a:fillRect/>
          </a:stretch>
        </p:blipFill>
        <p:spPr>
          <a:xfrm>
            <a:off x="5157627" y="1843816"/>
            <a:ext cx="6863806" cy="3348685"/>
          </a:xfrm>
          <a:prstGeom prst="rect">
            <a:avLst/>
          </a:prstGeom>
        </p:spPr>
      </p:pic>
      <p:sp>
        <p:nvSpPr>
          <p:cNvPr id="8" name="TextBox 7">
            <a:extLst>
              <a:ext uri="{FF2B5EF4-FFF2-40B4-BE49-F238E27FC236}">
                <a16:creationId xmlns:a16="http://schemas.microsoft.com/office/drawing/2014/main" id="{F84C7CA3-D42E-47A7-A3FE-412DA81D2BEF}"/>
              </a:ext>
            </a:extLst>
          </p:cNvPr>
          <p:cNvSpPr txBox="1"/>
          <p:nvPr/>
        </p:nvSpPr>
        <p:spPr>
          <a:xfrm>
            <a:off x="-41242" y="6316856"/>
            <a:ext cx="12274484" cy="707886"/>
          </a:xfrm>
          <a:prstGeom prst="rect">
            <a:avLst/>
          </a:prstGeom>
          <a:noFill/>
        </p:spPr>
        <p:txBody>
          <a:bodyPr wrap="square">
            <a:spAutoFit/>
          </a:bodyPr>
          <a:lstStyle/>
          <a:p>
            <a:pPr marL="228600" indent="-228600">
              <a:buAutoNum type="arabicParenBoth"/>
            </a:pPr>
            <a:r>
              <a:rPr lang="en-US" sz="1000" err="1">
                <a:effectLst/>
                <a:latin typeface="Calibri" panose="020F0502020204030204" pitchFamily="34" charset="0"/>
                <a:ea typeface="Calibri" panose="020F0502020204030204" pitchFamily="34" charset="0"/>
              </a:rPr>
              <a:t>Kapelewski</a:t>
            </a:r>
            <a:r>
              <a:rPr lang="en-US" sz="1000">
                <a:effectLst/>
                <a:latin typeface="Calibri" panose="020F0502020204030204" pitchFamily="34" charset="0"/>
                <a:ea typeface="Calibri" panose="020F0502020204030204" pitchFamily="34" charset="0"/>
              </a:rPr>
              <a:t>, M. T.; </a:t>
            </a:r>
            <a:r>
              <a:rPr lang="en-US" sz="1000" err="1">
                <a:effectLst/>
                <a:latin typeface="Calibri" panose="020F0502020204030204" pitchFamily="34" charset="0"/>
                <a:ea typeface="Calibri" panose="020F0502020204030204" pitchFamily="34" charset="0"/>
              </a:rPr>
              <a:t>Runčevski</a:t>
            </a:r>
            <a:r>
              <a:rPr lang="en-US" sz="1000">
                <a:effectLst/>
                <a:latin typeface="Calibri" panose="020F0502020204030204" pitchFamily="34" charset="0"/>
                <a:ea typeface="Calibri" panose="020F0502020204030204" pitchFamily="34" charset="0"/>
              </a:rPr>
              <a:t>, T.; Tarver, J. D.; Jiang, H. Z. H.; Hurst, K. E.; Parilla, P. A.; Ayala, A.; </a:t>
            </a:r>
            <a:r>
              <a:rPr lang="en-US" sz="1000" err="1">
                <a:effectLst/>
                <a:latin typeface="Calibri" panose="020F0502020204030204" pitchFamily="34" charset="0"/>
                <a:ea typeface="Calibri" panose="020F0502020204030204" pitchFamily="34" charset="0"/>
              </a:rPr>
              <a:t>Gennett</a:t>
            </a:r>
            <a:r>
              <a:rPr lang="en-US" sz="1000">
                <a:effectLst/>
                <a:latin typeface="Calibri" panose="020F0502020204030204" pitchFamily="34" charset="0"/>
                <a:ea typeface="Calibri" panose="020F0502020204030204" pitchFamily="34" charset="0"/>
              </a:rPr>
              <a:t>, T.; FitzGerald, S. A.; Brown, C. M.; Long, J. R. Record High Hydrogen Storage Capacity in the Metal–Organic Framework Ni2(m-</a:t>
            </a:r>
            <a:r>
              <a:rPr lang="en-US" sz="1000" err="1">
                <a:effectLst/>
                <a:latin typeface="Calibri" panose="020F0502020204030204" pitchFamily="34" charset="0"/>
                <a:ea typeface="Calibri" panose="020F0502020204030204" pitchFamily="34" charset="0"/>
              </a:rPr>
              <a:t>Dobdc</a:t>
            </a:r>
            <a:r>
              <a:rPr lang="en-US" sz="1000">
                <a:effectLst/>
                <a:latin typeface="Calibri" panose="020F0502020204030204" pitchFamily="34" charset="0"/>
                <a:ea typeface="Calibri" panose="020F0502020204030204" pitchFamily="34" charset="0"/>
              </a:rPr>
              <a:t>) at Near-Ambient Temperatures. </a:t>
            </a:r>
            <a:r>
              <a:rPr lang="en-US" sz="1000" i="1">
                <a:effectLst/>
                <a:latin typeface="Calibri" panose="020F0502020204030204" pitchFamily="34" charset="0"/>
                <a:ea typeface="Calibri" panose="020F0502020204030204" pitchFamily="34" charset="0"/>
              </a:rPr>
              <a:t>Chem. Mater.</a:t>
            </a:r>
            <a:r>
              <a:rPr lang="en-US" sz="1000">
                <a:effectLst/>
                <a:latin typeface="Calibri" panose="020F0502020204030204" pitchFamily="34" charset="0"/>
                <a:ea typeface="Calibri" panose="020F0502020204030204" pitchFamily="34" charset="0"/>
              </a:rPr>
              <a:t> </a:t>
            </a:r>
            <a:r>
              <a:rPr lang="en-US" sz="1000" b="1">
                <a:effectLst/>
                <a:latin typeface="Calibri" panose="020F0502020204030204" pitchFamily="34" charset="0"/>
                <a:ea typeface="Calibri" panose="020F0502020204030204" pitchFamily="34" charset="0"/>
              </a:rPr>
              <a:t>2018</a:t>
            </a:r>
            <a:r>
              <a:rPr lang="en-US" sz="1000">
                <a:effectLst/>
                <a:latin typeface="Calibri" panose="020F0502020204030204" pitchFamily="34" charset="0"/>
                <a:ea typeface="Calibri" panose="020F0502020204030204" pitchFamily="34" charset="0"/>
              </a:rPr>
              <a:t>, </a:t>
            </a:r>
            <a:r>
              <a:rPr lang="en-US" sz="1000" i="1">
                <a:effectLst/>
                <a:latin typeface="Calibri" panose="020F0502020204030204" pitchFamily="34" charset="0"/>
                <a:ea typeface="Calibri" panose="020F0502020204030204" pitchFamily="34" charset="0"/>
              </a:rPr>
              <a:t>30</a:t>
            </a:r>
            <a:r>
              <a:rPr lang="en-US" sz="1000">
                <a:effectLst/>
                <a:latin typeface="Calibri" panose="020F0502020204030204" pitchFamily="34" charset="0"/>
                <a:ea typeface="Calibri" panose="020F0502020204030204" pitchFamily="34" charset="0"/>
              </a:rPr>
              <a:t> (22), 8179–8189. </a:t>
            </a:r>
            <a:r>
              <a:rPr lang="en-US" sz="1000">
                <a:effectLst/>
                <a:latin typeface="Calibri" panose="020F0502020204030204" pitchFamily="34" charset="0"/>
                <a:ea typeface="Calibri" panose="020F0502020204030204" pitchFamily="34" charset="0"/>
                <a:hlinkClick r:id="rId4"/>
              </a:rPr>
              <a:t>https://doi.org/10.1021/acs.chemmater.8b03276</a:t>
            </a:r>
            <a:r>
              <a:rPr lang="en-US" sz="1000">
                <a:effectLst/>
                <a:latin typeface="Calibri" panose="020F0502020204030204" pitchFamily="34" charset="0"/>
                <a:ea typeface="Calibri" panose="020F0502020204030204" pitchFamily="34" charset="0"/>
              </a:rPr>
              <a:t>.</a:t>
            </a:r>
          </a:p>
          <a:p>
            <a:r>
              <a:rPr lang="en-US" sz="1000">
                <a:cs typeface="Calibri"/>
              </a:rPr>
              <a:t>(2) </a:t>
            </a:r>
            <a:r>
              <a:rPr lang="en-US" sz="1000" err="1">
                <a:cs typeface="Calibri"/>
              </a:rPr>
              <a:t>Gangu</a:t>
            </a:r>
            <a:r>
              <a:rPr lang="en-US" sz="1000">
                <a:cs typeface="Calibri"/>
              </a:rPr>
              <a:t>, K. K.;  </a:t>
            </a:r>
            <a:r>
              <a:rPr lang="en-US" sz="1000" err="1">
                <a:cs typeface="Calibri"/>
              </a:rPr>
              <a:t>Maddila</a:t>
            </a:r>
            <a:r>
              <a:rPr lang="en-US" sz="1000">
                <a:cs typeface="Calibri"/>
              </a:rPr>
              <a:t>, S.;  </a:t>
            </a:r>
            <a:r>
              <a:rPr lang="en-US" sz="1000" err="1">
                <a:cs typeface="Calibri"/>
              </a:rPr>
              <a:t>Mukkamala</a:t>
            </a:r>
            <a:r>
              <a:rPr lang="en-US" sz="1000">
                <a:cs typeface="Calibri"/>
              </a:rPr>
              <a:t>, S. B.; </a:t>
            </a:r>
            <a:r>
              <a:rPr lang="en-US" sz="1000" err="1">
                <a:cs typeface="Calibri"/>
              </a:rPr>
              <a:t>Jonnalagadda</a:t>
            </a:r>
            <a:r>
              <a:rPr lang="en-US" sz="1000">
                <a:cs typeface="Calibri"/>
              </a:rPr>
              <a:t>, S. B., A review on contemporary Metal–Organic Framework materials. </a:t>
            </a:r>
            <a:r>
              <a:rPr lang="en-US" sz="1000" err="1">
                <a:cs typeface="Calibri"/>
              </a:rPr>
              <a:t>Inorganica</a:t>
            </a:r>
            <a:r>
              <a:rPr lang="en-US" sz="1000">
                <a:cs typeface="Calibri"/>
              </a:rPr>
              <a:t> </a:t>
            </a:r>
            <a:r>
              <a:rPr lang="en-US" sz="1000" err="1">
                <a:cs typeface="Calibri"/>
              </a:rPr>
              <a:t>Chimica</a:t>
            </a:r>
            <a:r>
              <a:rPr lang="en-US" sz="1000">
                <a:cs typeface="Calibri"/>
              </a:rPr>
              <a:t> Acta 2016, 446, 61-74. </a:t>
            </a:r>
            <a:r>
              <a:rPr lang="en-CA" sz="1000">
                <a:hlinkClick r:id="rId5" tooltip="Persistent link using digital object identifier"/>
              </a:rPr>
              <a:t>https://doi.org/10.1016/j.ica.2016.02.062</a:t>
            </a:r>
            <a:r>
              <a:rPr lang="en-CA" sz="1000"/>
              <a:t> </a:t>
            </a:r>
            <a:endParaRPr lang="en-US" sz="1000">
              <a:cs typeface="Calibri"/>
            </a:endParaRPr>
          </a:p>
          <a:p>
            <a:pPr marL="228600" indent="-228600">
              <a:buAutoNum type="arabicParenBoth"/>
            </a:pPr>
            <a:endParaRPr lang="en-CA" sz="1000"/>
          </a:p>
        </p:txBody>
      </p:sp>
      <p:sp>
        <p:nvSpPr>
          <p:cNvPr id="9" name="Rectangle 8">
            <a:extLst>
              <a:ext uri="{FF2B5EF4-FFF2-40B4-BE49-F238E27FC236}">
                <a16:creationId xmlns:a16="http://schemas.microsoft.com/office/drawing/2014/main" id="{A0DC16ED-7360-4BE2-8962-DB186CB1DE13}"/>
              </a:ext>
            </a:extLst>
          </p:cNvPr>
          <p:cNvSpPr/>
          <p:nvPr/>
        </p:nvSpPr>
        <p:spPr>
          <a:xfrm>
            <a:off x="11125887" y="5071093"/>
            <a:ext cx="895546" cy="121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Reference 1</a:t>
            </a:r>
            <a:endParaRPr lang="en-CA" sz="1000"/>
          </a:p>
        </p:txBody>
      </p:sp>
      <p:grpSp>
        <p:nvGrpSpPr>
          <p:cNvPr id="10" name="Group 9">
            <a:extLst>
              <a:ext uri="{FF2B5EF4-FFF2-40B4-BE49-F238E27FC236}">
                <a16:creationId xmlns:a16="http://schemas.microsoft.com/office/drawing/2014/main" id="{FECA4BFA-1D17-49F0-8886-AA9A9F3B0E91}"/>
              </a:ext>
            </a:extLst>
          </p:cNvPr>
          <p:cNvGrpSpPr/>
          <p:nvPr/>
        </p:nvGrpSpPr>
        <p:grpSpPr>
          <a:xfrm>
            <a:off x="170567" y="3150114"/>
            <a:ext cx="3067372" cy="3036564"/>
            <a:chOff x="3214388" y="1242900"/>
            <a:chExt cx="5353166" cy="5438990"/>
          </a:xfrm>
        </p:grpSpPr>
        <p:pic>
          <p:nvPicPr>
            <p:cNvPr id="11" name="Picture 10">
              <a:extLst>
                <a:ext uri="{FF2B5EF4-FFF2-40B4-BE49-F238E27FC236}">
                  <a16:creationId xmlns:a16="http://schemas.microsoft.com/office/drawing/2014/main" id="{C73B8AA0-3A29-4FDC-B142-18A2B4302963}"/>
                </a:ext>
              </a:extLst>
            </p:cNvPr>
            <p:cNvPicPr>
              <a:picLocks noChangeAspect="1"/>
            </p:cNvPicPr>
            <p:nvPr/>
          </p:nvPicPr>
          <p:blipFill>
            <a:blip r:embed="rId6"/>
            <a:stretch>
              <a:fillRect/>
            </a:stretch>
          </p:blipFill>
          <p:spPr>
            <a:xfrm>
              <a:off x="3214388" y="1242900"/>
              <a:ext cx="5353166" cy="5342307"/>
            </a:xfrm>
            <a:prstGeom prst="rect">
              <a:avLst/>
            </a:prstGeom>
          </p:spPr>
        </p:pic>
        <p:sp>
          <p:nvSpPr>
            <p:cNvPr id="12" name="TextBox 11">
              <a:extLst>
                <a:ext uri="{FF2B5EF4-FFF2-40B4-BE49-F238E27FC236}">
                  <a16:creationId xmlns:a16="http://schemas.microsoft.com/office/drawing/2014/main" id="{472827B3-44A9-4E22-A2C6-27D2E3981598}"/>
                </a:ext>
              </a:extLst>
            </p:cNvPr>
            <p:cNvSpPr txBox="1"/>
            <p:nvPr/>
          </p:nvSpPr>
          <p:spPr>
            <a:xfrm>
              <a:off x="6093379" y="6240869"/>
              <a:ext cx="2234804" cy="441021"/>
            </a:xfrm>
            <a:prstGeom prst="rect">
              <a:avLst/>
            </a:prstGeom>
            <a:noFill/>
          </p:spPr>
          <p:txBody>
            <a:bodyPr wrap="square" rtlCol="0">
              <a:spAutoFit/>
            </a:bodyPr>
            <a:lstStyle/>
            <a:p>
              <a:pPr algn="ctr"/>
              <a:r>
                <a:rPr lang="en-US" sz="1000">
                  <a:solidFill>
                    <a:schemeClr val="bg1"/>
                  </a:solidFill>
                </a:rPr>
                <a:t>Reference (2)</a:t>
              </a:r>
              <a:endParaRPr lang="en-CA" sz="1000">
                <a:solidFill>
                  <a:schemeClr val="bg1"/>
                </a:solidFill>
              </a:endParaRPr>
            </a:p>
          </p:txBody>
        </p:sp>
      </p:grpSp>
      <p:sp>
        <p:nvSpPr>
          <p:cNvPr id="15" name="Content Placeholder 2">
            <a:extLst>
              <a:ext uri="{FF2B5EF4-FFF2-40B4-BE49-F238E27FC236}">
                <a16:creationId xmlns:a16="http://schemas.microsoft.com/office/drawing/2014/main" id="{D5445BB2-18E3-4998-801E-25A05B617465}"/>
              </a:ext>
            </a:extLst>
          </p:cNvPr>
          <p:cNvSpPr txBox="1">
            <a:spLocks/>
          </p:cNvSpPr>
          <p:nvPr/>
        </p:nvSpPr>
        <p:spPr>
          <a:xfrm>
            <a:off x="6993172" y="1212630"/>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a:t>Current best: Ni</a:t>
            </a:r>
            <a:r>
              <a:rPr lang="en-US" baseline="-25000"/>
              <a:t>2</a:t>
            </a:r>
            <a:r>
              <a:rPr lang="en-US"/>
              <a:t>(</a:t>
            </a:r>
            <a:r>
              <a:rPr lang="en-US" i="1"/>
              <a:t>m</a:t>
            </a:r>
            <a:r>
              <a:rPr lang="en-US"/>
              <a:t>-</a:t>
            </a:r>
            <a:r>
              <a:rPr lang="en-US" err="1"/>
              <a:t>dobdc</a:t>
            </a:r>
            <a:r>
              <a:rPr lang="en-US"/>
              <a:t>) (Ni-MOF-74)</a:t>
            </a:r>
          </a:p>
          <a:p>
            <a:pPr marL="457200" lvl="1" indent="0">
              <a:buFont typeface="Wingdings 3" charset="2"/>
              <a:buNone/>
            </a:pPr>
            <a:endParaRPr lang="en-US"/>
          </a:p>
        </p:txBody>
      </p:sp>
    </p:spTree>
    <p:extLst>
      <p:ext uri="{BB962C8B-B14F-4D97-AF65-F5344CB8AC3E}">
        <p14:creationId xmlns:p14="http://schemas.microsoft.com/office/powerpoint/2010/main" val="278066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35240E-32C7-49A1-A85A-C78B8294FCEF}"/>
              </a:ext>
            </a:extLst>
          </p:cNvPr>
          <p:cNvSpPr>
            <a:spLocks noGrp="1"/>
          </p:cNvSpPr>
          <p:nvPr>
            <p:ph type="sldNum" sz="quarter" idx="12"/>
          </p:nvPr>
        </p:nvSpPr>
        <p:spPr/>
        <p:txBody>
          <a:bodyPr/>
          <a:lstStyle/>
          <a:p>
            <a:fld id="{330EA680-D336-4FF7-8B7A-9848BB0A1C32}" type="slidenum">
              <a:rPr lang="en-US" smtClean="0"/>
              <a:t>3</a:t>
            </a:fld>
            <a:endParaRPr lang="en-US"/>
          </a:p>
        </p:txBody>
      </p:sp>
      <p:sp>
        <p:nvSpPr>
          <p:cNvPr id="5" name="Title 1">
            <a:extLst>
              <a:ext uri="{FF2B5EF4-FFF2-40B4-BE49-F238E27FC236}">
                <a16:creationId xmlns:a16="http://schemas.microsoft.com/office/drawing/2014/main" id="{DF320BB2-E57E-44F8-A12C-13E14D2A4F00}"/>
              </a:ext>
            </a:extLst>
          </p:cNvPr>
          <p:cNvSpPr txBox="1">
            <a:spLocks/>
          </p:cNvSpPr>
          <p:nvPr/>
        </p:nvSpPr>
        <p:spPr>
          <a:xfrm>
            <a:off x="511640" y="363151"/>
            <a:ext cx="9404723" cy="140053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MOF-FCEV Production phase</a:t>
            </a:r>
          </a:p>
        </p:txBody>
      </p:sp>
      <p:sp>
        <p:nvSpPr>
          <p:cNvPr id="6" name="Content Placeholder 2">
            <a:extLst>
              <a:ext uri="{FF2B5EF4-FFF2-40B4-BE49-F238E27FC236}">
                <a16:creationId xmlns:a16="http://schemas.microsoft.com/office/drawing/2014/main" id="{4F5C50DA-1700-4900-81AA-82FDE84D8640}"/>
              </a:ext>
            </a:extLst>
          </p:cNvPr>
          <p:cNvSpPr txBox="1">
            <a:spLocks/>
          </p:cNvSpPr>
          <p:nvPr/>
        </p:nvSpPr>
        <p:spPr>
          <a:xfrm>
            <a:off x="891411" y="1420419"/>
            <a:ext cx="8946541" cy="4195481"/>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a:t>COST</a:t>
            </a:r>
          </a:p>
          <a:p>
            <a:pPr lvl="1"/>
            <a:r>
              <a:rPr lang="en-US"/>
              <a:t>Vehicle production</a:t>
            </a:r>
          </a:p>
          <a:p>
            <a:pPr lvl="1"/>
            <a:r>
              <a:rPr lang="en-US"/>
              <a:t>MOF-FCEV vs Compressed H2 FCEV vs Li ion BEV</a:t>
            </a:r>
          </a:p>
          <a:p>
            <a:pPr lvl="1"/>
            <a:endParaRPr lang="en-US"/>
          </a:p>
          <a:p>
            <a:r>
              <a:rPr lang="en-US"/>
              <a:t>Embodied energy</a:t>
            </a:r>
          </a:p>
          <a:p>
            <a:pPr lvl="1"/>
            <a:r>
              <a:rPr lang="en-US"/>
              <a:t>Power supply production</a:t>
            </a:r>
          </a:p>
          <a:p>
            <a:pPr lvl="1"/>
            <a:r>
              <a:rPr lang="en-US"/>
              <a:t>MOF fuel cell vs compressed hydrogen fuel cell vs Li ion battery pack</a:t>
            </a:r>
          </a:p>
        </p:txBody>
      </p:sp>
    </p:spTree>
    <p:extLst>
      <p:ext uri="{BB962C8B-B14F-4D97-AF65-F5344CB8AC3E}">
        <p14:creationId xmlns:p14="http://schemas.microsoft.com/office/powerpoint/2010/main" val="225564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738BB0-5CEE-4255-9671-DE30A3B8B2CB}"/>
              </a:ext>
            </a:extLst>
          </p:cNvPr>
          <p:cNvSpPr>
            <a:spLocks noGrp="1"/>
          </p:cNvSpPr>
          <p:nvPr>
            <p:ph type="sldNum" sz="quarter" idx="12"/>
          </p:nvPr>
        </p:nvSpPr>
        <p:spPr/>
        <p:txBody>
          <a:bodyPr/>
          <a:lstStyle/>
          <a:p>
            <a:fld id="{330EA680-D336-4FF7-8B7A-9848BB0A1C32}" type="slidenum">
              <a:rPr lang="en-US" smtClean="0"/>
              <a:t>4</a:t>
            </a:fld>
            <a:endParaRPr lang="en-US"/>
          </a:p>
        </p:txBody>
      </p:sp>
      <p:sp>
        <p:nvSpPr>
          <p:cNvPr id="8" name="Content Placeholder 2">
            <a:extLst>
              <a:ext uri="{FF2B5EF4-FFF2-40B4-BE49-F238E27FC236}">
                <a16:creationId xmlns:a16="http://schemas.microsoft.com/office/drawing/2014/main" id="{BBBF9A3D-FC2B-42F4-9829-925109C535C7}"/>
              </a:ext>
            </a:extLst>
          </p:cNvPr>
          <p:cNvSpPr>
            <a:spLocks noGrp="1"/>
          </p:cNvSpPr>
          <p:nvPr>
            <p:ph idx="1"/>
          </p:nvPr>
        </p:nvSpPr>
        <p:spPr>
          <a:xfrm>
            <a:off x="625702" y="796887"/>
            <a:ext cx="4515063" cy="4195481"/>
          </a:xfrm>
        </p:spPr>
        <p:txBody>
          <a:bodyPr/>
          <a:lstStyle/>
          <a:p>
            <a:endParaRPr lang="en-US"/>
          </a:p>
          <a:p>
            <a:endParaRPr lang="en-US"/>
          </a:p>
          <a:p>
            <a:endParaRPr lang="en-US"/>
          </a:p>
          <a:p>
            <a:pPr marL="457200" lvl="1" indent="0">
              <a:buNone/>
            </a:pPr>
            <a:endParaRPr lang="en-US"/>
          </a:p>
        </p:txBody>
      </p:sp>
      <p:sp>
        <p:nvSpPr>
          <p:cNvPr id="12" name="TextBox 11">
            <a:extLst>
              <a:ext uri="{FF2B5EF4-FFF2-40B4-BE49-F238E27FC236}">
                <a16:creationId xmlns:a16="http://schemas.microsoft.com/office/drawing/2014/main" id="{8E95A37D-B8BD-49AF-B656-24DDDA8C6A13}"/>
              </a:ext>
            </a:extLst>
          </p:cNvPr>
          <p:cNvSpPr txBox="1"/>
          <p:nvPr/>
        </p:nvSpPr>
        <p:spPr>
          <a:xfrm>
            <a:off x="625702" y="1411639"/>
            <a:ext cx="8504903" cy="1477328"/>
          </a:xfrm>
          <a:prstGeom prst="rect">
            <a:avLst/>
          </a:prstGeom>
          <a:noFill/>
        </p:spPr>
        <p:txBody>
          <a:bodyPr wrap="square" rtlCol="0">
            <a:spAutoFit/>
          </a:bodyPr>
          <a:lstStyle/>
          <a:p>
            <a:r>
              <a:rPr lang="en-US"/>
              <a:t>Cost</a:t>
            </a:r>
          </a:p>
          <a:p>
            <a:r>
              <a:rPr lang="en-US"/>
              <a:t>Mg</a:t>
            </a:r>
            <a:r>
              <a:rPr lang="en-US" baseline="-25000"/>
              <a:t>2</a:t>
            </a:r>
            <a:r>
              <a:rPr lang="en-US"/>
              <a:t>(</a:t>
            </a:r>
            <a:r>
              <a:rPr lang="en-US" err="1"/>
              <a:t>dobdc</a:t>
            </a:r>
            <a:r>
              <a:rPr lang="en-US"/>
              <a:t>) -&gt; Mg</a:t>
            </a:r>
            <a:r>
              <a:rPr lang="en-US" baseline="-25000"/>
              <a:t>2</a:t>
            </a:r>
            <a:r>
              <a:rPr lang="en-US"/>
              <a:t>(</a:t>
            </a:r>
            <a:r>
              <a:rPr lang="en-US" i="1"/>
              <a:t>m</a:t>
            </a:r>
            <a:r>
              <a:rPr lang="en-US"/>
              <a:t>-</a:t>
            </a:r>
            <a:r>
              <a:rPr lang="en-US" err="1"/>
              <a:t>dobdc</a:t>
            </a:r>
            <a:r>
              <a:rPr lang="en-US"/>
              <a:t>) </a:t>
            </a:r>
          </a:p>
          <a:p>
            <a:pPr marL="742950" lvl="1" indent="-285750">
              <a:buFont typeface="Arial" panose="020B0604020202020204" pitchFamily="34" charset="0"/>
              <a:buChar char="•"/>
            </a:pPr>
            <a:r>
              <a:rPr lang="en-US"/>
              <a:t>Factor: 0.75 for Liquid assisted grinding</a:t>
            </a:r>
          </a:p>
          <a:p>
            <a:pPr marL="742950" lvl="1" indent="-285750">
              <a:buFont typeface="Arial" panose="020B0604020202020204" pitchFamily="34" charset="0"/>
              <a:buChar char="•"/>
            </a:pPr>
            <a:r>
              <a:rPr lang="en-US"/>
              <a:t>factor: 0.55 for Solvothermal</a:t>
            </a:r>
          </a:p>
          <a:p>
            <a:pPr marL="1200150" lvl="2" indent="-285750">
              <a:buFont typeface="Arial" panose="020B0604020202020204" pitchFamily="34" charset="0"/>
              <a:buChar char="•"/>
            </a:pPr>
            <a:r>
              <a:rPr lang="en-US"/>
              <a:t>Applied to Ni</a:t>
            </a:r>
            <a:r>
              <a:rPr lang="en-US" baseline="-25000"/>
              <a:t>2</a:t>
            </a:r>
            <a:r>
              <a:rPr lang="en-US"/>
              <a:t>(</a:t>
            </a:r>
            <a:r>
              <a:rPr lang="en-US" err="1"/>
              <a:t>dobdc</a:t>
            </a:r>
            <a:r>
              <a:rPr lang="en-US"/>
              <a:t>) -&gt; Ni</a:t>
            </a:r>
            <a:r>
              <a:rPr lang="en-US" baseline="-25000"/>
              <a:t>2</a:t>
            </a:r>
            <a:r>
              <a:rPr lang="en-US"/>
              <a:t>(</a:t>
            </a:r>
            <a:r>
              <a:rPr lang="en-US" i="1"/>
              <a:t>m</a:t>
            </a:r>
            <a:r>
              <a:rPr lang="en-US"/>
              <a:t>-</a:t>
            </a:r>
            <a:r>
              <a:rPr lang="en-US" err="1"/>
              <a:t>dobdc</a:t>
            </a:r>
            <a:r>
              <a:rPr lang="en-US"/>
              <a:t>)</a:t>
            </a:r>
          </a:p>
        </p:txBody>
      </p:sp>
      <p:sp>
        <p:nvSpPr>
          <p:cNvPr id="17" name="Title 1">
            <a:extLst>
              <a:ext uri="{FF2B5EF4-FFF2-40B4-BE49-F238E27FC236}">
                <a16:creationId xmlns:a16="http://schemas.microsoft.com/office/drawing/2014/main" id="{AAD5CA6F-FFFB-49B8-A95E-8633E4F57220}"/>
              </a:ext>
            </a:extLst>
          </p:cNvPr>
          <p:cNvSpPr txBox="1">
            <a:spLocks/>
          </p:cNvSpPr>
          <p:nvPr/>
        </p:nvSpPr>
        <p:spPr>
          <a:xfrm>
            <a:off x="511640" y="363151"/>
            <a:ext cx="9404723" cy="140053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Production phase: methods</a:t>
            </a:r>
          </a:p>
        </p:txBody>
      </p:sp>
      <p:sp>
        <p:nvSpPr>
          <p:cNvPr id="18" name="TextBox 17">
            <a:extLst>
              <a:ext uri="{FF2B5EF4-FFF2-40B4-BE49-F238E27FC236}">
                <a16:creationId xmlns:a16="http://schemas.microsoft.com/office/drawing/2014/main" id="{057D67F4-FCDC-4289-AA5A-A07A8D53BEF0}"/>
              </a:ext>
            </a:extLst>
          </p:cNvPr>
          <p:cNvSpPr txBox="1"/>
          <p:nvPr/>
        </p:nvSpPr>
        <p:spPr>
          <a:xfrm>
            <a:off x="511640" y="3429000"/>
            <a:ext cx="8504903" cy="1200329"/>
          </a:xfrm>
          <a:prstGeom prst="rect">
            <a:avLst/>
          </a:prstGeom>
          <a:noFill/>
        </p:spPr>
        <p:txBody>
          <a:bodyPr wrap="square" rtlCol="0">
            <a:spAutoFit/>
          </a:bodyPr>
          <a:lstStyle/>
          <a:p>
            <a:r>
              <a:rPr lang="en-US"/>
              <a:t>Embodied Energy</a:t>
            </a:r>
          </a:p>
          <a:p>
            <a:r>
              <a:rPr lang="en-US"/>
              <a:t>	Correlated exergy from Ni-MOF-74 to LiCoO2</a:t>
            </a:r>
          </a:p>
          <a:p>
            <a:r>
              <a:rPr lang="en-US"/>
              <a:t>		- similar synthesis methods</a:t>
            </a:r>
          </a:p>
          <a:p>
            <a:r>
              <a:rPr lang="en-US"/>
              <a:t>	</a:t>
            </a:r>
          </a:p>
        </p:txBody>
      </p:sp>
    </p:spTree>
    <p:extLst>
      <p:ext uri="{BB962C8B-B14F-4D97-AF65-F5344CB8AC3E}">
        <p14:creationId xmlns:p14="http://schemas.microsoft.com/office/powerpoint/2010/main" val="2658816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738BB0-5CEE-4255-9671-DE30A3B8B2CB}"/>
              </a:ext>
            </a:extLst>
          </p:cNvPr>
          <p:cNvSpPr>
            <a:spLocks noGrp="1"/>
          </p:cNvSpPr>
          <p:nvPr>
            <p:ph type="sldNum" sz="quarter" idx="12"/>
          </p:nvPr>
        </p:nvSpPr>
        <p:spPr/>
        <p:txBody>
          <a:bodyPr/>
          <a:lstStyle/>
          <a:p>
            <a:fld id="{330EA680-D336-4FF7-8B7A-9848BB0A1C32}" type="slidenum">
              <a:rPr lang="en-US" smtClean="0"/>
              <a:t>5</a:t>
            </a:fld>
            <a:endParaRPr lang="en-US"/>
          </a:p>
        </p:txBody>
      </p:sp>
      <p:graphicFrame>
        <p:nvGraphicFramePr>
          <p:cNvPr id="5" name="Chart 4">
            <a:extLst>
              <a:ext uri="{FF2B5EF4-FFF2-40B4-BE49-F238E27FC236}">
                <a16:creationId xmlns:a16="http://schemas.microsoft.com/office/drawing/2014/main" id="{C7313F49-B107-4878-A01C-01DDE6434496}"/>
              </a:ext>
            </a:extLst>
          </p:cNvPr>
          <p:cNvGraphicFramePr>
            <a:graphicFrameLocks/>
          </p:cNvGraphicFramePr>
          <p:nvPr/>
        </p:nvGraphicFramePr>
        <p:xfrm>
          <a:off x="0" y="0"/>
          <a:ext cx="6530340" cy="321183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DA136314-691E-47ED-853B-E263C32C9A29}"/>
              </a:ext>
            </a:extLst>
          </p:cNvPr>
          <p:cNvGraphicFramePr>
            <a:graphicFrameLocks/>
          </p:cNvGraphicFramePr>
          <p:nvPr/>
        </p:nvGraphicFramePr>
        <p:xfrm>
          <a:off x="-118032" y="3661410"/>
          <a:ext cx="7658100" cy="3196590"/>
        </p:xfrm>
        <a:graphic>
          <a:graphicData uri="http://schemas.openxmlformats.org/drawingml/2006/chart">
            <c:chart xmlns:c="http://schemas.openxmlformats.org/drawingml/2006/chart" xmlns:r="http://schemas.openxmlformats.org/officeDocument/2006/relationships" r:id="rId4"/>
          </a:graphicData>
        </a:graphic>
      </p:graphicFrame>
      <p:sp>
        <p:nvSpPr>
          <p:cNvPr id="8" name="Content Placeholder 2">
            <a:extLst>
              <a:ext uri="{FF2B5EF4-FFF2-40B4-BE49-F238E27FC236}">
                <a16:creationId xmlns:a16="http://schemas.microsoft.com/office/drawing/2014/main" id="{BBBF9A3D-FC2B-42F4-9829-925109C535C7}"/>
              </a:ext>
            </a:extLst>
          </p:cNvPr>
          <p:cNvSpPr>
            <a:spLocks noGrp="1"/>
          </p:cNvSpPr>
          <p:nvPr>
            <p:ph idx="1"/>
          </p:nvPr>
        </p:nvSpPr>
        <p:spPr>
          <a:xfrm>
            <a:off x="8095008" y="1772793"/>
            <a:ext cx="4515063" cy="4195481"/>
          </a:xfrm>
        </p:spPr>
        <p:txBody>
          <a:bodyPr/>
          <a:lstStyle/>
          <a:p>
            <a:r>
              <a:rPr lang="en-US"/>
              <a:t>Lower Production cost</a:t>
            </a:r>
          </a:p>
          <a:p>
            <a:pPr lvl="1"/>
            <a:r>
              <a:rPr lang="en-US"/>
              <a:t>Synthesis dependent</a:t>
            </a:r>
          </a:p>
          <a:p>
            <a:endParaRPr lang="en-US"/>
          </a:p>
          <a:p>
            <a:endParaRPr lang="en-US"/>
          </a:p>
          <a:p>
            <a:endParaRPr lang="en-US"/>
          </a:p>
          <a:p>
            <a:pPr marL="457200" lvl="1" indent="0">
              <a:buNone/>
            </a:pPr>
            <a:endParaRPr lang="en-US"/>
          </a:p>
        </p:txBody>
      </p:sp>
    </p:spTree>
    <p:extLst>
      <p:ext uri="{BB962C8B-B14F-4D97-AF65-F5344CB8AC3E}">
        <p14:creationId xmlns:p14="http://schemas.microsoft.com/office/powerpoint/2010/main" val="1926506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738BB0-5CEE-4255-9671-DE30A3B8B2CB}"/>
              </a:ext>
            </a:extLst>
          </p:cNvPr>
          <p:cNvSpPr>
            <a:spLocks noGrp="1"/>
          </p:cNvSpPr>
          <p:nvPr>
            <p:ph type="sldNum" sz="quarter" idx="12"/>
          </p:nvPr>
        </p:nvSpPr>
        <p:spPr/>
        <p:txBody>
          <a:bodyPr/>
          <a:lstStyle/>
          <a:p>
            <a:fld id="{330EA680-D336-4FF7-8B7A-9848BB0A1C32}" type="slidenum">
              <a:rPr lang="en-US" smtClean="0"/>
              <a:t>6</a:t>
            </a:fld>
            <a:endParaRPr lang="en-US"/>
          </a:p>
        </p:txBody>
      </p:sp>
      <p:graphicFrame>
        <p:nvGraphicFramePr>
          <p:cNvPr id="7" name="Chart 6">
            <a:extLst>
              <a:ext uri="{FF2B5EF4-FFF2-40B4-BE49-F238E27FC236}">
                <a16:creationId xmlns:a16="http://schemas.microsoft.com/office/drawing/2014/main" id="{772C0747-F7F9-4329-9FFE-E4976B4216AB}"/>
              </a:ext>
            </a:extLst>
          </p:cNvPr>
          <p:cNvGraphicFramePr>
            <a:graphicFrameLocks/>
          </p:cNvGraphicFramePr>
          <p:nvPr>
            <p:extLst>
              <p:ext uri="{D42A27DB-BD31-4B8C-83A1-F6EECF244321}">
                <p14:modId xmlns:p14="http://schemas.microsoft.com/office/powerpoint/2010/main" val="2899125477"/>
              </p:ext>
            </p:extLst>
          </p:nvPr>
        </p:nvGraphicFramePr>
        <p:xfrm>
          <a:off x="0" y="0"/>
          <a:ext cx="6678393" cy="319659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63BF7576-9CE5-40A8-AFBC-DC446E704817}"/>
              </a:ext>
            </a:extLst>
          </p:cNvPr>
          <p:cNvGraphicFramePr/>
          <p:nvPr>
            <p:extLst>
              <p:ext uri="{D42A27DB-BD31-4B8C-83A1-F6EECF244321}">
                <p14:modId xmlns:p14="http://schemas.microsoft.com/office/powerpoint/2010/main" val="904417093"/>
              </p:ext>
            </p:extLst>
          </p:nvPr>
        </p:nvGraphicFramePr>
        <p:xfrm>
          <a:off x="2536472" y="3778438"/>
          <a:ext cx="4572000" cy="2742958"/>
        </p:xfrm>
        <a:graphic>
          <a:graphicData uri="http://schemas.openxmlformats.org/drawingml/2006/chart">
            <c:chart xmlns:c="http://schemas.openxmlformats.org/drawingml/2006/chart" xmlns:r="http://schemas.openxmlformats.org/officeDocument/2006/relationships" r:id="rId4"/>
          </a:graphicData>
        </a:graphic>
      </p:graphicFrame>
      <p:pic>
        <p:nvPicPr>
          <p:cNvPr id="3" name="Picture 2">
            <a:extLst>
              <a:ext uri="{FF2B5EF4-FFF2-40B4-BE49-F238E27FC236}">
                <a16:creationId xmlns:a16="http://schemas.microsoft.com/office/drawing/2014/main" id="{215B7432-0242-4C85-A4DD-2DBDBEC9FBF5}"/>
              </a:ext>
            </a:extLst>
          </p:cNvPr>
          <p:cNvPicPr>
            <a:picLocks noChangeAspect="1"/>
          </p:cNvPicPr>
          <p:nvPr/>
        </p:nvPicPr>
        <p:blipFill>
          <a:blip r:embed="rId5"/>
          <a:stretch>
            <a:fillRect/>
          </a:stretch>
        </p:blipFill>
        <p:spPr>
          <a:xfrm>
            <a:off x="7295934" y="1399826"/>
            <a:ext cx="2603292" cy="451237"/>
          </a:xfrm>
          <a:prstGeom prst="rect">
            <a:avLst/>
          </a:prstGeom>
        </p:spPr>
      </p:pic>
      <p:pic>
        <p:nvPicPr>
          <p:cNvPr id="12" name="Picture 11">
            <a:extLst>
              <a:ext uri="{FF2B5EF4-FFF2-40B4-BE49-F238E27FC236}">
                <a16:creationId xmlns:a16="http://schemas.microsoft.com/office/drawing/2014/main" id="{6EC5F411-34C7-483D-AEE6-4C92567DF307}"/>
              </a:ext>
            </a:extLst>
          </p:cNvPr>
          <p:cNvPicPr>
            <a:picLocks noChangeAspect="1"/>
          </p:cNvPicPr>
          <p:nvPr/>
        </p:nvPicPr>
        <p:blipFill>
          <a:blip r:embed="rId6"/>
          <a:stretch>
            <a:fillRect/>
          </a:stretch>
        </p:blipFill>
        <p:spPr>
          <a:xfrm>
            <a:off x="7295934" y="2234147"/>
            <a:ext cx="2830478" cy="451237"/>
          </a:xfrm>
          <a:prstGeom prst="rect">
            <a:avLst/>
          </a:prstGeom>
        </p:spPr>
      </p:pic>
      <p:sp>
        <p:nvSpPr>
          <p:cNvPr id="13" name="TextBox 12">
            <a:extLst>
              <a:ext uri="{FF2B5EF4-FFF2-40B4-BE49-F238E27FC236}">
                <a16:creationId xmlns:a16="http://schemas.microsoft.com/office/drawing/2014/main" id="{E5C68D05-6D79-49C9-8A01-DC9D62DDC7DB}"/>
              </a:ext>
            </a:extLst>
          </p:cNvPr>
          <p:cNvSpPr txBox="1"/>
          <p:nvPr/>
        </p:nvSpPr>
        <p:spPr>
          <a:xfrm>
            <a:off x="7587916" y="1063416"/>
            <a:ext cx="2037347" cy="646331"/>
          </a:xfrm>
          <a:prstGeom prst="rect">
            <a:avLst/>
          </a:prstGeom>
          <a:noFill/>
        </p:spPr>
        <p:txBody>
          <a:bodyPr wrap="square" rtlCol="0">
            <a:spAutoFit/>
          </a:bodyPr>
          <a:lstStyle/>
          <a:p>
            <a:r>
              <a:rPr lang="en-US"/>
              <a:t>Exergy estimated</a:t>
            </a:r>
          </a:p>
          <a:p>
            <a:endParaRPr lang="en-CA"/>
          </a:p>
        </p:txBody>
      </p:sp>
    </p:spTree>
    <p:extLst>
      <p:ext uri="{BB962C8B-B14F-4D97-AF65-F5344CB8AC3E}">
        <p14:creationId xmlns:p14="http://schemas.microsoft.com/office/powerpoint/2010/main" val="3725897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5D47F160-8803-4303-856C-FE7195810FE9}"/>
              </a:ext>
            </a:extLst>
          </p:cNvPr>
          <p:cNvPicPr>
            <a:picLocks noChangeAspect="1"/>
          </p:cNvPicPr>
          <p:nvPr/>
        </p:nvPicPr>
        <p:blipFill>
          <a:blip r:embed="rId3"/>
          <a:stretch>
            <a:fillRect/>
          </a:stretch>
        </p:blipFill>
        <p:spPr>
          <a:xfrm>
            <a:off x="0" y="1225686"/>
            <a:ext cx="12192000" cy="4109663"/>
          </a:xfrm>
          <a:prstGeom prst="rect">
            <a:avLst/>
          </a:prstGeom>
        </p:spPr>
      </p:pic>
      <p:sp>
        <p:nvSpPr>
          <p:cNvPr id="2" name="Slide Number Placeholder 1">
            <a:extLst>
              <a:ext uri="{FF2B5EF4-FFF2-40B4-BE49-F238E27FC236}">
                <a16:creationId xmlns:a16="http://schemas.microsoft.com/office/drawing/2014/main" id="{CC35240E-32C7-49A1-A85A-C78B8294FCEF}"/>
              </a:ext>
            </a:extLst>
          </p:cNvPr>
          <p:cNvSpPr>
            <a:spLocks noGrp="1"/>
          </p:cNvSpPr>
          <p:nvPr>
            <p:ph type="sldNum" sz="quarter" idx="12"/>
          </p:nvPr>
        </p:nvSpPr>
        <p:spPr/>
        <p:txBody>
          <a:bodyPr/>
          <a:lstStyle/>
          <a:p>
            <a:fld id="{330EA680-D336-4FF7-8B7A-9848BB0A1C32}" type="slidenum">
              <a:rPr lang="en-US" smtClean="0"/>
              <a:t>7</a:t>
            </a:fld>
            <a:endParaRPr lang="en-US"/>
          </a:p>
        </p:txBody>
      </p:sp>
    </p:spTree>
    <p:extLst>
      <p:ext uri="{BB962C8B-B14F-4D97-AF65-F5344CB8AC3E}">
        <p14:creationId xmlns:p14="http://schemas.microsoft.com/office/powerpoint/2010/main" val="530428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EE5DEBB-9E9A-4BD0-BCCE-74E16F77FE59}"/>
              </a:ext>
            </a:extLst>
          </p:cNvPr>
          <p:cNvSpPr>
            <a:spLocks noGrp="1"/>
          </p:cNvSpPr>
          <p:nvPr>
            <p:ph type="title"/>
          </p:nvPr>
        </p:nvSpPr>
        <p:spPr>
          <a:xfrm>
            <a:off x="648930" y="629267"/>
            <a:ext cx="9252154" cy="1016654"/>
          </a:xfrm>
        </p:spPr>
        <p:txBody>
          <a:bodyPr>
            <a:normAutofit/>
          </a:bodyPr>
          <a:lstStyle/>
          <a:p>
            <a:r>
              <a:rPr lang="en-US">
                <a:solidFill>
                  <a:srgbClr val="EBEBEB"/>
                </a:solidFill>
              </a:rPr>
              <a:t>Hourly Demand</a:t>
            </a:r>
            <a:endParaRPr lang="en-CA">
              <a:solidFill>
                <a:srgbClr val="EBEBEB"/>
              </a:solidFill>
            </a:endParaRPr>
          </a:p>
        </p:txBody>
      </p:sp>
      <p:sp>
        <p:nvSpPr>
          <p:cNvPr id="4" name="Slide Number Placeholder 3">
            <a:extLst>
              <a:ext uri="{FF2B5EF4-FFF2-40B4-BE49-F238E27FC236}">
                <a16:creationId xmlns:a16="http://schemas.microsoft.com/office/drawing/2014/main" id="{8ACAE7FF-693C-4617-9CDB-BAABA81FFC8B}"/>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a:solidFill>
                  <a:srgbClr val="FFFFFF"/>
                </a:solidFill>
              </a:rPr>
              <a:pPr>
                <a:spcAft>
                  <a:spcPts val="600"/>
                </a:spcAft>
              </a:pPr>
              <a:t>8</a:t>
            </a:fld>
            <a:endParaRPr lang="en-US">
              <a:solidFill>
                <a:srgbClr val="FFFFFF"/>
              </a:solidFill>
            </a:endParaRPr>
          </a:p>
        </p:txBody>
      </p:sp>
      <p:sp useBgFill="1">
        <p:nvSpPr>
          <p:cNvPr id="77" name="Freeform: Shape 7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2052" name="Picture 4">
            <a:extLst>
              <a:ext uri="{FF2B5EF4-FFF2-40B4-BE49-F238E27FC236}">
                <a16:creationId xmlns:a16="http://schemas.microsoft.com/office/drawing/2014/main" id="{731442C0-DE82-44A4-A083-535A1CE604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851" y="2501076"/>
            <a:ext cx="4909156" cy="361791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8A452F5-33FE-417E-B1A1-24044D3A7A3B}"/>
              </a:ext>
            </a:extLst>
          </p:cNvPr>
          <p:cNvPicPr>
            <a:picLocks noChangeAspect="1"/>
          </p:cNvPicPr>
          <p:nvPr/>
        </p:nvPicPr>
        <p:blipFill>
          <a:blip r:embed="rId4"/>
          <a:stretch>
            <a:fillRect/>
          </a:stretch>
        </p:blipFill>
        <p:spPr>
          <a:xfrm>
            <a:off x="5841818" y="2429489"/>
            <a:ext cx="5756242" cy="3877056"/>
          </a:xfrm>
          <a:prstGeom prst="rect">
            <a:avLst/>
          </a:prstGeom>
        </p:spPr>
      </p:pic>
      <p:pic>
        <p:nvPicPr>
          <p:cNvPr id="2054" name="Picture 6">
            <a:extLst>
              <a:ext uri="{FF2B5EF4-FFF2-40B4-BE49-F238E27FC236}">
                <a16:creationId xmlns:a16="http://schemas.microsoft.com/office/drawing/2014/main" id="{804835FB-8075-4DD9-B758-EF15DDDA86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0434" y="2343993"/>
            <a:ext cx="7291131" cy="44556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CC71DE8-4C2A-4C81-9E16-CE4E1E289267}"/>
              </a:ext>
            </a:extLst>
          </p:cNvPr>
          <p:cNvPicPr>
            <a:picLocks noChangeAspect="1"/>
          </p:cNvPicPr>
          <p:nvPr/>
        </p:nvPicPr>
        <p:blipFill>
          <a:blip r:embed="rId6"/>
          <a:stretch>
            <a:fillRect/>
          </a:stretch>
        </p:blipFill>
        <p:spPr>
          <a:xfrm>
            <a:off x="0" y="0"/>
            <a:ext cx="11835848" cy="6858000"/>
          </a:xfrm>
          <a:prstGeom prst="rect">
            <a:avLst/>
          </a:prstGeom>
        </p:spPr>
      </p:pic>
    </p:spTree>
    <p:extLst>
      <p:ext uri="{BB962C8B-B14F-4D97-AF65-F5344CB8AC3E}">
        <p14:creationId xmlns:p14="http://schemas.microsoft.com/office/powerpoint/2010/main" val="664569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4"/>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2052"/>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24938BC-3F61-46D1-B478-921E414854ED}"/>
              </a:ext>
            </a:extLst>
          </p:cNvPr>
          <p:cNvSpPr/>
          <p:nvPr/>
        </p:nvSpPr>
        <p:spPr>
          <a:xfrm>
            <a:off x="1" y="0"/>
            <a:ext cx="724921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itle 6">
            <a:extLst>
              <a:ext uri="{FF2B5EF4-FFF2-40B4-BE49-F238E27FC236}">
                <a16:creationId xmlns:a16="http://schemas.microsoft.com/office/drawing/2014/main" id="{F13617FF-3227-4D45-9D86-736ABFFAE3D3}"/>
              </a:ext>
            </a:extLst>
          </p:cNvPr>
          <p:cNvSpPr>
            <a:spLocks noGrp="1"/>
          </p:cNvSpPr>
          <p:nvPr>
            <p:ph type="title"/>
          </p:nvPr>
        </p:nvSpPr>
        <p:spPr>
          <a:xfrm>
            <a:off x="7315200" y="1182037"/>
            <a:ext cx="4956241" cy="1400530"/>
          </a:xfrm>
        </p:spPr>
        <p:txBody>
          <a:bodyPr/>
          <a:lstStyle/>
          <a:p>
            <a:r>
              <a:rPr lang="en-US"/>
              <a:t>Use Phase</a:t>
            </a:r>
            <a:endParaRPr lang="en-CA"/>
          </a:p>
        </p:txBody>
      </p:sp>
      <p:sp>
        <p:nvSpPr>
          <p:cNvPr id="8" name="Content Placeholder 7">
            <a:extLst>
              <a:ext uri="{FF2B5EF4-FFF2-40B4-BE49-F238E27FC236}">
                <a16:creationId xmlns:a16="http://schemas.microsoft.com/office/drawing/2014/main" id="{CB828BE1-A972-4F20-923B-FF977D38AB79}"/>
              </a:ext>
            </a:extLst>
          </p:cNvPr>
          <p:cNvSpPr>
            <a:spLocks noGrp="1"/>
          </p:cNvSpPr>
          <p:nvPr>
            <p:ph idx="1"/>
          </p:nvPr>
        </p:nvSpPr>
        <p:spPr>
          <a:xfrm>
            <a:off x="7249213" y="2052918"/>
            <a:ext cx="4863344" cy="4195481"/>
          </a:xfrm>
        </p:spPr>
        <p:txBody>
          <a:bodyPr/>
          <a:lstStyle/>
          <a:p>
            <a:r>
              <a:rPr lang="en-US"/>
              <a:t>Comparable CO2 to BEV in California</a:t>
            </a:r>
          </a:p>
          <a:p>
            <a:r>
              <a:rPr lang="en-US"/>
              <a:t>Break even around 960,000-740,000 km (California) or 310,000 - 150,000 km (Ontario)</a:t>
            </a:r>
          </a:p>
          <a:p>
            <a:endParaRPr lang="en-US"/>
          </a:p>
          <a:p>
            <a:pPr marL="0" indent="0">
              <a:buNone/>
            </a:pPr>
            <a:r>
              <a:rPr lang="en-US"/>
              <a:t>Limitations:</a:t>
            </a:r>
          </a:p>
          <a:p>
            <a:r>
              <a:rPr lang="en-US"/>
              <a:t>Not accounting for MOF + fuel cell being lighter/smaller than batteries</a:t>
            </a:r>
          </a:p>
          <a:p>
            <a:r>
              <a:rPr lang="en-US"/>
              <a:t>Solar values in </a:t>
            </a:r>
            <a:r>
              <a:rPr lang="en-US" err="1"/>
              <a:t>infopack</a:t>
            </a:r>
            <a:r>
              <a:rPr lang="en-US"/>
              <a:t> are outdated (said McCalla himself)</a:t>
            </a:r>
          </a:p>
          <a:p>
            <a:endParaRPr lang="en-CA"/>
          </a:p>
        </p:txBody>
      </p:sp>
      <p:sp>
        <p:nvSpPr>
          <p:cNvPr id="2" name="Slide Number Placeholder 1">
            <a:extLst>
              <a:ext uri="{FF2B5EF4-FFF2-40B4-BE49-F238E27FC236}">
                <a16:creationId xmlns:a16="http://schemas.microsoft.com/office/drawing/2014/main" id="{301D0970-91F6-4DF2-9132-AFF9D459EE07}"/>
              </a:ext>
            </a:extLst>
          </p:cNvPr>
          <p:cNvSpPr>
            <a:spLocks noGrp="1"/>
          </p:cNvSpPr>
          <p:nvPr>
            <p:ph type="sldNum" sz="quarter" idx="12"/>
          </p:nvPr>
        </p:nvSpPr>
        <p:spPr/>
        <p:txBody>
          <a:bodyPr/>
          <a:lstStyle/>
          <a:p>
            <a:fld id="{330EA680-D336-4FF7-8B7A-9848BB0A1C32}" type="slidenum">
              <a:rPr lang="en-US" smtClean="0"/>
              <a:t>9</a:t>
            </a:fld>
            <a:endParaRPr lang="en-US"/>
          </a:p>
        </p:txBody>
      </p:sp>
      <p:pic>
        <p:nvPicPr>
          <p:cNvPr id="4" name="Picture 3">
            <a:extLst>
              <a:ext uri="{FF2B5EF4-FFF2-40B4-BE49-F238E27FC236}">
                <a16:creationId xmlns:a16="http://schemas.microsoft.com/office/drawing/2014/main" id="{26030958-7AFB-4ED1-8324-BD8FE33A5EB9}"/>
              </a:ext>
            </a:extLst>
          </p:cNvPr>
          <p:cNvPicPr/>
          <p:nvPr/>
        </p:nvPicPr>
        <p:blipFill>
          <a:blip r:embed="rId3">
            <a:extLst>
              <a:ext uri="{28A0092B-C50C-407E-A947-70E740481C1C}">
                <a14:useLocalDpi xmlns:a14="http://schemas.microsoft.com/office/drawing/2010/main" val="0"/>
              </a:ext>
            </a:extLst>
          </a:blip>
          <a:srcRect/>
          <a:stretch/>
        </p:blipFill>
        <p:spPr bwMode="auto">
          <a:xfrm>
            <a:off x="1" y="120702"/>
            <a:ext cx="7315199" cy="3523199"/>
          </a:xfrm>
          <a:prstGeom prst="rect">
            <a:avLst/>
          </a:prstGeom>
          <a:noFill/>
          <a:ln>
            <a:noFill/>
          </a:ln>
        </p:spPr>
      </p:pic>
      <p:pic>
        <p:nvPicPr>
          <p:cNvPr id="5" name="Picture 4">
            <a:extLst>
              <a:ext uri="{FF2B5EF4-FFF2-40B4-BE49-F238E27FC236}">
                <a16:creationId xmlns:a16="http://schemas.microsoft.com/office/drawing/2014/main" id="{525DB3DC-FA46-4885-ACFD-2D2DA1691EBD}"/>
              </a:ext>
            </a:extLst>
          </p:cNvPr>
          <p:cNvPicPr/>
          <p:nvPr/>
        </p:nvPicPr>
        <p:blipFill>
          <a:blip r:embed="rId4">
            <a:extLst>
              <a:ext uri="{28A0092B-C50C-407E-A947-70E740481C1C}">
                <a14:useLocalDpi xmlns:a14="http://schemas.microsoft.com/office/drawing/2010/main" val="0"/>
              </a:ext>
            </a:extLst>
          </a:blip>
          <a:srcRect/>
          <a:stretch/>
        </p:blipFill>
        <p:spPr bwMode="auto">
          <a:xfrm>
            <a:off x="1" y="3657601"/>
            <a:ext cx="7315199" cy="3200400"/>
          </a:xfrm>
          <a:prstGeom prst="rect">
            <a:avLst/>
          </a:prstGeom>
          <a:noFill/>
          <a:ln>
            <a:noFill/>
          </a:ln>
        </p:spPr>
      </p:pic>
    </p:spTree>
    <p:extLst>
      <p:ext uri="{BB962C8B-B14F-4D97-AF65-F5344CB8AC3E}">
        <p14:creationId xmlns:p14="http://schemas.microsoft.com/office/powerpoint/2010/main" val="24301508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11">
      <a:dk1>
        <a:sysClr val="windowText" lastClr="000000"/>
      </a:dk1>
      <a:lt1>
        <a:sysClr val="window" lastClr="FFFFFF"/>
      </a:lt1>
      <a:dk2>
        <a:srgbClr val="373545"/>
      </a:dk2>
      <a:lt2>
        <a:srgbClr val="FFFFFF"/>
      </a:lt2>
      <a:accent1>
        <a:srgbClr val="3494BA"/>
      </a:accent1>
      <a:accent2>
        <a:srgbClr val="58B6C0"/>
      </a:accent2>
      <a:accent3>
        <a:srgbClr val="75BDA7"/>
      </a:accent3>
      <a:accent4>
        <a:srgbClr val="D8D8D8"/>
      </a:accent4>
      <a:accent5>
        <a:srgbClr val="84ACB6"/>
      </a:accent5>
      <a:accent6>
        <a:srgbClr val="FF8B8B"/>
      </a:accent6>
      <a:hlink>
        <a:srgbClr val="6B9F25"/>
      </a:hlink>
      <a:folHlink>
        <a:srgbClr val="6B9F25"/>
      </a:folHlink>
    </a:clrScheme>
    <a:fontScheme name="Custom 1">
      <a:majorFont>
        <a:latin typeface="Times New Roman"/>
        <a:ea typeface=""/>
        <a:cs typeface=""/>
      </a:majorFont>
      <a:minorFont>
        <a:latin typeface="Times New Roman"/>
        <a:ea typeface=""/>
        <a:cs typeface=""/>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3531</Words>
  <Application>Microsoft Office PowerPoint</Application>
  <PresentationFormat>Widescreen</PresentationFormat>
  <Paragraphs>267</Paragraphs>
  <Slides>17</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Black</vt:lpstr>
      <vt:lpstr>Calibri</vt:lpstr>
      <vt:lpstr>Times New Roman</vt:lpstr>
      <vt:lpstr>Wingdings</vt:lpstr>
      <vt:lpstr>Wingdings 3</vt:lpstr>
      <vt:lpstr>Ion</vt:lpstr>
      <vt:lpstr>MOFs for Vehicle Hydrogen Storage Final Report</vt:lpstr>
      <vt:lpstr>MOFs</vt:lpstr>
      <vt:lpstr>PowerPoint Presentation</vt:lpstr>
      <vt:lpstr>PowerPoint Presentation</vt:lpstr>
      <vt:lpstr>PowerPoint Presentation</vt:lpstr>
      <vt:lpstr>PowerPoint Presentation</vt:lpstr>
      <vt:lpstr>PowerPoint Presentation</vt:lpstr>
      <vt:lpstr>Hourly Demand</vt:lpstr>
      <vt:lpstr>Use Phase</vt:lpstr>
      <vt:lpstr>Discussion</vt:lpstr>
      <vt:lpstr>Metal-Organic Frameworks</vt:lpstr>
      <vt:lpstr>Hydrogen Storage</vt:lpstr>
      <vt:lpstr>MOFs for H2 Storage</vt:lpstr>
      <vt:lpstr>Problems and Research</vt:lpstr>
      <vt:lpstr>Best Current MOF for H2 Storage</vt:lpstr>
      <vt:lpstr>Project future</vt:lpstr>
      <vt:lpstr>Best Current MOFs for H2 Storage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MOFs for Vehicle Hydrogen Storage Final Report</dc:title>
  <dc:creator>Elias Andraos</dc:creator>
  <cp:lastModifiedBy>Elias Andraos</cp:lastModifiedBy>
  <cp:revision>1</cp:revision>
  <dcterms:created xsi:type="dcterms:W3CDTF">2020-11-24T23:09:01Z</dcterms:created>
  <dcterms:modified xsi:type="dcterms:W3CDTF">2020-11-28T19:03:50Z</dcterms:modified>
</cp:coreProperties>
</file>