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62" r:id="rId5"/>
  </p:sldIdLst>
  <p:sldSz cx="34290000" cy="2331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32" userDrawn="1">
          <p15:clr>
            <a:srgbClr val="A4A3A4"/>
          </p15:clr>
        </p15:guide>
        <p15:guide id="2" pos="1080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6551C1C-036B-39FD-ECD9-DD881D346DF5}" name="Zapata, Daniela" initials="DZ" userId="S::dzapata@air.org::86892a34-b744-4dfa-b815-e55c725520d1" providerId="AD"/>
  <p188:author id="{1D5A3A5B-6A89-0CF4-D4B0-8E4B4F148921}" name="Neuben, Stephanie" initials="SN" userId="S::sneuben@air.org::91d03de9-2a1e-4f9c-9d3f-a51991b30b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623"/>
    <a:srgbClr val="232A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7"/>
  </p:normalViewPr>
  <p:slideViewPr>
    <p:cSldViewPr snapToGrid="0">
      <p:cViewPr>
        <p:scale>
          <a:sx n="30" d="100"/>
          <a:sy n="30" d="100"/>
        </p:scale>
        <p:origin x="186" y="-1224"/>
      </p:cViewPr>
      <p:guideLst>
        <p:guide orient="horz" pos="12432"/>
        <p:guide pos="1080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05:39:59.384"/>
    </inkml:context>
    <inkml:brush xml:id="br0">
      <inkml:brushProperty name="width" value="0.32632" units="cm"/>
      <inkml:brushProperty name="height" value="0.32632" units="cm"/>
      <inkml:brushProperty name="color" value="#0070C0"/>
    </inkml:brush>
  </inkml:definitions>
  <inkml:trace contextRef="#ctx0" brushRef="#br0">1 414 24575,'0'52'0,"0"28"0,0 23 0,0 29 0,0-11 0,0-12 0,0-19 0,0-19 0,0-10 0,0-20 0,0-15 0,0-10 0,0-6 0,1-4 0,3-1 0,5-15 0,9-8 0,8-21 0,4 0 0,7-6 0,21-19 0,34-26 0,-29 29 0,7-5 0,13-12 0,5-3 0,10-7 0,2 0 0,2 0 0,0 2 0,-5 5 0,-3 5 0,-14 16 0,-4 6 0,33-18 0,-41 35 0,-36 26 0,-28 8 0,-13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4:03:38.896"/>
    </inkml:context>
    <inkml:brush xml:id="br0">
      <inkml:brushProperty name="width" value="0.32632" units="cm"/>
      <inkml:brushProperty name="height" value="0.32632" units="cm"/>
      <inkml:brushProperty name="color" value="#0070C0"/>
    </inkml:brush>
  </inkml:definitions>
  <inkml:trace contextRef="#ctx0" brushRef="#br0">1 414 24575,'0'52'0,"0"28"0,0 23 0,0 29 0,0-11 0,0-12 0,0-19 0,0-19 0,0-10 0,0-20 0,0-15 0,0-10 0,0-6 0,1-4 0,3-1 0,5-15 0,9-8 0,8-21 0,4 0 0,7-6 0,21-19 0,34-26 0,-29 29 0,7-5 0,13-12 0,5-3 0,10-7 0,2 0 0,2 0 0,0 2 0,-5 5 0,-3 5 0,-14 16 0,-4 6 0,33-18 0,-41 35 0,-36 26 0,-28 8 0,-13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AF7E4-5E60-4801-B37F-AD47BC2843C7}" type="datetimeFigureOut">
              <a:rPr lang="es-MX" smtClean="0"/>
              <a:t>07/10/2024</a:t>
            </a:fld>
            <a:endParaRPr lang="es-MX"/>
          </a:p>
        </p:txBody>
      </p:sp>
      <p:sp>
        <p:nvSpPr>
          <p:cNvPr id="4" name="Marcador de imagen de diapositiva 3"/>
          <p:cNvSpPr>
            <a:spLocks noGrp="1" noRot="1" noChangeAspect="1"/>
          </p:cNvSpPr>
          <p:nvPr>
            <p:ph type="sldImg" idx="2"/>
          </p:nvPr>
        </p:nvSpPr>
        <p:spPr>
          <a:xfrm>
            <a:off x="1160463" y="1143000"/>
            <a:ext cx="453707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E81FF-BAFC-41A1-B5A4-78AF190A1EBA}" type="slidenum">
              <a:rPr lang="es-MX" smtClean="0"/>
              <a:t>‹Nº›</a:t>
            </a:fld>
            <a:endParaRPr lang="es-MX"/>
          </a:p>
        </p:txBody>
      </p:sp>
    </p:spTree>
    <p:extLst>
      <p:ext uri="{BB962C8B-B14F-4D97-AF65-F5344CB8AC3E}">
        <p14:creationId xmlns:p14="http://schemas.microsoft.com/office/powerpoint/2010/main" val="224407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022631"/>
      </p:ext>
    </p:extLst>
  </p:cSld>
  <p:clrMapOvr>
    <a:masterClrMapping/>
  </p:clrMapOvr>
  <p:extLst>
    <p:ext uri="{DCECCB84-F9BA-43D5-87BE-67443E8EF086}">
      <p15:sldGuideLst xmlns:p15="http://schemas.microsoft.com/office/powerpoint/2012/main">
        <p15:guide id="1" orient="horz" pos="7344" userDrawn="1">
          <p15:clr>
            <a:srgbClr val="FBAE40"/>
          </p15:clr>
        </p15:guide>
        <p15:guide id="2" pos="1080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29416"/>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3108960" rtl="0" eaLnBrk="1" latinLnBrk="0" hangingPunct="1">
        <a:lnSpc>
          <a:spcPct val="90000"/>
        </a:lnSpc>
        <a:spcBef>
          <a:spcPct val="0"/>
        </a:spcBef>
        <a:buNone/>
        <a:defRPr sz="14960" kern="1200">
          <a:solidFill>
            <a:schemeClr val="tx1"/>
          </a:solidFill>
          <a:latin typeface="+mj-lt"/>
          <a:ea typeface="+mj-ea"/>
          <a:cs typeface="+mj-cs"/>
        </a:defRPr>
      </a:lvl1pPr>
    </p:titleStyle>
    <p:bodyStyle>
      <a:lvl1pPr marL="777240" indent="-777240" algn="l" defTabSz="3108960" rtl="0" eaLnBrk="1" latinLnBrk="0" hangingPunct="1">
        <a:lnSpc>
          <a:spcPct val="90000"/>
        </a:lnSpc>
        <a:spcBef>
          <a:spcPts val="3400"/>
        </a:spcBef>
        <a:buFont typeface="Arial" panose="020B0604020202020204" pitchFamily="34" charset="0"/>
        <a:buChar char="•"/>
        <a:defRPr sz="9520" kern="1200">
          <a:solidFill>
            <a:schemeClr val="tx1"/>
          </a:solidFill>
          <a:latin typeface="+mn-lt"/>
          <a:ea typeface="+mn-ea"/>
          <a:cs typeface="+mn-cs"/>
        </a:defRPr>
      </a:lvl1pPr>
      <a:lvl2pPr marL="2331720" indent="-777240" algn="l" defTabSz="3108960" rtl="0" eaLnBrk="1" latinLnBrk="0" hangingPunct="1">
        <a:lnSpc>
          <a:spcPct val="90000"/>
        </a:lnSpc>
        <a:spcBef>
          <a:spcPts val="1700"/>
        </a:spcBef>
        <a:buFont typeface="Arial" panose="020B0604020202020204" pitchFamily="34" charset="0"/>
        <a:buChar char="•"/>
        <a:defRPr sz="8160" kern="1200">
          <a:solidFill>
            <a:schemeClr val="tx1"/>
          </a:solidFill>
          <a:latin typeface="+mn-lt"/>
          <a:ea typeface="+mn-ea"/>
          <a:cs typeface="+mn-cs"/>
        </a:defRPr>
      </a:lvl2pPr>
      <a:lvl3pPr marL="3886200" indent="-777240" algn="l" defTabSz="3108960" rtl="0" eaLnBrk="1" latinLnBrk="0" hangingPunct="1">
        <a:lnSpc>
          <a:spcPct val="90000"/>
        </a:lnSpc>
        <a:spcBef>
          <a:spcPts val="1700"/>
        </a:spcBef>
        <a:buFont typeface="Arial" panose="020B0604020202020204" pitchFamily="34" charset="0"/>
        <a:buChar char="•"/>
        <a:defRPr sz="6800" kern="1200">
          <a:solidFill>
            <a:schemeClr val="tx1"/>
          </a:solidFill>
          <a:latin typeface="+mn-lt"/>
          <a:ea typeface="+mn-ea"/>
          <a:cs typeface="+mn-cs"/>
        </a:defRPr>
      </a:lvl3pPr>
      <a:lvl4pPr marL="54406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4pPr>
      <a:lvl5pPr marL="699516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5pPr>
      <a:lvl6pPr marL="854964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6pPr>
      <a:lvl7pPr marL="1010412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7pPr>
      <a:lvl8pPr marL="1165860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8pPr>
      <a:lvl9pPr marL="13213080" indent="-777240" algn="l" defTabSz="3108960" rtl="0" eaLnBrk="1" latinLnBrk="0" hangingPunct="1">
        <a:lnSpc>
          <a:spcPct val="90000"/>
        </a:lnSpc>
        <a:spcBef>
          <a:spcPts val="1700"/>
        </a:spcBef>
        <a:buFont typeface="Arial" panose="020B0604020202020204" pitchFamily="34" charset="0"/>
        <a:buChar char="•"/>
        <a:defRPr sz="6120" kern="1200">
          <a:solidFill>
            <a:schemeClr val="tx1"/>
          </a:solidFill>
          <a:latin typeface="+mn-lt"/>
          <a:ea typeface="+mn-ea"/>
          <a:cs typeface="+mn-cs"/>
        </a:defRPr>
      </a:lvl9pPr>
    </p:bodyStyle>
    <p:otherStyle>
      <a:defPPr>
        <a:defRPr lang="en-US"/>
      </a:defPPr>
      <a:lvl1pPr marL="0" algn="l" defTabSz="3108960" rtl="0" eaLnBrk="1" latinLnBrk="0" hangingPunct="1">
        <a:defRPr sz="6120" kern="1200">
          <a:solidFill>
            <a:schemeClr val="tx1"/>
          </a:solidFill>
          <a:latin typeface="+mn-lt"/>
          <a:ea typeface="+mn-ea"/>
          <a:cs typeface="+mn-cs"/>
        </a:defRPr>
      </a:lvl1pPr>
      <a:lvl2pPr marL="1554480" algn="l" defTabSz="3108960" rtl="0" eaLnBrk="1" latinLnBrk="0" hangingPunct="1">
        <a:defRPr sz="6120" kern="1200">
          <a:solidFill>
            <a:schemeClr val="tx1"/>
          </a:solidFill>
          <a:latin typeface="+mn-lt"/>
          <a:ea typeface="+mn-ea"/>
          <a:cs typeface="+mn-cs"/>
        </a:defRPr>
      </a:lvl2pPr>
      <a:lvl3pPr marL="3108960" algn="l" defTabSz="3108960" rtl="0" eaLnBrk="1" latinLnBrk="0" hangingPunct="1">
        <a:defRPr sz="6120" kern="1200">
          <a:solidFill>
            <a:schemeClr val="tx1"/>
          </a:solidFill>
          <a:latin typeface="+mn-lt"/>
          <a:ea typeface="+mn-ea"/>
          <a:cs typeface="+mn-cs"/>
        </a:defRPr>
      </a:lvl3pPr>
      <a:lvl4pPr marL="4663440" algn="l" defTabSz="3108960" rtl="0" eaLnBrk="1" latinLnBrk="0" hangingPunct="1">
        <a:defRPr sz="6120" kern="1200">
          <a:solidFill>
            <a:schemeClr val="tx1"/>
          </a:solidFill>
          <a:latin typeface="+mn-lt"/>
          <a:ea typeface="+mn-ea"/>
          <a:cs typeface="+mn-cs"/>
        </a:defRPr>
      </a:lvl4pPr>
      <a:lvl5pPr marL="6217920" algn="l" defTabSz="3108960" rtl="0" eaLnBrk="1" latinLnBrk="0" hangingPunct="1">
        <a:defRPr sz="6120" kern="1200">
          <a:solidFill>
            <a:schemeClr val="tx1"/>
          </a:solidFill>
          <a:latin typeface="+mn-lt"/>
          <a:ea typeface="+mn-ea"/>
          <a:cs typeface="+mn-cs"/>
        </a:defRPr>
      </a:lvl5pPr>
      <a:lvl6pPr marL="7772400" algn="l" defTabSz="3108960" rtl="0" eaLnBrk="1" latinLnBrk="0" hangingPunct="1">
        <a:defRPr sz="6120" kern="1200">
          <a:solidFill>
            <a:schemeClr val="tx1"/>
          </a:solidFill>
          <a:latin typeface="+mn-lt"/>
          <a:ea typeface="+mn-ea"/>
          <a:cs typeface="+mn-cs"/>
        </a:defRPr>
      </a:lvl6pPr>
      <a:lvl7pPr marL="9326880" algn="l" defTabSz="3108960" rtl="0" eaLnBrk="1" latinLnBrk="0" hangingPunct="1">
        <a:defRPr sz="6120" kern="1200">
          <a:solidFill>
            <a:schemeClr val="tx1"/>
          </a:solidFill>
          <a:latin typeface="+mn-lt"/>
          <a:ea typeface="+mn-ea"/>
          <a:cs typeface="+mn-cs"/>
        </a:defRPr>
      </a:lvl7pPr>
      <a:lvl8pPr marL="10881360" algn="l" defTabSz="3108960" rtl="0" eaLnBrk="1" latinLnBrk="0" hangingPunct="1">
        <a:defRPr sz="6120" kern="1200">
          <a:solidFill>
            <a:schemeClr val="tx1"/>
          </a:solidFill>
          <a:latin typeface="+mn-lt"/>
          <a:ea typeface="+mn-ea"/>
          <a:cs typeface="+mn-cs"/>
        </a:defRPr>
      </a:lvl8pPr>
      <a:lvl9pPr marL="12435840" algn="l" defTabSz="3108960" rtl="0" eaLnBrk="1" latinLnBrk="0" hangingPunct="1">
        <a:defRPr sz="61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juridica.ibero.mx/index.php/juridi/article/view/157/107" TargetMode="External"/><Relationship Id="rId7" Type="http://schemas.openxmlformats.org/officeDocument/2006/relationships/image" Target="../media/image2.jpeg"/><Relationship Id="rId2" Type="http://schemas.openxmlformats.org/officeDocument/2006/relationships/hyperlink" Target="https://www.gob.mx/cms/uploads/attachment/file/698427/24_037_SLP_Tamazunchale.pdf" TargetMode="Externa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jpe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A541EF-D079-5770-C46B-AC7558C46ADE}"/>
              </a:ext>
            </a:extLst>
          </p:cNvPr>
          <p:cNvSpPr/>
          <p:nvPr/>
        </p:nvSpPr>
        <p:spPr>
          <a:xfrm>
            <a:off x="1388025" y="20909006"/>
            <a:ext cx="31318200" cy="2057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mj-lt"/>
              </a:rPr>
              <a:t>REFERENCES:</a:t>
            </a:r>
          </a:p>
          <a:p>
            <a:r>
              <a:rPr lang="es-MX" b="0" i="0" dirty="0">
                <a:effectLst/>
                <a:latin typeface="Times New Roman" panose="02020603050405020304" pitchFamily="18" charset="0"/>
              </a:rPr>
              <a:t>Delgado Ballesteros, G. (2018). Construcción social del género. En Delgado Ballesteros, G. (Ed.), </a:t>
            </a:r>
            <a:r>
              <a:rPr lang="es-MX" b="0" i="0" dirty="0" err="1">
                <a:effectLst/>
                <a:latin typeface="Times New Roman" panose="02020603050405020304" pitchFamily="18" charset="0"/>
              </a:rPr>
              <a:t>Contruir</a:t>
            </a:r>
            <a:r>
              <a:rPr lang="es-MX" b="0" i="0" dirty="0">
                <a:effectLst/>
                <a:latin typeface="Times New Roman" panose="02020603050405020304" pitchFamily="18" charset="0"/>
              </a:rPr>
              <a:t> caminos para la igualdad: educar sin violencias (pp. 23-60). Instituto de Investigaciones sobre la Universidad y la Educación. </a:t>
            </a:r>
            <a:endParaRPr lang="en-US" b="0" i="0" dirty="0">
              <a:effectLst/>
              <a:latin typeface="+mj-lt"/>
            </a:endParaRPr>
          </a:p>
          <a:p>
            <a:r>
              <a:rPr lang="en-US" dirty="0">
                <a:latin typeface="+mj-lt"/>
              </a:rPr>
              <a:t>C</a:t>
            </a:r>
            <a:r>
              <a:rPr lang="es-MX" b="0" i="0" dirty="0" err="1">
                <a:effectLst/>
                <a:latin typeface="Times New Roman" panose="02020603050405020304" pitchFamily="18" charset="0"/>
              </a:rPr>
              <a:t>onsejo</a:t>
            </a:r>
            <a:r>
              <a:rPr lang="es-MX" b="0" i="0" dirty="0">
                <a:effectLst/>
                <a:latin typeface="Times New Roman" panose="02020603050405020304" pitchFamily="18" charset="0"/>
              </a:rPr>
              <a:t> Nacional de Población. (2022). Informe anual sobre la situación de pobreza y rezago social 2022 (San Luis Potosí-Tamazunchale). </a:t>
            </a:r>
            <a:r>
              <a:rPr lang="es-MX" b="0" i="0" dirty="0">
                <a:effectLst/>
                <a:latin typeface="Times New Roman" panose="02020603050405020304" pitchFamily="18" charset="0"/>
                <a:hlinkClick r:id="rId2"/>
              </a:rPr>
              <a:t>https://www.gob.mx/cms/uploads/attachment/file/698427/24_037_SLP_Tamazunchale.pdf</a:t>
            </a:r>
            <a:endParaRPr lang="en-US" dirty="0">
              <a:latin typeface="+mj-lt"/>
            </a:endParaRPr>
          </a:p>
          <a:p>
            <a:r>
              <a:rPr lang="en-US" dirty="0">
                <a:latin typeface="+mj-lt"/>
              </a:rPr>
              <a:t>C</a:t>
            </a:r>
            <a:r>
              <a:rPr lang="es-MX" b="0" i="0" dirty="0" err="1">
                <a:effectLst/>
                <a:latin typeface="Times New Roman" panose="02020603050405020304" pitchFamily="18" charset="0"/>
              </a:rPr>
              <a:t>elaya</a:t>
            </a:r>
            <a:r>
              <a:rPr lang="es-MX" b="0" i="0" dirty="0">
                <a:effectLst/>
                <a:latin typeface="Times New Roman" panose="02020603050405020304" pitchFamily="18" charset="0"/>
              </a:rPr>
              <a:t>, A. (2023). Partería tradicional y regulación de la práctica: conflictos con el Estado y permanencia de legitimidad del conocimiento. Jurídica Ibero, 7(14), 39-66. </a:t>
            </a:r>
            <a:r>
              <a:rPr lang="es-MX" b="0" i="0" dirty="0">
                <a:effectLst/>
                <a:latin typeface="Times New Roman" panose="02020603050405020304" pitchFamily="18" charset="0"/>
                <a:hlinkClick r:id="rId3"/>
              </a:rPr>
              <a:t>https://juridica.ibero.mx/index.php/juridi/article/view/157/107</a:t>
            </a:r>
            <a:endParaRPr lang="es-MX" b="0" i="0" dirty="0">
              <a:effectLst/>
              <a:latin typeface="Times New Roman" panose="02020603050405020304" pitchFamily="18" charset="0"/>
            </a:endParaRPr>
          </a:p>
          <a:p>
            <a:r>
              <a:rPr lang="es-MX" b="0" i="0" dirty="0" err="1">
                <a:effectLst/>
                <a:latin typeface="Times New Roman" panose="02020603050405020304" pitchFamily="18" charset="0"/>
              </a:rPr>
              <a:t>Campligia</a:t>
            </a:r>
            <a:r>
              <a:rPr lang="es-MX" b="0" i="0" dirty="0">
                <a:effectLst/>
                <a:latin typeface="Times New Roman" panose="02020603050405020304" pitchFamily="18" charset="0"/>
              </a:rPr>
              <a:t> </a:t>
            </a:r>
            <a:r>
              <a:rPr lang="es-MX" b="0" i="0" dirty="0" err="1">
                <a:effectLst/>
                <a:latin typeface="Times New Roman" panose="02020603050405020304" pitchFamily="18" charset="0"/>
              </a:rPr>
              <a:t>Calveiro</a:t>
            </a:r>
            <a:r>
              <a:rPr lang="es-MX" b="0" i="0" dirty="0">
                <a:effectLst/>
                <a:latin typeface="Times New Roman" panose="02020603050405020304" pitchFamily="18" charset="0"/>
              </a:rPr>
              <a:t>, M. (2017). La institucionalización del nacimiento: el vínculo roto. [Tesis de doctorado no publicada]. Centro de Investigaciones y Estudios Superiores en Antropología Social. https://ciesas.repositorioinstitucional.mx/jspui/bitstream/1015/643/1/TE%20C.C.%202017%20Mercedes%20Campiglia%20Calveiro.pdf</a:t>
            </a:r>
            <a:endParaRPr lang="en-US" b="0" i="0" dirty="0">
              <a:effectLst/>
              <a:latin typeface="+mj-lt"/>
            </a:endParaRPr>
          </a:p>
          <a:p>
            <a:endParaRPr lang="en-US" sz="2400" dirty="0">
              <a:latin typeface="+mj-lt"/>
            </a:endParaRPr>
          </a:p>
        </p:txBody>
      </p:sp>
      <p:sp>
        <p:nvSpPr>
          <p:cNvPr id="24" name="Rectangle 23">
            <a:extLst>
              <a:ext uri="{FF2B5EF4-FFF2-40B4-BE49-F238E27FC236}">
                <a16:creationId xmlns:a16="http://schemas.microsoft.com/office/drawing/2014/main" id="{A44F5DA5-0C60-756A-3287-6208AC0FDC41}"/>
              </a:ext>
            </a:extLst>
          </p:cNvPr>
          <p:cNvSpPr/>
          <p:nvPr/>
        </p:nvSpPr>
        <p:spPr>
          <a:xfrm>
            <a:off x="5030324" y="1898167"/>
            <a:ext cx="23844286" cy="26884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700" b="1" i="0" u="none" strike="noStrike" baseline="0" dirty="0">
                <a:solidFill>
                  <a:schemeClr val="bg1"/>
                </a:solidFill>
                <a:latin typeface="+mj-lt"/>
              </a:rPr>
              <a:t>CONDITIONS THAT INCREASE THE VULNERABILITY OF NAHUA WOMEN TO OBSTETRIC VIOLENCE</a:t>
            </a:r>
            <a:endParaRPr lang="es-MX" sz="4700" b="1" i="0" u="none" strike="noStrike" baseline="0" dirty="0">
              <a:solidFill>
                <a:schemeClr val="bg1"/>
              </a:solidFill>
              <a:latin typeface="+mj-lt"/>
            </a:endParaRPr>
          </a:p>
          <a:p>
            <a:pPr algn="ctr"/>
            <a:r>
              <a:rPr lang="es-MX" sz="4700" b="1" dirty="0">
                <a:solidFill>
                  <a:schemeClr val="bg1"/>
                </a:solidFill>
                <a:latin typeface="+mj-lt"/>
              </a:rPr>
              <a:t>Hernández </a:t>
            </a:r>
            <a:r>
              <a:rPr lang="es-MX" sz="4700" b="1" dirty="0" err="1">
                <a:solidFill>
                  <a:schemeClr val="bg1"/>
                </a:solidFill>
                <a:latin typeface="+mj-lt"/>
              </a:rPr>
              <a:t>Hernández</a:t>
            </a:r>
            <a:r>
              <a:rPr lang="es-MX" sz="4700" b="1" dirty="0">
                <a:solidFill>
                  <a:schemeClr val="bg1"/>
                </a:solidFill>
                <a:latin typeface="+mj-lt"/>
              </a:rPr>
              <a:t> Eduarda-</a:t>
            </a:r>
            <a:r>
              <a:rPr lang="es-MX" sz="4700" b="1" dirty="0" err="1">
                <a:solidFill>
                  <a:schemeClr val="bg1"/>
                </a:solidFill>
                <a:latin typeface="+mj-lt"/>
              </a:rPr>
              <a:t>Mexico</a:t>
            </a:r>
            <a:r>
              <a:rPr lang="es-MX" sz="4700" b="1" dirty="0">
                <a:solidFill>
                  <a:schemeClr val="bg1"/>
                </a:solidFill>
                <a:latin typeface="+mj-lt"/>
              </a:rPr>
              <a:t> / Dre. Zapata Daniela totur </a:t>
            </a:r>
            <a:r>
              <a:rPr lang="es-MX" sz="4700" b="1" dirty="0" err="1">
                <a:solidFill>
                  <a:schemeClr val="bg1"/>
                </a:solidFill>
                <a:latin typeface="+mj-lt"/>
              </a:rPr>
              <a:t>of</a:t>
            </a:r>
            <a:r>
              <a:rPr lang="es-MX" sz="4700" b="1" dirty="0">
                <a:solidFill>
                  <a:schemeClr val="bg1"/>
                </a:solidFill>
                <a:latin typeface="+mj-lt"/>
              </a:rPr>
              <a:t> REDNACECYT</a:t>
            </a:r>
          </a:p>
        </p:txBody>
      </p:sp>
      <p:grpSp>
        <p:nvGrpSpPr>
          <p:cNvPr id="5" name="Group 4">
            <a:extLst>
              <a:ext uri="{FF2B5EF4-FFF2-40B4-BE49-F238E27FC236}">
                <a16:creationId xmlns:a16="http://schemas.microsoft.com/office/drawing/2014/main" id="{F2634BBB-BE3C-E5D7-2BF8-374082E27A67}"/>
              </a:ext>
            </a:extLst>
          </p:cNvPr>
          <p:cNvGrpSpPr/>
          <p:nvPr/>
        </p:nvGrpSpPr>
        <p:grpSpPr>
          <a:xfrm>
            <a:off x="9139572" y="5611652"/>
            <a:ext cx="12313780" cy="14831444"/>
            <a:chOff x="9139572" y="5611652"/>
            <a:chExt cx="12313780" cy="13866244"/>
          </a:xfrm>
        </p:grpSpPr>
        <p:cxnSp>
          <p:nvCxnSpPr>
            <p:cNvPr id="21" name="Straight Connector 20">
              <a:extLst>
                <a:ext uri="{FF2B5EF4-FFF2-40B4-BE49-F238E27FC236}">
                  <a16:creationId xmlns:a16="http://schemas.microsoft.com/office/drawing/2014/main" id="{6906D0BE-1742-3AA6-1660-CD7B73F797CA}"/>
                </a:ext>
              </a:extLst>
            </p:cNvPr>
            <p:cNvCxnSpPr>
              <a:cxnSpLocks/>
            </p:cNvCxnSpPr>
            <p:nvPr/>
          </p:nvCxnSpPr>
          <p:spPr>
            <a:xfrm>
              <a:off x="9139572" y="5611652"/>
              <a:ext cx="0" cy="13866244"/>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7502A12C-5C16-F1A3-35AA-20002E827F9E}"/>
                </a:ext>
              </a:extLst>
            </p:cNvPr>
            <p:cNvCxnSpPr>
              <a:cxnSpLocks/>
            </p:cNvCxnSpPr>
            <p:nvPr/>
          </p:nvCxnSpPr>
          <p:spPr>
            <a:xfrm>
              <a:off x="21453352" y="5611652"/>
              <a:ext cx="0" cy="13862304"/>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grpSp>
      <p:sp>
        <p:nvSpPr>
          <p:cNvPr id="15" name="TextBox 14">
            <a:extLst>
              <a:ext uri="{FF2B5EF4-FFF2-40B4-BE49-F238E27FC236}">
                <a16:creationId xmlns:a16="http://schemas.microsoft.com/office/drawing/2014/main" id="{A07A5A1D-240F-3F21-EF30-E00AE9AE53FA}"/>
              </a:ext>
            </a:extLst>
          </p:cNvPr>
          <p:cNvSpPr txBox="1"/>
          <p:nvPr/>
        </p:nvSpPr>
        <p:spPr>
          <a:xfrm>
            <a:off x="3326563" y="13368966"/>
            <a:ext cx="4732070" cy="1815882"/>
          </a:xfrm>
          <a:prstGeom prst="rect">
            <a:avLst/>
          </a:prstGeom>
          <a:noFill/>
        </p:spPr>
        <p:txBody>
          <a:bodyPr wrap="square" rtlCol="0">
            <a:spAutoFit/>
          </a:bodyPr>
          <a:lstStyle/>
          <a:p>
            <a:pPr marL="457200" marR="0" indent="-457200" algn="just">
              <a:spcBef>
                <a:spcPts val="0"/>
              </a:spcBef>
              <a:spcAft>
                <a:spcPts val="0"/>
              </a:spcAft>
              <a:buFont typeface="Wingdings" panose="05000000000000000000" pitchFamily="2" charset="2"/>
              <a:buChar char="v"/>
              <a:tabLst>
                <a:tab pos="1201420" algn="l"/>
              </a:tabLst>
            </a:pPr>
            <a:r>
              <a:rPr lang="en-US" sz="2800" dirty="0">
                <a:solidFill>
                  <a:srgbClr val="111111"/>
                </a:solidFill>
                <a:latin typeface="-apple-system"/>
              </a:rPr>
              <a:t>Analyze the conditions that increase the vulnerability of Nahua women to obstetric violence.</a:t>
            </a:r>
          </a:p>
        </p:txBody>
      </p:sp>
      <p:sp>
        <p:nvSpPr>
          <p:cNvPr id="28" name="Rounded Rectangle 27">
            <a:extLst>
              <a:ext uri="{FF2B5EF4-FFF2-40B4-BE49-F238E27FC236}">
                <a16:creationId xmlns:a16="http://schemas.microsoft.com/office/drawing/2014/main" id="{1417AD06-0DA4-353F-EF32-00AF51563DC0}"/>
              </a:ext>
            </a:extLst>
          </p:cNvPr>
          <p:cNvSpPr/>
          <p:nvPr/>
        </p:nvSpPr>
        <p:spPr>
          <a:xfrm>
            <a:off x="2404827" y="15845127"/>
            <a:ext cx="6085293" cy="640080"/>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58AA483-0C74-53DA-5151-C9D6C5117CC8}"/>
              </a:ext>
            </a:extLst>
          </p:cNvPr>
          <p:cNvSpPr txBox="1"/>
          <p:nvPr/>
        </p:nvSpPr>
        <p:spPr>
          <a:xfrm>
            <a:off x="928240" y="16946157"/>
            <a:ext cx="7877598" cy="1815882"/>
          </a:xfrm>
          <a:prstGeom prst="rect">
            <a:avLst/>
          </a:prstGeom>
          <a:noFill/>
        </p:spPr>
        <p:txBody>
          <a:bodyPr wrap="square" rtlCol="0">
            <a:spAutoFit/>
          </a:bodyPr>
          <a:lstStyle/>
          <a:p>
            <a:pPr marL="457200" indent="-457200" algn="just">
              <a:buFont typeface="Wingdings" panose="05000000000000000000" pitchFamily="2" charset="2"/>
              <a:buChar char="v"/>
              <a:tabLst>
                <a:tab pos="1201420"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10 women of reproductive age (15-49 years), who have experienced childbirth in the last 36 months and are originally from an Indigenous community in the municipality of </a:t>
            </a:r>
            <a:r>
              <a:rPr lang="en-US" sz="2800" dirty="0" err="1">
                <a:effectLst/>
                <a:latin typeface="Calibri" panose="020F0502020204030204" pitchFamily="34" charset="0"/>
                <a:ea typeface="Calibri" panose="020F0502020204030204" pitchFamily="34" charset="0"/>
                <a:cs typeface="Calibri" panose="020F0502020204030204" pitchFamily="34" charset="0"/>
              </a:rPr>
              <a:t>Tamazunchale</a:t>
            </a:r>
            <a:r>
              <a:rPr lang="en-US" sz="2800" dirty="0">
                <a:effectLst/>
                <a:latin typeface="Calibri" panose="020F0502020204030204" pitchFamily="34" charset="0"/>
                <a:ea typeface="Calibri" panose="020F0502020204030204" pitchFamily="34" charset="0"/>
                <a:cs typeface="Calibri" panose="020F0502020204030204" pitchFamily="34" charset="0"/>
              </a:rPr>
              <a:t>.</a:t>
            </a:r>
          </a:p>
        </p:txBody>
      </p:sp>
      <p:sp>
        <p:nvSpPr>
          <p:cNvPr id="34" name="TextBox 33">
            <a:extLst>
              <a:ext uri="{FF2B5EF4-FFF2-40B4-BE49-F238E27FC236}">
                <a16:creationId xmlns:a16="http://schemas.microsoft.com/office/drawing/2014/main" id="{652A027A-14AD-DF44-33D6-194DED5B3888}"/>
              </a:ext>
            </a:extLst>
          </p:cNvPr>
          <p:cNvSpPr txBox="1"/>
          <p:nvPr/>
        </p:nvSpPr>
        <p:spPr>
          <a:xfrm>
            <a:off x="2391828" y="6449032"/>
            <a:ext cx="6601541" cy="4832092"/>
          </a:xfrm>
          <a:prstGeom prst="rect">
            <a:avLst/>
          </a:prstGeom>
          <a:solidFill>
            <a:schemeClr val="bg1"/>
          </a:solidFill>
        </p:spPr>
        <p:txBody>
          <a:bodyPr wrap="square" rtlCol="0">
            <a:spAutoFit/>
          </a:bodyPr>
          <a:lstStyle/>
          <a:p>
            <a:pPr marL="457200" indent="-457200" algn="just">
              <a:buFont typeface="Wingdings" panose="05000000000000000000" pitchFamily="2" charset="2"/>
              <a:buChar char="v"/>
            </a:pPr>
            <a:r>
              <a:rPr lang="en-US" sz="2800" i="0" dirty="0">
                <a:solidFill>
                  <a:srgbClr val="111111"/>
                </a:solidFill>
                <a:effectLst/>
                <a:latin typeface="-apple-system"/>
              </a:rPr>
              <a:t>Indigenous women face various types of violence, with obstetric violence being particularly common. To address this problem some Mexican states classify it as a crime. </a:t>
            </a:r>
          </a:p>
          <a:p>
            <a:pPr marL="457200" indent="-457200" algn="just">
              <a:buFont typeface="Wingdings" panose="05000000000000000000" pitchFamily="2" charset="2"/>
              <a:buChar char="v"/>
            </a:pPr>
            <a:r>
              <a:rPr lang="en-US" sz="2800" i="0" dirty="0">
                <a:solidFill>
                  <a:srgbClr val="111111"/>
                </a:solidFill>
                <a:effectLst/>
                <a:latin typeface="-apple-system"/>
              </a:rPr>
              <a:t>Indigenous populations are especially vulnerable to this type pf violence due to limited access to health services, due to both geographic and cultural barriers, and the normalization of discrimination and social mistreatment.</a:t>
            </a:r>
            <a:endParaRPr lang="en-US" sz="2400" dirty="0"/>
          </a:p>
        </p:txBody>
      </p:sp>
      <p:sp>
        <p:nvSpPr>
          <p:cNvPr id="35" name="TextBox 34">
            <a:extLst>
              <a:ext uri="{FF2B5EF4-FFF2-40B4-BE49-F238E27FC236}">
                <a16:creationId xmlns:a16="http://schemas.microsoft.com/office/drawing/2014/main" id="{FA858581-D3EA-95C6-0C64-61571DB2707A}"/>
              </a:ext>
            </a:extLst>
          </p:cNvPr>
          <p:cNvSpPr txBox="1"/>
          <p:nvPr/>
        </p:nvSpPr>
        <p:spPr>
          <a:xfrm>
            <a:off x="2693321" y="5521493"/>
            <a:ext cx="5704511" cy="769441"/>
          </a:xfrm>
          <a:prstGeom prst="rect">
            <a:avLst/>
          </a:prstGeom>
          <a:solidFill>
            <a:srgbClr val="00B050"/>
          </a:solidFill>
        </p:spPr>
        <p:txBody>
          <a:bodyPr wrap="square" rtlCol="0">
            <a:spAutoFit/>
          </a:bodyPr>
          <a:lstStyle/>
          <a:p>
            <a:pPr algn="ct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INTRODUC</a:t>
            </a: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T</a:t>
            </a: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ION </a:t>
            </a: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US" sz="4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E2303F6B-D64B-FA62-C30C-D68CCD5BFED1}"/>
              </a:ext>
            </a:extLst>
          </p:cNvPr>
          <p:cNvSpPr txBox="1"/>
          <p:nvPr/>
        </p:nvSpPr>
        <p:spPr>
          <a:xfrm>
            <a:off x="3352132" y="11655008"/>
            <a:ext cx="4316123" cy="769441"/>
          </a:xfrm>
          <a:prstGeom prst="rect">
            <a:avLst/>
          </a:prstGeom>
          <a:solidFill>
            <a:srgbClr val="00B050"/>
          </a:solidFill>
        </p:spPr>
        <p:txBody>
          <a:bodyPr wrap="square" rtlCol="0">
            <a:spAutoFit/>
          </a:bodyPr>
          <a:lstStyle/>
          <a:p>
            <a:pPr algn="ct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RESEARCH GOALS</a:t>
            </a:r>
          </a:p>
        </p:txBody>
      </p:sp>
      <p:sp>
        <p:nvSpPr>
          <p:cNvPr id="37" name="TextBox 36">
            <a:extLst>
              <a:ext uri="{FF2B5EF4-FFF2-40B4-BE49-F238E27FC236}">
                <a16:creationId xmlns:a16="http://schemas.microsoft.com/office/drawing/2014/main" id="{14CBAC9A-D21A-009C-1A21-95D891E9F711}"/>
              </a:ext>
            </a:extLst>
          </p:cNvPr>
          <p:cNvSpPr txBox="1"/>
          <p:nvPr/>
        </p:nvSpPr>
        <p:spPr>
          <a:xfrm>
            <a:off x="2517507" y="15717495"/>
            <a:ext cx="5704511" cy="1046440"/>
          </a:xfrm>
          <a:prstGeom prst="rect">
            <a:avLst/>
          </a:prstGeom>
          <a:noFill/>
        </p:spPr>
        <p:txBody>
          <a:bodyPr wrap="square" rtlCol="0">
            <a:spAutoFit/>
          </a:bodyPr>
          <a:lstStyle/>
          <a:p>
            <a:pPr algn="ct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SAMPLE</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algn="ctr"/>
            <a:endParaRPr lang="en-US" dirty="0"/>
          </a:p>
        </p:txBody>
      </p:sp>
      <p:sp>
        <p:nvSpPr>
          <p:cNvPr id="38" name="TextBox 37">
            <a:extLst>
              <a:ext uri="{FF2B5EF4-FFF2-40B4-BE49-F238E27FC236}">
                <a16:creationId xmlns:a16="http://schemas.microsoft.com/office/drawing/2014/main" id="{96087FEB-3BD7-6435-AE63-C0874EB128FC}"/>
              </a:ext>
            </a:extLst>
          </p:cNvPr>
          <p:cNvSpPr txBox="1"/>
          <p:nvPr/>
        </p:nvSpPr>
        <p:spPr>
          <a:xfrm>
            <a:off x="10535711" y="6612319"/>
            <a:ext cx="10006261" cy="3108543"/>
          </a:xfrm>
          <a:prstGeom prst="rect">
            <a:avLst/>
          </a:prstGeom>
          <a:noFill/>
        </p:spPr>
        <p:txBody>
          <a:bodyPr wrap="square" rtlCol="0">
            <a:spAutoFit/>
          </a:bodyPr>
          <a:lstStyle/>
          <a:p>
            <a:pPr marL="457200" indent="-457200" algn="just">
              <a:buFont typeface="Wingdings" panose="05000000000000000000" pitchFamily="2" charset="2"/>
              <a:buChar char="v"/>
              <a:tabLst>
                <a:tab pos="1201420" algn="l"/>
              </a:tabLst>
            </a:pPr>
            <a:r>
              <a:rPr lang="en-US" sz="2800" b="0" i="0" u="none" strike="noStrike" baseline="0" dirty="0">
                <a:solidFill>
                  <a:srgbClr val="000000"/>
                </a:solidFill>
              </a:rPr>
              <a:t>This </a:t>
            </a:r>
            <a:r>
              <a:rPr lang="en-US" sz="2800" dirty="0">
                <a:solidFill>
                  <a:srgbClr val="000000"/>
                </a:solidFill>
              </a:rPr>
              <a:t>was</a:t>
            </a:r>
            <a:r>
              <a:rPr lang="en-US" sz="2800" b="0" i="0" u="none" strike="noStrike" baseline="0" dirty="0">
                <a:solidFill>
                  <a:srgbClr val="000000"/>
                </a:solidFill>
              </a:rPr>
              <a:t> a qualitative study using convenience sampling in four communities of the Huasteca Potosina region due to the COVID-19 health pandemic. </a:t>
            </a:r>
            <a:r>
              <a:rPr lang="en-US" sz="2800" b="0" i="0" dirty="0">
                <a:solidFill>
                  <a:srgbClr val="111111"/>
                </a:solidFill>
                <a:effectLst/>
                <a:latin typeface="-apple-system"/>
              </a:rPr>
              <a:t>First, women who met the selection criteria were identified. Subsequently, personal visits to their homes were made, adhering to all preventive measures recommended by health authorities. </a:t>
            </a:r>
            <a:r>
              <a:rPr lang="en-US" sz="2800" b="0" i="0" u="none" strike="noStrike" baseline="0" dirty="0">
                <a:solidFill>
                  <a:srgbClr val="000000"/>
                </a:solidFill>
              </a:rPr>
              <a:t>The lead researcher ensured that all these preventive measures were followed.</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EE825FEE-866F-CFD8-8AD2-2BAAC7358729}"/>
              </a:ext>
            </a:extLst>
          </p:cNvPr>
          <p:cNvSpPr txBox="1"/>
          <p:nvPr/>
        </p:nvSpPr>
        <p:spPr>
          <a:xfrm>
            <a:off x="11883059" y="5417063"/>
            <a:ext cx="5943600" cy="769441"/>
          </a:xfrm>
          <a:prstGeom prst="rect">
            <a:avLst/>
          </a:prstGeom>
          <a:solidFill>
            <a:srgbClr val="00B050"/>
          </a:solidFill>
        </p:spPr>
        <p:txBody>
          <a:bodyPr wrap="square" rtlCol="0">
            <a:spAutoFit/>
          </a:bodyPr>
          <a:lstStyle/>
          <a:p>
            <a:pPr algn="ctr"/>
            <a:r>
              <a:rPr lang="en-US" sz="4400" b="1" dirty="0">
                <a:solidFill>
                  <a:schemeClr val="bg1"/>
                </a:solidFill>
                <a:latin typeface="Calibri" panose="020F0502020204030204" pitchFamily="34" charset="0"/>
                <a:ea typeface="Calibri" panose="020F0502020204030204" pitchFamily="34" charset="0"/>
                <a:cs typeface="Calibri" panose="020F0502020204030204" pitchFamily="34" charset="0"/>
              </a:rPr>
              <a:t>METHODOLOGY</a:t>
            </a:r>
            <a:endParaRPr lang="en-US" sz="4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EF75FDD2-6031-36E3-EE00-67E2C8495F84}"/>
              </a:ext>
            </a:extLst>
          </p:cNvPr>
          <p:cNvSpPr txBox="1"/>
          <p:nvPr/>
        </p:nvSpPr>
        <p:spPr>
          <a:xfrm>
            <a:off x="12045385" y="10112424"/>
            <a:ext cx="5943600" cy="769441"/>
          </a:xfrm>
          <a:prstGeom prst="rect">
            <a:avLst/>
          </a:prstGeom>
          <a:solidFill>
            <a:srgbClr val="00B050"/>
          </a:solidFill>
        </p:spPr>
        <p:txBody>
          <a:bodyPr wrap="square" rtlCol="0">
            <a:spAutoFit/>
          </a:bodyPr>
          <a:lstStyle/>
          <a:p>
            <a:pPr algn="ctr"/>
            <a:r>
              <a:rPr lang="en-US" sz="4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RESULTS</a:t>
            </a:r>
          </a:p>
        </p:txBody>
      </p:sp>
      <p:sp>
        <p:nvSpPr>
          <p:cNvPr id="17" name="TextBox 16">
            <a:extLst>
              <a:ext uri="{FF2B5EF4-FFF2-40B4-BE49-F238E27FC236}">
                <a16:creationId xmlns:a16="http://schemas.microsoft.com/office/drawing/2014/main" id="{DB4CF0EE-2D8E-CF93-31B3-C75FA12C4DEC}"/>
              </a:ext>
            </a:extLst>
          </p:cNvPr>
          <p:cNvSpPr txBox="1"/>
          <p:nvPr/>
        </p:nvSpPr>
        <p:spPr>
          <a:xfrm>
            <a:off x="10060115" y="11224861"/>
            <a:ext cx="10389636" cy="8710077"/>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0" i="0" u="none" strike="noStrike" baseline="0" dirty="0">
                <a:solidFill>
                  <a:srgbClr val="000000"/>
                </a:solidFill>
                <a:latin typeface="Calibri" panose="020F0502020204030204" pitchFamily="34" charset="0"/>
                <a:cs typeface="Calibri" panose="020F0502020204030204" pitchFamily="34" charset="0"/>
              </a:rPr>
              <a:t>Delays in care do not only occur during prenatal care but also at the most vulnerable moment for women: childbirth. At this critical time, delays in care are perceived and experienced as a denial of care and even as an act of abandonment. </a:t>
            </a:r>
          </a:p>
          <a:p>
            <a:pPr marL="457200" indent="-457200" algn="just">
              <a:buFont typeface="Wingdings" panose="05000000000000000000" pitchFamily="2" charset="2"/>
              <a:buChar char="v"/>
            </a:pPr>
            <a:r>
              <a:rPr lang="en-US" sz="2800" b="0" i="0" u="none" strike="noStrike" baseline="0" dirty="0">
                <a:solidFill>
                  <a:srgbClr val="000000"/>
                </a:solidFill>
                <a:latin typeface="Calibri" panose="020F0502020204030204" pitchFamily="34" charset="0"/>
                <a:cs typeface="Calibri" panose="020F0502020204030204" pitchFamily="34" charset="0"/>
              </a:rPr>
              <a:t>Feeling unprotected during this experience is reinforced by other omissions in care, particularly in communication. Women do not feel considered by healthcare personnel, as they report not receiving information about the protocols and examinations performed on their bodies, which generates emotions such as fear, annoyance, and indignation, which are also not communicated to the staff. </a:t>
            </a:r>
          </a:p>
          <a:p>
            <a:pPr marL="457200" indent="-457200" algn="just">
              <a:buFont typeface="Wingdings" panose="05000000000000000000" pitchFamily="2" charset="2"/>
              <a:buChar char="v"/>
            </a:pPr>
            <a:r>
              <a:rPr lang="en-US" sz="2800" b="0" i="0" u="none" strike="noStrike" baseline="0" dirty="0">
                <a:solidFill>
                  <a:srgbClr val="000000"/>
                </a:solidFill>
                <a:latin typeface="Calibri" panose="020F0502020204030204" pitchFamily="34" charset="0"/>
                <a:cs typeface="Calibri" panose="020F0502020204030204" pitchFamily="34" charset="0"/>
              </a:rPr>
              <a:t>Verbal mistreatment is significant because it permanently affects the image these women have of healthcare personnel, instills fear, and restricts their initiative to seek institutional health services.</a:t>
            </a:r>
          </a:p>
          <a:p>
            <a:pPr marL="457200" indent="-457200" algn="just">
              <a:buFont typeface="Wingdings" panose="05000000000000000000" pitchFamily="2" charset="2"/>
              <a:buChar char="v"/>
            </a:pPr>
            <a:r>
              <a:rPr lang="en-US" sz="2800" b="0" i="0" u="none" strike="noStrike" baseline="0" dirty="0">
                <a:solidFill>
                  <a:srgbClr val="000000"/>
                </a:solidFill>
                <a:latin typeface="Calibri" panose="020F0502020204030204" pitchFamily="34" charset="0"/>
                <a:cs typeface="Calibri" panose="020F0502020204030204" pitchFamily="34" charset="0"/>
              </a:rPr>
              <a:t>Additionally, there is a documented intention and practice focused on seeking sterilization, which we identify as an act of obstetric violence. This is because the way in which women are pressured to undergo sterilization is not based on the recognition and guarantee of their rights but rather as an imposition from the “legitimate knowledge of medicine.”</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253324B1-C4B7-9239-C175-898372285804}"/>
              </a:ext>
            </a:extLst>
          </p:cNvPr>
          <p:cNvSpPr txBox="1"/>
          <p:nvPr/>
        </p:nvSpPr>
        <p:spPr>
          <a:xfrm>
            <a:off x="22939235" y="16011844"/>
            <a:ext cx="10464132" cy="1754326"/>
          </a:xfrm>
          <a:prstGeom prst="rect">
            <a:avLst/>
          </a:prstGeom>
          <a:noFill/>
        </p:spPr>
        <p:txBody>
          <a:bodyPr wrap="square" rtlCol="0">
            <a:spAutoFit/>
          </a:bodyPr>
          <a:lstStyle/>
          <a:p>
            <a:pPr marL="457200" indent="-457200" algn="just">
              <a:buFont typeface="Wingdings" panose="05000000000000000000" pitchFamily="2" charset="2"/>
              <a:buChar char="v"/>
              <a:tabLst>
                <a:tab pos="1201420" algn="l"/>
              </a:tabLst>
            </a:pPr>
            <a:r>
              <a:rPr lang="en-US" sz="2700" kern="100" dirty="0">
                <a:effectLst/>
                <a:ea typeface="Aptos" panose="020B0004020202020204" pitchFamily="34" charset="0"/>
                <a:cs typeface="Times New Roman" panose="02020603050405020304" pitchFamily="18" charset="0"/>
              </a:rPr>
              <a:t>Experiencing obstetric violence in healthcare institutions increases the likelihood that both the woman and her family will avoid seeking medical care during illness, leading to high rates of morbidity and mortality. </a:t>
            </a:r>
            <a:endParaRPr lang="en-US" sz="2400" dirty="0"/>
          </a:p>
        </p:txBody>
      </p:sp>
      <p:sp>
        <p:nvSpPr>
          <p:cNvPr id="58" name="TextBox 57">
            <a:extLst>
              <a:ext uri="{FF2B5EF4-FFF2-40B4-BE49-F238E27FC236}">
                <a16:creationId xmlns:a16="http://schemas.microsoft.com/office/drawing/2014/main" id="{A94D9D4E-0744-ED1C-F0B5-F12665410808}"/>
              </a:ext>
            </a:extLst>
          </p:cNvPr>
          <p:cNvSpPr txBox="1"/>
          <p:nvPr/>
        </p:nvSpPr>
        <p:spPr>
          <a:xfrm>
            <a:off x="23112522" y="14026928"/>
            <a:ext cx="10117558" cy="1446550"/>
          </a:xfrm>
          <a:prstGeom prst="rect">
            <a:avLst/>
          </a:prstGeom>
          <a:solidFill>
            <a:srgbClr val="00B050"/>
          </a:solidFill>
        </p:spPr>
        <p:txBody>
          <a:bodyPr wrap="square" rtlCol="0">
            <a:spAutoFit/>
          </a:bodyPr>
          <a:lstStyle/>
          <a:p>
            <a:pPr algn="ctr"/>
            <a:r>
              <a:rPr lang="en-US" sz="4400" b="1" dirty="0">
                <a:solidFill>
                  <a:schemeClr val="bg1"/>
                </a:solidFill>
                <a:latin typeface="Calibri" panose="020F0502020204030204" pitchFamily="34" charset="0"/>
                <a:cs typeface="Calibri" panose="020F0502020204030204" pitchFamily="34" charset="0"/>
              </a:rPr>
              <a:t>LONG-TERM CONSEQUENCES OF OBSTETRIC VIOLENCE</a:t>
            </a:r>
          </a:p>
        </p:txBody>
      </p:sp>
      <p:sp>
        <p:nvSpPr>
          <p:cNvPr id="82" name="Oval 81">
            <a:extLst>
              <a:ext uri="{FF2B5EF4-FFF2-40B4-BE49-F238E27FC236}">
                <a16:creationId xmlns:a16="http://schemas.microsoft.com/office/drawing/2014/main" id="{C2C0A41C-42C6-4EB8-72A4-21FBC28C19C6}"/>
              </a:ext>
            </a:extLst>
          </p:cNvPr>
          <p:cNvSpPr/>
          <p:nvPr/>
        </p:nvSpPr>
        <p:spPr>
          <a:xfrm>
            <a:off x="627856" y="14295754"/>
            <a:ext cx="1498445" cy="1498445"/>
          </a:xfrm>
          <a:prstGeom prst="ellipse">
            <a:avLst/>
          </a:prstGeom>
          <a:noFill/>
          <a:ln w="1270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0E61206E-4212-99DB-B4EE-49BC837A5331}"/>
              </a:ext>
            </a:extLst>
          </p:cNvPr>
          <p:cNvSpPr/>
          <p:nvPr/>
        </p:nvSpPr>
        <p:spPr>
          <a:xfrm>
            <a:off x="899586" y="14555091"/>
            <a:ext cx="954986" cy="979773"/>
          </a:xfrm>
          <a:prstGeom prst="ellipse">
            <a:avLst/>
          </a:prstGeom>
          <a:solidFill>
            <a:schemeClr val="bg1"/>
          </a:solid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FB52C37A-0FEA-B2E2-A579-7389771A5DB1}"/>
              </a:ext>
            </a:extLst>
          </p:cNvPr>
          <p:cNvSpPr/>
          <p:nvPr/>
        </p:nvSpPr>
        <p:spPr>
          <a:xfrm>
            <a:off x="1195352" y="14931912"/>
            <a:ext cx="363454" cy="363454"/>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Notched Right Arrow 83">
            <a:extLst>
              <a:ext uri="{FF2B5EF4-FFF2-40B4-BE49-F238E27FC236}">
                <a16:creationId xmlns:a16="http://schemas.microsoft.com/office/drawing/2014/main" id="{0895D9A3-3280-CD9E-DA4C-52A9E0342BDA}"/>
              </a:ext>
            </a:extLst>
          </p:cNvPr>
          <p:cNvSpPr/>
          <p:nvPr/>
        </p:nvSpPr>
        <p:spPr>
          <a:xfrm rot="9139375">
            <a:off x="2110310" y="14092731"/>
            <a:ext cx="1285309" cy="739847"/>
          </a:xfrm>
          <a:prstGeom prst="notchedRightArrow">
            <a:avLst/>
          </a:prstGeom>
          <a:solidFill>
            <a:srgbClr val="00B05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59B11CD3-7135-730E-5C87-5F5E81811355}"/>
              </a:ext>
            </a:extLst>
          </p:cNvPr>
          <p:cNvSpPr/>
          <p:nvPr/>
        </p:nvSpPr>
        <p:spPr>
          <a:xfrm>
            <a:off x="940947" y="6567933"/>
            <a:ext cx="1376385" cy="1376385"/>
          </a:xfrm>
          <a:prstGeom prst="ellipse">
            <a:avLst/>
          </a:prstGeom>
          <a:solidFill>
            <a:schemeClr val="bg1"/>
          </a:solidFill>
          <a:ln w="1174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reeform 168">
            <a:extLst>
              <a:ext uri="{FF2B5EF4-FFF2-40B4-BE49-F238E27FC236}">
                <a16:creationId xmlns:a16="http://schemas.microsoft.com/office/drawing/2014/main" id="{C624D9B8-90A5-3059-588E-A2DAC0B6D9B7}"/>
              </a:ext>
            </a:extLst>
          </p:cNvPr>
          <p:cNvSpPr/>
          <p:nvPr/>
        </p:nvSpPr>
        <p:spPr>
          <a:xfrm rot="18717618">
            <a:off x="9383146" y="7153786"/>
            <a:ext cx="1674736" cy="1581065"/>
          </a:xfrm>
          <a:custGeom>
            <a:avLst/>
            <a:gdLst>
              <a:gd name="connsiteX0" fmla="*/ 1676964 w 2037524"/>
              <a:gd name="connsiteY0" fmla="*/ 318724 h 1923562"/>
              <a:gd name="connsiteX1" fmla="*/ 1914361 w 2037524"/>
              <a:gd name="connsiteY1" fmla="*/ 828414 h 1923562"/>
              <a:gd name="connsiteX2" fmla="*/ 1917267 w 2037524"/>
              <a:gd name="connsiteY2" fmla="*/ 896723 h 1923562"/>
              <a:gd name="connsiteX3" fmla="*/ 1827132 w 2037524"/>
              <a:gd name="connsiteY3" fmla="*/ 743557 h 1923562"/>
              <a:gd name="connsiteX4" fmla="*/ 1763907 w 2037524"/>
              <a:gd name="connsiteY4" fmla="*/ 850994 h 1923562"/>
              <a:gd name="connsiteX5" fmla="*/ 1763890 w 2037524"/>
              <a:gd name="connsiteY5" fmla="*/ 850553 h 1923562"/>
              <a:gd name="connsiteX6" fmla="*/ 1563639 w 2037524"/>
              <a:gd name="connsiteY6" fmla="*/ 420623 h 1923562"/>
              <a:gd name="connsiteX7" fmla="*/ 417937 w 2037524"/>
              <a:gd name="connsiteY7" fmla="*/ 359784 h 1923562"/>
              <a:gd name="connsiteX8" fmla="*/ 357099 w 2037524"/>
              <a:gd name="connsiteY8" fmla="*/ 1505483 h 1923562"/>
              <a:gd name="connsiteX9" fmla="*/ 1502798 w 2037524"/>
              <a:gd name="connsiteY9" fmla="*/ 1566324 h 1923562"/>
              <a:gd name="connsiteX10" fmla="*/ 1694992 w 2037524"/>
              <a:gd name="connsiteY10" fmla="*/ 1307777 h 1923562"/>
              <a:gd name="connsiteX11" fmla="*/ 1706394 w 2037524"/>
              <a:gd name="connsiteY11" fmla="*/ 1275666 h 1923562"/>
              <a:gd name="connsiteX12" fmla="*/ 1544485 w 2037524"/>
              <a:gd name="connsiteY12" fmla="*/ 1275665 h 1923562"/>
              <a:gd name="connsiteX13" fmla="*/ 1791005 w 2037524"/>
              <a:gd name="connsiteY13" fmla="*/ 977293 h 1923562"/>
              <a:gd name="connsiteX14" fmla="*/ 2037524 w 2037524"/>
              <a:gd name="connsiteY14" fmla="*/ 1275665 h 1923562"/>
              <a:gd name="connsiteX15" fmla="*/ 1870673 w 2037524"/>
              <a:gd name="connsiteY15" fmla="*/ 1275665 h 1923562"/>
              <a:gd name="connsiteX16" fmla="*/ 1868126 w 2037524"/>
              <a:gd name="connsiteY16" fmla="*/ 1284124 h 1923562"/>
              <a:gd name="connsiteX17" fmla="*/ 1604840 w 2037524"/>
              <a:gd name="connsiteY17" fmla="*/ 1676961 h 1923562"/>
              <a:gd name="connsiteX18" fmla="*/ 246599 w 2037524"/>
              <a:gd name="connsiteY18" fmla="*/ 1604837 h 1923562"/>
              <a:gd name="connsiteX19" fmla="*/ 318727 w 2037524"/>
              <a:gd name="connsiteY19" fmla="*/ 246598 h 1923562"/>
              <a:gd name="connsiteX20" fmla="*/ 1676964 w 2037524"/>
              <a:gd name="connsiteY20" fmla="*/ 318724 h 192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37524" h="1923562">
                <a:moveTo>
                  <a:pt x="1676964" y="318724"/>
                </a:moveTo>
                <a:cubicBezTo>
                  <a:pt x="1810146" y="466844"/>
                  <a:pt x="1888845" y="644933"/>
                  <a:pt x="1914361" y="828414"/>
                </a:cubicBezTo>
                <a:lnTo>
                  <a:pt x="1917267" y="896723"/>
                </a:lnTo>
                <a:lnTo>
                  <a:pt x="1827132" y="743557"/>
                </a:lnTo>
                <a:lnTo>
                  <a:pt x="1763907" y="850994"/>
                </a:lnTo>
                <a:lnTo>
                  <a:pt x="1763890" y="850553"/>
                </a:lnTo>
                <a:cubicBezTo>
                  <a:pt x="1742365" y="695784"/>
                  <a:pt x="1675982" y="545562"/>
                  <a:pt x="1563639" y="420623"/>
                </a:cubicBezTo>
                <a:cubicBezTo>
                  <a:pt x="1264064" y="87444"/>
                  <a:pt x="751116" y="60205"/>
                  <a:pt x="417937" y="359784"/>
                </a:cubicBezTo>
                <a:cubicBezTo>
                  <a:pt x="84763" y="659357"/>
                  <a:pt x="57524" y="1172305"/>
                  <a:pt x="357099" y="1505483"/>
                </a:cubicBezTo>
                <a:cubicBezTo>
                  <a:pt x="656676" y="1838658"/>
                  <a:pt x="1169625" y="1865898"/>
                  <a:pt x="1502798" y="1566324"/>
                </a:cubicBezTo>
                <a:cubicBezTo>
                  <a:pt x="1586093" y="1491430"/>
                  <a:pt x="1650266" y="1403200"/>
                  <a:pt x="1694992" y="1307777"/>
                </a:cubicBezTo>
                <a:lnTo>
                  <a:pt x="1706394" y="1275666"/>
                </a:lnTo>
                <a:lnTo>
                  <a:pt x="1544485" y="1275665"/>
                </a:lnTo>
                <a:lnTo>
                  <a:pt x="1791005" y="977293"/>
                </a:lnTo>
                <a:lnTo>
                  <a:pt x="2037524" y="1275665"/>
                </a:lnTo>
                <a:lnTo>
                  <a:pt x="1870673" y="1275665"/>
                </a:lnTo>
                <a:lnTo>
                  <a:pt x="1868126" y="1284124"/>
                </a:lnTo>
                <a:cubicBezTo>
                  <a:pt x="1816285" y="1430290"/>
                  <a:pt x="1728272" y="1565978"/>
                  <a:pt x="1604840" y="1676961"/>
                </a:cubicBezTo>
                <a:cubicBezTo>
                  <a:pt x="1209853" y="2032115"/>
                  <a:pt x="601750" y="1999822"/>
                  <a:pt x="246599" y="1604837"/>
                </a:cubicBezTo>
                <a:cubicBezTo>
                  <a:pt x="-108551" y="1209853"/>
                  <a:pt x="-76261" y="601750"/>
                  <a:pt x="318727" y="246598"/>
                </a:cubicBezTo>
                <a:cubicBezTo>
                  <a:pt x="713711" y="-108552"/>
                  <a:pt x="1321814" y="-76260"/>
                  <a:pt x="1676964" y="318724"/>
                </a:cubicBezTo>
                <a:close/>
              </a:path>
            </a:pathLst>
          </a:cu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mc:AlternateContent xmlns:mc="http://schemas.openxmlformats.org/markup-compatibility/2006">
        <mc:Choice xmlns:p14="http://schemas.microsoft.com/office/powerpoint/2010/main" Requires="p14">
          <p:contentPart p14:bwMode="auto" r:id="rId4">
            <p14:nvContentPartPr>
              <p14:cNvPr id="172" name="Ink 171">
                <a:extLst>
                  <a:ext uri="{FF2B5EF4-FFF2-40B4-BE49-F238E27FC236}">
                    <a16:creationId xmlns:a16="http://schemas.microsoft.com/office/drawing/2014/main" id="{7BC453B5-47CC-B067-C97A-321BDBEC098D}"/>
                  </a:ext>
                </a:extLst>
              </p14:cNvPr>
              <p14:cNvContentPartPr/>
              <p14:nvPr/>
            </p14:nvContentPartPr>
            <p14:xfrm>
              <a:off x="9955408" y="7798905"/>
              <a:ext cx="555908" cy="481787"/>
            </p14:xfrm>
          </p:contentPart>
        </mc:Choice>
        <mc:Fallback>
          <p:pic>
            <p:nvPicPr>
              <p:cNvPr id="172" name="Ink 171">
                <a:extLst>
                  <a:ext uri="{FF2B5EF4-FFF2-40B4-BE49-F238E27FC236}">
                    <a16:creationId xmlns:a16="http://schemas.microsoft.com/office/drawing/2014/main" id="{7BC453B5-47CC-B067-C97A-321BDBEC098D}"/>
                  </a:ext>
                </a:extLst>
              </p:cNvPr>
              <p:cNvPicPr/>
              <p:nvPr/>
            </p:nvPicPr>
            <p:blipFill>
              <a:blip r:embed="rId5"/>
              <a:stretch>
                <a:fillRect/>
              </a:stretch>
            </p:blipFill>
            <p:spPr>
              <a:xfrm>
                <a:off x="9896645" y="7740124"/>
                <a:ext cx="673074" cy="598988"/>
              </a:xfrm>
              <a:prstGeom prst="rect">
                <a:avLst/>
              </a:prstGeom>
            </p:spPr>
          </p:pic>
        </mc:Fallback>
      </mc:AlternateContent>
      <p:sp>
        <p:nvSpPr>
          <p:cNvPr id="6" name="Rectángulo 5">
            <a:extLst>
              <a:ext uri="{FF2B5EF4-FFF2-40B4-BE49-F238E27FC236}">
                <a16:creationId xmlns:a16="http://schemas.microsoft.com/office/drawing/2014/main" id="{66B9F331-75FE-90AA-F8B1-C3744D57EB85}"/>
              </a:ext>
            </a:extLst>
          </p:cNvPr>
          <p:cNvSpPr/>
          <p:nvPr/>
        </p:nvSpPr>
        <p:spPr>
          <a:xfrm>
            <a:off x="22364733" y="18322398"/>
            <a:ext cx="11493647" cy="16240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i="1" u="sng" strike="noStrike" baseline="0" dirty="0">
                <a:solidFill>
                  <a:srgbClr val="0070C0"/>
                </a:solidFill>
              </a:rPr>
              <a:t>“I’m really scared to even talk about what happened. Sometimes I think that if I tell them everything, they might not want to treat me in the hospitals anymore. You know, they are the ones who decide who to treat and who not to.” — Anonymous, 2021.</a:t>
            </a:r>
            <a:endParaRPr lang="es-MX" sz="2800" b="1" u="sng" dirty="0">
              <a:solidFill>
                <a:srgbClr val="0070C0"/>
              </a:solidFill>
            </a:endParaRPr>
          </a:p>
        </p:txBody>
      </p:sp>
      <p:sp>
        <p:nvSpPr>
          <p:cNvPr id="2" name="Rectángulo: esquinas redondeadas 1">
            <a:extLst>
              <a:ext uri="{FF2B5EF4-FFF2-40B4-BE49-F238E27FC236}">
                <a16:creationId xmlns:a16="http://schemas.microsoft.com/office/drawing/2014/main" id="{49831DB5-3376-73A6-16B2-37C3EED17803}"/>
              </a:ext>
            </a:extLst>
          </p:cNvPr>
          <p:cNvSpPr/>
          <p:nvPr/>
        </p:nvSpPr>
        <p:spPr>
          <a:xfrm>
            <a:off x="23733877" y="9158367"/>
            <a:ext cx="8654152" cy="837380"/>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RELEVANT LITERATURE</a:t>
            </a:r>
          </a:p>
        </p:txBody>
      </p:sp>
      <p:sp>
        <p:nvSpPr>
          <p:cNvPr id="4" name="CuadroTexto 3">
            <a:extLst>
              <a:ext uri="{FF2B5EF4-FFF2-40B4-BE49-F238E27FC236}">
                <a16:creationId xmlns:a16="http://schemas.microsoft.com/office/drawing/2014/main" id="{0F8902FB-4C33-7EB8-7C79-D44CCCD1D562}"/>
              </a:ext>
            </a:extLst>
          </p:cNvPr>
          <p:cNvSpPr txBox="1"/>
          <p:nvPr/>
        </p:nvSpPr>
        <p:spPr>
          <a:xfrm>
            <a:off x="22891825" y="10351573"/>
            <a:ext cx="10338255" cy="2677656"/>
          </a:xfrm>
          <a:prstGeom prst="rect">
            <a:avLst/>
          </a:prstGeom>
          <a:noFill/>
        </p:spPr>
        <p:txBody>
          <a:bodyPr wrap="square" rtlCol="0">
            <a:spAutoFit/>
          </a:bodyPr>
          <a:lstStyle/>
          <a:p>
            <a:pPr marL="457200" indent="-457200" algn="just">
              <a:buFont typeface="Wingdings" panose="05000000000000000000" pitchFamily="2" charset="2"/>
              <a:buChar char="v"/>
            </a:pPr>
            <a:r>
              <a:rPr lang="es-MX" sz="2800" dirty="0" err="1"/>
              <a:t>Obstetric</a:t>
            </a:r>
            <a:r>
              <a:rPr lang="es-MX" sz="2800" dirty="0"/>
              <a:t> </a:t>
            </a:r>
            <a:r>
              <a:rPr lang="es-MX" sz="2800" dirty="0" err="1"/>
              <a:t>violence</a:t>
            </a:r>
            <a:r>
              <a:rPr lang="es-MX" sz="2800" dirty="0"/>
              <a:t>: </a:t>
            </a:r>
            <a:r>
              <a:rPr lang="es-MX" sz="2800" dirty="0" err="1"/>
              <a:t>women’s</a:t>
            </a:r>
            <a:r>
              <a:rPr lang="es-MX" sz="2800" dirty="0"/>
              <a:t> </a:t>
            </a:r>
            <a:r>
              <a:rPr lang="es-MX" sz="2800" dirty="0" err="1"/>
              <a:t>perceptions</a:t>
            </a:r>
            <a:r>
              <a:rPr lang="es-MX" sz="2800" dirty="0"/>
              <a:t> </a:t>
            </a:r>
            <a:r>
              <a:rPr lang="es-MX" sz="2800" dirty="0" err="1"/>
              <a:t>during</a:t>
            </a:r>
            <a:r>
              <a:rPr lang="es-MX" sz="2800" dirty="0"/>
              <a:t> </a:t>
            </a:r>
            <a:r>
              <a:rPr lang="es-MX" sz="2800" dirty="0" err="1"/>
              <a:t>childbirth</a:t>
            </a:r>
            <a:r>
              <a:rPr lang="es-MX" sz="2800" dirty="0"/>
              <a:t> care in </a:t>
            </a:r>
            <a:r>
              <a:rPr lang="es-MX" sz="2800" dirty="0" err="1"/>
              <a:t>two</a:t>
            </a:r>
            <a:r>
              <a:rPr lang="es-MX" sz="2800" dirty="0"/>
              <a:t> rural </a:t>
            </a:r>
            <a:r>
              <a:rPr lang="es-MX" sz="2800" dirty="0" err="1"/>
              <a:t>hospitals</a:t>
            </a:r>
            <a:r>
              <a:rPr lang="es-MX" sz="2800" dirty="0"/>
              <a:t> in </a:t>
            </a:r>
            <a:r>
              <a:rPr lang="es-MX" sz="2800" dirty="0" err="1"/>
              <a:t>the</a:t>
            </a:r>
            <a:r>
              <a:rPr lang="es-MX" sz="2800" dirty="0"/>
              <a:t> Nahua-Mixteca </a:t>
            </a:r>
            <a:r>
              <a:rPr lang="es-MX" sz="2800" dirty="0" err="1"/>
              <a:t>region</a:t>
            </a:r>
            <a:r>
              <a:rPr lang="es-MX" sz="2800" dirty="0"/>
              <a:t> (In </a:t>
            </a:r>
            <a:r>
              <a:rPr lang="es-MX" sz="2800" dirty="0" err="1"/>
              <a:t>Spanish</a:t>
            </a:r>
            <a:r>
              <a:rPr lang="es-MX" sz="2800" dirty="0"/>
              <a:t>). I.G. Martínez-Velasco et al. 2024.</a:t>
            </a:r>
          </a:p>
          <a:p>
            <a:pPr marL="457200" indent="-457200" algn="just">
              <a:buFont typeface="Wingdings" panose="05000000000000000000" pitchFamily="2" charset="2"/>
              <a:buChar char="v"/>
            </a:pPr>
            <a:r>
              <a:rPr lang="es-MX" sz="2800" dirty="0" err="1"/>
              <a:t>Connecting</a:t>
            </a:r>
            <a:r>
              <a:rPr lang="es-MX" sz="2800" dirty="0"/>
              <a:t> </a:t>
            </a:r>
            <a:r>
              <a:rPr lang="es-MX" sz="2800" dirty="0" err="1"/>
              <a:t>with</a:t>
            </a:r>
            <a:r>
              <a:rPr lang="es-MX" sz="2800" dirty="0"/>
              <a:t> </a:t>
            </a:r>
            <a:r>
              <a:rPr lang="es-MX" sz="2800" dirty="0" err="1"/>
              <a:t>the</a:t>
            </a:r>
            <a:r>
              <a:rPr lang="es-MX" sz="2800" dirty="0"/>
              <a:t> </a:t>
            </a:r>
            <a:r>
              <a:rPr lang="es-MX" sz="2800" dirty="0" err="1"/>
              <a:t>body</a:t>
            </a:r>
            <a:r>
              <a:rPr lang="es-MX" sz="2800" dirty="0"/>
              <a:t> and </a:t>
            </a:r>
            <a:r>
              <a:rPr lang="es-MX" sz="2800" dirty="0" err="1"/>
              <a:t>inner</a:t>
            </a:r>
            <a:r>
              <a:rPr lang="es-MX" sz="2800" dirty="0"/>
              <a:t> </a:t>
            </a:r>
            <a:r>
              <a:rPr lang="es-MX" sz="2800" dirty="0" err="1"/>
              <a:t>wisdom</a:t>
            </a:r>
            <a:r>
              <a:rPr lang="es-MX" sz="2800" dirty="0"/>
              <a:t>: </a:t>
            </a:r>
            <a:r>
              <a:rPr lang="es-MX" sz="2800" dirty="0" err="1"/>
              <a:t>analysis</a:t>
            </a:r>
            <a:r>
              <a:rPr lang="es-MX" sz="2800" dirty="0"/>
              <a:t> </a:t>
            </a:r>
            <a:r>
              <a:rPr lang="es-MX" sz="2800" dirty="0" err="1"/>
              <a:t>of</a:t>
            </a:r>
            <a:r>
              <a:rPr lang="es-MX" sz="2800" dirty="0"/>
              <a:t> </a:t>
            </a:r>
            <a:r>
              <a:rPr lang="es-MX" sz="2800" dirty="0" err="1"/>
              <a:t>experiences</a:t>
            </a:r>
            <a:r>
              <a:rPr lang="es-MX" sz="2800" dirty="0"/>
              <a:t> </a:t>
            </a:r>
            <a:r>
              <a:rPr lang="es-MX" sz="2800" dirty="0" err="1"/>
              <a:t>of</a:t>
            </a:r>
            <a:r>
              <a:rPr lang="es-MX" sz="2800" dirty="0"/>
              <a:t> </a:t>
            </a:r>
            <a:r>
              <a:rPr lang="es-MX" sz="2800" dirty="0" err="1"/>
              <a:t>obstetric</a:t>
            </a:r>
            <a:r>
              <a:rPr lang="es-MX" sz="2800" dirty="0"/>
              <a:t> </a:t>
            </a:r>
            <a:r>
              <a:rPr lang="es-MX" sz="2800" dirty="0" err="1"/>
              <a:t>violence</a:t>
            </a:r>
            <a:r>
              <a:rPr lang="es-MX" sz="2800" dirty="0"/>
              <a:t> and </a:t>
            </a:r>
            <a:r>
              <a:rPr lang="es-MX" sz="2800" dirty="0" err="1"/>
              <a:t>collective</a:t>
            </a:r>
            <a:r>
              <a:rPr lang="es-MX" sz="2800" dirty="0"/>
              <a:t> </a:t>
            </a:r>
            <a:r>
              <a:rPr lang="es-MX" sz="2800" dirty="0" err="1"/>
              <a:t>healing</a:t>
            </a:r>
            <a:r>
              <a:rPr lang="es-MX" sz="2800" dirty="0"/>
              <a:t> in San Pedro Cholula, Puebla (In </a:t>
            </a:r>
            <a:r>
              <a:rPr lang="es-MX" sz="2800" dirty="0" err="1"/>
              <a:t>Spanish</a:t>
            </a:r>
            <a:r>
              <a:rPr lang="es-MX" sz="2800" dirty="0"/>
              <a:t>). Ramírez Arjona 2024.</a:t>
            </a:r>
            <a:r>
              <a:rPr lang="es-MX" sz="2800" b="0" i="0" dirty="0">
                <a:solidFill>
                  <a:srgbClr val="333333"/>
                </a:solidFill>
                <a:effectLst/>
              </a:rPr>
              <a:t>. </a:t>
            </a:r>
            <a:endParaRPr lang="es-MX" sz="2800" dirty="0"/>
          </a:p>
        </p:txBody>
      </p:sp>
      <p:sp>
        <p:nvSpPr>
          <p:cNvPr id="3" name="Rectángulo: esquinas redondeadas 2">
            <a:extLst>
              <a:ext uri="{FF2B5EF4-FFF2-40B4-BE49-F238E27FC236}">
                <a16:creationId xmlns:a16="http://schemas.microsoft.com/office/drawing/2014/main" id="{4A18E6C0-B21C-8342-14B7-773233C942BC}"/>
              </a:ext>
            </a:extLst>
          </p:cNvPr>
          <p:cNvSpPr/>
          <p:nvPr/>
        </p:nvSpPr>
        <p:spPr>
          <a:xfrm>
            <a:off x="22201117" y="5754136"/>
            <a:ext cx="10969993" cy="858183"/>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4400" b="1" dirty="0">
                <a:solidFill>
                  <a:schemeClr val="bg1"/>
                </a:solidFill>
              </a:rPr>
              <a:t>ARTIFICIAL INTELLIGENCE / ALGORITHMS</a:t>
            </a:r>
          </a:p>
        </p:txBody>
      </p:sp>
      <p:sp>
        <p:nvSpPr>
          <p:cNvPr id="7" name="CuadroTexto 6">
            <a:extLst>
              <a:ext uri="{FF2B5EF4-FFF2-40B4-BE49-F238E27FC236}">
                <a16:creationId xmlns:a16="http://schemas.microsoft.com/office/drawing/2014/main" id="{DB64E06D-91A9-A69D-7B88-897E43221FD2}"/>
              </a:ext>
            </a:extLst>
          </p:cNvPr>
          <p:cNvSpPr txBox="1"/>
          <p:nvPr/>
        </p:nvSpPr>
        <p:spPr>
          <a:xfrm>
            <a:off x="22205079" y="7010939"/>
            <a:ext cx="10763107" cy="954107"/>
          </a:xfrm>
          <a:prstGeom prst="rect">
            <a:avLst/>
          </a:prstGeom>
          <a:noFill/>
        </p:spPr>
        <p:txBody>
          <a:bodyPr wrap="square" rtlCol="0">
            <a:spAutoFit/>
          </a:bodyPr>
          <a:lstStyle/>
          <a:p>
            <a:pPr marL="571500" indent="-571500" algn="just">
              <a:buFont typeface="Wingdings" panose="05000000000000000000" pitchFamily="2" charset="2"/>
              <a:buChar char="v"/>
            </a:pPr>
            <a:r>
              <a:rPr lang="en-US" sz="2800" dirty="0"/>
              <a:t>A digital platform that highlights obstetric violence through the voices of indigenous women can help increase visibility of this issue</a:t>
            </a:r>
            <a:r>
              <a:rPr lang="es-MX" sz="2800" dirty="0"/>
              <a:t>. </a:t>
            </a:r>
          </a:p>
        </p:txBody>
      </p:sp>
      <mc:AlternateContent xmlns:mc="http://schemas.openxmlformats.org/markup-compatibility/2006">
        <mc:Choice xmlns:p14="http://schemas.microsoft.com/office/powerpoint/2010/main" Requires="p14">
          <p:contentPart p14:bwMode="auto" r:id="rId6">
            <p14:nvContentPartPr>
              <p14:cNvPr id="8" name="Ink 171">
                <a:extLst>
                  <a:ext uri="{FF2B5EF4-FFF2-40B4-BE49-F238E27FC236}">
                    <a16:creationId xmlns:a16="http://schemas.microsoft.com/office/drawing/2014/main" id="{6167E882-2921-0FB1-B136-71E5D3ACAC43}"/>
                  </a:ext>
                </a:extLst>
              </p14:cNvPr>
              <p14:cNvContentPartPr/>
              <p14:nvPr/>
            </p14:nvContentPartPr>
            <p14:xfrm>
              <a:off x="1321814" y="7015231"/>
              <a:ext cx="555908" cy="481787"/>
            </p14:xfrm>
          </p:contentPart>
        </mc:Choice>
        <mc:Fallback>
          <p:pic>
            <p:nvPicPr>
              <p:cNvPr id="8" name="Ink 171">
                <a:extLst>
                  <a:ext uri="{FF2B5EF4-FFF2-40B4-BE49-F238E27FC236}">
                    <a16:creationId xmlns:a16="http://schemas.microsoft.com/office/drawing/2014/main" id="{6167E882-2921-0FB1-B136-71E5D3ACAC43}"/>
                  </a:ext>
                </a:extLst>
              </p:cNvPr>
              <p:cNvPicPr/>
              <p:nvPr/>
            </p:nvPicPr>
            <p:blipFill>
              <a:blip r:embed="rId5"/>
              <a:stretch>
                <a:fillRect/>
              </a:stretch>
            </p:blipFill>
            <p:spPr>
              <a:xfrm>
                <a:off x="1263051" y="6956450"/>
                <a:ext cx="673074" cy="598988"/>
              </a:xfrm>
              <a:prstGeom prst="rect">
                <a:avLst/>
              </a:prstGeom>
            </p:spPr>
          </p:pic>
        </mc:Fallback>
      </mc:AlternateContent>
      <p:pic>
        <p:nvPicPr>
          <p:cNvPr id="1027" name="Picture 3" descr="Consejo Nacional de Humanidades, Ciencias y Tecnologías - Wikipedia, la  enciclopedia libre">
            <a:extLst>
              <a:ext uri="{FF2B5EF4-FFF2-40B4-BE49-F238E27FC236}">
                <a16:creationId xmlns:a16="http://schemas.microsoft.com/office/drawing/2014/main" id="{21745293-AB91-DB03-DB86-E7F3F82341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307" y="3435959"/>
            <a:ext cx="26860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D96A4D6-AB57-028E-1158-4D21B295A7FA}"/>
              </a:ext>
            </a:extLst>
          </p:cNvPr>
          <p:cNvPicPr>
            <a:picLocks noChangeAspect="1"/>
          </p:cNvPicPr>
          <p:nvPr/>
        </p:nvPicPr>
        <p:blipFill>
          <a:blip r:embed="rId8"/>
          <a:stretch>
            <a:fillRect/>
          </a:stretch>
        </p:blipFill>
        <p:spPr>
          <a:xfrm>
            <a:off x="627856" y="198575"/>
            <a:ext cx="3273879" cy="3273879"/>
          </a:xfrm>
          <a:prstGeom prst="rect">
            <a:avLst/>
          </a:prstGeom>
        </p:spPr>
      </p:pic>
      <p:pic>
        <p:nvPicPr>
          <p:cNvPr id="14" name="Imagen 13">
            <a:extLst>
              <a:ext uri="{FF2B5EF4-FFF2-40B4-BE49-F238E27FC236}">
                <a16:creationId xmlns:a16="http://schemas.microsoft.com/office/drawing/2014/main" id="{A944C7A6-A646-4EB7-6F7D-C4144738D5E9}"/>
              </a:ext>
            </a:extLst>
          </p:cNvPr>
          <p:cNvPicPr>
            <a:picLocks noChangeAspect="1"/>
          </p:cNvPicPr>
          <p:nvPr/>
        </p:nvPicPr>
        <p:blipFill>
          <a:blip r:embed="rId9"/>
          <a:stretch>
            <a:fillRect/>
          </a:stretch>
        </p:blipFill>
        <p:spPr>
          <a:xfrm>
            <a:off x="31457106" y="2020316"/>
            <a:ext cx="2391796" cy="2391796"/>
          </a:xfrm>
          <a:prstGeom prst="rect">
            <a:avLst/>
          </a:prstGeom>
        </p:spPr>
      </p:pic>
      <p:pic>
        <p:nvPicPr>
          <p:cNvPr id="19" name="Imagen 18">
            <a:extLst>
              <a:ext uri="{FF2B5EF4-FFF2-40B4-BE49-F238E27FC236}">
                <a16:creationId xmlns:a16="http://schemas.microsoft.com/office/drawing/2014/main" id="{F217A4C2-B692-5257-1007-EBDC8D43624C}"/>
              </a:ext>
            </a:extLst>
          </p:cNvPr>
          <p:cNvPicPr>
            <a:picLocks noChangeAspect="1"/>
          </p:cNvPicPr>
          <p:nvPr/>
        </p:nvPicPr>
        <p:blipFill>
          <a:blip r:embed="rId10"/>
          <a:stretch>
            <a:fillRect/>
          </a:stretch>
        </p:blipFill>
        <p:spPr>
          <a:xfrm>
            <a:off x="29252069" y="1033423"/>
            <a:ext cx="4410075" cy="1038225"/>
          </a:xfrm>
          <a:prstGeom prst="rect">
            <a:avLst/>
          </a:prstGeom>
        </p:spPr>
      </p:pic>
      <p:pic>
        <p:nvPicPr>
          <p:cNvPr id="1029" name="Picture 5" descr="UASLP - Universidad Autónoma de San Luis Potosí">
            <a:extLst>
              <a:ext uri="{FF2B5EF4-FFF2-40B4-BE49-F238E27FC236}">
                <a16:creationId xmlns:a16="http://schemas.microsoft.com/office/drawing/2014/main" id="{990F4298-C02C-6C5C-8DDC-806C02D2BB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7830" y="2071648"/>
            <a:ext cx="2367523" cy="236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22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2974B1F08C41A1E6B1828DC38F56" ma:contentTypeVersion="17" ma:contentTypeDescription="Create a new document." ma:contentTypeScope="" ma:versionID="29c567e6eb69d295fede99b1d5de4c39">
  <xsd:schema xmlns:xsd="http://www.w3.org/2001/XMLSchema" xmlns:xs="http://www.w3.org/2001/XMLSchema" xmlns:p="http://schemas.microsoft.com/office/2006/metadata/properties" xmlns:ns3="7012e931-cab2-4362-b3b4-cee5e0e06951" xmlns:ns4="96c58bc3-dad1-4428-8563-a152b2007e93" targetNamespace="http://schemas.microsoft.com/office/2006/metadata/properties" ma:root="true" ma:fieldsID="f6ec26c9bcd48781103590a279ce292b" ns3:_="" ns4:_="">
    <xsd:import namespace="7012e931-cab2-4362-b3b4-cee5e0e06951"/>
    <xsd:import namespace="96c58bc3-dad1-4428-8563-a152b2007e9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12e931-cab2-4362-b3b4-cee5e0e069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c58bc3-dad1-4428-8563-a152b2007e9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6c58bc3-dad1-4428-8563-a152b2007e9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2F769F-9E1A-41C7-B7F3-8B1DD8F6F1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12e931-cab2-4362-b3b4-cee5e0e06951"/>
    <ds:schemaRef ds:uri="96c58bc3-dad1-4428-8563-a152b2007e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CF17C6-A444-4727-9DD2-B3137AA567BF}">
  <ds:schemaRefs>
    <ds:schemaRef ds:uri="http://schemas.openxmlformats.org/package/2006/metadata/core-properties"/>
    <ds:schemaRef ds:uri="http://purl.org/dc/dcmitype/"/>
    <ds:schemaRef ds:uri="http://schemas.microsoft.com/office/2006/documentManagement/types"/>
    <ds:schemaRef ds:uri="http://www.w3.org/XML/1998/namespace"/>
    <ds:schemaRef ds:uri="http://schemas.microsoft.com/office/infopath/2007/PartnerControls"/>
    <ds:schemaRef ds:uri="http://purl.org/dc/elements/1.1/"/>
    <ds:schemaRef ds:uri="http://purl.org/dc/terms/"/>
    <ds:schemaRef ds:uri="96c58bc3-dad1-4428-8563-a152b2007e93"/>
    <ds:schemaRef ds:uri="7012e931-cab2-4362-b3b4-cee5e0e06951"/>
    <ds:schemaRef ds:uri="http://schemas.microsoft.com/office/2006/metadata/properties"/>
  </ds:schemaRefs>
</ds:datastoreItem>
</file>

<file path=customXml/itemProps3.xml><?xml version="1.0" encoding="utf-8"?>
<ds:datastoreItem xmlns:ds="http://schemas.openxmlformats.org/officeDocument/2006/customXml" ds:itemID="{EB59F1E4-2104-4502-91E8-E5195C693B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5310</TotalTime>
  <Words>795</Words>
  <Application>Microsoft Office PowerPoint</Application>
  <PresentationFormat>Personalizado</PresentationFormat>
  <Paragraphs>29</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-apple-system</vt:lpstr>
      <vt:lpstr>Aptos</vt:lpstr>
      <vt:lpstr>Arial</vt:lpstr>
      <vt:lpstr>Calibri</vt:lpstr>
      <vt:lpstr>Times New Roman</vt:lpstr>
      <vt:lpstr>Wingdings</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Benson (Ketchum)</dc:creator>
  <cp:lastModifiedBy>EDUARDA Hernández</cp:lastModifiedBy>
  <cp:revision>63</cp:revision>
  <dcterms:created xsi:type="dcterms:W3CDTF">2023-04-24T17:37:52Z</dcterms:created>
  <dcterms:modified xsi:type="dcterms:W3CDTF">2024-10-08T04:25:45Z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0x0101003B402974B1F08C41A1E6B1828DC38F56</vt:lpwstr>
  </property>
  <property fmtid="{D5CDD505-2E9C-101B-9397-08002B2CF9AE}" pid="3" name="MediaServiceImageTags">
    <vt:lpwstr/>
  </property>
</Properties>
</file>