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39"/>
  </p:notesMasterIdLst>
  <p:sldIdLst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embeddedFontLst>
    <p:embeddedFont>
      <p:font typeface="Wingdings 2" panose="05020102010507070707" pitchFamily="18" charset="2"/>
      <p:regular r:id="rId40"/>
    </p:embeddedFont>
    <p:embeddedFont>
      <p:font typeface="Tw Cen MT" panose="020B0602020104020603" pitchFamily="34" charset="0"/>
      <p:regular r:id="rId41"/>
      <p:bold r:id="rId42"/>
      <p:italic r:id="rId43"/>
      <p:boldItalic r:id="rId44"/>
    </p:embeddedFont>
    <p:embeddedFont>
      <p:font typeface="Questrial" panose="020B0604020202020204" charset="0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3338D69-499D-4177-B1DA-CAC9AF53DE6E}">
  <a:tblStyle styleId="{D3338D69-499D-4177-B1DA-CAC9AF53DE6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FEB2FB-81CD-48AB-A07C-94B9000CA0F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2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1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1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0" marR="0" lvl="0" indent="-208589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812804" y="6248407"/>
            <a:ext cx="722841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3989651" y="-1572412"/>
            <a:ext cx="4525963" cy="1087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0" marR="0" lvl="0" indent="-208589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812804" y="6248407"/>
            <a:ext cx="722841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8128004" y="0"/>
            <a:ext cx="4275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8189384" y="609600"/>
            <a:ext cx="304799" cy="6248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8189384" y="0"/>
            <a:ext cx="304799" cy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 rot="5400000">
            <a:off x="7350918" y="1996289"/>
            <a:ext cx="551656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 rot="5400000">
            <a:off x="1559717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0" marR="0" lvl="0" indent="-208589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737600" y="6248407"/>
            <a:ext cx="294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09604" y="6248407"/>
            <a:ext cx="74316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 rot="5400000">
            <a:off x="8075083" y="103722"/>
            <a:ext cx="533399" cy="325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tângulo 4"/>
          <p:cNvSpPr/>
          <p:nvPr/>
        </p:nvSpPr>
        <p:spPr>
          <a:xfrm>
            <a:off x="-12699" y="6053146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tângulo 5"/>
          <p:cNvSpPr/>
          <p:nvPr/>
        </p:nvSpPr>
        <p:spPr>
          <a:xfrm>
            <a:off x="3145371" y="6043621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1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5376BF-E43A-4E37-88F2-CAB3D18CCB24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6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9A756A-8C0F-4881-B63B-D734E1DDA88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918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7FE6B-BCC6-4A2B-A3EA-565005E97A35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63B8-F2DA-4805-92F4-88D784EBEEA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8156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FE4F1-F73E-47A3-88C5-6983D663FC88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8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E3E20E8A-E259-4011-97B1-32662873E414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844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9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688363-0068-405E-8D2C-6CE1F45A66C1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288BCD-F435-4039-AC1C-BB4C777E9416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57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1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1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79B83D5-BA08-4D81-A1A2-F8ABD1F306FA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D3C28-00F7-4B4C-95BC-028362093329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11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CCD50-4F79-488D-8D52-C2B872352BB3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0F6B2-DE8E-4554-BB3E-BDA2AF4BBEE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165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C6FED-F776-47D9-A3B0-F6F3E8A35425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EBE517-2F1B-4C96-B5E9-89EE3A8CD84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51503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75B03-F861-4FF6-911E-CE6B6F81CC91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619BC-96C6-4FD6-9DE8-38C6C7B2AD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54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5970587"/>
            <a:ext cx="12192000" cy="8874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-12698" y="6053146"/>
            <a:ext cx="2999316" cy="7127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3145371" y="6043621"/>
            <a:ext cx="9046633" cy="714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3149600" y="4038600"/>
            <a:ext cx="8635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149600" y="6050037"/>
            <a:ext cx="8940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6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189" marR="0" lvl="1" indent="-12689" algn="ctr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2677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2665" algn="ctr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2654" algn="ctr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5943" marR="0" lvl="5" indent="-12643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131" marR="0" lvl="6" indent="-12631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320" marR="0" lvl="7" indent="-12619" algn="ctr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509" marR="0" lvl="8" indent="-12608" algn="ctr" rtl="0">
              <a:spcBef>
                <a:spcPts val="360"/>
              </a:spcBef>
              <a:buClr>
                <a:schemeClr val="accent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101601" y="6069012"/>
            <a:ext cx="2743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2781300" y="236545"/>
            <a:ext cx="782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668000" y="228600"/>
            <a:ext cx="11175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 u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8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tângulo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tângulo 6"/>
          <p:cNvSpPr/>
          <p:nvPr/>
        </p:nvSpPr>
        <p:spPr>
          <a:xfrm>
            <a:off x="2059520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6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9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8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4E82C03-38D3-4396-AAAA-E02E82B53AEE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8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94D38A19-B15F-4A46-84F9-D0E32EE98868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8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536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74BA4-C1F9-436E-B0F4-490D1E7DFA4D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F9617-33E5-4CEF-829B-402F98CDA3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0765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8"/>
            <a:ext cx="2743200" cy="55165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8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730FF-EC9B-44B8-B9DB-6C3E5DE66740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5" y="6248408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4680FA3B-68B2-4CF4-9647-50BE8DE1245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5899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1600200"/>
            <a:ext cx="1727199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828800" y="1600200"/>
            <a:ext cx="103632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28802" y="2743200"/>
            <a:ext cx="9497483" cy="167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28414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24127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24126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24125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828800" y="1600200"/>
            <a:ext cx="101600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  <a:defRPr sz="4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0" y="1752608"/>
            <a:ext cx="1727199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2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812804" y="6248407"/>
            <a:ext cx="722841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812800" y="1589566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0" marR="0" lvl="0" indent="-208589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459869" y="1589566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0" marR="0" lvl="0" indent="-208589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812804" y="6248407"/>
            <a:ext cx="722841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11200" y="273050"/>
            <a:ext cx="108711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12800" y="2438400"/>
            <a:ext cx="51816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0" marR="0" lvl="0" indent="-208589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400801" y="2438400"/>
            <a:ext cx="51816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0" marR="0" lvl="0" indent="-208589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812800" y="1752600"/>
            <a:ext cx="5181600" cy="6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6400801" y="1752600"/>
            <a:ext cx="5181600" cy="640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812804" y="6248407"/>
            <a:ext cx="722841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812804" y="6248407"/>
            <a:ext cx="722841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812804" y="6248407"/>
            <a:ext cx="722841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2800" y="273050"/>
            <a:ext cx="107695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12800" y="1752600"/>
            <a:ext cx="2133599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28414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24127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24126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24125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149600" y="1752600"/>
            <a:ext cx="85343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0" marR="0" lvl="0" indent="-208589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812804" y="6248407"/>
            <a:ext cx="722841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-12700" y="4572007"/>
            <a:ext cx="12192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12695" y="4664075"/>
            <a:ext cx="1951567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2059519" y="4654550"/>
            <a:ext cx="10132483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930406" y="2"/>
            <a:ext cx="133350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133600" y="5486400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28414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24127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24126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24125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133600" y="4648200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  <a:defRPr sz="2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4DFE3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83312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0" y="4667257"/>
            <a:ext cx="1930399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2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133600" y="6248407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189" marR="0" lvl="5" indent="-1268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377" marR="0" lvl="6" indent="-12677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566" marR="0" lvl="7" indent="-12665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754" marR="0" lvl="8" indent="-12654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17033" y="1600205"/>
            <a:ext cx="108711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0" marR="0" lvl="0" indent="-208589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39747" marR="0" lvl="1" indent="-168577" algn="l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377" marR="0" lvl="2" indent="-13173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marR="0" lvl="3" indent="-14601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754" marR="0" lvl="4" indent="-158704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103067" marR="0" lvl="5" indent="-121866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77381" marR="0" lvl="6" indent="-116781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651694" marR="0" lvl="7" indent="-124393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6007" marR="0" lvl="8" indent="-119307" algn="l" rtl="0"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812804" y="6248407"/>
            <a:ext cx="722841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1235075"/>
            <a:ext cx="12192000" cy="31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787400" y="1279525"/>
            <a:ext cx="11404599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pt-BR" sz="14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6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8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3C3B9F-1558-4224-8494-00D89EEDCB4F}" type="datetime1">
              <a:rPr lang="pt-BR"/>
              <a:pPr>
                <a:defRPr/>
              </a:pPr>
              <a:t>07/06/2017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5" y="6248408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6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604C7E73-08C4-430C-A4C5-F4D6A9005B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446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0" indent="-319080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47" indent="-273044" algn="l" rtl="0" eaLnBrk="0" fontAlgn="base" hangingPunct="0">
        <a:spcBef>
          <a:spcPts val="551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28594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28594" algn="l" rtl="0" eaLnBrk="0" fontAlgn="base" hangingPunct="0">
        <a:spcBef>
          <a:spcPts val="400"/>
        </a:spcBef>
        <a:spcAft>
          <a:spcPct val="0"/>
        </a:spcAft>
        <a:buClr>
          <a:srgbClr val="8D89A4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228594" algn="l" rtl="0" eaLnBrk="0" fontAlgn="base" hangingPunct="0">
        <a:spcBef>
          <a:spcPts val="400"/>
        </a:spcBef>
        <a:spcAft>
          <a:spcPct val="0"/>
        </a:spcAft>
        <a:buClr>
          <a:srgbClr val="74856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067" indent="-228594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381" indent="-228594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694" indent="-228594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07" indent="-228594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celince.carto.com/builder/100d29e2-489b-11e7-8d9b-0ef24382571b/embed?state=%7b%22map%22:%7b%22ne%22:%5b-23.789742998135416,-47.06130981445313%5d,%22sw%22:%5b-23.393312184029732,-46.14532470703125%5d,%22center%22:%5b-23.59167732524408,-46.603317260742195%5d,%22zoom%22:11%7d%7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ACH-Lab2017/ACH3778_Governo_Aberto/tree/master/Equipes/03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4">
            <a:extLst>
              <a:ext uri="{FF2B5EF4-FFF2-40B4-BE49-F238E27FC236}">
                <a16:creationId xmlns:a16="http://schemas.microsoft.com/office/drawing/2014/main" id="{E6CE9637-35E2-4C11-8D88-D91BB52FEE38}"/>
              </a:ext>
            </a:extLst>
          </p:cNvPr>
          <p:cNvSpPr txBox="1"/>
          <p:nvPr/>
        </p:nvSpPr>
        <p:spPr>
          <a:xfrm>
            <a:off x="1982700" y="295450"/>
            <a:ext cx="8226600" cy="10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20032"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2700" b="1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Universidade de São Paulo</a:t>
            </a:r>
          </a:p>
          <a:p>
            <a:pPr marL="320032" lvl="0" algn="ctr" rtl="0">
              <a:lnSpc>
                <a:spcPct val="90000"/>
              </a:lnSpc>
              <a:spcBef>
                <a:spcPts val="700"/>
              </a:spcBef>
              <a:buNone/>
            </a:pPr>
            <a:r>
              <a:rPr lang="pt-BR" sz="27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Escola de Artes, Ciências e Humanidades</a:t>
            </a:r>
          </a:p>
        </p:txBody>
      </p:sp>
      <p:sp>
        <p:nvSpPr>
          <p:cNvPr id="10" name="Shape 123">
            <a:extLst>
              <a:ext uri="{FF2B5EF4-FFF2-40B4-BE49-F238E27FC236}">
                <a16:creationId xmlns:a16="http://schemas.microsoft.com/office/drawing/2014/main" id="{92969A8C-5552-4CB4-8794-4B6D64D204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09750" y="1795349"/>
            <a:ext cx="10372500" cy="125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3959" b="1" dirty="0"/>
              <a:t>A RELAÇÃO DO PÚBLICO E PRIVADO NO ENSINO </a:t>
            </a:r>
            <a:r>
              <a:rPr lang="pt-BR" sz="3959" b="1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FUNDAMENTAL </a:t>
            </a:r>
            <a:r>
              <a:rPr lang="pt-BR" sz="3959" b="1" dirty="0"/>
              <a:t>DE</a:t>
            </a:r>
            <a:r>
              <a:rPr lang="pt-BR" sz="3959" b="1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SÃO PAULO</a:t>
            </a:r>
          </a:p>
        </p:txBody>
      </p:sp>
      <p:sp>
        <p:nvSpPr>
          <p:cNvPr id="11" name="Shape 125">
            <a:extLst>
              <a:ext uri="{FF2B5EF4-FFF2-40B4-BE49-F238E27FC236}">
                <a16:creationId xmlns:a16="http://schemas.microsoft.com/office/drawing/2014/main" id="{5DC490A0-B605-4C7A-A67A-B572A2339993}"/>
              </a:ext>
            </a:extLst>
          </p:cNvPr>
          <p:cNvSpPr txBox="1"/>
          <p:nvPr/>
        </p:nvSpPr>
        <p:spPr>
          <a:xfrm>
            <a:off x="824100" y="3407612"/>
            <a:ext cx="10543800" cy="10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20032" lvl="0" algn="ctr" rtl="0">
              <a:lnSpc>
                <a:spcPct val="90000"/>
              </a:lnSpc>
              <a:spcBef>
                <a:spcPts val="700"/>
              </a:spcBef>
              <a:buNone/>
            </a:pPr>
            <a:r>
              <a:rPr lang="pt-BR" sz="27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Camila Faria de Castro, Leandro Rodrigues Gonçalves, Lucas Correa Silva, Lucas da Silva Marçal e Higor Lima Neves</a:t>
            </a:r>
          </a:p>
        </p:txBody>
      </p:sp>
      <p:sp>
        <p:nvSpPr>
          <p:cNvPr id="12" name="Shape 127">
            <a:extLst>
              <a:ext uri="{FF2B5EF4-FFF2-40B4-BE49-F238E27FC236}">
                <a16:creationId xmlns:a16="http://schemas.microsoft.com/office/drawing/2014/main" id="{EFD6B2BB-9E49-47FA-B61F-F060918AA94B}"/>
              </a:ext>
            </a:extLst>
          </p:cNvPr>
          <p:cNvSpPr txBox="1"/>
          <p:nvPr/>
        </p:nvSpPr>
        <p:spPr>
          <a:xfrm>
            <a:off x="3845550" y="4756200"/>
            <a:ext cx="4500900" cy="67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20032"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2700" b="1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Equipe 03- Projeto 10</a:t>
            </a:r>
          </a:p>
        </p:txBody>
      </p:sp>
      <p:sp>
        <p:nvSpPr>
          <p:cNvPr id="13" name="Shape 126">
            <a:extLst>
              <a:ext uri="{FF2B5EF4-FFF2-40B4-BE49-F238E27FC236}">
                <a16:creationId xmlns:a16="http://schemas.microsoft.com/office/drawing/2014/main" id="{C8025BAB-51F4-4E41-B6BE-4ADC0A587EDC}"/>
              </a:ext>
            </a:extLst>
          </p:cNvPr>
          <p:cNvSpPr txBox="1"/>
          <p:nvPr/>
        </p:nvSpPr>
        <p:spPr>
          <a:xfrm>
            <a:off x="2898279" y="6048973"/>
            <a:ext cx="4785631" cy="67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20032"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2700" b="1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ACH3778 - Governo Aberto</a:t>
            </a:r>
          </a:p>
        </p:txBody>
      </p:sp>
    </p:spTree>
    <p:extLst>
      <p:ext uri="{BB962C8B-B14F-4D97-AF65-F5344CB8AC3E}">
        <p14:creationId xmlns:p14="http://schemas.microsoft.com/office/powerpoint/2010/main" val="36141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Escopo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809025" y="1630925"/>
            <a:ext cx="11056500" cy="415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b="1"/>
              <a:t>Das escolas: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Escolas que compreendem os anos - iniciais, finais ou ambos - do Ensino Fundamental, públicas e privadas, da cidade de São Paulo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Escolas discriminadas pelas quatro zonas da cidade, e não por subprefeitura ou bairro</a:t>
            </a:r>
          </a:p>
          <a:p>
            <a:pPr marL="457200" marR="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Dados do período de 2000 a 2015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pt-BR" sz="2300" b="1"/>
              <a:t>Da demanda populacional: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pt-BR" sz="2300"/>
              <a:t>Jovens de 6 a 14 anos residentes em São Paulo nos anos de 2000 e 2010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pt-BR" sz="2300"/>
              <a:t>Discriminação da demanda por zona da cidade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711200" y="280995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Tópicos a serem abordados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11200" y="1757126"/>
            <a:ext cx="10848600" cy="269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Visão geral do problema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Hipóteses</a:t>
            </a:r>
            <a:r>
              <a:rPr lang="pt-BR" sz="2700">
                <a:solidFill>
                  <a:srgbClr val="A5A5A5"/>
                </a:solidFill>
              </a:rPr>
              <a:t>, </a:t>
            </a: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Objetivos e Escopo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ct val="60000"/>
              <a:buFont typeface="Noto Sans Symbols"/>
              <a:buChar char="❑"/>
            </a:pPr>
            <a:r>
              <a:rPr lang="pt-BR" sz="2700" b="1" i="0" u="none" strike="noStrike" cap="none">
                <a:solidFill>
                  <a:srgbClr val="434343"/>
                </a:solidFill>
              </a:rPr>
              <a:t>Metodologia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rgbClr val="A5A5A5"/>
              </a:buClr>
              <a:buSzPct val="60000"/>
              <a:buFont typeface="Noto Sans Symbols"/>
              <a:buChar char="❑"/>
            </a:pPr>
            <a:r>
              <a:rPr lang="pt-BR" sz="2700" i="0" u="none" strike="noStrike" cap="none">
                <a:solidFill>
                  <a:srgbClr val="A5A5A5"/>
                </a:solidFill>
              </a:rPr>
              <a:t>Resultados e Discussão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Considerações finais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Metodologia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50" y="1695220"/>
            <a:ext cx="104584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711200" y="280995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Tópicos a serem abordados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11200" y="1757126"/>
            <a:ext cx="10848600" cy="269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Visão geral do problema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Hipóteses, Objetivos e Escopo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Metodologia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Considerações finais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25" y="1636012"/>
            <a:ext cx="8786350" cy="48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843531" y="5039601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843531" y="3330882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6156189" y="3584780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156189" y="4963405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8351114" y="3942864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351114" y="4917805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660750" y="3005725"/>
            <a:ext cx="11118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b="1"/>
              <a:t>1.401.093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774900" y="3213175"/>
            <a:ext cx="10572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1.240.138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7904425" y="3535350"/>
            <a:ext cx="11118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1.011.937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91125" y="5206700"/>
            <a:ext cx="11118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277.532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847650" y="5054300"/>
            <a:ext cx="9810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339.886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969825" y="5024225"/>
            <a:ext cx="9810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367.266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9707675" y="1563600"/>
            <a:ext cx="2364300" cy="6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População na faixa etária de 6 a 14 anos</a:t>
            </a:r>
          </a:p>
          <a:p>
            <a:pPr lvl="0" algn="ctr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238" name="Shape 238"/>
          <p:cNvGraphicFramePr/>
          <p:nvPr/>
        </p:nvGraphicFramePr>
        <p:xfrm>
          <a:off x="9723325" y="2146375"/>
          <a:ext cx="228600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1.990.329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1.769.343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9731150" y="3007975"/>
          <a:ext cx="2286000" cy="39621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FF0000"/>
                          </a:solidFill>
                        </a:rPr>
                        <a:t>-220.986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0" name="Shape 240"/>
          <p:cNvCxnSpPr/>
          <p:nvPr/>
        </p:nvCxnSpPr>
        <p:spPr>
          <a:xfrm>
            <a:off x="1952731" y="3605082"/>
            <a:ext cx="4312800" cy="227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41" name="Shape 241"/>
          <p:cNvSpPr txBox="1"/>
          <p:nvPr/>
        </p:nvSpPr>
        <p:spPr>
          <a:xfrm rot="250869">
            <a:off x="3615720" y="3615109"/>
            <a:ext cx="999861" cy="313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b="1">
                <a:solidFill>
                  <a:srgbClr val="FF0000"/>
                </a:solidFill>
              </a:rPr>
              <a:t>-160.955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 flipH="1">
            <a:off x="1952731" y="4887201"/>
            <a:ext cx="4312800" cy="76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3" name="Shape 243"/>
          <p:cNvSpPr txBox="1"/>
          <p:nvPr/>
        </p:nvSpPr>
        <p:spPr>
          <a:xfrm>
            <a:off x="3718275" y="4597100"/>
            <a:ext cx="908100" cy="3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0000FF"/>
                </a:solidFill>
              </a:rPr>
              <a:t>62.354</a:t>
            </a:r>
          </a:p>
        </p:txBody>
      </p:sp>
      <p:cxnSp>
        <p:nvCxnSpPr>
          <p:cNvPr id="244" name="Shape 244"/>
          <p:cNvCxnSpPr/>
          <p:nvPr/>
        </p:nvCxnSpPr>
        <p:spPr>
          <a:xfrm>
            <a:off x="6265389" y="3858980"/>
            <a:ext cx="2194800" cy="358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45" name="Shape 245"/>
          <p:cNvSpPr txBox="1"/>
          <p:nvPr/>
        </p:nvSpPr>
        <p:spPr>
          <a:xfrm rot="562522">
            <a:off x="6850871" y="3946634"/>
            <a:ext cx="1007355" cy="31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FF0000"/>
                </a:solidFill>
              </a:rPr>
              <a:t>-228.201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 flipH="1">
            <a:off x="6265389" y="4841605"/>
            <a:ext cx="2194800" cy="45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47" name="Shape 247"/>
          <p:cNvSpPr txBox="1"/>
          <p:nvPr/>
        </p:nvSpPr>
        <p:spPr>
          <a:xfrm rot="1234">
            <a:off x="6945105" y="4536268"/>
            <a:ext cx="835500" cy="3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0000FF"/>
                </a:solidFill>
              </a:rPr>
              <a:t>27.380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7634000" y="6396600"/>
            <a:ext cx="20034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Censo Escolar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2687225" y="2658725"/>
            <a:ext cx="2845800" cy="4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Estimação da População na faixa etária de 6 a 14 anos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348" name="Shape 348"/>
          <p:cNvGraphicFramePr/>
          <p:nvPr/>
        </p:nvGraphicFramePr>
        <p:xfrm>
          <a:off x="2953325" y="3314525"/>
          <a:ext cx="228600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1.990.329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1.769.343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9" name="Shape 349"/>
          <p:cNvSpPr txBox="1"/>
          <p:nvPr/>
        </p:nvSpPr>
        <p:spPr>
          <a:xfrm>
            <a:off x="1214100" y="1731725"/>
            <a:ext cx="9738600" cy="7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Taxa de cobertura das escolas públicas e particulares na cidade de São Paulo, nos anos 2000 e 2010: 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757100" y="2658712"/>
            <a:ext cx="3825300" cy="6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Percentual de jovens na faixa etária de 6 a 14 anos matriculados nas escolas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351" name="Shape 351"/>
          <p:cNvGraphicFramePr/>
          <p:nvPr/>
        </p:nvGraphicFramePr>
        <p:xfrm>
          <a:off x="5900825" y="3314525"/>
          <a:ext cx="353785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7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84,33%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89,30%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2" name="Shape 352"/>
          <p:cNvGraphicFramePr/>
          <p:nvPr/>
        </p:nvGraphicFramePr>
        <p:xfrm>
          <a:off x="715350" y="4765000"/>
          <a:ext cx="10761300" cy="118863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8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Ano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 (pública)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 (privada)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 (pública)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 (privada)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1401093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277352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980000"/>
                          </a:solidFill>
                        </a:rPr>
                        <a:t>70,4%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980000"/>
                          </a:solidFill>
                        </a:rPr>
                        <a:t>13,9%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1240138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339886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980000"/>
                          </a:solidFill>
                        </a:rPr>
                        <a:t>70,0%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980000"/>
                          </a:solidFill>
                        </a:rPr>
                        <a:t>19,3%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3" name="Shape 353"/>
          <p:cNvSpPr txBox="1"/>
          <p:nvPr/>
        </p:nvSpPr>
        <p:spPr>
          <a:xfrm>
            <a:off x="8304675" y="4026925"/>
            <a:ext cx="12102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IPEA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75" y="1690475"/>
            <a:ext cx="10086250" cy="482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033426" y="4180242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033426" y="3381714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977392" y="3559935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6977392" y="3068574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9517589" y="3381733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9517589" y="2980373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815175" y="3068575"/>
            <a:ext cx="654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1.398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874275" y="4302037"/>
            <a:ext cx="5367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968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759150" y="2759225"/>
            <a:ext cx="654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1.574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759150" y="3681725"/>
            <a:ext cx="654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1.347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299350" y="2657575"/>
            <a:ext cx="654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1.628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299350" y="3494575"/>
            <a:ext cx="6549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1.391</a:t>
            </a:r>
          </a:p>
        </p:txBody>
      </p:sp>
      <p:cxnSp>
        <p:nvCxnSpPr>
          <p:cNvPr id="268" name="Shape 268"/>
          <p:cNvCxnSpPr>
            <a:stCxn id="263" idx="3"/>
            <a:endCxn id="265" idx="1"/>
          </p:cNvCxnSpPr>
          <p:nvPr/>
        </p:nvCxnSpPr>
        <p:spPr>
          <a:xfrm rot="10800000" flipH="1">
            <a:off x="2410975" y="3803887"/>
            <a:ext cx="4348200" cy="620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9" name="Shape 269"/>
          <p:cNvSpPr txBox="1"/>
          <p:nvPr/>
        </p:nvSpPr>
        <p:spPr>
          <a:xfrm rot="-367886">
            <a:off x="4311094" y="4046450"/>
            <a:ext cx="536468" cy="31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0000FF"/>
                </a:solidFill>
              </a:rPr>
              <a:t>379</a:t>
            </a:r>
          </a:p>
        </p:txBody>
      </p:sp>
      <p:cxnSp>
        <p:nvCxnSpPr>
          <p:cNvPr id="270" name="Shape 270"/>
          <p:cNvCxnSpPr/>
          <p:nvPr/>
        </p:nvCxnSpPr>
        <p:spPr>
          <a:xfrm rot="10800000" flipH="1">
            <a:off x="2142626" y="3342714"/>
            <a:ext cx="4944000" cy="313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1" name="Shape 271"/>
          <p:cNvSpPr txBox="1"/>
          <p:nvPr/>
        </p:nvSpPr>
        <p:spPr>
          <a:xfrm rot="-161567">
            <a:off x="4237303" y="3425957"/>
            <a:ext cx="536392" cy="3135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b="1">
                <a:solidFill>
                  <a:srgbClr val="FF0000"/>
                </a:solidFill>
              </a:rPr>
              <a:t>176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0000"/>
              </a:solidFill>
            </a:endParaRPr>
          </a:p>
        </p:txBody>
      </p:sp>
      <p:cxnSp>
        <p:nvCxnSpPr>
          <p:cNvPr id="272" name="Shape 272"/>
          <p:cNvCxnSpPr/>
          <p:nvPr/>
        </p:nvCxnSpPr>
        <p:spPr>
          <a:xfrm rot="10800000" flipH="1">
            <a:off x="7304250" y="3216400"/>
            <a:ext cx="2322600" cy="7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3" name="Shape 273"/>
          <p:cNvSpPr txBox="1"/>
          <p:nvPr/>
        </p:nvSpPr>
        <p:spPr>
          <a:xfrm rot="-184709">
            <a:off x="8532979" y="3149500"/>
            <a:ext cx="536273" cy="313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FF0000"/>
                </a:solidFill>
              </a:rPr>
              <a:t>54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0000"/>
              </a:solidFill>
            </a:endParaRPr>
          </a:p>
        </p:txBody>
      </p:sp>
      <p:cxnSp>
        <p:nvCxnSpPr>
          <p:cNvPr id="274" name="Shape 274"/>
          <p:cNvCxnSpPr>
            <a:stCxn id="265" idx="3"/>
            <a:endCxn id="267" idx="1"/>
          </p:cNvCxnSpPr>
          <p:nvPr/>
        </p:nvCxnSpPr>
        <p:spPr>
          <a:xfrm rot="10800000" flipH="1">
            <a:off x="7414050" y="3681875"/>
            <a:ext cx="1885200" cy="122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 rot="-340914">
            <a:off x="8197383" y="3647355"/>
            <a:ext cx="536335" cy="3132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0000FF"/>
                </a:solidFill>
              </a:rPr>
              <a:t>44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9234200" y="6472800"/>
            <a:ext cx="20034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Censo Escolar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12" y="1668500"/>
            <a:ext cx="8482474" cy="49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>
            <a:hlinkClick r:id="rId4"/>
          </p:cNvPr>
          <p:cNvSpPr txBox="1"/>
          <p:nvPr/>
        </p:nvSpPr>
        <p:spPr>
          <a:xfrm>
            <a:off x="9408375" y="1668500"/>
            <a:ext cx="2621100" cy="3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 b="1">
                <a:solidFill>
                  <a:srgbClr val="1155CC"/>
                </a:solidFill>
              </a:rPr>
              <a:t>Mapa georrefereciado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18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25" y="1735375"/>
            <a:ext cx="9648550" cy="46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2251826" y="4949567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2251826" y="3178364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789492" y="4562035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6789492" y="308609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9080939" y="4485833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9080939" y="3376373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1929475" y="2841600"/>
            <a:ext cx="8631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37.461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467150" y="4683825"/>
            <a:ext cx="8631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17.448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929475" y="5071375"/>
            <a:ext cx="8631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12.177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467150" y="2766937"/>
            <a:ext cx="8631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38.429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8862700" y="3062850"/>
            <a:ext cx="8631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34.396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8791150" y="4607625"/>
            <a:ext cx="7980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18.809</a:t>
            </a:r>
          </a:p>
        </p:txBody>
      </p:sp>
      <p:cxnSp>
        <p:nvCxnSpPr>
          <p:cNvPr id="304" name="Shape 304"/>
          <p:cNvCxnSpPr/>
          <p:nvPr/>
        </p:nvCxnSpPr>
        <p:spPr>
          <a:xfrm rot="10800000" flipH="1">
            <a:off x="2513426" y="3158264"/>
            <a:ext cx="4185900" cy="141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5" name="Shape 305"/>
          <p:cNvSpPr txBox="1"/>
          <p:nvPr/>
        </p:nvSpPr>
        <p:spPr>
          <a:xfrm rot="-161567">
            <a:off x="4237303" y="3273557"/>
            <a:ext cx="536392" cy="3135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FF0000"/>
                </a:solidFill>
              </a:rPr>
              <a:t>968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0000"/>
              </a:solidFill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2589625" y="4729975"/>
            <a:ext cx="4106100" cy="265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7" name="Shape 307"/>
          <p:cNvSpPr txBox="1"/>
          <p:nvPr/>
        </p:nvSpPr>
        <p:spPr>
          <a:xfrm rot="-161197">
            <a:off x="4416237" y="4891793"/>
            <a:ext cx="659224" cy="3135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0000FF"/>
                </a:solidFill>
              </a:rPr>
              <a:t>5271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308" name="Shape 308"/>
          <p:cNvCxnSpPr>
            <a:stCxn id="295" idx="5"/>
            <a:endCxn id="297" idx="4"/>
          </p:cNvCxnSpPr>
          <p:nvPr/>
        </p:nvCxnSpPr>
        <p:spPr>
          <a:xfrm>
            <a:off x="6975909" y="3255102"/>
            <a:ext cx="2214300" cy="3191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9" name="Shape 309"/>
          <p:cNvSpPr txBox="1"/>
          <p:nvPr/>
        </p:nvSpPr>
        <p:spPr>
          <a:xfrm rot="575279">
            <a:off x="7618755" y="3373236"/>
            <a:ext cx="742065" cy="313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FF0000"/>
                </a:solidFill>
              </a:rPr>
              <a:t>-4033</a:t>
            </a:r>
          </a:p>
        </p:txBody>
      </p:sp>
      <p:cxnSp>
        <p:nvCxnSpPr>
          <p:cNvPr id="310" name="Shape 310"/>
          <p:cNvCxnSpPr>
            <a:endCxn id="303" idx="0"/>
          </p:cNvCxnSpPr>
          <p:nvPr/>
        </p:nvCxnSpPr>
        <p:spPr>
          <a:xfrm rot="10800000" flipH="1">
            <a:off x="7051150" y="4607625"/>
            <a:ext cx="2139000" cy="76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1" name="Shape 311"/>
          <p:cNvSpPr txBox="1"/>
          <p:nvPr/>
        </p:nvSpPr>
        <p:spPr>
          <a:xfrm rot="1390">
            <a:off x="7825905" y="4629618"/>
            <a:ext cx="7419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0000FF"/>
                </a:solidFill>
              </a:rPr>
              <a:t>1361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8929400" y="6320400"/>
            <a:ext cx="20034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Censo Escolar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00" y="1909100"/>
            <a:ext cx="9635217" cy="44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2048276" y="295913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048276" y="441113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6705876" y="4500914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6705876" y="3329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8962426" y="3527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8962426" y="4500914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1944025" y="4546525"/>
            <a:ext cx="426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18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944025" y="2636700"/>
            <a:ext cx="426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37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601625" y="3000475"/>
            <a:ext cx="426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32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601625" y="4656125"/>
            <a:ext cx="426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16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8858175" y="4656125"/>
            <a:ext cx="426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16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8858175" y="3244975"/>
            <a:ext cx="426900" cy="2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/>
              <a:t>29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2234693" y="3051943"/>
            <a:ext cx="4503300" cy="37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3" idx="6"/>
            <a:endCxn id="324" idx="4"/>
          </p:cNvCxnSpPr>
          <p:nvPr/>
        </p:nvCxnSpPr>
        <p:spPr>
          <a:xfrm>
            <a:off x="6924276" y="3428989"/>
            <a:ext cx="2147400" cy="29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4" name="Shape 334"/>
          <p:cNvSpPr txBox="1"/>
          <p:nvPr/>
        </p:nvSpPr>
        <p:spPr>
          <a:xfrm rot="-161567">
            <a:off x="4389703" y="3197357"/>
            <a:ext cx="536392" cy="3135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FF0000"/>
                </a:solidFill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335" name="Shape 335"/>
          <p:cNvSpPr txBox="1"/>
          <p:nvPr/>
        </p:nvSpPr>
        <p:spPr>
          <a:xfrm rot="230891">
            <a:off x="7818733" y="3578370"/>
            <a:ext cx="536409" cy="313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FF0000"/>
                </a:solidFill>
              </a:rPr>
              <a:t>3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0000"/>
              </a:solidFill>
            </a:endParaRPr>
          </a:p>
        </p:txBody>
      </p:sp>
      <p:cxnSp>
        <p:nvCxnSpPr>
          <p:cNvPr id="336" name="Shape 336"/>
          <p:cNvCxnSpPr>
            <a:endCxn id="329" idx="0"/>
          </p:cNvCxnSpPr>
          <p:nvPr/>
        </p:nvCxnSpPr>
        <p:spPr>
          <a:xfrm>
            <a:off x="2309975" y="4470425"/>
            <a:ext cx="4505100" cy="185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7" name="Shape 337"/>
          <p:cNvSpPr txBox="1"/>
          <p:nvPr/>
        </p:nvSpPr>
        <p:spPr>
          <a:xfrm rot="-161567">
            <a:off x="4465903" y="4545407"/>
            <a:ext cx="536392" cy="3135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0000FF"/>
                </a:solidFill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338" name="Shape 338"/>
          <p:cNvCxnSpPr/>
          <p:nvPr/>
        </p:nvCxnSpPr>
        <p:spPr>
          <a:xfrm>
            <a:off x="6904025" y="4592125"/>
            <a:ext cx="2035500" cy="15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 txBox="1"/>
          <p:nvPr/>
        </p:nvSpPr>
        <p:spPr>
          <a:xfrm rot="-161567">
            <a:off x="7894903" y="4645157"/>
            <a:ext cx="536392" cy="3135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rgbClr val="0000FF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8929400" y="6320400"/>
            <a:ext cx="20034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Censo Escolar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711200" y="28099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Tópicos a serem abordados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11200" y="1902808"/>
            <a:ext cx="11080500" cy="26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Visão geral do problema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Hipóteses</a:t>
            </a:r>
            <a:r>
              <a:rPr lang="pt-BR" sz="2700">
                <a:solidFill>
                  <a:srgbClr val="363432"/>
                </a:solidFill>
              </a:rPr>
              <a:t>, </a:t>
            </a:r>
            <a:r>
              <a:rPr lang="pt-BR" sz="27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Objetivos e Escopo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Metodologia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Considerações finais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pt-BR" sz="12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Resultados e Discussão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809025" y="1770900"/>
            <a:ext cx="11056500" cy="449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b="1"/>
              <a:t>Algumas intuições: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Percentual de cobertura de escolas particulares, considerando o número de alunos matriculados e a população na faixa dos 6 aos 14 anos, </a:t>
            </a:r>
            <a:r>
              <a:rPr lang="pt-BR" sz="2300" b="1"/>
              <a:t>aumentou</a:t>
            </a:r>
            <a:r>
              <a:rPr lang="pt-BR" sz="2300"/>
              <a:t>; </a:t>
            </a:r>
            <a:r>
              <a:rPr lang="pt-BR" sz="2300" b="1"/>
              <a:t>aumentou</a:t>
            </a:r>
            <a:r>
              <a:rPr lang="pt-BR" sz="2300"/>
              <a:t>, também, o número de classes e escolas;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Percentual de cobertura de escolas públicas </a:t>
            </a:r>
            <a:r>
              <a:rPr lang="pt-BR" sz="2300" b="1"/>
              <a:t>diminuiu pouco</a:t>
            </a:r>
            <a:r>
              <a:rPr lang="pt-BR" sz="2300"/>
              <a:t>; número de classes e escolas públicas no Ensino Fundamental aumentou, mas não na mesma proporção que as particulares;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Se aumentou o número de escolas e o número de classes na rede pública, entende-se que aumentou o número de vagas, em um período em que a demanda populacional diminuiu…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Resultados e Discussão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462" y="1823999"/>
            <a:ext cx="9005074" cy="4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/>
        </p:nvSpPr>
        <p:spPr>
          <a:xfrm>
            <a:off x="2286276" y="34823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286276" y="39395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286276" y="4472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2286276" y="4853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286276" y="5234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6629676" y="3329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676" y="3710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629676" y="43205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6629676" y="47777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6629676" y="5234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8763276" y="32537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8763276" y="3710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8763276" y="43205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8763276" y="4853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8763276" y="5234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8929400" y="6320400"/>
            <a:ext cx="20034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Censo Escolar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Resultados e Discussão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" y="1836475"/>
            <a:ext cx="8982250" cy="46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1448076" y="38633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448076" y="43205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1448076" y="45491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448076" y="47777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448076" y="5234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5791476" y="33299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791476" y="35585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5791476" y="40157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5791476" y="46253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5791476" y="53111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925076" y="32537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7925076" y="35585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7925076" y="40157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7925076" y="46253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7925076" y="5311189"/>
            <a:ext cx="218400" cy="198000"/>
          </a:xfrm>
          <a:prstGeom prst="flowChartConnector">
            <a:avLst/>
          </a:prstGeom>
          <a:solidFill>
            <a:schemeClr val="accent1"/>
          </a:solidFill>
          <a:ln w="19050" cap="flat" cmpd="sng">
            <a:solidFill>
              <a:srgbClr val="5074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406" name="Shape 406"/>
          <p:cNvGraphicFramePr/>
          <p:nvPr/>
        </p:nvGraphicFramePr>
        <p:xfrm>
          <a:off x="9845350" y="2827077"/>
          <a:ext cx="2283475" cy="280398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11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Zona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Renda Per Capita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(2010)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Centro</a:t>
                      </a: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R$ 1.835,53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Leste</a:t>
                      </a:r>
                    </a:p>
                  </a:txBody>
                  <a:tcPr marL="91425" marR="91425" marT="91425" marB="91425">
                    <a:solidFill>
                      <a:srgbClr val="CC7A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R$ 932,08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Norte</a:t>
                      </a:r>
                    </a:p>
                  </a:txBody>
                  <a:tcPr marL="91425" marR="91425" marT="91425" marB="91425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R$ 1.092,15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Oeste</a:t>
                      </a: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R$ 2.499,67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Sul</a:t>
                      </a:r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R$ 1.286,47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7" name="Shape 407"/>
          <p:cNvSpPr txBox="1"/>
          <p:nvPr/>
        </p:nvSpPr>
        <p:spPr>
          <a:xfrm>
            <a:off x="7841950" y="6435750"/>
            <a:ext cx="20034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Censo Escolar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004000" y="5551025"/>
            <a:ext cx="11880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IPEA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415" name="Shape 415"/>
          <p:cNvGraphicFramePr/>
          <p:nvPr/>
        </p:nvGraphicFramePr>
        <p:xfrm>
          <a:off x="2953325" y="3314525"/>
          <a:ext cx="228600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754681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658605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6" name="Shape 416"/>
          <p:cNvSpPr txBox="1"/>
          <p:nvPr/>
        </p:nvSpPr>
        <p:spPr>
          <a:xfrm>
            <a:off x="1214100" y="1731725"/>
            <a:ext cx="9738600" cy="7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Taxa de cobertura das escolas públicas e particulares na </a:t>
            </a:r>
            <a:r>
              <a:rPr lang="pt-BR" sz="2300" b="1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zona leste</a:t>
            </a:r>
            <a:r>
              <a:rPr lang="pt-BR" sz="2300" b="1">
                <a:solidFill>
                  <a:srgbClr val="98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latin typeface="Questrial"/>
                <a:ea typeface="Questrial"/>
                <a:cs typeface="Questrial"/>
                <a:sym typeface="Questrial"/>
              </a:rPr>
              <a:t>da</a:t>
            </a:r>
            <a:r>
              <a:rPr lang="pt-BR" sz="2300" b="1">
                <a:solidFill>
                  <a:srgbClr val="98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cidade de São Paulo, nos anos 2000 e 2010: 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5757100" y="2658712"/>
            <a:ext cx="3825300" cy="6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Percentual de jovens na faixa etária de 6 a 14 anos matriculados nas escolas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418" name="Shape 418"/>
          <p:cNvGraphicFramePr/>
          <p:nvPr/>
        </p:nvGraphicFramePr>
        <p:xfrm>
          <a:off x="5900825" y="3314525"/>
          <a:ext cx="353785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7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86,19%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89,69%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9" name="Shape 419"/>
          <p:cNvGraphicFramePr/>
          <p:nvPr/>
        </p:nvGraphicFramePr>
        <p:xfrm>
          <a:off x="715350" y="4765000"/>
          <a:ext cx="10761300" cy="118863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8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578755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71705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FF9900"/>
                          </a:solidFill>
                        </a:rPr>
                        <a:t>76,79%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FF9900"/>
                          </a:solidFill>
                        </a:rPr>
                        <a:t>9,50%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484810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105893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FF9900"/>
                          </a:solidFill>
                        </a:rPr>
                        <a:t>73,61%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FF9900"/>
                          </a:solidFill>
                        </a:rPr>
                        <a:t>16,08%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" name="Shape 420"/>
          <p:cNvSpPr txBox="1"/>
          <p:nvPr/>
        </p:nvSpPr>
        <p:spPr>
          <a:xfrm>
            <a:off x="8304675" y="4026925"/>
            <a:ext cx="12102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IPEA</a:t>
            </a:r>
          </a:p>
        </p:txBody>
      </p:sp>
      <p:cxnSp>
        <p:nvCxnSpPr>
          <p:cNvPr id="421" name="Shape 421"/>
          <p:cNvCxnSpPr/>
          <p:nvPr/>
        </p:nvCxnSpPr>
        <p:spPr>
          <a:xfrm>
            <a:off x="8319800" y="5349550"/>
            <a:ext cx="0" cy="46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10901350" y="5349675"/>
            <a:ext cx="10800" cy="444600"/>
          </a:xfrm>
          <a:prstGeom prst="straightConnector1">
            <a:avLst/>
          </a:prstGeom>
          <a:noFill/>
          <a:ln w="28575" cap="flat" cmpd="sng">
            <a:solidFill>
              <a:srgbClr val="00C6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3" name="Shape 423"/>
          <p:cNvSpPr txBox="1"/>
          <p:nvPr/>
        </p:nvSpPr>
        <p:spPr>
          <a:xfrm>
            <a:off x="2687225" y="2658725"/>
            <a:ext cx="2845800" cy="4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Estimação da População na faixa etária de 6 a 14 anos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430" name="Shape 430"/>
          <p:cNvGraphicFramePr/>
          <p:nvPr/>
        </p:nvGraphicFramePr>
        <p:xfrm>
          <a:off x="2953325" y="3314525"/>
          <a:ext cx="228600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625308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584228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1" name="Shape 431"/>
          <p:cNvSpPr txBox="1"/>
          <p:nvPr/>
        </p:nvSpPr>
        <p:spPr>
          <a:xfrm>
            <a:off x="1214100" y="1731725"/>
            <a:ext cx="9738600" cy="7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Taxa de cobertura das escolas públicas e particulares na </a:t>
            </a:r>
            <a:r>
              <a:rPr lang="pt-BR" sz="2300" b="1">
                <a:solidFill>
                  <a:srgbClr val="4A86E8"/>
                </a:solidFill>
                <a:latin typeface="Questrial"/>
                <a:ea typeface="Questrial"/>
                <a:cs typeface="Questrial"/>
                <a:sym typeface="Questrial"/>
              </a:rPr>
              <a:t>zona sul </a:t>
            </a:r>
            <a:r>
              <a:rPr lang="pt-BR" sz="2300" b="1">
                <a:latin typeface="Questrial"/>
                <a:ea typeface="Questrial"/>
                <a:cs typeface="Questrial"/>
                <a:sym typeface="Questrial"/>
              </a:rPr>
              <a:t>da</a:t>
            </a:r>
            <a:r>
              <a:rPr lang="pt-BR" sz="2300" b="1">
                <a:solidFill>
                  <a:srgbClr val="98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cidade de São Paulo, nos anos 2000 e 2010: 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5757100" y="2658712"/>
            <a:ext cx="3825300" cy="6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Percentual de jovens na faixa etária de 6 a 14 anos matriculados nas escolas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433" name="Shape 433"/>
          <p:cNvGraphicFramePr/>
          <p:nvPr/>
        </p:nvGraphicFramePr>
        <p:xfrm>
          <a:off x="5900825" y="3314525"/>
          <a:ext cx="353785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7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86,01%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89,44%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4" name="Shape 434"/>
          <p:cNvGraphicFramePr/>
          <p:nvPr/>
        </p:nvGraphicFramePr>
        <p:xfrm>
          <a:off x="715350" y="4765000"/>
          <a:ext cx="10761300" cy="118863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8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447294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90534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A86E8"/>
                          </a:solidFill>
                        </a:rPr>
                        <a:t>71,53%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A86E8"/>
                          </a:solidFill>
                        </a:rPr>
                        <a:t>14,48%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417592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104942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A86E8"/>
                          </a:solidFill>
                        </a:rPr>
                        <a:t>71,48%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A86E8"/>
                          </a:solidFill>
                        </a:rPr>
                        <a:t>17,96%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5" name="Shape 435"/>
          <p:cNvSpPr txBox="1"/>
          <p:nvPr/>
        </p:nvSpPr>
        <p:spPr>
          <a:xfrm>
            <a:off x="8304675" y="4026925"/>
            <a:ext cx="12102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IPEA</a:t>
            </a:r>
          </a:p>
        </p:txBody>
      </p:sp>
      <p:cxnSp>
        <p:nvCxnSpPr>
          <p:cNvPr id="436" name="Shape 436"/>
          <p:cNvCxnSpPr/>
          <p:nvPr/>
        </p:nvCxnSpPr>
        <p:spPr>
          <a:xfrm>
            <a:off x="8319800" y="5349550"/>
            <a:ext cx="0" cy="46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7" name="Shape 437"/>
          <p:cNvCxnSpPr/>
          <p:nvPr/>
        </p:nvCxnSpPr>
        <p:spPr>
          <a:xfrm rot="10800000">
            <a:off x="10901350" y="5349675"/>
            <a:ext cx="10800" cy="444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8" name="Shape 438"/>
          <p:cNvSpPr txBox="1"/>
          <p:nvPr/>
        </p:nvSpPr>
        <p:spPr>
          <a:xfrm>
            <a:off x="2687225" y="2658725"/>
            <a:ext cx="2845800" cy="4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Estimação da População na faixa etária de 6 a 14 anos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25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445" name="Shape 445"/>
          <p:cNvGraphicFramePr/>
          <p:nvPr/>
        </p:nvGraphicFramePr>
        <p:xfrm>
          <a:off x="2953325" y="3314525"/>
          <a:ext cx="228600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341668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320162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6" name="Shape 446"/>
          <p:cNvSpPr txBox="1"/>
          <p:nvPr/>
        </p:nvSpPr>
        <p:spPr>
          <a:xfrm>
            <a:off x="1214100" y="1731725"/>
            <a:ext cx="9738600" cy="7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Taxa de cobertura das escolas públicas e particulares na </a:t>
            </a:r>
            <a:r>
              <a:rPr lang="pt-BR" sz="2300" b="1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rPr>
              <a:t>zona norte</a:t>
            </a:r>
            <a:r>
              <a:rPr lang="pt-BR" sz="2300" b="1">
                <a:solidFill>
                  <a:srgbClr val="98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latin typeface="Questrial"/>
                <a:ea typeface="Questrial"/>
                <a:cs typeface="Questrial"/>
                <a:sym typeface="Questrial"/>
              </a:rPr>
              <a:t>da</a:t>
            </a:r>
            <a:r>
              <a:rPr lang="pt-BR" sz="2300" b="1">
                <a:solidFill>
                  <a:srgbClr val="98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cidade de São Paulo, nos anos 2000 e 2010: 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5757100" y="2658712"/>
            <a:ext cx="3825300" cy="6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Percentual de jovens na faixa etária de 6 a 14 anos matriculados nas escolas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448" name="Shape 448"/>
          <p:cNvGraphicFramePr/>
          <p:nvPr/>
        </p:nvGraphicFramePr>
        <p:xfrm>
          <a:off x="5900825" y="3314525"/>
          <a:ext cx="353785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7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86,09%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89,41%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9" name="Shape 449"/>
          <p:cNvGraphicFramePr/>
          <p:nvPr/>
        </p:nvGraphicFramePr>
        <p:xfrm>
          <a:off x="715350" y="4765000"/>
          <a:ext cx="10761300" cy="118863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8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251852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45058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666666"/>
                          </a:solidFill>
                        </a:rPr>
                        <a:t>73,71%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666666"/>
                          </a:solidFill>
                        </a:rPr>
                        <a:t>13,19%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226248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60009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666666"/>
                          </a:solidFill>
                        </a:rPr>
                        <a:t>70,67%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666666"/>
                          </a:solidFill>
                        </a:rPr>
                        <a:t>18,74%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0" name="Shape 450"/>
          <p:cNvSpPr txBox="1"/>
          <p:nvPr/>
        </p:nvSpPr>
        <p:spPr>
          <a:xfrm>
            <a:off x="8304675" y="4026925"/>
            <a:ext cx="12102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IPEA</a:t>
            </a:r>
          </a:p>
        </p:txBody>
      </p:sp>
      <p:cxnSp>
        <p:nvCxnSpPr>
          <p:cNvPr id="451" name="Shape 451"/>
          <p:cNvCxnSpPr/>
          <p:nvPr/>
        </p:nvCxnSpPr>
        <p:spPr>
          <a:xfrm>
            <a:off x="8319800" y="5349550"/>
            <a:ext cx="0" cy="46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2" name="Shape 452"/>
          <p:cNvCxnSpPr/>
          <p:nvPr/>
        </p:nvCxnSpPr>
        <p:spPr>
          <a:xfrm rot="10800000">
            <a:off x="10901350" y="5349675"/>
            <a:ext cx="10800" cy="444600"/>
          </a:xfrm>
          <a:prstGeom prst="straightConnector1">
            <a:avLst/>
          </a:prstGeom>
          <a:noFill/>
          <a:ln w="28575" cap="flat" cmpd="sng">
            <a:solidFill>
              <a:srgbClr val="00C6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3" name="Shape 453"/>
          <p:cNvSpPr txBox="1"/>
          <p:nvPr/>
        </p:nvSpPr>
        <p:spPr>
          <a:xfrm>
            <a:off x="2687225" y="2658725"/>
            <a:ext cx="2845800" cy="4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Estimação da População na faixa etária de 6 a 14 anos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26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460" name="Shape 460"/>
          <p:cNvGraphicFramePr/>
          <p:nvPr/>
        </p:nvGraphicFramePr>
        <p:xfrm>
          <a:off x="2953325" y="3314525"/>
          <a:ext cx="228600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181298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160998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" name="Shape 461"/>
          <p:cNvSpPr txBox="1"/>
          <p:nvPr/>
        </p:nvSpPr>
        <p:spPr>
          <a:xfrm>
            <a:off x="1214100" y="1731725"/>
            <a:ext cx="9738600" cy="7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Taxa de cobertura das escolas públicas e particulares na </a:t>
            </a:r>
            <a:r>
              <a:rPr lang="pt-BR" sz="2300" b="1">
                <a:solidFill>
                  <a:srgbClr val="F1C232"/>
                </a:solidFill>
                <a:latin typeface="Questrial"/>
                <a:ea typeface="Questrial"/>
                <a:cs typeface="Questrial"/>
                <a:sym typeface="Questrial"/>
              </a:rPr>
              <a:t>zona oeste</a:t>
            </a:r>
            <a:r>
              <a:rPr lang="pt-BR" sz="2300" b="1">
                <a:solidFill>
                  <a:srgbClr val="98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latin typeface="Questrial"/>
                <a:ea typeface="Questrial"/>
                <a:cs typeface="Questrial"/>
                <a:sym typeface="Questrial"/>
              </a:rPr>
              <a:t>da</a:t>
            </a:r>
            <a:r>
              <a:rPr lang="pt-BR" sz="2300" b="1">
                <a:solidFill>
                  <a:srgbClr val="98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cidade de São Paulo, nos anos 2000 e 2010: 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5757100" y="2658712"/>
            <a:ext cx="3825300" cy="6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Percentual de jovens na faixa etária de 6 a 14 anos matriculados nas escolas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463" name="Shape 463"/>
          <p:cNvGraphicFramePr/>
          <p:nvPr/>
        </p:nvGraphicFramePr>
        <p:xfrm>
          <a:off x="5900825" y="3314525"/>
          <a:ext cx="353785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7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84,24%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90,62%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4" name="Shape 464"/>
          <p:cNvGraphicFramePr/>
          <p:nvPr/>
        </p:nvGraphicFramePr>
        <p:xfrm>
          <a:off x="715350" y="4765000"/>
          <a:ext cx="10761300" cy="118863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8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102434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50216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F1C232"/>
                          </a:solidFill>
                        </a:rPr>
                        <a:t>56,53%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F1C232"/>
                          </a:solidFill>
                        </a:rPr>
                        <a:t>27,71%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93923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51974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F1C232"/>
                          </a:solidFill>
                        </a:rPr>
                        <a:t>58,34%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F1C232"/>
                          </a:solidFill>
                        </a:rPr>
                        <a:t>32,28%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5" name="Shape 465"/>
          <p:cNvSpPr txBox="1"/>
          <p:nvPr/>
        </p:nvSpPr>
        <p:spPr>
          <a:xfrm>
            <a:off x="8304675" y="4026925"/>
            <a:ext cx="12102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IPEA</a:t>
            </a:r>
          </a:p>
        </p:txBody>
      </p:sp>
      <p:cxnSp>
        <p:nvCxnSpPr>
          <p:cNvPr id="466" name="Shape 466"/>
          <p:cNvCxnSpPr/>
          <p:nvPr/>
        </p:nvCxnSpPr>
        <p:spPr>
          <a:xfrm rot="10800000">
            <a:off x="10901350" y="5349675"/>
            <a:ext cx="10800" cy="444600"/>
          </a:xfrm>
          <a:prstGeom prst="straightConnector1">
            <a:avLst/>
          </a:prstGeom>
          <a:noFill/>
          <a:ln w="28575" cap="flat" cmpd="sng">
            <a:solidFill>
              <a:srgbClr val="00C6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7" name="Shape 467"/>
          <p:cNvCxnSpPr/>
          <p:nvPr/>
        </p:nvCxnSpPr>
        <p:spPr>
          <a:xfrm rot="10800000">
            <a:off x="8310550" y="5349675"/>
            <a:ext cx="10800" cy="444600"/>
          </a:xfrm>
          <a:prstGeom prst="straightConnector1">
            <a:avLst/>
          </a:prstGeom>
          <a:noFill/>
          <a:ln w="28575" cap="flat" cmpd="sng">
            <a:solidFill>
              <a:srgbClr val="00C6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8" name="Shape 468"/>
          <p:cNvSpPr txBox="1"/>
          <p:nvPr/>
        </p:nvSpPr>
        <p:spPr>
          <a:xfrm>
            <a:off x="8393950" y="5409075"/>
            <a:ext cx="4701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700" b="1">
                <a:solidFill>
                  <a:srgbClr val="980000"/>
                </a:solidFill>
              </a:rPr>
              <a:t>?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687225" y="2658725"/>
            <a:ext cx="2845800" cy="4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Estimação da População na faixa etária de 6 a 14 anos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27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476" name="Shape 476"/>
          <p:cNvGraphicFramePr/>
          <p:nvPr/>
        </p:nvGraphicFramePr>
        <p:xfrm>
          <a:off x="2953325" y="3314525"/>
          <a:ext cx="228600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51828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39639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7" name="Shape 477"/>
          <p:cNvSpPr txBox="1"/>
          <p:nvPr/>
        </p:nvSpPr>
        <p:spPr>
          <a:xfrm>
            <a:off x="1214100" y="1731725"/>
            <a:ext cx="9738600" cy="7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Taxa de cobertura das escolas públicas e particulares no </a:t>
            </a:r>
            <a:r>
              <a:rPr lang="pt-BR" sz="2300" b="1">
                <a:solidFill>
                  <a:srgbClr val="1155CC"/>
                </a:solidFill>
                <a:latin typeface="Questrial"/>
                <a:ea typeface="Questrial"/>
                <a:cs typeface="Questrial"/>
                <a:sym typeface="Questrial"/>
              </a:rPr>
              <a:t>centro</a:t>
            </a: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solidFill>
                  <a:srgbClr val="98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latin typeface="Questrial"/>
                <a:ea typeface="Questrial"/>
                <a:cs typeface="Questrial"/>
                <a:sym typeface="Questrial"/>
              </a:rPr>
              <a:t>da</a:t>
            </a:r>
            <a:r>
              <a:rPr lang="pt-BR" sz="2300" b="1">
                <a:solidFill>
                  <a:srgbClr val="98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cidade de São Paulo, nos anos 2000 e 2010: 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5757100" y="2658712"/>
            <a:ext cx="3825300" cy="6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Percentual de jovens na faixa etária de 6 a 14 anos matriculados nas escolas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479" name="Shape 479"/>
          <p:cNvGraphicFramePr/>
          <p:nvPr/>
        </p:nvGraphicFramePr>
        <p:xfrm>
          <a:off x="5900825" y="3314525"/>
          <a:ext cx="3537850" cy="79242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176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2010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78,33%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87,37%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0" name="Shape 480"/>
          <p:cNvGraphicFramePr/>
          <p:nvPr/>
        </p:nvGraphicFramePr>
        <p:xfrm>
          <a:off x="715350" y="4765000"/>
          <a:ext cx="10761300" cy="118863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8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Matriculados_Privada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Cobertura_Pública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Cobertura_Privada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20758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19839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1155CC"/>
                          </a:solidFill>
                        </a:rPr>
                        <a:t>40,05%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1155CC"/>
                          </a:solidFill>
                        </a:rPr>
                        <a:t>38,28%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17565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17068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1155CC"/>
                          </a:solidFill>
                        </a:rPr>
                        <a:t>44,31%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1155CC"/>
                          </a:solidFill>
                        </a:rPr>
                        <a:t>43,06%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Shape 481"/>
          <p:cNvSpPr txBox="1"/>
          <p:nvPr/>
        </p:nvSpPr>
        <p:spPr>
          <a:xfrm>
            <a:off x="8304675" y="4026925"/>
            <a:ext cx="12102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/>
              <a:t>Fonte: IPEA</a:t>
            </a:r>
          </a:p>
        </p:txBody>
      </p:sp>
      <p:cxnSp>
        <p:nvCxnSpPr>
          <p:cNvPr id="482" name="Shape 482"/>
          <p:cNvCxnSpPr/>
          <p:nvPr/>
        </p:nvCxnSpPr>
        <p:spPr>
          <a:xfrm rot="10800000">
            <a:off x="10901350" y="5349675"/>
            <a:ext cx="10800" cy="444600"/>
          </a:xfrm>
          <a:prstGeom prst="straightConnector1">
            <a:avLst/>
          </a:prstGeom>
          <a:noFill/>
          <a:ln w="28575" cap="flat" cmpd="sng">
            <a:solidFill>
              <a:srgbClr val="00C6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8310550" y="5349675"/>
            <a:ext cx="10800" cy="444600"/>
          </a:xfrm>
          <a:prstGeom prst="straightConnector1">
            <a:avLst/>
          </a:prstGeom>
          <a:noFill/>
          <a:ln w="28575" cap="flat" cmpd="sng">
            <a:solidFill>
              <a:srgbClr val="00C6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4" name="Shape 484"/>
          <p:cNvSpPr txBox="1"/>
          <p:nvPr/>
        </p:nvSpPr>
        <p:spPr>
          <a:xfrm>
            <a:off x="8393950" y="5409075"/>
            <a:ext cx="470100" cy="3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700" b="1">
                <a:solidFill>
                  <a:srgbClr val="980000"/>
                </a:solidFill>
              </a:rPr>
              <a:t>?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2687225" y="2658725"/>
            <a:ext cx="2845800" cy="4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Estimação da População na faixa etária de 6 a 14 anos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28</a:t>
            </a:fld>
            <a:endParaRPr lang="pt-BR"/>
          </a:p>
        </p:txBody>
      </p:sp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</p:txBody>
      </p:sp>
      <p:graphicFrame>
        <p:nvGraphicFramePr>
          <p:cNvPr id="493" name="Shape 493"/>
          <p:cNvGraphicFramePr/>
          <p:nvPr/>
        </p:nvGraphicFramePr>
        <p:xfrm>
          <a:off x="952537" y="1676400"/>
          <a:ext cx="10286925" cy="158484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9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7475">
                <a:tc gridSpan="11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Índice de GINI - Medida de Desigualdade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Ano</a:t>
                      </a: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Leste</a:t>
                      </a:r>
                    </a:p>
                  </a:txBody>
                  <a:tcPr marL="91425" marR="91425" marT="91425" marB="91425" anchor="ctr">
                    <a:solidFill>
                      <a:srgbClr val="CC7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Sul</a:t>
                      </a:r>
                    </a:p>
                  </a:txBody>
                  <a:tcPr marL="91425" marR="91425" marT="91425" marB="91425" anchor="ctr"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Norte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Oeste</a:t>
                      </a: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Centro</a:t>
                      </a:r>
                    </a:p>
                  </a:txBody>
                  <a:tcPr marL="91425" marR="91425" marT="91425" marB="91425" anchor="ctr">
                    <a:solidFill>
                      <a:srgbClr val="4A86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0,41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</a:rPr>
                        <a:t>0,02</a:t>
                      </a:r>
                      <a:r>
                        <a:rPr lang="pt-BR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0,41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</a:rPr>
                        <a:t>0,03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0,42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</a:rPr>
                        <a:t>0,01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0,41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</a:rPr>
                        <a:t>0,06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0,40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</a:rPr>
                        <a:t>0,08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0,43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0,44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0,43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0,47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0,48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4" name="Shape 494"/>
          <p:cNvGraphicFramePr/>
          <p:nvPr/>
        </p:nvGraphicFramePr>
        <p:xfrm>
          <a:off x="939937" y="3421875"/>
          <a:ext cx="10286925" cy="158484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9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 gridSpan="11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Taxa de Atividade das crianças e adolescentes de 10 a 14 anos</a:t>
                      </a:r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Ano</a:t>
                      </a: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Leste</a:t>
                      </a:r>
                    </a:p>
                  </a:txBody>
                  <a:tcPr marL="91425" marR="91425" marT="91425" marB="91425" anchor="ctr">
                    <a:solidFill>
                      <a:srgbClr val="CC7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Sul</a:t>
                      </a:r>
                    </a:p>
                  </a:txBody>
                  <a:tcPr marL="91425" marR="91425" marT="91425" marB="91425" anchor="ctr"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Norte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Oeste</a:t>
                      </a: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Centro</a:t>
                      </a:r>
                    </a:p>
                  </a:txBody>
                  <a:tcPr marL="91425" marR="91425" marT="91425" marB="91425" anchor="ctr">
                    <a:solidFill>
                      <a:srgbClr val="4A86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5,84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00C600"/>
                          </a:solidFill>
                        </a:rPr>
                        <a:t>-0,31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5,53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00C600"/>
                          </a:solidFill>
                        </a:rPr>
                        <a:t>-0,40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5,86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00C600"/>
                          </a:solidFill>
                        </a:rPr>
                        <a:t>-0,62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4,07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</a:rPr>
                        <a:t>0,07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4,48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</a:rPr>
                        <a:t>3,23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5,53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5,13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5,25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4,14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7,71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5" name="Shape 495"/>
          <p:cNvGraphicFramePr/>
          <p:nvPr/>
        </p:nvGraphicFramePr>
        <p:xfrm>
          <a:off x="939937" y="5136000"/>
          <a:ext cx="10286925" cy="1584840"/>
        </p:xfrm>
        <a:graphic>
          <a:graphicData uri="http://schemas.openxmlformats.org/drawingml/2006/table">
            <a:tbl>
              <a:tblPr>
                <a:noFill/>
                <a:tableStyleId>{D3338D69-499D-4177-B1DA-CAC9AF53DE6E}</a:tableStyleId>
              </a:tblPr>
              <a:tblGrid>
                <a:gridCol w="9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5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 gridSpan="11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Percentual de crianças e adolescentes de 6 a 14 anos que não frequenta a escola</a:t>
                      </a:r>
                    </a:p>
                  </a:txBody>
                  <a:tcPr marL="91425" marR="91425" marT="91425" marB="91425">
                    <a:solidFill>
                      <a:srgbClr val="EBE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Ano</a:t>
                      </a: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Leste</a:t>
                      </a:r>
                    </a:p>
                  </a:txBody>
                  <a:tcPr marL="91425" marR="91425" marT="91425" marB="91425" anchor="ctr">
                    <a:solidFill>
                      <a:srgbClr val="CC7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Sul</a:t>
                      </a:r>
                    </a:p>
                  </a:txBody>
                  <a:tcPr marL="91425" marR="91425" marT="91425" marB="91425" anchor="ctr"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Norte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Zona Oeste</a:t>
                      </a: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Centro</a:t>
                      </a:r>
                    </a:p>
                  </a:txBody>
                  <a:tcPr marL="91425" marR="91425" marT="91425" marB="91425" anchor="ctr">
                    <a:solidFill>
                      <a:srgbClr val="4A86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5,10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00C600"/>
                          </a:solidFill>
                        </a:rPr>
                        <a:t>-1,26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5,12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00C600"/>
                          </a:solidFill>
                        </a:rPr>
                        <a:t>-0,85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4,97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00C600"/>
                          </a:solidFill>
                        </a:rPr>
                        <a:t>-0,70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3,44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</a:rPr>
                        <a:t>0,21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4,09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2400" b="1">
                          <a:solidFill>
                            <a:srgbClr val="FF0000"/>
                          </a:solidFill>
                        </a:rPr>
                        <a:t>1,77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3,85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4,27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4,27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3,64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5,87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6" name="Shape 496"/>
          <p:cNvSpPr txBox="1"/>
          <p:nvPr/>
        </p:nvSpPr>
        <p:spPr>
          <a:xfrm>
            <a:off x="1226712" y="3812325"/>
            <a:ext cx="9738600" cy="7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Análise social comparativa das zonas da cidade de São Paulo, considerando os anos de 2000 e 2010: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Resultados e Discussão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29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809025" y="1770900"/>
            <a:ext cx="11056500" cy="415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b="1"/>
              <a:t>Algumas observações importantes: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O foco da pesquisa não é entender a migração dos alunos de escolas públicas para particulares, tampouco explorar se o percentual de jovens na faixa de 6 a 14 anos fora da escola tem relação com o número de vagas na rede pública..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O objetivo é </a:t>
            </a:r>
            <a:r>
              <a:rPr lang="pt-BR" sz="2300" b="1"/>
              <a:t>demonstrar se as escolas particulares ganharam espaço por falta de vagas na rede pública</a:t>
            </a:r>
            <a:r>
              <a:rPr lang="pt-BR" sz="2300"/>
              <a:t>, e no nosso entendimento, até onde pudemos explorar os dados disponíveis, </a:t>
            </a:r>
            <a:r>
              <a:rPr lang="pt-BR" sz="2300" b="1" u="sng"/>
              <a:t>não</a:t>
            </a:r>
            <a:r>
              <a:rPr lang="pt-BR" sz="2300"/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11200" y="28099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Tópicos a serem abordados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11200" y="1881526"/>
            <a:ext cx="10848600" cy="269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1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Visão geral do problema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Hipóteses</a:t>
            </a:r>
            <a:r>
              <a:rPr lang="pt-BR" sz="2700">
                <a:solidFill>
                  <a:srgbClr val="A5A5A5"/>
                </a:solidFill>
              </a:rPr>
              <a:t>, </a:t>
            </a: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Objetivos e Escopo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Metodologia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Resultados e Discussão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Considerações finais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pt-BR" sz="12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1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Resultados e Discussão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1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0490" lvl="0" indent="0" algn="just" rtl="0">
              <a:spcBef>
                <a:spcPts val="0"/>
              </a:spcBef>
              <a:buNone/>
            </a:pPr>
            <a:r>
              <a:rPr lang="pt-BR" sz="2300"/>
              <a:t>Pudemos colher alguns fatores de uma tese de mestrado que analisou determinantes para a escolha entre pública e particular:</a:t>
            </a:r>
          </a:p>
          <a:p>
            <a:pPr marL="110490" lvl="0" indent="0" algn="just">
              <a:spcBef>
                <a:spcPts val="0"/>
              </a:spcBef>
              <a:buNone/>
            </a:pPr>
            <a:endParaRPr sz="2300"/>
          </a:p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Renda e Escolaridade da mãe são fatores determinantes na decisão de matricular os filhos em escola particular;</a:t>
            </a:r>
          </a:p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Um levantamento do jornal Folha de São Paulo, mapeou as escolas da cidade de acordo com faixas de preços. E registrou no período de 2001 à 2011 um aumento de 147% nas matrículas em escolas com mensalidade de até 500 reais. Enquanto que em escolas com preço maior, o aumento foi de 15%; 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711200" y="280995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Tópicos a serem abordados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711200" y="1757126"/>
            <a:ext cx="10848600" cy="269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Visão geral do problema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Hipóteses, Objetivos e Escopo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Metodologia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rgbClr val="A5A5A5"/>
              </a:buClr>
              <a:buSzPct val="60000"/>
              <a:buFont typeface="Noto Sans Symbols"/>
              <a:buChar char="❑"/>
            </a:pPr>
            <a:r>
              <a:rPr lang="pt-BR" sz="2700" i="0" u="none" strike="noStrike" cap="none">
                <a:solidFill>
                  <a:srgbClr val="A5A5A5"/>
                </a:solidFill>
              </a:rPr>
              <a:t>Resultados e Discussão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ct val="60000"/>
              <a:buFont typeface="Noto Sans Symbols"/>
              <a:buChar char="❑"/>
            </a:pPr>
            <a:r>
              <a:rPr lang="pt-BR" sz="2700" b="1" i="0" u="none" strike="noStrike" cap="none">
                <a:solidFill>
                  <a:srgbClr val="3F3F3F"/>
                </a:solidFill>
              </a:rPr>
              <a:t>Considerações finais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None/>
            </a:pPr>
            <a:endParaRPr sz="2700" b="0" i="0" u="none" strike="noStrike" cap="none">
              <a:solidFill>
                <a:srgbClr val="36343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31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Considerações Finais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32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809025" y="1770900"/>
            <a:ext cx="11056500" cy="415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b="1"/>
              <a:t>Limitações do trabalho: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As bases foram normalizadas segundo alguns critérios e, portanto, registros de algumas escolas foram desconsiderados nas análises;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A população total foi estimada com base no percentual de alunos da faixa etária dos 6 aos 14 anos matriculados em escolas, públicas ou privadas;</a:t>
            </a:r>
          </a:p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O número total de alunos matriculados pode compreender jovens de idade menor que  6 anos ou maior que 14 anos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Considerações Finais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33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809025" y="1770900"/>
            <a:ext cx="11056500" cy="415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b="1"/>
              <a:t>Condições ideais para desenvolvimento: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Bases normalizadas e consistentes, com dados de todas as escolas;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Informações relacionadas à capacidade de cada escola (número de vagas);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Informações relacionadas ao número de alunos matriculados no período ideal do Ensino Fundamental;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Metodologia equivalente para levantamentos do censo escolar e do IPEA;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entre outros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Considerações Finais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34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809025" y="1770900"/>
            <a:ext cx="11056500" cy="415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b="1" dirty="0"/>
              <a:t>Sugestões para projetos futuros: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dirty="0"/>
              <a:t>Explorar dados das escolas de nível fundamental considerando índices de qualidade no ensino, desempenho dos alunos em provas gerais e acrescentar mais índices socioeconômicos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dirty="0"/>
              <a:t>Analisar todas as relações e características discriminando por distrito (pouca complexidade adicional), para uma visão mais clara do todo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dirty="0"/>
              <a:t>Traçar a média de preços das escolas particulares em cada bairro e correlacionar esse dado com a variação da renda </a:t>
            </a:r>
            <a:r>
              <a:rPr lang="pt-BR" sz="2300" i="1" dirty="0"/>
              <a:t>per capita</a:t>
            </a:r>
            <a:r>
              <a:rPr lang="pt-BR" sz="2300" dirty="0"/>
              <a:t> no período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dirty="0"/>
              <a:t>Estender as análises para outras etapas da educação (ensino médio, ensino infantil)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300"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300"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Considerações Finais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35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809025" y="1770900"/>
            <a:ext cx="11056500" cy="116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746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b="1"/>
              <a:t>Sobre a disciplina de Governo Aberto:</a:t>
            </a:r>
            <a:br>
              <a:rPr lang="pt-BR" sz="2300" b="1"/>
            </a:br>
            <a:endParaRPr lang="pt-BR" sz="2300" b="1"/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 b="1"/>
              <a:t>Governo e Cidadãos:</a:t>
            </a:r>
            <a:r>
              <a:rPr lang="pt-BR" sz="2300"/>
              <a:t> um casamento arranjado que </a:t>
            </a:r>
            <a:r>
              <a:rPr lang="pt-BR" sz="2300" b="1"/>
              <a:t>precisamos assumir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3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3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547" name="Shape 547"/>
          <p:cNvSpPr txBox="1"/>
          <p:nvPr/>
        </p:nvSpPr>
        <p:spPr>
          <a:xfrm>
            <a:off x="809025" y="3830950"/>
            <a:ext cx="86817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Noto Sans Symbols"/>
              <a:buChar char="-"/>
            </a:pP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Transparência</a:t>
            </a:r>
            <a:r>
              <a:rPr lang="pt-B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sinceridade e comprometimento é a base de qualquer relacionamento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809025" y="5202725"/>
            <a:ext cx="86817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Noto Sans Symbols"/>
              <a:buChar char="-"/>
            </a:pPr>
            <a:r>
              <a:rPr lang="pt-B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Melhorar a vida das pessoas</a:t>
            </a:r>
            <a:r>
              <a:rPr lang="pt-B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na sociedade! </a:t>
            </a:r>
            <a:br>
              <a:rPr lang="pt-B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pt-BR"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Rumo ao </a:t>
            </a:r>
            <a:r>
              <a:rPr lang="pt-BR" sz="2300" i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felizes para sempre...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36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-75" y="2380500"/>
            <a:ext cx="12192000" cy="41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4800" b="1"/>
              <a:t>Obrigado!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4800" b="1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4800" b="1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 b="1"/>
              <a:t>Todo o material utilizado e produzido na pesquisa encontra-se disponível em: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 b="1" u="sng">
                <a:solidFill>
                  <a:schemeClr val="hlink"/>
                </a:solidFill>
                <a:hlinkClick r:id="rId3"/>
              </a:rPr>
              <a:t>https://github.com/EACH-Lab2017/ACH3778_Governo_Aberto/tree/master/Equipes/03</a:t>
            </a:r>
            <a:r>
              <a:rPr lang="pt-BR" sz="1800" b="1"/>
              <a:t>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480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480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4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787400" y="208421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Visão geral do problema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pt-BR" sz="12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3" y="2206483"/>
            <a:ext cx="9144000" cy="9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128" y="1790830"/>
            <a:ext cx="13143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949" y="3929740"/>
            <a:ext cx="59532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874" y="3518115"/>
            <a:ext cx="2023500" cy="2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84778" y="4610712"/>
            <a:ext cx="1771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91478" y="5258432"/>
            <a:ext cx="54006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2569667" y="6275328"/>
            <a:ext cx="450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Visão geral do problema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11199" y="1705101"/>
            <a:ext cx="11230500" cy="453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Pesquisas mostram que o número de estudantes matriculados em escolas particulares tem crescido nos últimos anos</a:t>
            </a:r>
          </a:p>
          <a:p>
            <a:pPr marL="640707" marR="0" lvl="1" indent="-323207" algn="just" rtl="0">
              <a:lnSpc>
                <a:spcPct val="115000"/>
              </a:lnSpc>
              <a:spcBef>
                <a:spcPts val="551"/>
              </a:spcBef>
              <a:spcAft>
                <a:spcPts val="1000"/>
              </a:spcAft>
              <a:buClr>
                <a:schemeClr val="accent1"/>
              </a:buClr>
              <a:buSzPct val="70000"/>
              <a:buFont typeface="Noto Sans Symbols"/>
              <a:buChar char="❑"/>
            </a:pPr>
            <a:r>
              <a:rPr lang="pt-BR" sz="2400">
                <a:solidFill>
                  <a:srgbClr val="363432"/>
                </a:solidFill>
              </a:rPr>
              <a:t>Na </a:t>
            </a:r>
            <a:r>
              <a:rPr lang="pt-BR" sz="24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cidade de São Paulo, o aumento foi de </a:t>
            </a:r>
            <a:r>
              <a:rPr lang="pt-BR" sz="2400">
                <a:solidFill>
                  <a:srgbClr val="363432"/>
                </a:solidFill>
              </a:rPr>
              <a:t>31,8</a:t>
            </a:r>
            <a:r>
              <a:rPr lang="pt-BR" sz="24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% em </a:t>
            </a:r>
            <a:r>
              <a:rPr lang="pt-BR" sz="2400">
                <a:solidFill>
                  <a:srgbClr val="363432"/>
                </a:solidFill>
              </a:rPr>
              <a:t>10</a:t>
            </a:r>
            <a:r>
              <a:rPr lang="pt-BR" sz="24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 anos (2005 - 2015)</a:t>
            </a:r>
          </a:p>
          <a:p>
            <a:pPr marL="320040" marR="0" lvl="0" indent="-320040" algn="just" rtl="0">
              <a:spcBef>
                <a:spcPts val="19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Diversos fatores podem estar relacionados a esse fenômeno:	</a:t>
            </a:r>
          </a:p>
          <a:p>
            <a:pPr marL="640707" marR="0" lvl="1" indent="-323207" algn="just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❑"/>
            </a:pPr>
            <a:r>
              <a:rPr lang="pt-BR" sz="24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Falta de vagas nas escolas públicas;</a:t>
            </a:r>
          </a:p>
          <a:p>
            <a:pPr marL="640707" marR="0" lvl="1" indent="-323207" algn="just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❑"/>
            </a:pPr>
            <a:r>
              <a:rPr lang="pt-BR" sz="24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Percepção de melhor qualidade no ensino;</a:t>
            </a:r>
          </a:p>
          <a:p>
            <a:pPr marL="640707" marR="0" lvl="1" indent="-323207" algn="just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❑"/>
            </a:pPr>
            <a:r>
              <a:rPr lang="pt-BR" sz="24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Aumento na renda das famílias;</a:t>
            </a:r>
          </a:p>
          <a:p>
            <a:pPr marL="640707" marR="0" lvl="1" indent="-323207" algn="just" rtl="0"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❑"/>
            </a:pPr>
            <a:r>
              <a:rPr lang="pt-BR" sz="2400" b="0" i="0" u="none" strike="noStrike" cap="none">
                <a:solidFill>
                  <a:srgbClr val="363432"/>
                </a:solidFill>
                <a:latin typeface="Questrial"/>
                <a:ea typeface="Questrial"/>
                <a:cs typeface="Questrial"/>
                <a:sym typeface="Questrial"/>
              </a:rPr>
              <a:t>Maior acessibilidade a escolas particulares em alguns bairros</a:t>
            </a:r>
            <a:r>
              <a:rPr lang="pt-BR" sz="2400">
                <a:solidFill>
                  <a:srgbClr val="363432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Visão geral do problema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200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88700" y="2376900"/>
            <a:ext cx="10614600" cy="210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25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Existe um número muito grande de escolas de ensino fundamental particulares. Este fato ocorre pela falta de vagas nas escolas públicas ou não? Relação de escolas de ensino fundamental particulares e as públicas georreferenciadas. Quantidade de alunos na rede pública por escola, por bairro comparado com particulares</a:t>
            </a:r>
            <a:r>
              <a:rPr lang="pt-BR" sz="2500" i="1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11200" y="280995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Tópicos a serem abordados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11200" y="1757126"/>
            <a:ext cx="10848600" cy="269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Visão geral do problema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ct val="60000"/>
              <a:buFont typeface="Noto Sans Symbols"/>
              <a:buChar char="❑"/>
            </a:pPr>
            <a:r>
              <a:rPr lang="pt-BR" sz="2700" b="1" i="0" u="none" strike="noStrike" cap="none">
                <a:solidFill>
                  <a:srgbClr val="434343"/>
                </a:solidFill>
              </a:rPr>
              <a:t>Hipóteses</a:t>
            </a:r>
            <a:r>
              <a:rPr lang="pt-BR" sz="2700" b="1">
                <a:solidFill>
                  <a:srgbClr val="434343"/>
                </a:solidFill>
              </a:rPr>
              <a:t>, </a:t>
            </a:r>
            <a:r>
              <a:rPr lang="pt-BR" sz="2700" b="1" i="0" u="none" strike="noStrike" cap="none">
                <a:solidFill>
                  <a:srgbClr val="434343"/>
                </a:solidFill>
              </a:rPr>
              <a:t>Objetivos e Escopo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Metodologia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rgbClr val="999999"/>
              </a:buClr>
              <a:buSzPct val="60000"/>
              <a:buFont typeface="Noto Sans Symbols"/>
              <a:buChar char="❑"/>
            </a:pPr>
            <a:r>
              <a:rPr lang="pt-BR" sz="2700" i="0" u="none" strike="noStrike" cap="none">
                <a:solidFill>
                  <a:srgbClr val="999999"/>
                </a:solidFill>
              </a:rPr>
              <a:t>Resultados e Discussão</a:t>
            </a:r>
          </a:p>
          <a:p>
            <a:pPr marL="320040" marR="0" lvl="0" indent="-32004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lang="pt-BR" sz="2700" b="0" i="0" u="none" strike="noStrike" cap="none">
                <a:solidFill>
                  <a:srgbClr val="A5A5A5"/>
                </a:solidFill>
                <a:latin typeface="Questrial"/>
                <a:ea typeface="Questrial"/>
                <a:cs typeface="Questrial"/>
                <a:sym typeface="Questrial"/>
              </a:rPr>
              <a:t>Considerações finais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090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Hipóteses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53850" y="1846200"/>
            <a:ext cx="11484300" cy="252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84000"/>
            </a:pPr>
            <a:r>
              <a:rPr lang="pt-BR" sz="2500" dirty="0"/>
              <a:t>O número de escolas particulares que atendem o ensino fundamental cresceu consideravelmente nos últimos anos</a:t>
            </a:r>
          </a:p>
          <a:p>
            <a:pPr marL="457200" marR="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000"/>
            </a:pPr>
            <a:r>
              <a:rPr lang="pt-BR" sz="2500" dirty="0"/>
              <a:t>Este fenômeno e o consequente aumento no número de matriculados nessas escolas está relacionado à falta de vagas no ensino fundamental da rede pública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32831" y="225762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/>
              <a:t>Objetivos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0" y="1271595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pt-BR" sz="12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09025" y="1613550"/>
            <a:ext cx="11056500" cy="508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2600" b="1"/>
              <a:t>Geral:</a:t>
            </a:r>
          </a:p>
          <a:p>
            <a:pPr marL="457200" marR="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Demonstrar, analisando dados abertos, a relação do número de escolas e de matriculados no Ensino Fundamental da rede privada em São Paulo com o número de vagas na rede pública, considerando a demanda no período</a:t>
            </a:r>
          </a:p>
          <a:p>
            <a:pPr marL="0" marR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600" b="1"/>
              <a:t>Específicos:</a:t>
            </a:r>
          </a:p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Verificar se a  oferta de vagas no Ensino Fundamental da rede pública é um dos fatores que levam ao aumento ou diminuição do número de escolas e matriculados na rede privada </a:t>
            </a:r>
          </a:p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2300"/>
              <a:t>Explorar a relação entre escolas e número de matriculados no Ensino Fundamental da rede privada e a variação dos índices de renda e desigualdade do município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o">
  <a:themeElements>
    <a:clrScheme name="Técnica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o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1952</Words>
  <Application>Microsoft Office PowerPoint</Application>
  <PresentationFormat>Widescreen</PresentationFormat>
  <Paragraphs>467</Paragraphs>
  <Slides>36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5" baseType="lpstr">
      <vt:lpstr>Wingdings 2</vt:lpstr>
      <vt:lpstr>Tw Cen MT</vt:lpstr>
      <vt:lpstr>Noto Sans Symbols</vt:lpstr>
      <vt:lpstr>Questrial</vt:lpstr>
      <vt:lpstr>Wingdings</vt:lpstr>
      <vt:lpstr>Arial</vt:lpstr>
      <vt:lpstr>Calibri</vt:lpstr>
      <vt:lpstr>Mediano</vt:lpstr>
      <vt:lpstr>1_Mediano</vt:lpstr>
      <vt:lpstr>A RELAÇÃO DO PÚBLICO E PRIVADO NO ENSINO FUNDAMENTAL DE SÃO PAULO</vt:lpstr>
      <vt:lpstr>Tópicos a serem abordados</vt:lpstr>
      <vt:lpstr>Tópicos a serem abordados</vt:lpstr>
      <vt:lpstr>Visão geral do problema</vt:lpstr>
      <vt:lpstr>Visão geral do problema</vt:lpstr>
      <vt:lpstr>Visão geral do problema</vt:lpstr>
      <vt:lpstr>Tópicos a serem abordados</vt:lpstr>
      <vt:lpstr>Hipóteses</vt:lpstr>
      <vt:lpstr>Objetivos</vt:lpstr>
      <vt:lpstr>Escopo</vt:lpstr>
      <vt:lpstr>Tópicos a serem abordados</vt:lpstr>
      <vt:lpstr>Metodologia</vt:lpstr>
      <vt:lpstr>Tópicos a serem abordados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Resultados e Discussão</vt:lpstr>
      <vt:lpstr>Tópicos a serem abordados</vt:lpstr>
      <vt:lpstr>Considerações Finais</vt:lpstr>
      <vt:lpstr>Considerações Finais</vt:lpstr>
      <vt:lpstr>Considerações Finais</vt:lpstr>
      <vt:lpstr>Considerações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RELAÇÃO DO PÚBLICO E PRIVADO NO ENSINO FUNDAMENTAL DE SÃO PAULO</dc:title>
  <cp:lastModifiedBy>Camila Faria</cp:lastModifiedBy>
  <cp:revision>6</cp:revision>
  <dcterms:modified xsi:type="dcterms:W3CDTF">2017-06-07T22:13:27Z</dcterms:modified>
</cp:coreProperties>
</file>