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74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76" d="100"/>
          <a:sy n="76" d="100"/>
        </p:scale>
        <p:origin x="-117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BD9F2-D20D-4C87-BFDD-1A29C6A62B4C}" type="datetimeFigureOut">
              <a:rPr lang="pt-BR"/>
              <a:t>21/06/2017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21F0B-5D4A-4755-804E-D475A77B51A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21F0B-5D4A-4755-804E-D475A77B51A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9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4842864-FA65-4350-9BCE-DE4877DC2180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A9B63E-4976-41ED-9326-EE1A8B7BB1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feitura.sp.gov.br/cidade/secretarias/regionais/subprefeituras/" TargetMode="External"/><Relationship Id="rId7" Type="http://schemas.openxmlformats.org/officeDocument/2006/relationships/hyperlink" Target="http://infocidade.prefeitura.sp.gov.br/htmls/7_populacao_recenseada_1950_10491.html" TargetMode="External"/><Relationship Id="rId2" Type="http://schemas.openxmlformats.org/officeDocument/2006/relationships/hyperlink" Target="https://www.google.com.br/ma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flch.usp.br/centrodametropole/antigo/v1/pdf/IDH-M_marcel_pedroso.pdf" TargetMode="External"/><Relationship Id="rId5" Type="http://schemas.openxmlformats.org/officeDocument/2006/relationships/hyperlink" Target="http://www.ecourbis.com.br/site/" TargetMode="External"/><Relationship Id="rId4" Type="http://schemas.openxmlformats.org/officeDocument/2006/relationships/hyperlink" Target="http://www.loga.com.b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52720983"/>
              </p:ext>
            </p:extLst>
          </p:nvPr>
        </p:nvSpPr>
        <p:spPr>
          <a:xfrm>
            <a:off x="457200" y="274638"/>
            <a:ext cx="8229600" cy="53866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pt-BR" sz="3600" b="0" dirty="0">
                <a:effectLst/>
                <a:latin typeface="Arial" pitchFamily="34" charset="0"/>
                <a:cs typeface="Arial" pitchFamily="34" charset="0"/>
              </a:rPr>
              <a:t>MATHEUS PEREIRA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-</a:t>
            </a:r>
            <a:r>
              <a:rPr lang="pt-BR" sz="3600" dirty="0">
                <a:solidFill>
                  <a:srgbClr val="2F5897"/>
                </a:solidFill>
                <a:latin typeface="Arial"/>
                <a:cs typeface="Arial"/>
              </a:rPr>
              <a:t> 9360652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t-BR" sz="3600" b="0" dirty="0">
                <a:effectLst/>
                <a:latin typeface="Arial" pitchFamily="34" charset="0"/>
                <a:cs typeface="Arial" pitchFamily="34" charset="0"/>
              </a:rPr>
              <a:t>MATHEUS RIBEIRO</a:t>
            </a:r>
            <a:r>
              <a:rPr lang="pt-BR" sz="3600" dirty="0">
                <a:solidFill>
                  <a:srgbClr val="2F5897"/>
                </a:solidFill>
                <a:latin typeface="Arial"/>
                <a:cs typeface="Arial"/>
              </a:rPr>
              <a:t> - 8921516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it-IT" sz="3600" b="0" dirty="0">
                <a:effectLst/>
                <a:latin typeface="Arial" pitchFamily="34" charset="0"/>
                <a:cs typeface="Arial" pitchFamily="34" charset="0"/>
              </a:rPr>
              <a:t>RAFAEL WEISER</a:t>
            </a:r>
            <a:r>
              <a:rPr lang="it-IT" sz="3600" dirty="0">
                <a:solidFill>
                  <a:srgbClr val="2F5897"/>
                </a:solidFill>
                <a:latin typeface="Arial"/>
                <a:cs typeface="Arial"/>
              </a:rPr>
              <a:t> – 9911531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it-IT" sz="3600" dirty="0">
                <a:solidFill>
                  <a:srgbClr val="2F5897"/>
                </a:solidFill>
                <a:latin typeface="Arial"/>
                <a:cs typeface="Arial"/>
              </a:rPr>
              <a:t>WALDIR MEROTTI - 9845044</a:t>
            </a:r>
            <a:br>
              <a:rPr lang="en-US" dirty="0">
                <a:solidFill>
                  <a:schemeClr val="tx1"/>
                </a:solidFill>
              </a:rPr>
            </a:b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78178031"/>
              </p:ext>
            </p:extLst>
          </p:nvPr>
        </p:nvSpPr>
        <p:spPr>
          <a:xfrm>
            <a:off x="467544" y="1196752"/>
            <a:ext cx="8229600" cy="3024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Correlação entre as variáveis IDH e Frequência de coleta é muito alta (aproximadamente 0,75).</a:t>
            </a:r>
          </a:p>
        </p:txBody>
      </p:sp>
      <p:pic>
        <p:nvPicPr>
          <p:cNvPr id="3" name="Picture 2" descr="C:\Users\matheus19\Desktop\Sem títul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381" y="2060848"/>
            <a:ext cx="6060517" cy="37804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12857912"/>
              </p:ext>
            </p:extLst>
          </p:nvPr>
        </p:nvSpPr>
        <p:spPr>
          <a:xfrm>
            <a:off x="467544" y="1196752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Correlação entre Frequência e densidade demográfica muito baixa (aproximadamente 0,01).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72" y="2204864"/>
            <a:ext cx="5472608" cy="34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725144"/>
            <a:ext cx="8229600" cy="1143000"/>
          </a:xfrm>
        </p:spPr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4" name="Picture 2" descr="Resultado de imagem para coleta de lixo lo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16" y="1340768"/>
            <a:ext cx="4824536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1262" y="3284984"/>
            <a:ext cx="8229600" cy="2404864"/>
          </a:xfrm>
        </p:spPr>
        <p:txBody>
          <a:bodyPr>
            <a:normAutofit/>
          </a:bodyPr>
          <a:lstStyle/>
          <a:p>
            <a:r>
              <a:rPr lang="pt-BR" dirty="0"/>
              <a:t>LOGA x ECOURBIS.</a:t>
            </a:r>
          </a:p>
          <a:p>
            <a:r>
              <a:rPr lang="pt-BR" dirty="0"/>
              <a:t>Coleta Mecanizada</a:t>
            </a:r>
          </a:p>
          <a:p>
            <a:r>
              <a:rPr lang="pt-BR" dirty="0"/>
              <a:t>-Prevenção de enchentes</a:t>
            </a:r>
          </a:p>
          <a:p>
            <a:r>
              <a:rPr lang="pt-BR" dirty="0"/>
              <a:t>-Maior Frequência e cuidado com o lixo</a:t>
            </a:r>
          </a:p>
          <a:p>
            <a:r>
              <a:rPr lang="pt-BR" dirty="0"/>
              <a:t>- Não Presente na ECOURBIS</a:t>
            </a:r>
          </a:p>
        </p:txBody>
      </p:sp>
      <p:pic>
        <p:nvPicPr>
          <p:cNvPr id="1026" name="Picture 2" descr="Resultado de imagem para coleta automatica de lixo lo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3857"/>
            <a:ext cx="4248605" cy="25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63456029"/>
              </p:ext>
            </p:extLst>
          </p:nvPr>
        </p:nvSpPr>
        <p:spPr>
          <a:xfrm>
            <a:off x="457200" y="1600200"/>
            <a:ext cx="8229600" cy="3845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Mesmo em ruas pequenas, pinheiros seguia com frequência alta de coleta</a:t>
            </a:r>
            <a:endParaRPr lang="pt-BR" dirty="0" err="1"/>
          </a:p>
          <a:p>
            <a:r>
              <a:rPr lang="pt-BR" dirty="0"/>
              <a:t>Não podemos concluir que este tipo de evento seja de fato um favoritismo, podem existir outros fatores que levam a este tipo de frequência nesses endereços que não são de nosso conhecimento.</a:t>
            </a:r>
            <a:br>
              <a:rPr lang="pt-BR" dirty="0">
                <a:solidFill>
                  <a:schemeClr val="tx1"/>
                </a:solidFill>
                <a:latin typeface="+mn-ea"/>
                <a:cs typeface="+mn-ea"/>
              </a:rPr>
            </a:br>
            <a:endParaRPr lang="pt-BR" dirty="0"/>
          </a:p>
          <a:p>
            <a:pPr>
              <a:buNone/>
            </a:pPr>
            <a:br>
              <a:rPr lang="pt-BR" dirty="0">
                <a:solidFill>
                  <a:schemeClr val="tx1"/>
                </a:solidFill>
                <a:latin typeface="+mn-ea"/>
                <a:cs typeface="+mn-ea"/>
              </a:rPr>
            </a:b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40052056"/>
              </p:ext>
            </p:extLst>
          </p:nvPr>
        </p:nvSpPr>
        <p:spPr>
          <a:xfrm>
            <a:off x="467544" y="1772816"/>
            <a:ext cx="8229600" cy="45259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Google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Maps.Disponivel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https://www.google.com.br/maps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 Acesso em: 20 de Junho de 2017.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Prefeitura de SP .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Disponivel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http://www.prefeitura.sp.gov.br/cidade/secretarias/regionais/subprefeituras/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 Acesso em: 20 de Junho de 2017.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Loga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Disponivel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4"/>
              </a:rPr>
              <a:t>http://www.loga.com.br/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 Acesso em: 20 de Junho de 2017.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EcoUrbis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. Disponível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5"/>
              </a:rPr>
              <a:t>http://www.ecourbis.com.br/site/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 Acesso em: 20 de Junho de 2017.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Pedroso, Marcel .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Disponivel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6"/>
              </a:rPr>
              <a:t>http://www.fflch.usp.br/centrodametropole/antigo/v1/pdf/IDH-M_marcel_pedroso.pdf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 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Acesso em: 20 de Junho de 2017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Sinopses Preliminares dos Censos Demográficos de 1950 e 1960.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Disponivel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em:&lt;</a:t>
            </a:r>
            <a:r>
              <a:rPr lang="pt-BR" sz="2800" dirty="0">
                <a:solidFill>
                  <a:srgbClr val="000000"/>
                </a:solidFill>
                <a:latin typeface="Arial"/>
                <a:cs typeface="Arial"/>
                <a:hlinkClick r:id="rId7"/>
              </a:rPr>
              <a:t>http://infocidade.prefeitura.sp.gov.br/htmls/7_populacao_recenseada_1950_10491.html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&gt;. Acesso em: 20 de Junho de 2017.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br>
              <a:rPr lang="pt-BR" sz="2800" dirty="0">
                <a:solidFill>
                  <a:schemeClr val="tx1"/>
                </a:solidFill>
                <a:latin typeface="+mn-ea"/>
                <a:cs typeface="+mn-ea"/>
              </a:rPr>
            </a:br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780" y="1700808"/>
            <a:ext cx="8892480" cy="36003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TEMA 08: FAVORITISMO DA COLETA ENTRE SUBPREFEITURAS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509120"/>
            <a:ext cx="8229600" cy="1143000"/>
          </a:xfrm>
        </p:spPr>
        <p:txBody>
          <a:bodyPr/>
          <a:lstStyle/>
          <a:p>
            <a:r>
              <a:rPr lang="pt-BR" dirty="0"/>
              <a:t>Visão Geral do Problema</a:t>
            </a:r>
          </a:p>
        </p:txBody>
      </p:sp>
      <p:pic>
        <p:nvPicPr>
          <p:cNvPr id="7170" name="Picture 2" descr="Resultado de imagem para li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95149" y="4135278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Época</a:t>
            </a:r>
            <a:endParaRPr lang="pt-B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9891267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Será que a coleta de lixo é feita de forma justa e igualitária, ou será que cidades com um menor grau de importância são desvalorizadas no que diz respeito a sua limpeza e higienização?</a:t>
            </a:r>
          </a:p>
          <a:p>
            <a:r>
              <a:rPr lang="pt-BR" dirty="0"/>
              <a:t>Em outras palavras, será que há um favoritismo por parte das empresas para a realização de coleta de lixo em relação as subprefeituras?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809863"/>
              </p:ext>
            </p:extLst>
          </p:nvPr>
        </p:nvSpPr>
        <p:spPr>
          <a:xfrm>
            <a:off x="467544" y="18864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Em São Paulo, temos duas empresas responsáveis pela coleta que é feita na cidade, a </a:t>
            </a:r>
            <a:r>
              <a:rPr lang="pt-BR" dirty="0" err="1"/>
              <a:t>EcoUrbis</a:t>
            </a:r>
            <a:r>
              <a:rPr lang="pt-BR" dirty="0"/>
              <a:t> (19 de 32 subprefeituras) e a </a:t>
            </a:r>
            <a:r>
              <a:rPr lang="pt-BR" dirty="0" err="1"/>
              <a:t>Loga</a:t>
            </a:r>
            <a:r>
              <a:rPr lang="pt-BR" dirty="0"/>
              <a:t> (13 de 32 subprefeituras). </a:t>
            </a:r>
          </a:p>
        </p:txBody>
      </p:sp>
      <p:pic>
        <p:nvPicPr>
          <p:cNvPr id="6148" name="Picture 4" descr="Resultado de imagem para sao paulo loga ecour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601282" cy="44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0660" y="6182362"/>
            <a:ext cx="2552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Portal da prefeitura de São Paulo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797152"/>
            <a:ext cx="8229600" cy="1143000"/>
          </a:xfrm>
        </p:spPr>
        <p:txBody>
          <a:bodyPr/>
          <a:lstStyle/>
          <a:p>
            <a:r>
              <a:rPr lang="pt-BR" dirty="0"/>
              <a:t>Estratégia de Solução</a:t>
            </a:r>
          </a:p>
        </p:txBody>
      </p:sp>
      <p:pic>
        <p:nvPicPr>
          <p:cNvPr id="4098" name="Picture 2" descr="Resultado de imagem para coleta de lixo lo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4888"/>
            <a:ext cx="5905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62650087"/>
              </p:ext>
            </p:extLst>
          </p:nvPr>
        </p:nvSpPr>
        <p:spPr>
          <a:xfrm>
            <a:off x="467544" y="134076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Pesquisas de endereço nos sites da LOGA e ECOURBIS;</a:t>
            </a:r>
          </a:p>
          <a:p>
            <a:r>
              <a:rPr lang="pt-BR" dirty="0"/>
              <a:t>Pesquisa de 25 endereços aleatórios por subprefeitura (totalizando 800 endereços), visando maior área e diversidade compreendida;</a:t>
            </a:r>
          </a:p>
          <a:p>
            <a:r>
              <a:rPr lang="pt-BR" dirty="0"/>
              <a:t>Coleta de IDH, área e densidade demográfica da região;</a:t>
            </a:r>
          </a:p>
          <a:p>
            <a:r>
              <a:rPr lang="pt-BR" dirty="0"/>
              <a:t>Utilização do coeficiente de correlação de Pearson para averiguação dos resultados obtidos.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869160"/>
            <a:ext cx="8229600" cy="11430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3074" name="Picture 2" descr="Resultado de imagem para lixo dou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19909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5769" y="480444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Twitter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21262186"/>
              </p:ext>
            </p:extLst>
          </p:nvPr>
        </p:nvSpPr>
        <p:spPr/>
        <p:txBody>
          <a:bodyPr/>
          <a:lstStyle/>
          <a:p>
            <a:r>
              <a:rPr lang="pt-BR" dirty="0"/>
              <a:t>Valores para o coeficiente de correlação de Pearson</a:t>
            </a:r>
          </a:p>
        </p:txBody>
      </p:sp>
      <p:pic>
        <p:nvPicPr>
          <p:cNvPr id="8" name="Imagem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8463" y="2238375"/>
            <a:ext cx="5739389" cy="32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8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</TotalTime>
  <Words>243</Words>
  <Application>Microsoft Office PowerPoint</Application>
  <PresentationFormat>Apresentação na tela (4:3)</PresentationFormat>
  <Paragraphs>30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Executive</vt:lpstr>
      <vt:lpstr>           MATHEUS PEREIRA - 9360652 MATHEUS RIBEIRO - 8921516 RAFAEL WEISER – 9911531 WALDIR MEROTTI - 9845044 </vt:lpstr>
      <vt:lpstr>TEMA 08: FAVORITISMO DA COLETA ENTRE SUBPREFEITURAS</vt:lpstr>
      <vt:lpstr>Visão Geral do Problema</vt:lpstr>
      <vt:lpstr>Apresentação do PowerPoint</vt:lpstr>
      <vt:lpstr>Apresentação do PowerPoint</vt:lpstr>
      <vt:lpstr>Estratégia de Solução</vt:lpstr>
      <vt:lpstr>Apresentação do PowerPoint</vt:lpstr>
      <vt:lpstr>Resultados</vt:lpstr>
      <vt:lpstr>Valores para o coeficiente de correlação de Pearson</vt:lpstr>
      <vt:lpstr>Apresentação do PowerPoint</vt:lpstr>
      <vt:lpstr>Apresentação do PowerPoint</vt:lpstr>
      <vt:lpstr>Discussão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MATHEUS PEREIRA MATHEUS RIBEIRO WALDIR MEROTTI RAFAEL WEISER </dc:title>
  <dc:creator>matheus19</dc:creator>
  <cp:lastModifiedBy>Matheus Ribeiro</cp:lastModifiedBy>
  <cp:revision>6</cp:revision>
  <dcterms:created xsi:type="dcterms:W3CDTF">2017-06-20T14:27:37Z</dcterms:created>
  <dcterms:modified xsi:type="dcterms:W3CDTF">2017-06-21T17:03:40Z</dcterms:modified>
</cp:coreProperties>
</file>