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handoutMasterIdLst>
    <p:handoutMasterId r:id="rId25"/>
  </p:handoutMasterIdLst>
  <p:sldIdLst>
    <p:sldId id="256" r:id="rId2"/>
    <p:sldId id="281" r:id="rId3"/>
    <p:sldId id="257" r:id="rId4"/>
    <p:sldId id="270" r:id="rId5"/>
    <p:sldId id="261" r:id="rId6"/>
    <p:sldId id="276" r:id="rId7"/>
    <p:sldId id="267" r:id="rId8"/>
    <p:sldId id="277" r:id="rId9"/>
    <p:sldId id="280" r:id="rId10"/>
    <p:sldId id="268" r:id="rId11"/>
    <p:sldId id="285" r:id="rId12"/>
    <p:sldId id="278" r:id="rId13"/>
    <p:sldId id="282" r:id="rId14"/>
    <p:sldId id="283" r:id="rId15"/>
    <p:sldId id="284" r:id="rId16"/>
    <p:sldId id="269" r:id="rId17"/>
    <p:sldId id="279" r:id="rId18"/>
    <p:sldId id="286" r:id="rId19"/>
    <p:sldId id="287" r:id="rId20"/>
    <p:sldId id="288" r:id="rId21"/>
    <p:sldId id="289" r:id="rId22"/>
    <p:sldId id="290" r:id="rId23"/>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3B4B98B0-60AC-42C2-AFA5-B58CD77FA1E5}" styleName="æµè²æ ·å¼ 1 - å¼ºè°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676" autoAdjust="0"/>
  </p:normalViewPr>
  <p:slideViewPr>
    <p:cSldViewPr>
      <p:cViewPr varScale="1">
        <p:scale>
          <a:sx n="95" d="100"/>
          <a:sy n="95" d="100"/>
        </p:scale>
        <p:origin x="96" y="918"/>
      </p:cViewPr>
      <p:guideLst/>
    </p:cSldViewPr>
  </p:slideViewPr>
  <p:notesTextViewPr>
    <p:cViewPr>
      <p:scale>
        <a:sx n="1" d="1"/>
        <a:sy n="1" d="1"/>
      </p:scale>
      <p:origin x="0" y="0"/>
    </p:cViewPr>
  </p:notesTextViewPr>
  <p:notesViewPr>
    <p:cSldViewPr>
      <p:cViewPr varScale="1">
        <p:scale>
          <a:sx n="101" d="100"/>
          <a:sy n="101"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A041D50C-4FC9-4392-83D4-5A4D9FBEAAC1}" type="datetime1">
              <a:rPr lang="pt-BR" smtClean="0"/>
              <a:t>14/06/2017</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t-BR" dirty="0"/>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r>
              <a:rPr lang="pt-BR" dirty="0"/>
              <a:t>‹#›</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l" rtl="0">
              <a:defRPr sz="1200"/>
            </a:lvl1pPr>
          </a:lstStyle>
          <a:p>
            <a:pPr algn="r"/>
            <a:fld id="{C55993A9-BC83-4107-B0BB-7A7ED0EA5C0F}" type="datetime1">
              <a:rPr lang="pt-BR" noProof="0" smtClean="0"/>
              <a:t>14/06/2017</a:t>
            </a:fld>
            <a:endParaRPr lang="pt-BR" noProof="0"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a:r>
              <a:rPr lang="pt-BR" noProof="0" dirty="0"/>
              <a:t>‹#›</a:t>
            </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10"/>
          </p:nvPr>
        </p:nvSpPr>
        <p:spPr/>
        <p:txBody>
          <a:bodyPr rtlCol="0"/>
          <a:lstStyle/>
          <a:p>
            <a:pPr rtl="0"/>
            <a:r>
              <a:rPr lang="en-US"/>
              <a:t>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a:r>
              <a:rPr lang="pt-BR" noProof="0" dirty="0"/>
              <a:t>‹#›</a:t>
            </a:r>
          </a:p>
        </p:txBody>
      </p:sp>
    </p:spTree>
    <p:extLst>
      <p:ext uri="{BB962C8B-B14F-4D97-AF65-F5344CB8AC3E}">
        <p14:creationId xmlns:p14="http://schemas.microsoft.com/office/powerpoint/2010/main" val="1563960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a:r>
              <a:rPr lang="pt-BR" noProof="0" dirty="0"/>
              <a:t>‹#›</a:t>
            </a:r>
          </a:p>
        </p:txBody>
      </p:sp>
    </p:spTree>
    <p:extLst>
      <p:ext uri="{BB962C8B-B14F-4D97-AF65-F5344CB8AC3E}">
        <p14:creationId xmlns:p14="http://schemas.microsoft.com/office/powerpoint/2010/main" val="193865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10"/>
          </p:nvPr>
        </p:nvSpPr>
        <p:spPr/>
        <p:txBody>
          <a:bodyPr/>
          <a:lstStyle/>
          <a:p>
            <a:pPr rtl="0"/>
            <a:r>
              <a:rPr lang="en-US"/>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lgn="r"/>
            <a:r>
              <a:rPr lang="pt-BR" noProof="0" dirty="0"/>
              <a:t>‹#›</a:t>
            </a:r>
          </a:p>
        </p:txBody>
      </p:sp>
    </p:spTree>
    <p:extLst>
      <p:ext uri="{BB962C8B-B14F-4D97-AF65-F5344CB8AC3E}">
        <p14:creationId xmlns:p14="http://schemas.microsoft.com/office/powerpoint/2010/main" val="2915519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lgn="r"/>
            <a:r>
              <a:rPr lang="pt-BR" noProof="0" dirty="0"/>
              <a:t>‹#›</a:t>
            </a:r>
          </a:p>
        </p:txBody>
      </p:sp>
    </p:spTree>
    <p:extLst>
      <p:ext uri="{BB962C8B-B14F-4D97-AF65-F5344CB8AC3E}">
        <p14:creationId xmlns:p14="http://schemas.microsoft.com/office/powerpoint/2010/main" val="3238525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lgn="r"/>
            <a:r>
              <a:rPr lang="pt-BR" noProof="0" dirty="0"/>
              <a:t>‹#›</a:t>
            </a:r>
          </a:p>
        </p:txBody>
      </p:sp>
    </p:spTree>
    <p:extLst>
      <p:ext uri="{BB962C8B-B14F-4D97-AF65-F5344CB8AC3E}">
        <p14:creationId xmlns:p14="http://schemas.microsoft.com/office/powerpoint/2010/main" val="3311852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lgn="r"/>
            <a:r>
              <a:rPr lang="pt-BR" noProof="0" dirty="0"/>
              <a:t>‹#›</a:t>
            </a:r>
          </a:p>
        </p:txBody>
      </p:sp>
    </p:spTree>
    <p:extLst>
      <p:ext uri="{BB962C8B-B14F-4D97-AF65-F5344CB8AC3E}">
        <p14:creationId xmlns:p14="http://schemas.microsoft.com/office/powerpoint/2010/main" val="2733530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lgn="r"/>
            <a:r>
              <a:rPr lang="pt-BR" noProof="0" dirty="0"/>
              <a:t>‹#›</a:t>
            </a:r>
          </a:p>
        </p:txBody>
      </p:sp>
    </p:spTree>
    <p:extLst>
      <p:ext uri="{BB962C8B-B14F-4D97-AF65-F5344CB8AC3E}">
        <p14:creationId xmlns:p14="http://schemas.microsoft.com/office/powerpoint/2010/main" val="3663271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lgn="r"/>
            <a:r>
              <a:rPr lang="pt-BR" noProof="0" dirty="0"/>
              <a:t>‹#›</a:t>
            </a:r>
          </a:p>
        </p:txBody>
      </p:sp>
    </p:spTree>
    <p:extLst>
      <p:ext uri="{BB962C8B-B14F-4D97-AF65-F5344CB8AC3E}">
        <p14:creationId xmlns:p14="http://schemas.microsoft.com/office/powerpoint/2010/main" val="1834797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10"/>
          </p:nvPr>
        </p:nvSpPr>
        <p:spPr/>
        <p:txBody>
          <a:bodyPr/>
          <a:lstStyle/>
          <a:p>
            <a:pPr rtl="0"/>
            <a:r>
              <a:rPr lang="en-US"/>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lgn="r"/>
            <a:r>
              <a:rPr lang="pt-BR" noProof="0" dirty="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10"/>
          </p:nvPr>
        </p:nvSpPr>
        <p:spPr/>
        <p:txBody>
          <a:bodyPr/>
          <a:lstStyle/>
          <a:p>
            <a:pPr rtl="0"/>
            <a:r>
              <a:rPr lang="en-US"/>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10"/>
          </p:nvPr>
        </p:nvSpPr>
        <p:spPr/>
        <p:txBody>
          <a:bodyPr/>
          <a:lstStyle/>
          <a:p>
            <a:pPr rtl="0"/>
            <a:r>
              <a:rPr lang="en-US"/>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10"/>
          </p:nvPr>
        </p:nvSpPr>
        <p:spPr/>
        <p:txBody>
          <a:bodyPr/>
          <a:lstStyle/>
          <a:p>
            <a:pPr rtl="0"/>
            <a:r>
              <a:rPr lang="en-US"/>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a:r>
              <a:rPr lang="pt-BR" noProof="0" dirty="0"/>
              <a:t>‹#›</a:t>
            </a:r>
          </a:p>
        </p:txBody>
      </p:sp>
    </p:spTree>
    <p:extLst>
      <p:ext uri="{BB962C8B-B14F-4D97-AF65-F5344CB8AC3E}">
        <p14:creationId xmlns:p14="http://schemas.microsoft.com/office/powerpoint/2010/main" val="851607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a:r>
              <a:rPr lang="pt-BR" noProof="0" dirty="0"/>
              <a:t>‹#›</a:t>
            </a:r>
          </a:p>
        </p:txBody>
      </p:sp>
    </p:spTree>
    <p:extLst>
      <p:ext uri="{BB962C8B-B14F-4D97-AF65-F5344CB8AC3E}">
        <p14:creationId xmlns:p14="http://schemas.microsoft.com/office/powerpoint/2010/main" val="1489926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tângulo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 name="Título 1"/>
          <p:cNvSpPr>
            <a:spLocks noGrp="1"/>
          </p:cNvSpPr>
          <p:nvPr>
            <p:ph type="ctrTitle" hasCustomPrompt="1"/>
          </p:nvPr>
        </p:nvSpPr>
        <p:spPr>
          <a:xfrm>
            <a:off x="838201" y="4114800"/>
            <a:ext cx="10515598" cy="1158446"/>
          </a:xfrm>
        </p:spPr>
        <p:txBody>
          <a:bodyPr rtlCol="0" anchor="b">
            <a:normAutofit/>
          </a:bodyPr>
          <a:lstStyle>
            <a:lvl1pPr algn="l" rtl="0">
              <a:defRPr sz="5200">
                <a:solidFill>
                  <a:schemeClr val="tx1"/>
                </a:solidFill>
              </a:defRPr>
            </a:lvl1pPr>
          </a:lstStyle>
          <a:p>
            <a:pPr rtl="0"/>
            <a:r>
              <a:rPr lang="pt-BR" noProof="0" dirty="0"/>
              <a:t>Clique para editar o título mestre</a:t>
            </a:r>
          </a:p>
        </p:txBody>
      </p:sp>
      <p:sp>
        <p:nvSpPr>
          <p:cNvPr id="3" name="Subtítulo 2"/>
          <p:cNvSpPr>
            <a:spLocks noGrp="1"/>
          </p:cNvSpPr>
          <p:nvPr>
            <p:ph type="subTitle" idx="1" hasCustomPrompt="1"/>
          </p:nvPr>
        </p:nvSpPr>
        <p:spPr>
          <a:xfrm>
            <a:off x="838201" y="5338170"/>
            <a:ext cx="10515598" cy="474836"/>
          </a:xfrm>
        </p:spPr>
        <p:txBody>
          <a:bodyPr rtlCol="0"/>
          <a:lstStyle>
            <a:lvl1pPr marL="0" indent="0" algn="l" rtl="0">
              <a:spcBef>
                <a:spcPts val="0"/>
              </a:spcBef>
              <a:buNone/>
              <a:defRPr sz="2400">
                <a:solidFill>
                  <a:schemeClr val="accent1"/>
                </a:solidFill>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pt-BR" noProof="0" dirty="0"/>
              <a:t>Clique para editar o estilo do subtítulo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rtl="0">
              <a:defRPr/>
            </a:lvl1pPr>
          </a:lstStyle>
          <a:p>
            <a:pPr rtl="0"/>
            <a:r>
              <a:rPr lang="pt-BR" noProof="0" dirty="0"/>
              <a:t>Clique para editar o título mestre</a:t>
            </a:r>
          </a:p>
        </p:txBody>
      </p:sp>
      <p:sp>
        <p:nvSpPr>
          <p:cNvPr id="3" name="Espaço Reservado para Texto Vertical 2"/>
          <p:cNvSpPr>
            <a:spLocks noGrp="1"/>
          </p:cNvSpPr>
          <p:nvPr>
            <p:ph type="body" orient="vert" idx="1" hasCustomPrompt="1"/>
          </p:nvPr>
        </p:nvSpPr>
        <p:spPr/>
        <p:txBody>
          <a:bodyPr vert="eaVert" rtlCol="0"/>
          <a:lstStyle>
            <a:lvl1pPr rtl="0">
              <a:defRPr/>
            </a:lvl1p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10"/>
          </p:nvPr>
        </p:nvSpPr>
        <p:spPr/>
        <p:txBody>
          <a:bodyPr rtlCol="0"/>
          <a:lstStyle>
            <a:lvl1pPr>
              <a:defRPr/>
            </a:lvl1pPr>
          </a:lstStyle>
          <a:p>
            <a:pPr algn="r"/>
            <a:fld id="{37D555CB-37AF-48F7-9E31-EC0E00993E6C}" type="datetime1">
              <a:rPr lang="pt-BR" noProof="0" smtClean="0"/>
              <a:t>14/06/2017</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p>
            <a:pPr algn="r"/>
            <a:r>
              <a:rPr lang="pt-BR" noProof="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9741693" y="365125"/>
            <a:ext cx="1600200" cy="5811838"/>
          </a:xfrm>
        </p:spPr>
        <p:txBody>
          <a:bodyPr vert="eaVert" rtlCol="0"/>
          <a:lstStyle>
            <a:lvl1pPr algn="l" rtl="0">
              <a:defRPr/>
            </a:lvl1pPr>
          </a:lstStyle>
          <a:p>
            <a:pPr rtl="0"/>
            <a:r>
              <a:rPr lang="pt-BR" noProof="0" dirty="0"/>
              <a:t>Clique para editar o título mestre</a:t>
            </a:r>
          </a:p>
        </p:txBody>
      </p:sp>
      <p:sp>
        <p:nvSpPr>
          <p:cNvPr id="3" name="Espaço Reservado para Texto Vertical 2"/>
          <p:cNvSpPr>
            <a:spLocks noGrp="1"/>
          </p:cNvSpPr>
          <p:nvPr>
            <p:ph type="body" orient="vert" idx="1" hasCustomPrompt="1"/>
          </p:nvPr>
        </p:nvSpPr>
        <p:spPr>
          <a:xfrm>
            <a:off x="838200" y="365125"/>
            <a:ext cx="8534400" cy="5811838"/>
          </a:xfrm>
        </p:spPr>
        <p:txBody>
          <a:bodyPr vert="eaVert" rtlCol="0"/>
          <a:lstStyle>
            <a:lvl1pPr rtl="0">
              <a:defRPr/>
            </a:lvl1p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10"/>
          </p:nvPr>
        </p:nvSpPr>
        <p:spPr/>
        <p:txBody>
          <a:bodyPr rtlCol="0"/>
          <a:lstStyle>
            <a:lvl1pPr>
              <a:defRPr/>
            </a:lvl1pPr>
          </a:lstStyle>
          <a:p>
            <a:pPr algn="r"/>
            <a:fld id="{E07F4D50-04D5-4B79-B455-936AE843B0D8}" type="datetime1">
              <a:rPr lang="pt-BR" noProof="0" smtClean="0"/>
              <a:t>14/06/2017</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p>
            <a:pPr algn="r"/>
            <a:r>
              <a:rPr lang="pt-BR" noProof="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rtl="0">
              <a:defRPr/>
            </a:lvl1pPr>
          </a:lstStyle>
          <a:p>
            <a:pPr rtl="0"/>
            <a:r>
              <a:rPr lang="pt-BR" noProof="0" dirty="0"/>
              <a:t>Clique para editar o título mestre</a:t>
            </a:r>
          </a:p>
        </p:txBody>
      </p:sp>
      <p:sp>
        <p:nvSpPr>
          <p:cNvPr id="3" name="Espaço Reservado para Conteúdo 2"/>
          <p:cNvSpPr>
            <a:spLocks noGrp="1"/>
          </p:cNvSpPr>
          <p:nvPr>
            <p:ph idx="1" hasCustomPrompt="1"/>
          </p:nvPr>
        </p:nvSpPr>
        <p:spPr/>
        <p:txBody>
          <a:bodyPr rtlCol="0"/>
          <a:lstStyle>
            <a:lvl1pPr rtl="0">
              <a:defRPr/>
            </a:lvl1p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10"/>
          </p:nvPr>
        </p:nvSpPr>
        <p:spPr/>
        <p:txBody>
          <a:bodyPr rtlCol="0"/>
          <a:lstStyle>
            <a:lvl1pPr>
              <a:defRPr/>
            </a:lvl1pPr>
          </a:lstStyle>
          <a:p>
            <a:pPr algn="r"/>
            <a:fld id="{2E862483-7E9C-44F1-A98C-64961EE8F14F}" type="datetime1">
              <a:rPr lang="pt-BR" noProof="0" smtClean="0"/>
              <a:t>14/06/2017</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lvl1pPr algn="r">
              <a:defRPr/>
            </a:lvl1pPr>
          </a:lstStyle>
          <a:p>
            <a:r>
              <a:rPr lang="pt-BR" noProof="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tângulo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 name="Título 1"/>
          <p:cNvSpPr>
            <a:spLocks noGrp="1"/>
          </p:cNvSpPr>
          <p:nvPr>
            <p:ph type="title" hasCustomPrompt="1"/>
          </p:nvPr>
        </p:nvSpPr>
        <p:spPr>
          <a:xfrm>
            <a:off x="841248" y="3429000"/>
            <a:ext cx="9601200" cy="1838519"/>
          </a:xfrm>
        </p:spPr>
        <p:txBody>
          <a:bodyPr rtlCol="0" anchor="b">
            <a:normAutofit/>
          </a:bodyPr>
          <a:lstStyle>
            <a:lvl1pPr algn="l" rtl="0">
              <a:defRPr sz="5200">
                <a:solidFill>
                  <a:schemeClr val="bg1"/>
                </a:solidFill>
              </a:defRPr>
            </a:lvl1pPr>
          </a:lstStyle>
          <a:p>
            <a:pPr rtl="0"/>
            <a:r>
              <a:rPr lang="pt-BR" noProof="0" dirty="0"/>
              <a:t>Clique para editar o título mestre</a:t>
            </a:r>
          </a:p>
        </p:txBody>
      </p:sp>
      <p:sp>
        <p:nvSpPr>
          <p:cNvPr id="3" name="Espaço Reservado para Texto 2"/>
          <p:cNvSpPr>
            <a:spLocks noGrp="1"/>
          </p:cNvSpPr>
          <p:nvPr>
            <p:ph type="body" idx="1" hasCustomPrompt="1"/>
          </p:nvPr>
        </p:nvSpPr>
        <p:spPr>
          <a:xfrm>
            <a:off x="841248" y="5340096"/>
            <a:ext cx="9601200" cy="475488"/>
          </a:xfrm>
        </p:spPr>
        <p:txBody>
          <a:bodyPr rtlCol="0"/>
          <a:lstStyle>
            <a:lvl1pPr marL="0" indent="0" algn="l" rtl="0">
              <a:spcBef>
                <a:spcPts val="0"/>
              </a:spcBef>
              <a:buNone/>
              <a:defRPr sz="2400">
                <a:solidFill>
                  <a:schemeClr val="bg1"/>
                </a:solidFill>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pt-BR" noProof="0" dirty="0"/>
              <a:t>Clique para editar o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365126"/>
            <a:ext cx="10515600" cy="1145224"/>
          </a:xfrm>
        </p:spPr>
        <p:txBody>
          <a:bodyPr rtlCol="0"/>
          <a:lstStyle>
            <a:lvl1pPr rtl="0">
              <a:defRPr/>
            </a:lvl1pPr>
          </a:lstStyle>
          <a:p>
            <a:pPr rtl="0"/>
            <a:r>
              <a:rPr lang="pt-BR" noProof="0" dirty="0"/>
              <a:t>Clique para editar o título mestre</a:t>
            </a:r>
          </a:p>
        </p:txBody>
      </p:sp>
      <p:sp>
        <p:nvSpPr>
          <p:cNvPr id="3" name="Espaço Reservado para Conteúdo 2"/>
          <p:cNvSpPr>
            <a:spLocks noGrp="1"/>
          </p:cNvSpPr>
          <p:nvPr>
            <p:ph sz="half" idx="1" hasCustomPrompt="1"/>
          </p:nvPr>
        </p:nvSpPr>
        <p:spPr>
          <a:xfrm>
            <a:off x="838200" y="1825625"/>
            <a:ext cx="5029200" cy="4351338"/>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800"/>
            </a:lvl6pPr>
            <a:lvl7pPr algn="l" rtl="0">
              <a:defRPr sz="1800"/>
            </a:lvl7pPr>
            <a:lvl8pPr algn="l" rtl="0">
              <a:defRPr sz="1800"/>
            </a:lvl8pPr>
            <a:lvl9pPr algn="l" rtl="0">
              <a:defRPr sz="1800"/>
            </a:lvl9p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Conteúdo 3"/>
          <p:cNvSpPr>
            <a:spLocks noGrp="1"/>
          </p:cNvSpPr>
          <p:nvPr>
            <p:ph sz="half" idx="2" hasCustomPrompt="1"/>
          </p:nvPr>
        </p:nvSpPr>
        <p:spPr>
          <a:xfrm>
            <a:off x="6324600" y="1825625"/>
            <a:ext cx="5029200" cy="4351338"/>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800"/>
            </a:lvl6pPr>
            <a:lvl7pPr algn="l" rtl="0">
              <a:defRPr sz="1800"/>
            </a:lvl7pPr>
            <a:lvl8pPr algn="l" rtl="0">
              <a:defRPr sz="1800"/>
            </a:lvl8pPr>
            <a:lvl9pPr algn="l" rtl="0">
              <a:defRPr sz="1800"/>
            </a:lvl9p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5" name="Espaço Reservado para Data 4"/>
          <p:cNvSpPr>
            <a:spLocks noGrp="1"/>
          </p:cNvSpPr>
          <p:nvPr>
            <p:ph type="dt" sz="half" idx="10"/>
          </p:nvPr>
        </p:nvSpPr>
        <p:spPr/>
        <p:txBody>
          <a:bodyPr rtlCol="0"/>
          <a:lstStyle>
            <a:lvl1pPr algn="r">
              <a:defRPr/>
            </a:lvl1pPr>
          </a:lstStyle>
          <a:p>
            <a:fld id="{8847A46D-00F5-42F9-895F-025F4F233F80}" type="datetime1">
              <a:rPr lang="pt-BR" noProof="0" smtClean="0"/>
              <a:t>14/06/2017</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lvl1pPr algn="r">
              <a:defRPr/>
            </a:lvl1pPr>
          </a:lstStyle>
          <a:p>
            <a:r>
              <a:rPr lang="pt-BR" noProof="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rtl="0">
              <a:defRPr/>
            </a:lvl1pPr>
          </a:lstStyle>
          <a:p>
            <a:pPr rtl="0"/>
            <a:r>
              <a:rPr lang="pt-BR" noProof="0" dirty="0"/>
              <a:t>Clique para editar o título mestre</a:t>
            </a:r>
          </a:p>
        </p:txBody>
      </p:sp>
      <p:sp>
        <p:nvSpPr>
          <p:cNvPr id="3" name="Espaço Reservado para Texto 2"/>
          <p:cNvSpPr>
            <a:spLocks noGrp="1"/>
          </p:cNvSpPr>
          <p:nvPr>
            <p:ph type="body" idx="1" hasCustomPrompt="1"/>
          </p:nvPr>
        </p:nvSpPr>
        <p:spPr>
          <a:xfrm>
            <a:off x="839788" y="1828800"/>
            <a:ext cx="5029200" cy="685800"/>
          </a:xfrm>
        </p:spPr>
        <p:txBody>
          <a:bodyPr rtlCol="0" anchor="ctr">
            <a:normAutofit/>
          </a:bodyPr>
          <a:lstStyle>
            <a:lvl1pPr marL="0" indent="0" algn="l" rtl="0">
              <a:spcBef>
                <a:spcPts val="1000"/>
              </a:spcBef>
              <a:buNone/>
              <a:defRPr sz="20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BR" noProof="0" dirty="0"/>
              <a:t>Clique para editar o texto mestre</a:t>
            </a:r>
          </a:p>
        </p:txBody>
      </p:sp>
      <p:sp>
        <p:nvSpPr>
          <p:cNvPr id="4" name="Espaço Reservado para Conteúdo 3"/>
          <p:cNvSpPr>
            <a:spLocks noGrp="1"/>
          </p:cNvSpPr>
          <p:nvPr>
            <p:ph sz="half" idx="2" hasCustomPrompt="1"/>
          </p:nvPr>
        </p:nvSpPr>
        <p:spPr>
          <a:xfrm>
            <a:off x="839788" y="2514600"/>
            <a:ext cx="5029200" cy="3675063"/>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600"/>
            </a:lvl6pPr>
            <a:lvl7pPr algn="l" rtl="0">
              <a:defRPr sz="1600"/>
            </a:lvl7pPr>
            <a:lvl8pPr algn="l" rtl="0">
              <a:defRPr sz="1600"/>
            </a:lvl8pPr>
            <a:lvl9pPr algn="l" rtl="0">
              <a:defRPr sz="1600"/>
            </a:lvl9p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5" name="Espaço Reservado para Texto 4"/>
          <p:cNvSpPr>
            <a:spLocks noGrp="1"/>
          </p:cNvSpPr>
          <p:nvPr>
            <p:ph type="body" sz="quarter" idx="3" hasCustomPrompt="1"/>
          </p:nvPr>
        </p:nvSpPr>
        <p:spPr>
          <a:xfrm>
            <a:off x="6326188" y="1828800"/>
            <a:ext cx="5029200" cy="685800"/>
          </a:xfrm>
        </p:spPr>
        <p:txBody>
          <a:bodyPr rtlCol="0" anchor="ctr">
            <a:normAutofit/>
          </a:bodyPr>
          <a:lstStyle>
            <a:lvl1pPr marL="0" indent="0" algn="l" rtl="0">
              <a:spcBef>
                <a:spcPts val="1000"/>
              </a:spcBef>
              <a:buNone/>
              <a:defRPr sz="20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BR" noProof="0" dirty="0"/>
              <a:t>Clique para editar o texto mestre</a:t>
            </a:r>
          </a:p>
        </p:txBody>
      </p:sp>
      <p:sp>
        <p:nvSpPr>
          <p:cNvPr id="6" name="Espaço Reservado para Conteúdo 5"/>
          <p:cNvSpPr>
            <a:spLocks noGrp="1"/>
          </p:cNvSpPr>
          <p:nvPr>
            <p:ph sz="quarter" idx="4" hasCustomPrompt="1"/>
          </p:nvPr>
        </p:nvSpPr>
        <p:spPr>
          <a:xfrm>
            <a:off x="6326188" y="2514600"/>
            <a:ext cx="5029200" cy="3675063"/>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600"/>
            </a:lvl6pPr>
            <a:lvl7pPr algn="l" rtl="0">
              <a:defRPr sz="1600"/>
            </a:lvl7pPr>
            <a:lvl8pPr algn="l" rtl="0">
              <a:defRPr sz="1600"/>
            </a:lvl8pPr>
            <a:lvl9pPr algn="l" rtl="0">
              <a:defRPr sz="1600"/>
            </a:lvl9p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7" name="Espaço Reservado para Data 6"/>
          <p:cNvSpPr>
            <a:spLocks noGrp="1"/>
          </p:cNvSpPr>
          <p:nvPr>
            <p:ph type="dt" sz="half" idx="10"/>
          </p:nvPr>
        </p:nvSpPr>
        <p:spPr/>
        <p:txBody>
          <a:bodyPr rtlCol="0"/>
          <a:lstStyle>
            <a:lvl1pPr>
              <a:defRPr/>
            </a:lvl1pPr>
          </a:lstStyle>
          <a:p>
            <a:pPr algn="r"/>
            <a:fld id="{27786BC0-308A-4450-91AC-AFA48EC72381}" type="datetime1">
              <a:rPr lang="pt-BR" noProof="0" smtClean="0"/>
              <a:t>14/06/2017</a:t>
            </a:fld>
            <a:endParaRPr lang="pt-BR" noProof="0" dirty="0"/>
          </a:p>
        </p:txBody>
      </p:sp>
      <p:sp>
        <p:nvSpPr>
          <p:cNvPr id="8" name="Espaço Reservado para Rodapé 7"/>
          <p:cNvSpPr>
            <a:spLocks noGrp="1"/>
          </p:cNvSpPr>
          <p:nvPr>
            <p:ph type="ftr" sz="quarter" idx="11"/>
          </p:nvPr>
        </p:nvSpPr>
        <p:spPr/>
        <p:txBody>
          <a:bodyPr rtlCol="0"/>
          <a:lstStyle/>
          <a:p>
            <a:pPr rtl="0"/>
            <a:endParaRPr lang="pt-BR" noProof="0" dirty="0"/>
          </a:p>
        </p:txBody>
      </p:sp>
      <p:sp>
        <p:nvSpPr>
          <p:cNvPr id="9" name="Espaço Reservado para o Número do Slide 8"/>
          <p:cNvSpPr>
            <a:spLocks noGrp="1"/>
          </p:cNvSpPr>
          <p:nvPr>
            <p:ph type="sldNum" sz="quarter" idx="12"/>
          </p:nvPr>
        </p:nvSpPr>
        <p:spPr/>
        <p:txBody>
          <a:bodyPr rtlCol="0"/>
          <a:lstStyle>
            <a:lvl1pPr algn="r">
              <a:defRPr/>
            </a:lvl1pPr>
          </a:lstStyle>
          <a:p>
            <a:r>
              <a:rPr lang="pt-BR" noProof="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rtl="0">
              <a:defRPr/>
            </a:lvl1pPr>
          </a:lstStyle>
          <a:p>
            <a:pPr rtl="0"/>
            <a:r>
              <a:rPr lang="pt-BR" noProof="0" dirty="0"/>
              <a:t>Clique para editar o título mestre</a:t>
            </a:r>
          </a:p>
        </p:txBody>
      </p:sp>
      <p:sp>
        <p:nvSpPr>
          <p:cNvPr id="3" name="Espaço Reservado para Data 2"/>
          <p:cNvSpPr>
            <a:spLocks noGrp="1"/>
          </p:cNvSpPr>
          <p:nvPr>
            <p:ph type="dt" sz="half" idx="10"/>
          </p:nvPr>
        </p:nvSpPr>
        <p:spPr/>
        <p:txBody>
          <a:bodyPr rtlCol="0"/>
          <a:lstStyle>
            <a:lvl1pPr>
              <a:defRPr/>
            </a:lvl1pPr>
          </a:lstStyle>
          <a:p>
            <a:pPr algn="r"/>
            <a:fld id="{A4E92A93-85EC-428E-B582-758008751AE6}" type="datetime1">
              <a:rPr lang="pt-BR" noProof="0" smtClean="0"/>
              <a:t>14/06/2017</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o Número do Slide 4"/>
          <p:cNvSpPr>
            <a:spLocks noGrp="1"/>
          </p:cNvSpPr>
          <p:nvPr>
            <p:ph type="sldNum" sz="quarter" idx="12"/>
          </p:nvPr>
        </p:nvSpPr>
        <p:spPr/>
        <p:txBody>
          <a:bodyPr rtlCol="0"/>
          <a:lstStyle/>
          <a:p>
            <a:pPr algn="r"/>
            <a:r>
              <a:rPr lang="pt-BR" noProof="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lvl1pPr>
              <a:defRPr/>
            </a:lvl1pPr>
          </a:lstStyle>
          <a:p>
            <a:pPr algn="r"/>
            <a:fld id="{ABEE0758-7826-4A21-8D2D-F7D05AE3A5DE}" type="datetime1">
              <a:rPr lang="pt-BR" noProof="0" smtClean="0"/>
              <a:t>14/06/2017</a:t>
            </a:fld>
            <a:endParaRPr lang="pt-BR" noProof="0" dirty="0"/>
          </a:p>
        </p:txBody>
      </p:sp>
      <p:sp>
        <p:nvSpPr>
          <p:cNvPr id="3" name="Espaço Reservado para Rodapé 2"/>
          <p:cNvSpPr>
            <a:spLocks noGrp="1"/>
          </p:cNvSpPr>
          <p:nvPr>
            <p:ph type="ftr" sz="quarter" idx="11"/>
          </p:nvPr>
        </p:nvSpPr>
        <p:spPr/>
        <p:txBody>
          <a:bodyPr rtlCol="0"/>
          <a:lstStyle/>
          <a:p>
            <a:pPr rtl="0"/>
            <a:endParaRPr lang="pt-BR" noProof="0" dirty="0"/>
          </a:p>
        </p:txBody>
      </p:sp>
      <p:sp>
        <p:nvSpPr>
          <p:cNvPr id="4" name="Espaço Reservado para o Número do Slide 3"/>
          <p:cNvSpPr>
            <a:spLocks noGrp="1"/>
          </p:cNvSpPr>
          <p:nvPr>
            <p:ph type="sldNum" sz="quarter" idx="12"/>
          </p:nvPr>
        </p:nvSpPr>
        <p:spPr/>
        <p:txBody>
          <a:bodyPr rtlCol="0"/>
          <a:lstStyle/>
          <a:p>
            <a:pPr algn="r"/>
            <a:r>
              <a:rPr lang="pt-BR" noProof="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924800" y="1524000"/>
            <a:ext cx="3429000" cy="1905000"/>
          </a:xfrm>
        </p:spPr>
        <p:txBody>
          <a:bodyPr rtlCol="0" anchor="b">
            <a:normAutofit/>
          </a:bodyPr>
          <a:lstStyle>
            <a:lvl1pPr algn="l" rtl="0">
              <a:defRPr sz="3400"/>
            </a:lvl1pPr>
          </a:lstStyle>
          <a:p>
            <a:pPr rtl="0"/>
            <a:r>
              <a:rPr lang="pt-BR" noProof="0" dirty="0"/>
              <a:t>Clique para editar o título mestre</a:t>
            </a:r>
          </a:p>
        </p:txBody>
      </p:sp>
      <p:sp>
        <p:nvSpPr>
          <p:cNvPr id="3" name="Espaço Reservado para Conteúdo 2"/>
          <p:cNvSpPr>
            <a:spLocks noGrp="1"/>
          </p:cNvSpPr>
          <p:nvPr>
            <p:ph idx="1" hasCustomPrompt="1"/>
          </p:nvPr>
        </p:nvSpPr>
        <p:spPr>
          <a:xfrm>
            <a:off x="838200" y="685800"/>
            <a:ext cx="6400800" cy="52578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2000"/>
            </a:lvl6pPr>
            <a:lvl7pPr algn="l" rtl="0">
              <a:defRPr sz="2000"/>
            </a:lvl7pPr>
            <a:lvl8pPr algn="l" rtl="0">
              <a:defRPr sz="2000"/>
            </a:lvl8pPr>
            <a:lvl9pPr algn="l" rtl="0">
              <a:defRPr sz="2000"/>
            </a:lvl9p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Texto 3"/>
          <p:cNvSpPr>
            <a:spLocks noGrp="1"/>
          </p:cNvSpPr>
          <p:nvPr>
            <p:ph type="body" sz="half" idx="2" hasCustomPrompt="1"/>
          </p:nvPr>
        </p:nvSpPr>
        <p:spPr>
          <a:xfrm>
            <a:off x="7924800" y="3581400"/>
            <a:ext cx="3429000" cy="1828800"/>
          </a:xfrm>
        </p:spPr>
        <p:txBody>
          <a:bodyPr rtlCol="0"/>
          <a:lstStyle>
            <a:lvl1pPr marL="0" indent="0" algn="l" rtl="0">
              <a:spcBef>
                <a:spcPts val="10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pt-BR" noProof="0" dirty="0"/>
              <a:t>Clique para editar o texto mestre</a:t>
            </a:r>
          </a:p>
        </p:txBody>
      </p:sp>
      <p:sp>
        <p:nvSpPr>
          <p:cNvPr id="5" name="Espaço Reservado para Data 4"/>
          <p:cNvSpPr>
            <a:spLocks noGrp="1"/>
          </p:cNvSpPr>
          <p:nvPr>
            <p:ph type="dt" sz="half" idx="10"/>
          </p:nvPr>
        </p:nvSpPr>
        <p:spPr/>
        <p:txBody>
          <a:bodyPr rtlCol="0"/>
          <a:lstStyle>
            <a:lvl1pPr>
              <a:defRPr/>
            </a:lvl1pPr>
          </a:lstStyle>
          <a:p>
            <a:pPr algn="r"/>
            <a:fld id="{260C4FA8-EBCF-4240-909B-32659CEB4EA9}" type="datetime1">
              <a:rPr lang="pt-BR" noProof="0" smtClean="0"/>
              <a:t>14/06/2017</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lvl1pPr algn="r">
              <a:defRPr/>
            </a:lvl1pPr>
          </a:lstStyle>
          <a:p>
            <a:r>
              <a:rPr lang="pt-BR" noProof="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924800" y="1527048"/>
            <a:ext cx="3429000" cy="1901952"/>
          </a:xfrm>
        </p:spPr>
        <p:txBody>
          <a:bodyPr rtlCol="0" anchor="b">
            <a:normAutofit/>
          </a:bodyPr>
          <a:lstStyle>
            <a:lvl1pPr algn="l" rtl="0">
              <a:defRPr sz="3400"/>
            </a:lvl1pPr>
          </a:lstStyle>
          <a:p>
            <a:pPr rtl="0"/>
            <a:r>
              <a:rPr lang="pt-BR" noProof="0" dirty="0"/>
              <a:t>Clique para editar o título mestre</a:t>
            </a:r>
          </a:p>
        </p:txBody>
      </p:sp>
      <p:sp>
        <p:nvSpPr>
          <p:cNvPr id="3" name="Espaço Reservado para Imagem 2"/>
          <p:cNvSpPr>
            <a:spLocks noGrp="1"/>
          </p:cNvSpPr>
          <p:nvPr>
            <p:ph type="pic" idx="1"/>
          </p:nvPr>
        </p:nvSpPr>
        <p:spPr>
          <a:xfrm>
            <a:off x="838198" y="685800"/>
            <a:ext cx="6400800" cy="5257800"/>
          </a:xfrm>
        </p:spPr>
        <p:txBody>
          <a:bodyPr rtlCol="0"/>
          <a:lstStyle>
            <a:lvl1pPr marL="0" indent="0" algn="ctr" rtl="0">
              <a:buNone/>
              <a:defRPr sz="32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endParaRPr lang="pt-BR" noProof="0" dirty="0"/>
          </a:p>
        </p:txBody>
      </p:sp>
      <p:sp>
        <p:nvSpPr>
          <p:cNvPr id="4" name="Espaço Reservado para Texto 3"/>
          <p:cNvSpPr>
            <a:spLocks noGrp="1"/>
          </p:cNvSpPr>
          <p:nvPr>
            <p:ph type="body" sz="half" idx="2" hasCustomPrompt="1"/>
          </p:nvPr>
        </p:nvSpPr>
        <p:spPr>
          <a:xfrm>
            <a:off x="7924800" y="3581400"/>
            <a:ext cx="3428999" cy="1828800"/>
          </a:xfrm>
        </p:spPr>
        <p:txBody>
          <a:bodyPr rtlCol="0"/>
          <a:lstStyle>
            <a:lvl1pPr marL="0" indent="0" algn="l" rtl="0">
              <a:spcBef>
                <a:spcPts val="10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pt-BR" noProof="0" dirty="0"/>
              <a:t>Clique para editar o texto mestre</a:t>
            </a:r>
          </a:p>
        </p:txBody>
      </p:sp>
      <p:sp>
        <p:nvSpPr>
          <p:cNvPr id="5" name="Espaço Reservado para Data 4"/>
          <p:cNvSpPr>
            <a:spLocks noGrp="1"/>
          </p:cNvSpPr>
          <p:nvPr>
            <p:ph type="dt" sz="half" idx="10"/>
          </p:nvPr>
        </p:nvSpPr>
        <p:spPr/>
        <p:txBody>
          <a:bodyPr rtlCol="0"/>
          <a:lstStyle>
            <a:lvl1pPr>
              <a:defRPr/>
            </a:lvl1pPr>
          </a:lstStyle>
          <a:p>
            <a:pPr algn="r"/>
            <a:fld id="{58DC3BCF-210B-49E3-BDC7-9E97EB4C8040}" type="datetime1">
              <a:rPr lang="pt-BR" noProof="0" smtClean="0"/>
              <a:t>14/06/2017</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lvl1pPr algn="r">
              <a:defRPr/>
            </a:lvl1pPr>
          </a:lstStyle>
          <a:p>
            <a:r>
              <a:rPr lang="pt-BR" noProof="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 name="Espaço Reservado para Título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pt-BR" noProof="0" dirty="0"/>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l" rtl="0">
              <a:defRPr sz="800">
                <a:solidFill>
                  <a:schemeClr val="bg1">
                    <a:lumMod val="40000"/>
                    <a:lumOff val="60000"/>
                  </a:schemeClr>
                </a:solidFill>
              </a:defRPr>
            </a:lvl1pPr>
          </a:lstStyle>
          <a:p>
            <a:pPr algn="r"/>
            <a:fld id="{DC6C7E81-6AEE-4EF0-BCBC-71D342A74FFD}" type="datetime1">
              <a:rPr lang="pt-BR" noProof="0" smtClean="0"/>
              <a:t>14/06/2017</a:t>
            </a:fld>
            <a:endParaRPr lang="pt-BR" noProof="0" dirty="0"/>
          </a:p>
        </p:txBody>
      </p:sp>
      <p:sp>
        <p:nvSpPr>
          <p:cNvPr id="5" name="Espaço Reservado para Rodapé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rtl="0">
              <a:defRPr sz="800">
                <a:solidFill>
                  <a:schemeClr val="bg1">
                    <a:lumMod val="40000"/>
                    <a:lumOff val="60000"/>
                  </a:schemeClr>
                </a:solidFill>
              </a:defRPr>
            </a:lvl1pPr>
          </a:lstStyle>
          <a:p>
            <a:pPr rtl="0"/>
            <a:endParaRPr lang="pt-BR" noProof="0" dirty="0"/>
          </a:p>
        </p:txBody>
      </p:sp>
      <p:sp>
        <p:nvSpPr>
          <p:cNvPr id="6" name="Espaço Reservado para o Número do Slide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l" rtl="0">
              <a:defRPr sz="800">
                <a:solidFill>
                  <a:schemeClr val="bg1">
                    <a:lumMod val="40000"/>
                    <a:lumOff val="60000"/>
                  </a:schemeClr>
                </a:solidFill>
              </a:defRPr>
            </a:lvl1pPr>
          </a:lstStyle>
          <a:p>
            <a:pPr algn="r"/>
            <a:r>
              <a:rPr lang="pt-BR" noProof="0" dirty="0"/>
              <a:t>‹#›</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8060402020202020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8060402020202020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8060402020202020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transparencia.riobranco.ac.gov.br/"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www.transparencia.maceio.al.gov.b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transparencia.curitiba.pr.gov.br/"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2475" y="4114800"/>
            <a:ext cx="10515598" cy="1158446"/>
          </a:xfrm>
        </p:spPr>
        <p:txBody>
          <a:bodyPr rtlCol="0"/>
          <a:lstStyle/>
          <a:p>
            <a:pPr rtl="0"/>
            <a:r>
              <a:rPr lang="pt-BR" dirty="0"/>
              <a:t>Cuidando do </a:t>
            </a:r>
            <a:r>
              <a:rPr lang="pt-BR"/>
              <a:t>Meu Bairro</a:t>
            </a:r>
            <a:endParaRPr lang="pt-BR" dirty="0"/>
          </a:p>
        </p:txBody>
      </p:sp>
      <p:sp>
        <p:nvSpPr>
          <p:cNvPr id="3" name="Subtítulo 2"/>
          <p:cNvSpPr>
            <a:spLocks noGrp="1"/>
          </p:cNvSpPr>
          <p:nvPr>
            <p:ph type="subTitle" idx="1"/>
          </p:nvPr>
        </p:nvSpPr>
        <p:spPr/>
        <p:txBody>
          <a:bodyPr vert="horz" lIns="91440" tIns="45720" rIns="91440" bIns="45720" rtlCol="0" anchor="t">
            <a:normAutofit/>
          </a:bodyPr>
          <a:lstStyle/>
          <a:p>
            <a:pPr rtl="0"/>
            <a:r>
              <a:rPr lang="pt-BR" dirty="0"/>
              <a:t>Análise dos portais de transparência do Brasil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1375" y="3429000"/>
            <a:ext cx="9601200" cy="1590119"/>
          </a:xfrm>
        </p:spPr>
        <p:txBody>
          <a:bodyPr rtlCol="0"/>
          <a:lstStyle/>
          <a:p>
            <a:pPr rtl="0"/>
            <a:r>
              <a:rPr lang="pt-BR" dirty="0"/>
              <a:t>Resultados</a:t>
            </a:r>
            <a:endParaRPr lang="pt-B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2347138859"/>
              </p:ext>
            </p:extLst>
          </p:nvPr>
        </p:nvSpPr>
        <p:spPr/>
        <p:txBody>
          <a:bodyPr/>
          <a:lstStyle/>
          <a:p>
            <a:r>
              <a:rPr lang="en-US" dirty="0"/>
              <a:t>Resultados</a:t>
            </a:r>
          </a:p>
        </p:txBody>
      </p:sp>
      <p:sp>
        <p:nvSpPr>
          <p:cNvPr id="3" name="Content Placeholder 2"/>
          <p:cNvSpPr>
            <a:spLocks noGrp="1"/>
          </p:cNvSpPr>
          <p:nvPr>
            <p:ph idx="1"/>
            <p:extLst>
              <p:ext uri="{D42A27DB-BD31-4B8C-83A1-F6EECF244321}">
                <p14:modId xmlns:p14="http://schemas.microsoft.com/office/powerpoint/2010/main" val="3100967227"/>
              </p:ext>
            </p:extLst>
          </p:nvPr>
        </p:nvSpPr>
        <p:spPr/>
        <p:txBody>
          <a:bodyPr vert="horz" lIns="91440" tIns="45720" rIns="91440" bIns="45720" rtlCol="0" anchor="t">
            <a:normAutofit/>
          </a:bodyPr>
          <a:lstStyle/>
          <a:p>
            <a:r>
              <a:rPr lang="en-US" sz="2400" dirty="0">
                <a:latin typeface="Calibri"/>
              </a:rPr>
              <a:t>Em um contexto geral, os portais apresentam as informações essenciais para que ocorra a divulgação sobre os dados orçamentários de cada prefeitura</a:t>
            </a:r>
            <a:endParaRPr lang="en-US" dirty="0">
              <a:latin typeface="Century Schoolbook"/>
            </a:endParaRPr>
          </a:p>
          <a:p>
            <a:r>
              <a:rPr lang="en-US" sz="2400" dirty="0">
                <a:latin typeface="Calibri"/>
              </a:rPr>
              <a:t>Apesar disso, muitos portais apresentam problemas externos aos critérios estabelecidos </a:t>
            </a:r>
          </a:p>
          <a:p>
            <a:r>
              <a:rPr lang="en-US" sz="2400" dirty="0">
                <a:latin typeface="Calibri"/>
              </a:rPr>
              <a:t>Exemplo: Maceió, cujo portal não apresenta descrição para os projetos do orçamento. </a:t>
            </a:r>
            <a:endParaRPr dirty="0">
              <a:latin typeface="Century Schoolbook"/>
            </a:endParaRPr>
          </a:p>
          <a:p>
            <a:r>
              <a:rPr lang="en-US" sz="2400" dirty="0">
                <a:latin typeface="Calibri"/>
              </a:rPr>
              <a:t>Exemplo: link para dados orçamentários de Natal está quebrado.</a:t>
            </a:r>
          </a:p>
          <a:p>
            <a:pPr marL="0" indent="0">
              <a:buNone/>
            </a:pPr>
            <a:endParaRPr lang="en-US"/>
          </a:p>
        </p:txBody>
      </p:sp>
    </p:spTree>
    <p:extLst>
      <p:ext uri="{BB962C8B-B14F-4D97-AF65-F5344CB8AC3E}">
        <p14:creationId xmlns:p14="http://schemas.microsoft.com/office/powerpoint/2010/main" val="198970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pt-BR"/>
              <a:t>Atribuição das cinco estrelas dos dados abertos</a:t>
            </a:r>
            <a:endParaRPr lang="x-none" altLang="pt-BR">
              <a:solidFill>
                <a:srgbClr val="B2D0B4"/>
              </a:solidFill>
              <a:latin typeface="Century Schoolbook"/>
            </a:endParaRPr>
          </a:p>
        </p:txBody>
      </p:sp>
      <p:pic>
        <p:nvPicPr>
          <p:cNvPr id="3" name="Picture 2" descr="EstrelasEstagios.png"/>
          <p:cNvPicPr>
            <a:picLocks noChangeAspect="1"/>
          </p:cNvPicPr>
          <p:nvPr/>
        </p:nvPicPr>
        <p:blipFill>
          <a:blip r:embed="rId2"/>
          <a:stretch>
            <a:fillRect/>
          </a:stretch>
        </p:blipFill>
        <p:spPr>
          <a:xfrm>
            <a:off x="5124941" y="2371725"/>
            <a:ext cx="6649576" cy="3799299"/>
          </a:xfrm>
          <a:prstGeom prst="rect">
            <a:avLst/>
          </a:prstGeom>
        </p:spPr>
      </p:pic>
      <p:sp>
        <p:nvSpPr>
          <p:cNvPr id="4" name="TextBox 3"/>
          <p:cNvSpPr txBox="1"/>
          <p:nvPr/>
        </p:nvSpPr>
        <p:spPr>
          <a:xfrm>
            <a:off x="660919" y="1943100"/>
            <a:ext cx="4517506" cy="1569660"/>
          </a:xfrm>
          <a:prstGeom prst="rect">
            <a:avLst/>
          </a:prstGeom>
        </p:spPr>
        <p:txBody>
          <a:bodyPr rtlCol="0">
            <a:spAutoFit/>
          </a:bodyPr>
          <a:lstStyle/>
          <a:p>
            <a:pPr algn="just"/>
            <a:r>
              <a:rPr lang="en-US" sz="2400" dirty="0">
                <a:solidFill>
                  <a:srgbClr val="FFFFFF"/>
                </a:solidFill>
                <a:latin typeface="Calibri"/>
              </a:rPr>
              <a:t>Apenas três das cinco estrelas foram atribuídas.</a:t>
            </a:r>
          </a:p>
          <a:p>
            <a:pPr algn="just"/>
            <a:endParaRPr lang="en-US" sz="2400" dirty="0">
              <a:solidFill>
                <a:srgbClr val="FFFFFF"/>
              </a:solidFill>
              <a:latin typeface="Calibri"/>
            </a:endParaRPr>
          </a:p>
          <a:p>
            <a:pPr algn="just"/>
            <a:endParaRPr lang="en-US" sz="2400" dirty="0">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2D0B4"/>
                </a:solidFill>
                <a:latin typeface="Century Schoolbook"/>
              </a:rPr>
              <a:t>Resultado da classificação dos 26 portais</a:t>
            </a:r>
          </a:p>
        </p:txBody>
      </p:sp>
      <p:pic>
        <p:nvPicPr>
          <p:cNvPr id="4" name="Content Placeholder 3" descr="EstrelasTabela.jpg"/>
          <p:cNvPicPr>
            <a:picLocks noGrp="1" noChangeAspect="1"/>
          </p:cNvPicPr>
          <p:nvPr>
            <p:ph idx="1"/>
          </p:nvPr>
        </p:nvPicPr>
        <p:blipFill>
          <a:blip r:embed="rId3"/>
          <a:stretch>
            <a:fillRect/>
          </a:stretch>
        </p:blipFill>
        <p:spPr>
          <a:xfrm>
            <a:off x="2505687" y="1924050"/>
            <a:ext cx="7192055" cy="3538527"/>
          </a:xfrm>
        </p:spPr>
      </p:pic>
    </p:spTree>
    <p:extLst>
      <p:ext uri="{BB962C8B-B14F-4D97-AF65-F5344CB8AC3E}">
        <p14:creationId xmlns:p14="http://schemas.microsoft.com/office/powerpoint/2010/main" val="16014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aArquivos.jpg"/>
          <p:cNvPicPr>
            <a:picLocks noGrp="1" noChangeAspect="1"/>
          </p:cNvPicPr>
          <p:nvPr>
            <p:ph idx="1"/>
          </p:nvPr>
        </p:nvPicPr>
        <p:blipFill>
          <a:blip r:embed="rId3"/>
          <a:stretch>
            <a:fillRect/>
          </a:stretch>
        </p:blipFill>
        <p:spPr>
          <a:xfrm>
            <a:off x="2733937" y="333375"/>
            <a:ext cx="6010643" cy="5998731"/>
          </a:xfrm>
        </p:spPr>
      </p:pic>
    </p:spTree>
    <p:extLst>
      <p:ext uri="{BB962C8B-B14F-4D97-AF65-F5344CB8AC3E}">
        <p14:creationId xmlns:p14="http://schemas.microsoft.com/office/powerpoint/2010/main" val="167363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aLinks.jpg"/>
          <p:cNvPicPr>
            <a:picLocks noGrp="1" noChangeAspect="1"/>
          </p:cNvPicPr>
          <p:nvPr>
            <p:ph idx="1"/>
          </p:nvPr>
        </p:nvPicPr>
        <p:blipFill>
          <a:blip r:embed="rId3"/>
          <a:stretch>
            <a:fillRect/>
          </a:stretch>
        </p:blipFill>
        <p:spPr>
          <a:xfrm>
            <a:off x="2762515" y="304800"/>
            <a:ext cx="6059725" cy="6043112"/>
          </a:xfrm>
        </p:spPr>
      </p:pic>
    </p:spTree>
    <p:extLst>
      <p:ext uri="{BB962C8B-B14F-4D97-AF65-F5344CB8AC3E}">
        <p14:creationId xmlns:p14="http://schemas.microsoft.com/office/powerpoint/2010/main" val="120918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1375" y="3429000"/>
            <a:ext cx="9601200" cy="1590119"/>
          </a:xfrm>
        </p:spPr>
        <p:txBody>
          <a:bodyPr rtlCol="0"/>
          <a:lstStyle/>
          <a:p>
            <a:pPr rtl="0"/>
            <a:r>
              <a:rPr lang="pt-BR" dirty="0"/>
              <a:t>Discussão</a:t>
            </a:r>
            <a:endParaRPr lang="pt-B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pt-BR">
                <a:solidFill>
                  <a:srgbClr val="B2D0B4"/>
                </a:solidFill>
                <a:latin typeface="Century Schoolbook"/>
              </a:rPr>
              <a:t>Análise</a:t>
            </a:r>
          </a:p>
        </p:txBody>
      </p:sp>
      <p:sp>
        <p:nvSpPr>
          <p:cNvPr id="3" name="Espaço Reservado para Conteúdo 2"/>
          <p:cNvSpPr txBox="1">
            <a:spLocks/>
          </p:cNvSpPr>
          <p:nvPr/>
        </p:nvSpPr>
        <p:spPr>
          <a:xfrm>
            <a:off x="839755" y="1754155"/>
            <a:ext cx="10515600" cy="4351338"/>
          </a:xfrm>
        </p:spPr>
        <p:txBody>
          <a:bodyPr vert="horz" lIns="91440" tIns="45720" rIns="91440" bIns="45720" rtlCol="0" anchor="t">
            <a:normAutofit/>
          </a:bodyPr>
          <a:lstStyle>
            <a:lvl1pPr marL="228600" indent="-228600" algn="l" defTabSz="914400" rtl="0" eaLnBrk="1" latinLnBrk="0" hangingPunct="1">
              <a:lnSpc>
                <a:spcPct val="90000"/>
              </a:lnSpc>
              <a:spcBef>
                <a:spcPts val="1800"/>
              </a:spcBef>
              <a:buClr>
                <a:schemeClr val="accent1"/>
              </a:buClr>
              <a:buFont typeface="Arial" panose="0208060402020202020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8060402020202020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8060402020202020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9pPr>
          </a:lstStyle>
          <a:p>
            <a:pPr lvl="2"/>
            <a:r>
              <a:rPr lang="x-none" altLang="pt-BR" sz="2200">
                <a:latin typeface="Calibri"/>
                <a:cs typeface="Arial"/>
              </a:rPr>
              <a:t>Os portais apresentam as informações essenciais para que as informações sobre os dados orçamentários de cada governo sejam devidamente divulgadas para a população em geral</a:t>
            </a:r>
          </a:p>
          <a:p>
            <a:pPr lvl="2"/>
            <a:endParaRPr lang="x-none" altLang="pt-BR" sz="2200" dirty="0">
              <a:latin typeface="Calibri"/>
              <a:cs typeface="Arial"/>
            </a:endParaRPr>
          </a:p>
          <a:p>
            <a:pPr lvl="2"/>
            <a:r>
              <a:rPr lang="x-none" altLang="pt-BR" sz="2200">
                <a:latin typeface="Calibri"/>
                <a:cs typeface="Arial"/>
              </a:rPr>
              <a:t>Com a avaliação de cada portal podemos notar que alguns desses portais possuem problemas específicos que precisam ser consertados antes que seja criada uma ferramenta similar ao Cuidando do Meu Bairro para os mesmos</a:t>
            </a:r>
          </a:p>
          <a:p>
            <a:pPr lvl="2"/>
            <a:endParaRPr lang="x-none" altLang="pt-BR" sz="2200" dirty="0">
              <a:latin typeface="Calibri"/>
              <a:cs typeface="Arial"/>
            </a:endParaRPr>
          </a:p>
          <a:p>
            <a:pPr lvl="2"/>
            <a:r>
              <a:rPr lang="x-none" altLang="pt-BR" sz="2200">
                <a:latin typeface="Calibri"/>
                <a:cs typeface="Arial"/>
              </a:rPr>
              <a:t>No portal de Maceió, por exemplo, em “obras e instalações”  não existe uma descrição para o projeto em si. Nesse caso, esse tipo de informação não pode ser utilizada para nada, pois algo assim não possui uma utilidade real. </a:t>
            </a:r>
            <a:br>
              <a:rPr lang="x-none" altLang="pt-BR" sz="2200" dirty="0">
                <a:latin typeface="Calibri"/>
                <a:cs typeface="Arial"/>
              </a:rPr>
            </a:br>
            <a:endParaRPr lang="x-none" altLang="pt-BR" sz="2200" dirty="0">
              <a:latin typeface="Calibri"/>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txBox="1">
            <a:spLocks/>
          </p:cNvSpPr>
          <p:nvPr/>
        </p:nvSpPr>
        <p:spPr>
          <a:xfrm>
            <a:off x="838200" y="1362075"/>
            <a:ext cx="10515600" cy="4351338"/>
          </a:xfrm>
        </p:spPr>
        <p:txBody>
          <a:bodyPr vert="horz" lIns="91440" tIns="45720" rIns="91440" bIns="45720" rtlCol="0" anchor="t">
            <a:normAutofit/>
          </a:bodyPr>
          <a:lstStyle>
            <a:lvl1pPr marL="228600" indent="-228600" algn="l" defTabSz="914400" rtl="0" eaLnBrk="1" latinLnBrk="0" hangingPunct="1">
              <a:lnSpc>
                <a:spcPct val="90000"/>
              </a:lnSpc>
              <a:spcBef>
                <a:spcPts val="1800"/>
              </a:spcBef>
              <a:buClr>
                <a:schemeClr val="accent1"/>
              </a:buClr>
              <a:buFont typeface="Arial" panose="0208060402020202020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8060402020202020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8060402020202020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9pPr>
          </a:lstStyle>
          <a:p>
            <a:pPr lvl="2"/>
            <a:r>
              <a:rPr lang="x-none" altLang="pt-BR" sz="2200">
                <a:latin typeface="Calibri"/>
                <a:cs typeface="Arial"/>
              </a:rPr>
              <a:t>A grande maioria dos portais de transparência das capitais brasileiras já possui uma estrutura adequada sendo oferecida para os usuários em geral </a:t>
            </a:r>
          </a:p>
          <a:p>
            <a:pPr lvl="2"/>
            <a:endParaRPr lang="x-none" altLang="pt-BR" sz="2200" dirty="0">
              <a:latin typeface="Calibri"/>
              <a:cs typeface="Arial"/>
            </a:endParaRPr>
          </a:p>
          <a:p>
            <a:pPr lvl="2"/>
            <a:r>
              <a:rPr lang="x-none" altLang="pt-BR" sz="2200">
                <a:latin typeface="Calibri"/>
                <a:cs typeface="Arial"/>
              </a:rPr>
              <a:t>Porém nota-se que a grande maioria dos portais ainda precisa de alguns ajustes específicos para que seja possível oferecer a melhor experiência para o usuário. </a:t>
            </a:r>
            <a:br>
              <a:rPr lang="x-none" altLang="pt-BR" sz="2200" dirty="0">
                <a:latin typeface="Calibri"/>
                <a:cs typeface="Arial"/>
              </a:rPr>
            </a:br>
            <a:br>
              <a:rPr lang="x-none" altLang="pt-BR" sz="2200" dirty="0">
                <a:latin typeface="Calibri"/>
                <a:cs typeface="Arial"/>
              </a:rPr>
            </a:br>
            <a:endParaRPr lang="x-none" altLang="pt-BR" sz="2200" dirty="0">
              <a:latin typeface="Calibri"/>
              <a:cs typeface="Arial"/>
            </a:endParaRPr>
          </a:p>
        </p:txBody>
      </p:sp>
      <p:pic>
        <p:nvPicPr>
          <p:cNvPr id="4" name="Imagem 3"/>
          <p:cNvPicPr>
            <a:picLocks noChangeAspect="1"/>
          </p:cNvPicPr>
          <p:nvPr/>
        </p:nvPicPr>
        <p:blipFill>
          <a:blip r:embed="rId3"/>
          <a:stretch>
            <a:fillRect/>
          </a:stretch>
        </p:blipFill>
        <p:spPr>
          <a:xfrm>
            <a:off x="1476375" y="3419475"/>
            <a:ext cx="5472755" cy="3255278"/>
          </a:xfrm>
          <a:prstGeom prst="rect">
            <a:avLst/>
          </a:prstGeom>
        </p:spPr>
      </p:pic>
      <p:sp>
        <p:nvSpPr>
          <p:cNvPr id="5" name="CaixaDeTexto 4"/>
          <p:cNvSpPr txBox="1"/>
          <p:nvPr/>
        </p:nvSpPr>
        <p:spPr>
          <a:xfrm>
            <a:off x="7077075" y="5448300"/>
            <a:ext cx="5045075" cy="1015663"/>
          </a:xfrm>
          <a:prstGeom prst="rect">
            <a:avLst/>
          </a:prstGeom>
        </p:spPr>
        <p:txBody>
          <a:bodyPr rtlCol="0">
            <a:spAutoFit/>
          </a:bodyPr>
          <a:lstStyle/>
          <a:p>
            <a:pPr algn="just"/>
            <a:r>
              <a:rPr lang="pt-BR" sz="1500" dirty="0">
                <a:solidFill>
                  <a:srgbClr val="FFFFFF"/>
                </a:solidFill>
                <a:latin typeface="Arial"/>
                <a:cs typeface="Arial"/>
              </a:rPr>
              <a:t>C</a:t>
            </a:r>
            <a:r>
              <a:rPr lang="pt-BR" sz="1500" i="1" dirty="0">
                <a:solidFill>
                  <a:srgbClr val="F2F2F2"/>
                </a:solidFill>
                <a:latin typeface="Arial"/>
                <a:cs typeface="Arial"/>
              </a:rPr>
              <a:t>lassificação dos portais de transparência das capitais </a:t>
            </a:r>
          </a:p>
          <a:p>
            <a:pPr algn="just"/>
            <a:r>
              <a:rPr lang="pt-BR" sz="1500" i="1" dirty="0">
                <a:solidFill>
                  <a:srgbClr val="F2F2F2"/>
                </a:solidFill>
                <a:latin typeface="Arial"/>
                <a:cs typeface="Arial"/>
              </a:rPr>
              <a:t>brasileiras de acordo com as cinco estrelas dos dados </a:t>
            </a:r>
            <a:endParaRPr lang="pt-BR" sz="1500" i="1" dirty="0">
              <a:solidFill>
                <a:srgbClr val="FFFFFF"/>
              </a:solidFill>
              <a:latin typeface="Arial"/>
              <a:cs typeface="Arial"/>
            </a:endParaRPr>
          </a:p>
          <a:p>
            <a:pPr algn="just"/>
            <a:r>
              <a:rPr lang="pt-BR" sz="1500" i="1" dirty="0">
                <a:solidFill>
                  <a:srgbClr val="F2F2F2"/>
                </a:solidFill>
                <a:latin typeface="Arial"/>
                <a:cs typeface="Arial"/>
              </a:rPr>
              <a:t>abertos</a:t>
            </a:r>
            <a:endParaRPr lang="pt-BR" sz="1500" i="1" dirty="0">
              <a:latin typeface="Arial"/>
              <a:cs typeface="Arial"/>
            </a:endParaRPr>
          </a:p>
          <a:p>
            <a:pPr algn="ctr"/>
            <a:r>
              <a:rPr lang="pt-BR" sz="1500" i="1" dirty="0">
                <a:solidFill>
                  <a:srgbClr val="F2F2F2"/>
                </a:solidFill>
                <a:latin typeface="Arial"/>
                <a:cs typeface="Arial"/>
              </a:rPr>
              <a:t>Fonte: Elaboração própria</a:t>
            </a:r>
          </a:p>
        </p:txBody>
      </p:sp>
      <p:sp>
        <p:nvSpPr>
          <p:cNvPr id="8" name="Title 1"/>
          <p:cNvSpPr txBox="1">
            <a:spLocks/>
          </p:cNvSpPr>
          <p:nvPr/>
        </p:nvSpPr>
        <p:spPr>
          <a:xfrm>
            <a:off x="833886" y="359433"/>
            <a:ext cx="10515600" cy="11452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x-none" altLang="pt-BR">
                <a:solidFill>
                  <a:srgbClr val="B2D0B4"/>
                </a:solidFill>
                <a:latin typeface="Century Schoolbook"/>
              </a:rPr>
              <a:t>Análise</a:t>
            </a:r>
          </a:p>
        </p:txBody>
      </p:sp>
    </p:spTree>
    <p:extLst>
      <p:ext uri="{BB962C8B-B14F-4D97-AF65-F5344CB8AC3E}">
        <p14:creationId xmlns:p14="http://schemas.microsoft.com/office/powerpoint/2010/main" val="79936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Conclusão</a:t>
            </a:r>
          </a:p>
        </p:txBody>
      </p:sp>
      <p:sp>
        <p:nvSpPr>
          <p:cNvPr id="3" name="Espaço Reservado para Conteúdo 2"/>
          <p:cNvSpPr txBox="1">
            <a:spLocks/>
          </p:cNvSpPr>
          <p:nvPr/>
        </p:nvSpPr>
        <p:spPr>
          <a:xfrm>
            <a:off x="833886" y="1754037"/>
            <a:ext cx="10515600" cy="4351338"/>
          </a:xfrm>
        </p:spPr>
        <p:txBody>
          <a:bodyPr vert="horz" lIns="91440" tIns="45720" rIns="91440" bIns="45720" rtlCol="0" anchor="t">
            <a:normAutofit/>
          </a:bodyPr>
          <a:lstStyle>
            <a:lvl1pPr marL="228600" indent="-228600" algn="l" defTabSz="914400" rtl="0" eaLnBrk="1" latinLnBrk="0" hangingPunct="1">
              <a:lnSpc>
                <a:spcPct val="90000"/>
              </a:lnSpc>
              <a:spcBef>
                <a:spcPts val="1800"/>
              </a:spcBef>
              <a:buClr>
                <a:schemeClr val="accent1"/>
              </a:buClr>
              <a:buFont typeface="Arial" panose="0208060402020202020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8060402020202020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8060402020202020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9pPr>
          </a:lstStyle>
          <a:p>
            <a:pPr lvl="2"/>
            <a:r>
              <a:rPr lang="x-none" altLang="pt-BR" sz="2200">
                <a:solidFill>
                  <a:srgbClr val="FFFFFF"/>
                </a:solidFill>
                <a:latin typeface="Arial"/>
                <a:cs typeface="Arial"/>
              </a:rPr>
              <a:t>Há um certo descaso do governo em diversos portais, pois em muitos portais há partes disfuncionais</a:t>
            </a:r>
            <a:endParaRPr lang="x-none" altLang="pt-BR" sz="2200">
              <a:latin typeface="Arial"/>
              <a:cs typeface="Arial"/>
            </a:endParaRPr>
          </a:p>
          <a:p>
            <a:pPr lvl="2"/>
            <a:endParaRPr lang="x-none" altLang="pt-BR" sz="2200" dirty="0">
              <a:solidFill>
                <a:srgbClr val="000000"/>
              </a:solidFill>
              <a:latin typeface="Arial"/>
              <a:cs typeface="Arial"/>
            </a:endParaRPr>
          </a:p>
          <a:p>
            <a:pPr lvl="2"/>
            <a:r>
              <a:rPr lang="x-none" altLang="pt-BR" sz="2200">
                <a:solidFill>
                  <a:srgbClr val="FFFFFF"/>
                </a:solidFill>
                <a:latin typeface="Arial"/>
                <a:cs typeface="Arial"/>
              </a:rPr>
              <a:t>Avanço na democratização dos dados dos governos</a:t>
            </a:r>
          </a:p>
          <a:p>
            <a:pPr lvl="2"/>
            <a:endParaRPr lang="x-none" altLang="pt-BR" sz="2200" dirty="0">
              <a:solidFill>
                <a:srgbClr val="000000"/>
              </a:solidFill>
              <a:latin typeface="Arial"/>
              <a:cs typeface="Arial"/>
            </a:endParaRPr>
          </a:p>
          <a:p>
            <a:pPr lvl="2"/>
            <a:r>
              <a:rPr lang="x-none" altLang="pt-BR" sz="2200">
                <a:solidFill>
                  <a:srgbClr val="FFFFFF"/>
                </a:solidFill>
                <a:latin typeface="Arial"/>
                <a:cs typeface="Arial"/>
              </a:rPr>
              <a:t>Para o futuro devemos pressionar os responsáveis para que os portais de transparência sejam aprimorados</a:t>
            </a:r>
          </a:p>
        </p:txBody>
      </p:sp>
    </p:spTree>
    <p:extLst>
      <p:ext uri="{BB962C8B-B14F-4D97-AF65-F5344CB8AC3E}">
        <p14:creationId xmlns:p14="http://schemas.microsoft.com/office/powerpoint/2010/main" val="34787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Calibri"/>
              </a:rPr>
              <a:t>Equipe 9: Projeto 15</a:t>
            </a:r>
            <a:endParaRPr lang="pt-BR" dirty="0">
              <a:solidFill>
                <a:srgbClr val="B2D0B4"/>
              </a:solidFill>
              <a:latin typeface="Calibri"/>
            </a:endParaRPr>
          </a:p>
        </p:txBody>
      </p:sp>
      <p:sp>
        <p:nvSpPr>
          <p:cNvPr id="3" name="Espaço Reservado para Conteúdo 2"/>
          <p:cNvSpPr>
            <a:spLocks noGrp="1"/>
          </p:cNvSpPr>
          <p:nvPr>
            <p:ph idx="1"/>
          </p:nvPr>
        </p:nvSpPr>
        <p:spPr/>
        <p:txBody>
          <a:bodyPr vert="horz" lIns="91440" tIns="45720" rIns="91440" bIns="45720" rtlCol="0" anchor="t">
            <a:normAutofit/>
          </a:bodyPr>
          <a:lstStyle/>
          <a:p>
            <a:r>
              <a:rPr lang="pt-BR" sz="2400" dirty="0">
                <a:latin typeface="Calibri"/>
                <a:cs typeface="Arial"/>
              </a:rPr>
              <a:t>Fabiano Figueira Fernandes Sampaio - 9074802</a:t>
            </a:r>
            <a:r>
              <a:rPr lang="en-US" sz="2400" dirty="0">
                <a:latin typeface="Calibri"/>
                <a:cs typeface="Arial"/>
              </a:rPr>
              <a:t> </a:t>
            </a:r>
          </a:p>
          <a:p>
            <a:r>
              <a:rPr lang="pt-BR" sz="2400" dirty="0">
                <a:latin typeface="Calibri"/>
                <a:cs typeface="Arial"/>
              </a:rPr>
              <a:t>Marcello </a:t>
            </a:r>
            <a:r>
              <a:rPr lang="pt-BR" sz="2400" dirty="0" err="1">
                <a:latin typeface="Calibri"/>
                <a:cs typeface="Arial"/>
              </a:rPr>
              <a:t>Malagoli</a:t>
            </a:r>
            <a:r>
              <a:rPr lang="pt-BR" sz="2400" dirty="0">
                <a:latin typeface="Calibri"/>
                <a:cs typeface="Arial"/>
              </a:rPr>
              <a:t> </a:t>
            </a:r>
            <a:r>
              <a:rPr lang="pt-BR" sz="2400" dirty="0" err="1">
                <a:latin typeface="Calibri"/>
                <a:cs typeface="Arial"/>
              </a:rPr>
              <a:t>Ziravello</a:t>
            </a:r>
            <a:r>
              <a:rPr lang="pt-BR" sz="2400" dirty="0">
                <a:latin typeface="Calibri"/>
                <a:cs typeface="Arial"/>
              </a:rPr>
              <a:t> - 8921242</a:t>
            </a:r>
            <a:r>
              <a:rPr lang="en-US" sz="2400" dirty="0">
                <a:latin typeface="Calibri"/>
                <a:cs typeface="Arial"/>
              </a:rPr>
              <a:t> </a:t>
            </a:r>
          </a:p>
          <a:p>
            <a:r>
              <a:rPr lang="pt-BR" sz="2400" dirty="0">
                <a:latin typeface="Calibri"/>
                <a:cs typeface="Arial"/>
              </a:rPr>
              <a:t>Mariana Soares Viana - 9277110</a:t>
            </a:r>
          </a:p>
          <a:p>
            <a:r>
              <a:rPr lang="pt-BR" sz="2400" dirty="0">
                <a:latin typeface="Calibri"/>
              </a:rPr>
              <a:t>Raphael </a:t>
            </a:r>
            <a:r>
              <a:rPr lang="pt-BR" sz="2400" dirty="0" err="1">
                <a:latin typeface="Calibri"/>
              </a:rPr>
              <a:t>Takashi</a:t>
            </a:r>
            <a:r>
              <a:rPr lang="pt-BR" sz="2400" dirty="0">
                <a:latin typeface="Calibri"/>
              </a:rPr>
              <a:t> </a:t>
            </a:r>
            <a:r>
              <a:rPr lang="pt-BR" sz="2400" dirty="0" err="1">
                <a:latin typeface="Calibri"/>
              </a:rPr>
              <a:t>Miyaguni</a:t>
            </a:r>
            <a:r>
              <a:rPr lang="pt-BR" sz="2400" dirty="0">
                <a:latin typeface="Calibri"/>
              </a:rPr>
              <a:t> </a:t>
            </a:r>
            <a:r>
              <a:rPr lang="pt-BR" sz="2400" dirty="0" err="1">
                <a:latin typeface="Calibri"/>
              </a:rPr>
              <a:t>Franciscatte</a:t>
            </a:r>
            <a:r>
              <a:rPr lang="pt-BR" sz="2400" dirty="0">
                <a:latin typeface="Calibri"/>
              </a:rPr>
              <a:t> - 9277371</a:t>
            </a:r>
          </a:p>
          <a:p>
            <a:r>
              <a:rPr lang="pt-BR" sz="2400" dirty="0" err="1">
                <a:latin typeface="Calibri"/>
              </a:rPr>
              <a:t>Suzylaine</a:t>
            </a:r>
            <a:r>
              <a:rPr lang="pt-BR" sz="2400" dirty="0">
                <a:latin typeface="Calibri"/>
              </a:rPr>
              <a:t> da Silva Lima - 9277405 </a:t>
            </a:r>
          </a:p>
          <a:p>
            <a:endParaRPr lang="pt-BR" dirty="0"/>
          </a:p>
        </p:txBody>
      </p:sp>
    </p:spTree>
    <p:extLst>
      <p:ext uri="{BB962C8B-B14F-4D97-AF65-F5344CB8AC3E}">
        <p14:creationId xmlns:p14="http://schemas.microsoft.com/office/powerpoint/2010/main" val="83033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Bibliografia</a:t>
            </a:r>
          </a:p>
        </p:txBody>
      </p:sp>
      <p:sp>
        <p:nvSpPr>
          <p:cNvPr id="3" name="Espaço Reservado para Conteúdo 2"/>
          <p:cNvSpPr txBox="1">
            <a:spLocks/>
          </p:cNvSpPr>
          <p:nvPr/>
        </p:nvSpPr>
        <p:spPr>
          <a:xfrm>
            <a:off x="833438" y="1754188"/>
            <a:ext cx="10515600" cy="4999847"/>
          </a:xfrm>
        </p:spPr>
        <p:txBody>
          <a:bodyPr vert="horz" lIns="91440" tIns="45720" rIns="91440" bIns="45720" rtlCol="0" anchor="t">
            <a:normAutofit fontScale="55000" lnSpcReduction="20000"/>
          </a:bodyPr>
          <a:lstStyle>
            <a:lvl1pPr marL="228600" indent="-228600" algn="l" defTabSz="914400" rtl="0" eaLnBrk="1" latinLnBrk="0" hangingPunct="1">
              <a:lnSpc>
                <a:spcPct val="90000"/>
              </a:lnSpc>
              <a:spcBef>
                <a:spcPts val="1800"/>
              </a:spcBef>
              <a:buClr>
                <a:schemeClr val="accent1"/>
              </a:buClr>
              <a:buFont typeface="Arial" panose="0208060402020202020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8060402020202020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8060402020202020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9pPr>
          </a:lstStyle>
          <a:p>
            <a:pPr lvl="2"/>
            <a:r>
              <a:rPr lang="x-none" altLang="pt-BR" sz="2200">
                <a:solidFill>
                  <a:srgbClr val="FFFFFF"/>
                </a:solidFill>
                <a:latin typeface="Arial"/>
                <a:cs typeface="Arial"/>
              </a:rPr>
              <a:t>Portal de transparência do Rio Branco. Disponível em: &lt;</a:t>
            </a:r>
            <a:r>
              <a:rPr lang="x-none" altLang="pt-BR" sz="2200" dirty="0">
                <a:solidFill>
                  <a:srgbClr val="FFFFFF"/>
                </a:solidFill>
                <a:latin typeface="Arial"/>
                <a:cs typeface="Arial"/>
                <a:hlinkClick r:id="rId3"/>
              </a:rPr>
              <a:t>http://transparencia.riobranco.ac.gov.br/</a:t>
            </a:r>
            <a:r>
              <a:rPr lang="x-none" altLang="pt-BR" sz="2200">
                <a:solidFill>
                  <a:srgbClr val="FFFFFF"/>
                </a:solidFill>
                <a:latin typeface="Arial"/>
                <a:cs typeface="Arial"/>
              </a:rPr>
              <a:t>&gt;. Acesso em: 22 mai. 2017.</a:t>
            </a:r>
          </a:p>
          <a:p>
            <a:pPr lvl="2"/>
            <a:endParaRPr lang="x-none" altLang="pt-BR" sz="2200" dirty="0">
              <a:solidFill>
                <a:srgbClr val="000000"/>
              </a:solidFill>
              <a:latin typeface="Arial"/>
              <a:cs typeface="Arial"/>
            </a:endParaRPr>
          </a:p>
          <a:p>
            <a:pPr lvl="2"/>
            <a:r>
              <a:rPr lang="x-none" altLang="pt-BR" sz="2200">
                <a:solidFill>
                  <a:srgbClr val="FFFFFF"/>
                </a:solidFill>
                <a:latin typeface="Arial"/>
                <a:cs typeface="Arial"/>
              </a:rPr>
              <a:t>Portal de transparência de Maceió. Disponível em : &lt;</a:t>
            </a:r>
            <a:r>
              <a:rPr lang="x-none" altLang="pt-BR" sz="2200" dirty="0">
                <a:solidFill>
                  <a:srgbClr val="FFFFFF"/>
                </a:solidFill>
                <a:latin typeface="Arial"/>
                <a:cs typeface="Arial"/>
                <a:hlinkClick r:id="rId4"/>
              </a:rPr>
              <a:t>http://www.transparencia.maceio.al.gov.br/</a:t>
            </a:r>
            <a:r>
              <a:rPr lang="x-none" altLang="pt-BR" sz="2200">
                <a:solidFill>
                  <a:srgbClr val="FFFFFF"/>
                </a:solidFill>
                <a:latin typeface="Arial"/>
                <a:cs typeface="Arial"/>
              </a:rPr>
              <a:t>&gt;. Acesso em: 22 mai. 2017.</a:t>
            </a:r>
          </a:p>
          <a:p>
            <a:pPr lvl="2"/>
            <a:endParaRPr lang="x-none" altLang="pt-BR" sz="2200" dirty="0">
              <a:solidFill>
                <a:srgbClr val="000000"/>
              </a:solidFill>
              <a:latin typeface="Arial"/>
              <a:cs typeface="Arial"/>
            </a:endParaRPr>
          </a:p>
          <a:p>
            <a:pPr lvl="2"/>
            <a:r>
              <a:rPr lang="x-none" altLang="pt-BR" sz="2200">
                <a:solidFill>
                  <a:srgbClr val="FFFFFF"/>
                </a:solidFill>
                <a:latin typeface="Arial"/>
                <a:cs typeface="Arial"/>
              </a:rPr>
              <a:t>Portal de transparência do Macapá. Disponível em: &lt;http://transparencia2.macapa.ap.gov.br/&gt;. Acesso em: 22 mai. 2017.</a:t>
            </a:r>
          </a:p>
          <a:p>
            <a:pPr lvl="2"/>
            <a:endParaRPr lang="x-none" altLang="pt-BR" sz="2200" dirty="0">
              <a:solidFill>
                <a:srgbClr val="000000"/>
              </a:solidFill>
              <a:latin typeface="Arial"/>
              <a:cs typeface="Arial"/>
            </a:endParaRPr>
          </a:p>
          <a:p>
            <a:pPr lvl="2"/>
            <a:r>
              <a:rPr lang="x-none" altLang="pt-BR" sz="2200">
                <a:solidFill>
                  <a:srgbClr val="FFFFFF"/>
                </a:solidFill>
                <a:latin typeface="Arial"/>
                <a:cs typeface="Arial"/>
              </a:rPr>
              <a:t>Portal de transparência de Manaus. Disponível em: &lt;http://transparencia.manaus.am.gov.br/&gt;. Acesso em: 22 mai. 2017.</a:t>
            </a:r>
          </a:p>
          <a:p>
            <a:pPr lvl="2"/>
            <a:endParaRPr lang="x-none" altLang="pt-BR" sz="2200" dirty="0">
              <a:solidFill>
                <a:srgbClr val="000000"/>
              </a:solidFill>
              <a:latin typeface="Arial"/>
              <a:cs typeface="Arial"/>
            </a:endParaRPr>
          </a:p>
          <a:p>
            <a:pPr lvl="2"/>
            <a:r>
              <a:rPr lang="x-none" altLang="pt-BR" sz="2200">
                <a:solidFill>
                  <a:srgbClr val="FFFFFF"/>
                </a:solidFill>
                <a:latin typeface="Arial"/>
                <a:cs typeface="Arial"/>
              </a:rPr>
              <a:t>Portal de transparência de Salvador. Disponível em: &lt;http://transparencia.salvador.ba.gov.br/&gt;. Acesso em: 23 mai. 2017.</a:t>
            </a:r>
          </a:p>
          <a:p>
            <a:pPr lvl="2"/>
            <a:endParaRPr lang="x-none" altLang="pt-BR" sz="2200" dirty="0">
              <a:solidFill>
                <a:srgbClr val="000000"/>
              </a:solidFill>
              <a:latin typeface="Arial"/>
              <a:cs typeface="Arial"/>
            </a:endParaRPr>
          </a:p>
          <a:p>
            <a:pPr lvl="2"/>
            <a:r>
              <a:rPr lang="x-none" altLang="pt-BR" sz="2200">
                <a:solidFill>
                  <a:srgbClr val="FFFFFF"/>
                </a:solidFill>
                <a:latin typeface="Arial"/>
                <a:cs typeface="Arial"/>
              </a:rPr>
              <a:t>Portal de transparência de Fortaleza. Disponível em: &lt;https://transparencia.fortaleza.ce.gov.br/&gt;. Acesso em: 21 mai. 2017.</a:t>
            </a:r>
          </a:p>
          <a:p>
            <a:pPr lvl="2"/>
            <a:endParaRPr lang="x-none" altLang="pt-BR" sz="2200" dirty="0">
              <a:solidFill>
                <a:srgbClr val="000000"/>
              </a:solidFill>
              <a:latin typeface="Arial"/>
              <a:cs typeface="Arial"/>
            </a:endParaRPr>
          </a:p>
          <a:p>
            <a:pPr lvl="2"/>
            <a:r>
              <a:rPr lang="x-none" altLang="pt-BR" sz="2200">
                <a:solidFill>
                  <a:srgbClr val="FFFFFF"/>
                </a:solidFill>
                <a:latin typeface="Arial"/>
                <a:cs typeface="Arial"/>
              </a:rPr>
              <a:t>Portal de transparência de Brasília. Disponível em: &lt;http://www.transparencia.df.gov.br/#/&gt;. Acesso em: 21 mai. 2017.</a:t>
            </a:r>
          </a:p>
          <a:p>
            <a:pPr lvl="2"/>
            <a:endParaRPr lang="x-none" altLang="pt-BR" sz="2200" dirty="0">
              <a:solidFill>
                <a:srgbClr val="000000"/>
              </a:solidFill>
              <a:latin typeface="Arial"/>
              <a:cs typeface="Arial"/>
            </a:endParaRPr>
          </a:p>
          <a:p>
            <a:pPr lvl="2"/>
            <a:r>
              <a:rPr lang="x-none" altLang="pt-BR" sz="2200">
                <a:solidFill>
                  <a:srgbClr val="FFFFFF"/>
                </a:solidFill>
                <a:latin typeface="Arial"/>
                <a:cs typeface="Arial"/>
              </a:rPr>
              <a:t>Portal de transparência de Vitória. Disponível em: &lt;http://transparencia.vitoria.es.gov.br/&gt;. Acesso em: 23 mai. 2017.</a:t>
            </a:r>
          </a:p>
          <a:p>
            <a:pPr lvl="2"/>
            <a:endParaRPr lang="x-none" altLang="pt-BR" sz="2200" dirty="0">
              <a:solidFill>
                <a:srgbClr val="000000"/>
              </a:solidFill>
              <a:latin typeface="Arial"/>
              <a:cs typeface="Arial"/>
            </a:endParaRPr>
          </a:p>
          <a:p>
            <a:pPr lvl="2"/>
            <a:r>
              <a:rPr lang="x-none" altLang="pt-BR" sz="2200">
                <a:solidFill>
                  <a:srgbClr val="FFFFFF"/>
                </a:solidFill>
                <a:latin typeface="Arial"/>
                <a:cs typeface="Arial"/>
              </a:rPr>
              <a:t>Portal de transparência de Goiânia. Disponível em: &lt;http://www10.goiania.go.gov.br/TransWeb/&gt;. Acesso em: 23 mai. 2017.</a:t>
            </a:r>
          </a:p>
          <a:p>
            <a:pPr lvl="2"/>
            <a:endParaRPr lang="x-none" altLang="pt-BR" sz="2200" dirty="0">
              <a:solidFill>
                <a:srgbClr val="000000"/>
              </a:solidFill>
              <a:latin typeface="Arial"/>
              <a:cs typeface="Arial"/>
            </a:endParaRPr>
          </a:p>
          <a:p>
            <a:pPr lvl="2"/>
            <a:r>
              <a:rPr lang="x-none" altLang="pt-BR" sz="2200">
                <a:solidFill>
                  <a:srgbClr val="FFFFFF"/>
                </a:solidFill>
                <a:latin typeface="Arial"/>
                <a:cs typeface="Arial"/>
              </a:rPr>
              <a:t>Portal de transparência de São Luís. Disponível em: &lt;http://www.lei131.com.br/ords/portal/f?p=661:1:&gt;. Acesso em: 22 mai. 2017.</a:t>
            </a:r>
          </a:p>
          <a:p>
            <a:pPr lvl="2"/>
            <a:endParaRPr lang="x-none" altLang="pt-BR" sz="2200" dirty="0">
              <a:solidFill>
                <a:srgbClr val="FFFFFF"/>
              </a:solidFill>
              <a:latin typeface="Arial"/>
              <a:cs typeface="Arial"/>
            </a:endParaRPr>
          </a:p>
        </p:txBody>
      </p:sp>
    </p:spTree>
    <p:extLst>
      <p:ext uri="{BB962C8B-B14F-4D97-AF65-F5344CB8AC3E}">
        <p14:creationId xmlns:p14="http://schemas.microsoft.com/office/powerpoint/2010/main" val="205155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Bibliografia</a:t>
            </a:r>
          </a:p>
        </p:txBody>
      </p:sp>
      <p:sp>
        <p:nvSpPr>
          <p:cNvPr id="3" name="Espaço Reservado para Conteúdo 2"/>
          <p:cNvSpPr txBox="1">
            <a:spLocks/>
          </p:cNvSpPr>
          <p:nvPr/>
        </p:nvSpPr>
        <p:spPr>
          <a:xfrm>
            <a:off x="704850" y="1162050"/>
            <a:ext cx="11248845" cy="5199063"/>
          </a:xfrm>
        </p:spPr>
        <p:txBody>
          <a:bodyPr vert="horz" lIns="91440" tIns="45720" rIns="91440" bIns="45720" rtlCol="0" anchor="t">
            <a:normAutofit fontScale="55000" lnSpcReduction="20000"/>
          </a:bodyPr>
          <a:lstStyle>
            <a:lvl1pPr marL="228600" indent="-228600" algn="l" defTabSz="914400" rtl="0" eaLnBrk="1" latinLnBrk="0" hangingPunct="1">
              <a:lnSpc>
                <a:spcPct val="90000"/>
              </a:lnSpc>
              <a:spcBef>
                <a:spcPts val="1800"/>
              </a:spcBef>
              <a:buClr>
                <a:schemeClr val="accent1"/>
              </a:buClr>
              <a:buFont typeface="Arial" panose="0208060402020202020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8060402020202020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8060402020202020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9pPr>
          </a:lstStyle>
          <a:p>
            <a:pPr lvl="2"/>
            <a:endParaRPr lang="x-none" altLang="pt-BR" sz="2200" dirty="0">
              <a:solidFill>
                <a:srgbClr val="FFFFFF"/>
              </a:solidFill>
              <a:latin typeface="Arial"/>
              <a:cs typeface="Arial"/>
            </a:endParaRPr>
          </a:p>
          <a:p>
            <a:pPr lvl="2"/>
            <a:endParaRPr lang="x-none" altLang="pt-BR" sz="2200" dirty="0">
              <a:solidFill>
                <a:srgbClr val="FFFFFF"/>
              </a:solidFill>
              <a:latin typeface="Arial"/>
              <a:cs typeface="Arial"/>
            </a:endParaRPr>
          </a:p>
          <a:p>
            <a:pPr lvl="2"/>
            <a:r>
              <a:rPr lang="x-none" altLang="pt-BR" sz="2200">
                <a:solidFill>
                  <a:srgbClr val="FFFFFF"/>
                </a:solidFill>
                <a:latin typeface="calibri"/>
                <a:cs typeface="Arial"/>
              </a:rPr>
              <a:t>Portal de transparência de Vitória. Disponível em: &lt;http://transp</a:t>
            </a:r>
          </a:p>
          <a:p>
            <a:pPr lvl="2"/>
            <a:endParaRPr lang="x-none" altLang="pt-BR" sz="2200" dirty="0">
              <a:solidFill>
                <a:srgbClr val="FFFFFF"/>
              </a:solidFill>
              <a:latin typeface="Arial"/>
              <a:cs typeface="Arial"/>
            </a:endParaRPr>
          </a:p>
          <a:p>
            <a:pPr lvl="2"/>
            <a:r>
              <a:rPr lang="x-none" altLang="pt-BR" sz="2200">
                <a:solidFill>
                  <a:srgbClr val="FFFFFF"/>
                </a:solidFill>
                <a:latin typeface="calibri"/>
                <a:cs typeface="Arial"/>
              </a:rPr>
              <a:t>Portal de transparência de Cuiabá. Disponível em: &lt;http://transparencia.cuiaba.mt.gov.br/transparencia/servlet/portalcuiaba&gt;. Acesso em: 24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calibri"/>
                <a:cs typeface="Arial"/>
              </a:rPr>
              <a:t>Portal de transparência de Campo Grande. Disponível em: &lt;http://transparencia.capital.ms.gov.br/&gt;. Acesso em: 24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calibri"/>
                <a:cs typeface="Arial"/>
              </a:rPr>
              <a:t>Portal de transparência de Belo Horizonte. Disponível em: &lt;http://portalpbh.pbh.gov.br/pbh/ecp/comunidade.do?app=acessoinformacao&gt;. Acesso em: 21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calibri"/>
                <a:cs typeface="Arial"/>
              </a:rPr>
              <a:t>Portal de transparência do Belém. Disponível em: &lt;http://transparencia.belem.pa.gov.br&gt;. Acesso em: 23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calibri"/>
                <a:cs typeface="Arial"/>
              </a:rPr>
              <a:t>Portal de transparência de João Pessoa. Disponível em: &lt;http://transparencia.joaopessoa.pb.gov.br/&gt;. Acesso em: 23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calibri"/>
                <a:cs typeface="Arial"/>
              </a:rPr>
              <a:t>Portal de transparência de Curitiba. Disponível em: &lt;</a:t>
            </a:r>
            <a:r>
              <a:rPr lang="x-none" altLang="pt-BR" sz="2200" dirty="0">
                <a:solidFill>
                  <a:srgbClr val="FFFFFF"/>
                </a:solidFill>
                <a:latin typeface="calibri"/>
                <a:cs typeface="Arial"/>
                <a:hlinkClick r:id="rId3"/>
              </a:rPr>
              <a:t>http://www.transparencia.curitiba.pr.gov.br/</a:t>
            </a:r>
            <a:r>
              <a:rPr lang="x-none" altLang="pt-BR" sz="2200">
                <a:solidFill>
                  <a:srgbClr val="FFFFFF"/>
                </a:solidFill>
                <a:latin typeface="calibri"/>
                <a:cs typeface="Arial"/>
              </a:rPr>
              <a:t>&gt;. Acesso em: 23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calibri"/>
                <a:cs typeface="Arial"/>
              </a:rPr>
              <a:t>Portal de transparência do Recife. Disponível em: &lt;http://www.recife.pe.gov.br/&gt;. Acesso em: 23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calibri"/>
                <a:cs typeface="Arial"/>
              </a:rPr>
              <a:t>Portal de transparência de Teresina. Disponível em: &lt;http://transparencia.teresina.pi.gov.br/&gt;. Acesso em: 23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calibri"/>
                <a:cs typeface="Arial"/>
              </a:rPr>
              <a:t>Portal de transparência do Rio de Janeiro. Disponível em: &lt;http://riotransparente.rio/index.asp&gt;. Acesso em: 23 mai. 2017.</a:t>
            </a:r>
          </a:p>
          <a:p>
            <a:pPr lvl="2"/>
            <a:endParaRPr lang="x-none" altLang="pt-BR" sz="2200" dirty="0">
              <a:solidFill>
                <a:srgbClr val="FFFFFF"/>
              </a:solidFill>
              <a:latin typeface="Arial"/>
              <a:cs typeface="Arial"/>
            </a:endParaRPr>
          </a:p>
        </p:txBody>
      </p:sp>
    </p:spTree>
    <p:extLst>
      <p:ext uri="{BB962C8B-B14F-4D97-AF65-F5344CB8AC3E}">
        <p14:creationId xmlns:p14="http://schemas.microsoft.com/office/powerpoint/2010/main" val="172155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Bibliografia</a:t>
            </a:r>
          </a:p>
        </p:txBody>
      </p:sp>
      <p:sp>
        <p:nvSpPr>
          <p:cNvPr id="3" name="Espaço Reservado para Conteúdo 2"/>
          <p:cNvSpPr txBox="1">
            <a:spLocks/>
          </p:cNvSpPr>
          <p:nvPr/>
        </p:nvSpPr>
        <p:spPr>
          <a:xfrm>
            <a:off x="373363" y="1466850"/>
            <a:ext cx="11651950" cy="4997450"/>
          </a:xfrm>
        </p:spPr>
        <p:txBody>
          <a:bodyPr vert="horz" lIns="91440" tIns="45720" rIns="91440" bIns="45720" rtlCol="0" anchor="t">
            <a:normAutofit fontScale="55000" lnSpcReduction="20000"/>
          </a:bodyPr>
          <a:lstStyle>
            <a:lvl1pPr marL="228600" indent="-228600" algn="l" defTabSz="914400" rtl="0" eaLnBrk="1" latinLnBrk="0" hangingPunct="1">
              <a:lnSpc>
                <a:spcPct val="90000"/>
              </a:lnSpc>
              <a:spcBef>
                <a:spcPts val="1800"/>
              </a:spcBef>
              <a:buClr>
                <a:schemeClr val="accent1"/>
              </a:buClr>
              <a:buFont typeface="Arial" panose="0208060402020202020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8060402020202020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8060402020202020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80604020202020204" charset="0"/>
              <a:buChar char="•"/>
              <a:defRPr sz="1400" kern="1200">
                <a:solidFill>
                  <a:schemeClr val="tx1"/>
                </a:solidFill>
                <a:latin typeface="+mn-lt"/>
                <a:ea typeface="+mn-ea"/>
                <a:cs typeface="+mn-cs"/>
              </a:defRPr>
            </a:lvl9pPr>
          </a:lstStyle>
          <a:p>
            <a:pPr lvl="2"/>
            <a:r>
              <a:rPr lang="x-none" altLang="pt-BR" sz="2200">
                <a:solidFill>
                  <a:srgbClr val="FFFFFF"/>
                </a:solidFill>
                <a:latin typeface="Arial"/>
                <a:cs typeface="Arial"/>
              </a:rPr>
              <a:t>Portal de transparência de Natal. Disponível em: &lt;https://natal.rn.gov.br/transparencia/&gt;. Acesso em: 29 mai. 2017.</a:t>
            </a:r>
            <a:endParaRPr lang="x-none" altLang="pt-BR" sz="2200" dirty="0">
              <a:solidFill>
                <a:srgbClr val="FFFFFF"/>
              </a:solidFill>
              <a:latin typeface="Arial"/>
              <a:cs typeface="Arial"/>
            </a:endParaRPr>
          </a:p>
          <a:p>
            <a:pPr lvl="2"/>
            <a:endParaRPr lang="x-none" altLang="pt-BR" sz="2200" dirty="0">
              <a:solidFill>
                <a:srgbClr val="FFFFFF"/>
              </a:solidFill>
              <a:latin typeface="Arial"/>
              <a:cs typeface="Arial"/>
            </a:endParaRPr>
          </a:p>
          <a:p>
            <a:pPr lvl="2"/>
            <a:r>
              <a:rPr lang="x-none" altLang="pt-BR" sz="2200">
                <a:solidFill>
                  <a:srgbClr val="FFFFFF"/>
                </a:solidFill>
                <a:latin typeface="Arial"/>
                <a:cs typeface="Arial"/>
              </a:rPr>
              <a:t>Portal de transparência de Porto Alegre. Disponível em: &lt;http://www.transparencia.rs.gov.br/webpart/system/PaginaInicial.aspx&gt;. Acesso em: 21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Arial"/>
                <a:cs typeface="Arial"/>
              </a:rPr>
              <a:t>Portal de transparência de Porto Velho. Disponível em: &lt;http://transparencia.portovelho.ro.gov.br/Site/Principal/&gt;. Acesso em: 23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Arial"/>
                <a:cs typeface="Arial"/>
              </a:rPr>
              <a:t>Portal de transparência de Boa Vista. Disponível em: &lt;http://transparencia.boavista.rr.gov.br/portal/&gt;. Acesso em: 24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Arial"/>
                <a:cs typeface="Arial"/>
              </a:rPr>
              <a:t>Portal de transparência de Florianópolis. Disponível em: &lt;http://www.pmf.sc.gov.br/transparencia/index.php?pagina=responsabilidadefiscal&amp;menu=5&gt;. Acesso em: 21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Arial"/>
                <a:cs typeface="Arial"/>
              </a:rPr>
              <a:t>Portal de transparência de Aracaju. Disponível em: &lt;http://transparencia.aracaju.se.gov.br/&gt;. Acesso em: 29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Arial"/>
                <a:cs typeface="Arial"/>
              </a:rPr>
              <a:t>Portal de transparência de Palmas. Disponível em: &lt;http://portaldatransparencia.palmas.to.gov.br/&gt;. Acesso em: 23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Arial"/>
                <a:cs typeface="Arial"/>
              </a:rPr>
              <a:t>Portal Cuidando do Meu Bairro versão Beta. Disponível em: &lt;https://cuidando.vc/?/home&gt;. Acesso em: 5 jun. 2017.</a:t>
            </a:r>
          </a:p>
          <a:p>
            <a:pPr lvl="2"/>
            <a:endParaRPr lang="x-none" altLang="pt-BR" sz="2200" dirty="0">
              <a:solidFill>
                <a:srgbClr val="FFFFFF"/>
              </a:solidFill>
              <a:latin typeface="Arial"/>
              <a:cs typeface="Arial"/>
            </a:endParaRPr>
          </a:p>
          <a:p>
            <a:pPr lvl="2"/>
            <a:r>
              <a:rPr lang="x-none" altLang="pt-BR" sz="2200">
                <a:solidFill>
                  <a:srgbClr val="FFFFFF"/>
                </a:solidFill>
                <a:latin typeface="Arial"/>
                <a:cs typeface="Arial"/>
              </a:rPr>
              <a:t>Portal Cuidando do Meu Bairro. Disponível em: &lt;http://cuidando.org.br/&gt;. Acesso em: 15 mai. 2017.</a:t>
            </a:r>
          </a:p>
          <a:p>
            <a:pPr lvl="2"/>
            <a:endParaRPr lang="x-none" altLang="pt-BR" sz="2200" dirty="0">
              <a:solidFill>
                <a:srgbClr val="FFFFFF"/>
              </a:solidFill>
              <a:latin typeface="Arial"/>
              <a:cs typeface="Arial"/>
            </a:endParaRPr>
          </a:p>
          <a:p>
            <a:pPr lvl="2"/>
            <a:r>
              <a:rPr lang="x-none" altLang="pt-BR" sz="2200">
                <a:solidFill>
                  <a:srgbClr val="FFFFFF"/>
                </a:solidFill>
                <a:latin typeface="Arial"/>
                <a:cs typeface="Arial"/>
              </a:rPr>
              <a:t>Portal das 5 estrelas dos dados abertos. Disponível em: &lt;http://5stardata.info/pt-BR/&gt;. Acesso em: 5 jun. 2017.</a:t>
            </a:r>
          </a:p>
          <a:p>
            <a:pPr lvl="2"/>
            <a:endParaRPr lang="x-none" altLang="pt-BR" sz="2200" dirty="0">
              <a:solidFill>
                <a:srgbClr val="FFFFFF"/>
              </a:solidFill>
              <a:latin typeface="Arial"/>
              <a:cs typeface="Arial"/>
            </a:endParaRPr>
          </a:p>
        </p:txBody>
      </p:sp>
    </p:spTree>
    <p:extLst>
      <p:ext uri="{BB962C8B-B14F-4D97-AF65-F5344CB8AC3E}">
        <p14:creationId xmlns:p14="http://schemas.microsoft.com/office/powerpoint/2010/main" val="35695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96605"/>
          </a:xfrm>
        </p:spPr>
        <p:txBody>
          <a:bodyPr rtlCol="0"/>
          <a:lstStyle/>
          <a:p>
            <a:pPr rtl="0"/>
            <a:r>
              <a:rPr lang="pt-BR" dirty="0"/>
              <a:t>Índice</a:t>
            </a:r>
            <a:endParaRPr lang="pt-BR" dirty="0">
              <a:solidFill>
                <a:schemeClr val="tx1"/>
              </a:solidFill>
            </a:endParaRPr>
          </a:p>
        </p:txBody>
      </p:sp>
      <p:sp>
        <p:nvSpPr>
          <p:cNvPr id="3" name="Espaço Reservado para Conteúdo 2"/>
          <p:cNvSpPr>
            <a:spLocks noGrp="1"/>
          </p:cNvSpPr>
          <p:nvPr>
            <p:ph idx="1"/>
          </p:nvPr>
        </p:nvSpPr>
        <p:spPr>
          <a:xfrm>
            <a:off x="838200" y="1098550"/>
            <a:ext cx="10515600" cy="4911584"/>
          </a:xfrm>
        </p:spPr>
        <p:txBody>
          <a:bodyPr vert="horz" lIns="91440" tIns="45720" rIns="91440" bIns="45720" rtlCol="0" anchor="t">
            <a:noAutofit/>
          </a:bodyPr>
          <a:lstStyle/>
          <a:p>
            <a:pPr rtl="0"/>
            <a:r>
              <a:rPr lang="pt-BR" sz="2400" dirty="0"/>
              <a:t>Apresentação geral do problema</a:t>
            </a:r>
          </a:p>
          <a:p>
            <a:pPr lvl="1"/>
            <a:r>
              <a:rPr lang="pt-BR" sz="2400" dirty="0"/>
              <a:t>Apresentação do "Cuidando do Meu Bairro"</a:t>
            </a:r>
          </a:p>
          <a:p>
            <a:pPr lvl="1"/>
            <a:r>
              <a:rPr lang="pt-BR" sz="2400" dirty="0"/>
              <a:t>Apresentação dos portais de transparência dos outros Estados</a:t>
            </a:r>
          </a:p>
          <a:p>
            <a:pPr rtl="0"/>
            <a:r>
              <a:rPr lang="pt-BR" sz="2400" dirty="0"/>
              <a:t>Estratégia de solução</a:t>
            </a:r>
          </a:p>
          <a:p>
            <a:pPr lvl="1"/>
            <a:r>
              <a:rPr lang="pt-BR" sz="2400" dirty="0"/>
              <a:t>Definição dos critérios buscados nos outros portais</a:t>
            </a:r>
          </a:p>
          <a:p>
            <a:pPr lvl="1"/>
            <a:r>
              <a:rPr lang="pt-BR" sz="2400" dirty="0"/>
              <a:t>Análise dos portais</a:t>
            </a:r>
          </a:p>
          <a:p>
            <a:pPr rtl="0"/>
            <a:r>
              <a:rPr lang="pt-BR" sz="2400" dirty="0"/>
              <a:t>Resultados</a:t>
            </a:r>
          </a:p>
          <a:p>
            <a:pPr lvl="1"/>
            <a:r>
              <a:rPr lang="pt-BR" sz="2400" dirty="0"/>
              <a:t>Critérios encontrados em cada portal</a:t>
            </a:r>
          </a:p>
          <a:p>
            <a:pPr lvl="1"/>
            <a:r>
              <a:rPr lang="pt-BR" sz="2400" dirty="0"/>
              <a:t>Facilidade ou dificuldade de encontrar os critérios pré-definidos</a:t>
            </a:r>
          </a:p>
          <a:p>
            <a:pPr rtl="0"/>
            <a:r>
              <a:rPr lang="pt-BR" sz="2400" dirty="0"/>
              <a:t>Discussão</a:t>
            </a:r>
          </a:p>
          <a:p>
            <a:pPr lvl="1"/>
            <a:r>
              <a:rPr lang="pt-BR" sz="2400" dirty="0"/>
              <a:t>Breve resumo sobre cada portal de transparência</a:t>
            </a:r>
          </a:p>
          <a:p>
            <a:pPr lvl="1"/>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7650" y="182704"/>
            <a:ext cx="10515600" cy="604696"/>
          </a:xfrm>
        </p:spPr>
        <p:txBody>
          <a:bodyPr>
            <a:normAutofit/>
          </a:bodyPr>
          <a:lstStyle/>
          <a:p>
            <a:r>
              <a:rPr lang="pt-BR" dirty="0">
                <a:latin typeface="Calibri"/>
              </a:rPr>
              <a:t>Portal "Cuidando do Meu Bairro"</a:t>
            </a:r>
          </a:p>
        </p:txBody>
      </p:sp>
      <p:sp>
        <p:nvSpPr>
          <p:cNvPr id="4" name="TextBox 3"/>
          <p:cNvSpPr txBox="1"/>
          <p:nvPr/>
        </p:nvSpPr>
        <p:spPr>
          <a:xfrm>
            <a:off x="817880" y="1046480"/>
            <a:ext cx="10622915" cy="3785652"/>
          </a:xfrm>
          <a:prstGeom prst="rect">
            <a:avLst/>
          </a:prstGeom>
          <a:noFill/>
        </p:spPr>
        <p:txBody>
          <a:bodyPr wrap="square" rtlCol="0" anchor="t">
            <a:spAutoFit/>
          </a:bodyPr>
          <a:lstStyle/>
          <a:p>
            <a:pPr marL="285750" indent="-285750">
              <a:buFont typeface="Arial" panose="02080604020202020204" charset="0"/>
              <a:buChar char="•"/>
            </a:pPr>
            <a:r>
              <a:rPr lang="x-none" altLang="pt-BR" sz="2400">
                <a:latin typeface="Century Schoolbook"/>
              </a:rPr>
              <a:t>Objetivo: Oferece ferramentas para que se a sociedade conheça a temática do orçamento público , exercer o controle e fiscalizar os gastos publicos da cidade e promover ações concretas no bairro;</a:t>
            </a:r>
          </a:p>
          <a:p>
            <a:pPr marL="285750" indent="-285750">
              <a:buFont typeface="Arial" panose="02080604020202020204" charset="0"/>
              <a:buChar char="•"/>
            </a:pPr>
            <a:endParaRPr lang="x-none" altLang="pt-BR"/>
          </a:p>
          <a:p>
            <a:pPr marL="285750" indent="-285750">
              <a:buFont typeface="Arial" panose="02080604020202020204" charset="0"/>
              <a:buChar char="•"/>
            </a:pPr>
            <a:r>
              <a:rPr lang="x-none" altLang="pt-BR" sz="2400">
                <a:latin typeface="Century Schoolbook"/>
              </a:rPr>
              <a:t>Desenvolvido por:</a:t>
            </a:r>
          </a:p>
          <a:p>
            <a:pPr marL="742950" lvl="1" indent="-285750">
              <a:buFont typeface="Arial" panose="02080604020202020204" charset="0"/>
              <a:buChar char="•"/>
            </a:pPr>
            <a:r>
              <a:rPr lang="x-none" altLang="pt-BR" sz="2400">
                <a:latin typeface="Century Schoolbook"/>
              </a:rPr>
              <a:t>Fernando Ferreira Diniz de Moraes</a:t>
            </a:r>
          </a:p>
          <a:p>
            <a:pPr marL="742950" lvl="1" indent="-285750">
              <a:buFont typeface="Arial" panose="02080604020202020204" charset="0"/>
              <a:buChar char="•"/>
            </a:pPr>
            <a:r>
              <a:rPr lang="x-none" altLang="pt-BR" sz="2400">
                <a:latin typeface="Century Schoolbook"/>
              </a:rPr>
              <a:t>Profª. Drª. Gisele da Silva Craveiro</a:t>
            </a:r>
          </a:p>
          <a:p>
            <a:pPr marL="742950" lvl="1" indent="-285750">
              <a:buFont typeface="Arial" panose="02080604020202020204" charset="0"/>
              <a:buChar char="•"/>
            </a:pPr>
            <a:r>
              <a:rPr lang="x-none" altLang="pt-BR" sz="2400">
                <a:latin typeface="Century Schoolbook"/>
              </a:rPr>
              <a:t>Andrés M. R. Martano </a:t>
            </a:r>
          </a:p>
          <a:p>
            <a:pPr marL="742950" lvl="1" indent="-285750">
              <a:buFont typeface="Arial" panose="02080604020202020204" charset="0"/>
              <a:buChar char="•"/>
            </a:pPr>
            <a:endParaRPr lang="x-none" altLang="pt-BR"/>
          </a:p>
          <a:p>
            <a:pPr lvl="1" indent="0">
              <a:buNone/>
            </a:pPr>
            <a:endParaRPr lang="x-none" altLang="pt-BR"/>
          </a:p>
          <a:p>
            <a:pPr marL="742950" lvl="1" indent="-285750">
              <a:buFont typeface="Arial" panose="02080604020202020204" charset="0"/>
              <a:buChar char="•"/>
            </a:pPr>
            <a:endParaRPr lang="x-none" altLang="pt-BR"/>
          </a:p>
        </p:txBody>
      </p:sp>
      <p:pic>
        <p:nvPicPr>
          <p:cNvPr id="6" name="Picture 5"/>
          <p:cNvPicPr>
            <a:picLocks noChangeAspect="1"/>
          </p:cNvPicPr>
          <p:nvPr/>
        </p:nvPicPr>
        <p:blipFill>
          <a:blip r:embed="rId3"/>
          <a:srcRect l="10192" t="26061" r="6155" b="5695"/>
          <a:stretch>
            <a:fillRect/>
          </a:stretch>
        </p:blipFill>
        <p:spPr>
          <a:xfrm>
            <a:off x="1452563" y="3970338"/>
            <a:ext cx="6435725" cy="2526097"/>
          </a:xfrm>
          <a:prstGeom prst="rect">
            <a:avLst/>
          </a:prstGeom>
        </p:spPr>
      </p:pic>
      <p:pic>
        <p:nvPicPr>
          <p:cNvPr id="7" name="Picture 6"/>
          <p:cNvPicPr>
            <a:picLocks noChangeAspect="1"/>
          </p:cNvPicPr>
          <p:nvPr/>
        </p:nvPicPr>
        <p:blipFill>
          <a:blip r:embed="rId4"/>
          <a:srcRect l="35940" t="38788" r="34817" b="30871"/>
          <a:stretch>
            <a:fillRect/>
          </a:stretch>
        </p:blipFill>
        <p:spPr>
          <a:xfrm>
            <a:off x="8230235" y="4699635"/>
            <a:ext cx="3063875" cy="17875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1375" y="3429000"/>
            <a:ext cx="9601200" cy="2032752"/>
          </a:xfrm>
        </p:spPr>
        <p:txBody>
          <a:bodyPr rtlCol="0">
            <a:normAutofit/>
          </a:bodyPr>
          <a:lstStyle/>
          <a:p>
            <a:pPr rtl="0"/>
            <a:r>
              <a:rPr lang="pt-BR" sz="6000" dirty="0">
                <a:latin typeface="Calibri"/>
              </a:rPr>
              <a:t>Apresentação geral do problema</a:t>
            </a:r>
            <a:endParaRPr lang="pt-BR" sz="6000" dirty="0">
              <a:solidFill>
                <a:srgbClr val="3D372E"/>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pt-BR"/>
              <a:t>Objetivos</a:t>
            </a:r>
          </a:p>
        </p:txBody>
      </p:sp>
      <p:sp>
        <p:nvSpPr>
          <p:cNvPr id="3" name="Espaço Reservado para Conteúdo 2"/>
          <p:cNvSpPr>
            <a:spLocks noGrp="1"/>
          </p:cNvSpPr>
          <p:nvPr>
            <p:ph idx="1"/>
          </p:nvPr>
        </p:nvSpPr>
        <p:spPr>
          <a:xfrm>
            <a:off x="838200" y="1752600"/>
            <a:ext cx="10515600" cy="4351338"/>
          </a:xfrm>
        </p:spPr>
        <p:txBody>
          <a:bodyPr vert="horz" lIns="91440" tIns="45720" rIns="91440" bIns="45720" rtlCol="0" anchor="t">
            <a:normAutofit/>
          </a:bodyPr>
          <a:lstStyle/>
          <a:p>
            <a:pPr lvl="1"/>
            <a:r>
              <a:rPr lang="pt-BR" sz="2400" dirty="0">
                <a:latin typeface="Calibri"/>
              </a:rPr>
              <a:t>O objetivo geral deste trabalho é estudar os diversos portais de transparência de cada capital brasileira (exceto São Paulo) e identificar a presença ou não de determinados critérios pré-selecionados</a:t>
            </a:r>
            <a:r>
              <a:rPr lang="x-none" altLang="pt-BR" sz="2400" dirty="0">
                <a:latin typeface="Calibri"/>
              </a:rPr>
              <a:t>.</a:t>
            </a:r>
          </a:p>
          <a:p>
            <a:pPr lvl="1"/>
            <a:endParaRPr lang="x-none" altLang="pt-BR" dirty="0"/>
          </a:p>
          <a:p>
            <a:pPr lvl="1"/>
            <a:r>
              <a:rPr lang="x-none" altLang="pt-BR" sz="2400" dirty="0">
                <a:latin typeface="Calibri"/>
              </a:rPr>
              <a:t>Procura-se identificar a possibilidade da criação de uma ferramenta específica para cada um desses portais, ou seja, a possibilidade de implantar ou não uma melhoria para os portais de transparência de cada Estado.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1375" y="3429000"/>
            <a:ext cx="9601200" cy="1590119"/>
          </a:xfrm>
        </p:spPr>
        <p:txBody>
          <a:bodyPr rtlCol="0"/>
          <a:lstStyle/>
          <a:p>
            <a:pPr rtl="0"/>
            <a:r>
              <a:rPr lang="pt-BR" dirty="0">
                <a:latin typeface="Calibri"/>
              </a:rPr>
              <a:t>Estratégia de solução</a:t>
            </a:r>
            <a:endParaRPr lang="pt-BR" dirty="0">
              <a:solidFill>
                <a:schemeClr val="tx1"/>
              </a:solidFill>
              <a:latin typeface="Century Schoolbook"/>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pt-BR"/>
              <a:t>Análise dos Portais</a:t>
            </a:r>
          </a:p>
        </p:txBody>
      </p:sp>
      <p:sp>
        <p:nvSpPr>
          <p:cNvPr id="3" name="Espaço Reservado para Conteúdo 2"/>
          <p:cNvSpPr>
            <a:spLocks noGrp="1"/>
          </p:cNvSpPr>
          <p:nvPr>
            <p:ph idx="1"/>
          </p:nvPr>
        </p:nvSpPr>
        <p:spPr>
          <a:xfrm>
            <a:off x="838200" y="1752600"/>
            <a:ext cx="10515600" cy="4351338"/>
          </a:xfrm>
        </p:spPr>
        <p:txBody>
          <a:bodyPr vert="horz" lIns="91440" tIns="45720" rIns="91440" bIns="45720" rtlCol="0" anchor="t">
            <a:normAutofit/>
          </a:bodyPr>
          <a:lstStyle/>
          <a:p>
            <a:pPr lvl="1"/>
            <a:r>
              <a:rPr lang="x-none" altLang="pt-BR" sz="2400" dirty="0"/>
              <a:t>Desenvolvimento de critérios de classificação para determinar se seria possível ou não construir uma ferramenta similar ao “Cuidando do Meu Bairro” nos portais de cada um dos Estados</a:t>
            </a:r>
          </a:p>
          <a:p>
            <a:pPr lvl="1"/>
            <a:endParaRPr lang="x-none" altLang="pt-BR" dirty="0"/>
          </a:p>
          <a:p>
            <a:pPr lvl="1"/>
            <a:r>
              <a:rPr lang="x-none" altLang="pt-BR" sz="2400" dirty="0"/>
              <a:t>Os critérios foram criados com base naqueles usados no próprio portal do “Cuidando do Meu Bairro” (após uma reunião com Andres, criador da página) e nas especificações definidas no “Data on the Web Best Practices”</a:t>
            </a:r>
          </a:p>
          <a:p>
            <a:pPr lvl="2"/>
            <a:endParaRPr lang="x-none" altLang="pt-BR" dirty="0"/>
          </a:p>
          <a:p>
            <a:pPr marL="502920" lvl="2" indent="0">
              <a:buNone/>
            </a:pPr>
            <a:endParaRPr lang="x-none" alt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pt-BR"/>
              <a:t>Critérios</a:t>
            </a:r>
          </a:p>
        </p:txBody>
      </p:sp>
      <p:sp>
        <p:nvSpPr>
          <p:cNvPr id="3" name="Espaço Reservado para Conteúdo 2"/>
          <p:cNvSpPr>
            <a:spLocks noGrp="1"/>
          </p:cNvSpPr>
          <p:nvPr>
            <p:ph idx="1"/>
          </p:nvPr>
        </p:nvSpPr>
        <p:spPr>
          <a:xfrm>
            <a:off x="838200" y="1752600"/>
            <a:ext cx="10515600" cy="4351338"/>
          </a:xfrm>
        </p:spPr>
        <p:txBody>
          <a:bodyPr vert="horz" lIns="91440" tIns="45720" rIns="91440" bIns="45720" rtlCol="0" anchor="t">
            <a:normAutofit/>
          </a:bodyPr>
          <a:lstStyle/>
          <a:p>
            <a:pPr marL="228600" lvl="1" indent="0">
              <a:buNone/>
            </a:pPr>
            <a:endParaRPr lang="x-none" altLang="pt-BR" dirty="0"/>
          </a:p>
          <a:p>
            <a:pPr lvl="2"/>
            <a:endParaRPr lang="x-none" altLang="pt-BR" dirty="0"/>
          </a:p>
          <a:p>
            <a:pPr marL="502920" lvl="2" indent="0">
              <a:buNone/>
            </a:pPr>
            <a:endParaRPr lang="x-none" altLang="pt-BR" dirty="0"/>
          </a:p>
          <a:p>
            <a:pPr marL="502920" lvl="2" indent="0">
              <a:buNone/>
            </a:pPr>
            <a:endParaRPr lang="x-none" altLang="pt-BR" dirty="0"/>
          </a:p>
          <a:p>
            <a:pPr marL="502920" lvl="2" indent="0">
              <a:buNone/>
            </a:pPr>
            <a:endParaRPr lang="x-none" altLang="pt-BR" dirty="0"/>
          </a:p>
          <a:p>
            <a:pPr marL="502920" lvl="2" indent="0">
              <a:buNone/>
            </a:pPr>
            <a:endParaRPr lang="x-none" altLang="pt-BR" dirty="0"/>
          </a:p>
          <a:p>
            <a:pPr marL="502920" lvl="2" indent="0">
              <a:buNone/>
            </a:pPr>
            <a:endParaRPr lang="x-none" altLang="pt-BR" dirty="0"/>
          </a:p>
          <a:p>
            <a:pPr marL="502920" lvl="2" indent="0">
              <a:buNone/>
            </a:pPr>
            <a:endParaRPr lang="x-none" altLang="pt-BR" dirty="0"/>
          </a:p>
          <a:p>
            <a:pPr marL="502920" lvl="2" indent="0">
              <a:buNone/>
            </a:pPr>
            <a:endParaRPr lang="x-none" altLang="pt-BR" dirty="0"/>
          </a:p>
          <a:p>
            <a:pPr marL="502920" lvl="2" indent="0">
              <a:buNone/>
            </a:pPr>
            <a:endParaRPr lang="x-none" altLang="pt-BR" dirty="0"/>
          </a:p>
          <a:p>
            <a:pPr marL="502920" lvl="2" indent="0">
              <a:buNone/>
            </a:pPr>
            <a:endParaRPr lang="x-none" altLang="pt-BR" dirty="0"/>
          </a:p>
          <a:p>
            <a:pPr marL="502920" lvl="2" indent="0">
              <a:buNone/>
            </a:pPr>
            <a:endParaRPr lang="x-none" altLang="pt-BR" dirty="0"/>
          </a:p>
        </p:txBody>
      </p:sp>
      <p:graphicFrame>
        <p:nvGraphicFramePr>
          <p:cNvPr id="4" name="Table 3"/>
          <p:cNvGraphicFramePr/>
          <p:nvPr>
            <p:extLst>
              <p:ext uri="{D42A27DB-BD31-4B8C-83A1-F6EECF244321}">
                <p14:modId xmlns:p14="http://schemas.microsoft.com/office/powerpoint/2010/main" val="2940593165"/>
              </p:ext>
            </p:extLst>
          </p:nvPr>
        </p:nvGraphicFramePr>
        <p:xfrm>
          <a:off x="914400" y="1905000"/>
          <a:ext cx="10281285" cy="3704590"/>
        </p:xfrm>
        <a:graphic>
          <a:graphicData uri="http://schemas.openxmlformats.org/drawingml/2006/table">
            <a:tbl>
              <a:tblPr firstRow="1" bandRow="1">
                <a:tableStyleId>{3B4B98B0-60AC-42C2-AFA5-B58CD77FA1E5}</a:tableStyleId>
              </a:tblPr>
              <a:tblGrid>
                <a:gridCol w="5140960">
                  <a:extLst>
                    <a:ext uri="{9D8B030D-6E8A-4147-A177-3AD203B41FA5}">
                      <a16:colId xmlns:a16="http://schemas.microsoft.com/office/drawing/2014/main" val="20000"/>
                    </a:ext>
                  </a:extLst>
                </a:gridCol>
                <a:gridCol w="5140325">
                  <a:extLst>
                    <a:ext uri="{9D8B030D-6E8A-4147-A177-3AD203B41FA5}">
                      <a16:colId xmlns:a16="http://schemas.microsoft.com/office/drawing/2014/main" val="20001"/>
                    </a:ext>
                  </a:extLst>
                </a:gridCol>
              </a:tblGrid>
              <a:tr h="381000">
                <a:tc>
                  <a:txBody>
                    <a:bodyPr/>
                    <a:lstStyle/>
                    <a:p>
                      <a:pPr marL="0" lvl="2">
                        <a:buNone/>
                      </a:pPr>
                      <a:r>
                        <a:rPr lang="x-none" altLang="pt-BR" sz="1800" b="0" dirty="0">
                          <a:sym typeface="+mn-ea"/>
                        </a:rPr>
                        <a:t>Disponível para download</a:t>
                      </a:r>
                    </a:p>
                  </a:txBody>
                  <a:tcPr/>
                </a:tc>
                <a:tc>
                  <a:txBody>
                    <a:bodyPr/>
                    <a:lstStyle/>
                    <a:p>
                      <a:pPr marL="0" lvl="2">
                        <a:buNone/>
                      </a:pPr>
                      <a:r>
                        <a:rPr lang="x-none" altLang="pt-BR" sz="1800" b="0" dirty="0">
                          <a:sym typeface="+mn-ea"/>
                        </a:rPr>
                        <a:t>Feedback dos usuários</a:t>
                      </a:r>
                    </a:p>
                  </a:txBody>
                  <a:tcPr/>
                </a:tc>
                <a:extLst>
                  <a:ext uri="{0D108BD9-81ED-4DB2-BD59-A6C34878D82A}">
                    <a16:rowId xmlns:a16="http://schemas.microsoft.com/office/drawing/2014/main" val="10000"/>
                  </a:ext>
                </a:extLst>
              </a:tr>
              <a:tr h="381000">
                <a:tc>
                  <a:txBody>
                    <a:bodyPr/>
                    <a:lstStyle/>
                    <a:p>
                      <a:pPr marL="0" lvl="2">
                        <a:buNone/>
                      </a:pPr>
                      <a:r>
                        <a:rPr lang="x-none"/>
                        <a:t>F</a:t>
                      </a:r>
                      <a:r>
                        <a:rPr lang="x-none" altLang="pt-BR" sz="1800">
                          <a:sym typeface="+mn-ea"/>
                        </a:rPr>
                        <a:t>ormato de licença aberta</a:t>
                      </a:r>
                      <a:endParaRPr lang="x-none"/>
                    </a:p>
                  </a:txBody>
                  <a:tcPr/>
                </a:tc>
                <a:tc>
                  <a:txBody>
                    <a:bodyPr/>
                    <a:lstStyle/>
                    <a:p>
                      <a:pPr>
                        <a:buNone/>
                      </a:pPr>
                      <a:r>
                        <a:rPr lang="x-none"/>
                        <a:t>F</a:t>
                      </a:r>
                      <a:r>
                        <a:rPr lang="x-none" altLang="pt-BR" sz="1800">
                          <a:sym typeface="+mn-ea"/>
                        </a:rPr>
                        <a:t>eedback acessível aos usuários</a:t>
                      </a:r>
                      <a:endParaRPr lang="x-none"/>
                    </a:p>
                  </a:txBody>
                  <a:tcPr/>
                </a:tc>
                <a:extLst>
                  <a:ext uri="{0D108BD9-81ED-4DB2-BD59-A6C34878D82A}">
                    <a16:rowId xmlns:a16="http://schemas.microsoft.com/office/drawing/2014/main" val="10001"/>
                  </a:ext>
                </a:extLst>
              </a:tr>
              <a:tr h="381000">
                <a:tc>
                  <a:txBody>
                    <a:bodyPr/>
                    <a:lstStyle/>
                    <a:p>
                      <a:pPr marL="0" lvl="2">
                        <a:buNone/>
                      </a:pPr>
                      <a:r>
                        <a:rPr lang="x-none"/>
                        <a:t>D</a:t>
                      </a:r>
                      <a:r>
                        <a:rPr lang="x-none" altLang="pt-BR" sz="1800">
                          <a:sym typeface="+mn-ea"/>
                        </a:rPr>
                        <a:t>ados estruturados</a:t>
                      </a:r>
                      <a:endParaRPr lang="x-none"/>
                    </a:p>
                  </a:txBody>
                  <a:tcPr/>
                </a:tc>
                <a:tc>
                  <a:txBody>
                    <a:bodyPr/>
                    <a:lstStyle/>
                    <a:p>
                      <a:pPr marL="0" lvl="2">
                        <a:buNone/>
                      </a:pPr>
                      <a:r>
                        <a:rPr lang="x-none" altLang="pt-BR" sz="1800" dirty="0">
                          <a:sym typeface="+mn-ea"/>
                        </a:rPr>
                        <a:t>Descrição do projeto</a:t>
                      </a:r>
                    </a:p>
                  </a:txBody>
                  <a:tcPr/>
                </a:tc>
                <a:extLst>
                  <a:ext uri="{0D108BD9-81ED-4DB2-BD59-A6C34878D82A}">
                    <a16:rowId xmlns:a16="http://schemas.microsoft.com/office/drawing/2014/main" val="10002"/>
                  </a:ext>
                </a:extLst>
              </a:tr>
              <a:tr h="381000">
                <a:tc>
                  <a:txBody>
                    <a:bodyPr/>
                    <a:lstStyle/>
                    <a:p>
                      <a:pPr marL="0" lvl="2">
                        <a:buNone/>
                      </a:pPr>
                      <a:r>
                        <a:rPr lang="x-none" altLang="pt-BR" sz="1800" dirty="0">
                          <a:sym typeface="+mn-ea"/>
                        </a:rPr>
                        <a:t>Software não proprietário</a:t>
                      </a:r>
                    </a:p>
                  </a:txBody>
                  <a:tcPr/>
                </a:tc>
                <a:tc>
                  <a:txBody>
                    <a:bodyPr/>
                    <a:lstStyle/>
                    <a:p>
                      <a:pPr>
                        <a:buNone/>
                      </a:pPr>
                      <a:r>
                        <a:rPr lang="x-none" altLang="pt-BR" sz="1800" dirty="0">
                          <a:sym typeface="+mn-ea"/>
                        </a:rPr>
                        <a:t>Localização</a:t>
                      </a:r>
                    </a:p>
                  </a:txBody>
                  <a:tcPr/>
                </a:tc>
                <a:extLst>
                  <a:ext uri="{0D108BD9-81ED-4DB2-BD59-A6C34878D82A}">
                    <a16:rowId xmlns:a16="http://schemas.microsoft.com/office/drawing/2014/main" val="10003"/>
                  </a:ext>
                </a:extLst>
              </a:tr>
              <a:tr h="381000">
                <a:tc>
                  <a:txBody>
                    <a:bodyPr/>
                    <a:lstStyle/>
                    <a:p>
                      <a:pPr marL="0" lvl="2">
                        <a:buNone/>
                      </a:pPr>
                      <a:r>
                        <a:rPr lang="x-none"/>
                        <a:t>D</a:t>
                      </a:r>
                      <a:r>
                        <a:rPr lang="x-none" altLang="pt-BR" sz="1800">
                          <a:sym typeface="+mn-ea"/>
                        </a:rPr>
                        <a:t>iversos formatos de arquivo</a:t>
                      </a:r>
                      <a:endParaRPr lang="x-none"/>
                    </a:p>
                  </a:txBody>
                  <a:tcPr/>
                </a:tc>
                <a:tc>
                  <a:txBody>
                    <a:bodyPr/>
                    <a:lstStyle/>
                    <a:p>
                      <a:pPr marL="0" lvl="2">
                        <a:buNone/>
                      </a:pPr>
                      <a:r>
                        <a:rPr lang="x-none" altLang="pt-BR" sz="1800" dirty="0">
                          <a:sym typeface="+mn-ea"/>
                        </a:rPr>
                        <a:t>Órgão responsável</a:t>
                      </a:r>
                    </a:p>
                  </a:txBody>
                  <a:tcPr/>
                </a:tc>
                <a:extLst>
                  <a:ext uri="{0D108BD9-81ED-4DB2-BD59-A6C34878D82A}">
                    <a16:rowId xmlns:a16="http://schemas.microsoft.com/office/drawing/2014/main" val="10004"/>
                  </a:ext>
                </a:extLst>
              </a:tr>
              <a:tr h="397510">
                <a:tc>
                  <a:txBody>
                    <a:bodyPr/>
                    <a:lstStyle/>
                    <a:p>
                      <a:pPr marL="0" lvl="2">
                        <a:buNone/>
                      </a:pPr>
                      <a:r>
                        <a:rPr lang="x-none" altLang="pt-BR" sz="1800" dirty="0">
                          <a:sym typeface="+mn-ea"/>
                        </a:rPr>
                        <a:t>Metadata detalhada</a:t>
                      </a:r>
                    </a:p>
                  </a:txBody>
                  <a:tcPr/>
                </a:tc>
                <a:tc>
                  <a:txBody>
                    <a:bodyPr/>
                    <a:lstStyle/>
                    <a:p>
                      <a:pPr marL="0" lvl="2">
                        <a:buNone/>
                      </a:pPr>
                      <a:r>
                        <a:rPr lang="x-none" altLang="pt-BR" sz="1800" dirty="0">
                          <a:sym typeface="+mn-ea"/>
                        </a:rPr>
                        <a:t>Sistema eSic</a:t>
                      </a:r>
                    </a:p>
                  </a:txBody>
                  <a:tcPr/>
                </a:tc>
                <a:extLst>
                  <a:ext uri="{0D108BD9-81ED-4DB2-BD59-A6C34878D82A}">
                    <a16:rowId xmlns:a16="http://schemas.microsoft.com/office/drawing/2014/main" val="10005"/>
                  </a:ext>
                </a:extLst>
              </a:tr>
              <a:tr h="381000">
                <a:tc>
                  <a:txBody>
                    <a:bodyPr/>
                    <a:lstStyle/>
                    <a:p>
                      <a:pPr marL="0" lvl="2">
                        <a:buNone/>
                      </a:pPr>
                      <a:r>
                        <a:rPr lang="x-none" altLang="pt-BR" sz="1800" dirty="0">
                          <a:sym typeface="+mn-ea"/>
                        </a:rPr>
                        <a:t>Histórico de versões</a:t>
                      </a:r>
                    </a:p>
                  </a:txBody>
                  <a:tcPr/>
                </a:tc>
                <a:tc>
                  <a:txBody>
                    <a:bodyPr/>
                    <a:lstStyle/>
                    <a:p>
                      <a:pPr marL="0" lvl="2">
                        <a:buNone/>
                      </a:pPr>
                      <a:r>
                        <a:rPr lang="x-none" altLang="pt-BR" sz="1800" dirty="0">
                          <a:sym typeface="+mn-ea"/>
                        </a:rPr>
                        <a:t>Link quebrado</a:t>
                      </a:r>
                    </a:p>
                  </a:txBody>
                  <a:tcPr/>
                </a:tc>
                <a:extLst>
                  <a:ext uri="{0D108BD9-81ED-4DB2-BD59-A6C34878D82A}">
                    <a16:rowId xmlns:a16="http://schemas.microsoft.com/office/drawing/2014/main" val="10006"/>
                  </a:ext>
                </a:extLst>
              </a:tr>
              <a:tr h="381000">
                <a:tc>
                  <a:txBody>
                    <a:bodyPr/>
                    <a:lstStyle/>
                    <a:p>
                      <a:pPr marL="502920" lvl="2" indent="0">
                        <a:buNone/>
                      </a:pPr>
                      <a:r>
                        <a:rPr lang="x-none" altLang="pt-BR" sz="1800" dirty="0">
                          <a:sym typeface="+mn-ea"/>
                        </a:rPr>
                        <a:t>Download de dados completos</a:t>
                      </a:r>
                    </a:p>
                  </a:txBody>
                  <a:tcPr/>
                </a:tc>
                <a:tc>
                  <a:txBody>
                    <a:bodyPr/>
                    <a:lstStyle/>
                    <a:p>
                      <a:pPr marL="0" lvl="2">
                        <a:buNone/>
                      </a:pPr>
                      <a:r>
                        <a:rPr lang="x-none" altLang="pt-BR" sz="1800" dirty="0">
                          <a:sym typeface="+mn-ea"/>
                        </a:rPr>
                        <a:t>Duplicidade de arquivos </a:t>
                      </a:r>
                    </a:p>
                  </a:txBody>
                  <a:tcPr/>
                </a:tc>
                <a:extLst>
                  <a:ext uri="{0D108BD9-81ED-4DB2-BD59-A6C34878D82A}">
                    <a16:rowId xmlns:a16="http://schemas.microsoft.com/office/drawing/2014/main" val="10007"/>
                  </a:ext>
                </a:extLst>
              </a:tr>
              <a:tr h="381000">
                <a:tc>
                  <a:txBody>
                    <a:bodyPr/>
                    <a:lstStyle/>
                    <a:p>
                      <a:pPr marL="0" lvl="2">
                        <a:buNone/>
                      </a:pPr>
                      <a:r>
                        <a:rPr lang="x-none" altLang="pt-BR" sz="1800" dirty="0">
                          <a:sym typeface="+mn-ea"/>
                        </a:rPr>
                        <a:t>Atualização de dados periódica</a:t>
                      </a:r>
                    </a:p>
                  </a:txBody>
                  <a:tcPr/>
                </a:tc>
                <a:tc>
                  <a:txBody>
                    <a:bodyPr/>
                    <a:lstStyle/>
                    <a:p>
                      <a:pPr marL="0" lvl="2">
                        <a:buNone/>
                      </a:pPr>
                      <a:r>
                        <a:rPr lang="x-none"/>
                        <a:t>J</a:t>
                      </a:r>
                      <a:r>
                        <a:rPr lang="x-none" altLang="pt-BR" sz="1800">
                          <a:sym typeface="+mn-ea"/>
                        </a:rPr>
                        <a:t>ustificativa de dados não disponíveis</a:t>
                      </a:r>
                    </a:p>
                    <a:p>
                      <a:pPr marL="0" lvl="2">
                        <a:buNone/>
                      </a:pPr>
                      <a:r>
                        <a:rPr lang="x-none" altLang="pt-BR" sz="1800" dirty="0">
                          <a:sym typeface="+mn-ea"/>
                        </a:rPr>
                        <a:t>API’s disponíveis</a:t>
                      </a:r>
                      <a:endParaRPr lang="x-none"/>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SBOÇO DA CIDADE 16 X 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2137</Words>
  <Application>Microsoft Office PowerPoint</Application>
  <PresentationFormat>Widescreen</PresentationFormat>
  <Paragraphs>106</Paragraphs>
  <Slides>22</Slides>
  <Notes>17</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ESBOÇO DA CIDADE 16 X 9</vt:lpstr>
      <vt:lpstr>Cuidando do Meu Bairro</vt:lpstr>
      <vt:lpstr>Equipe 9: Projeto 15</vt:lpstr>
      <vt:lpstr>Índice</vt:lpstr>
      <vt:lpstr>Portal "Cuidando do Meu Bairro"</vt:lpstr>
      <vt:lpstr>Apresentação geral do problema</vt:lpstr>
      <vt:lpstr>Objetivos</vt:lpstr>
      <vt:lpstr>Estratégia de solução</vt:lpstr>
      <vt:lpstr>Análise dos Portais</vt:lpstr>
      <vt:lpstr>Critérios</vt:lpstr>
      <vt:lpstr>Resultados</vt:lpstr>
      <vt:lpstr>Resultados</vt:lpstr>
      <vt:lpstr>Atribuição das cinco estrelas dos dados abertos</vt:lpstr>
      <vt:lpstr>Resultado da classificação dos 26 portais</vt:lpstr>
      <vt:lpstr>Apresentação do PowerPoint</vt:lpstr>
      <vt:lpstr>Apresentação do PowerPoint</vt:lpstr>
      <vt:lpstr>Discussão</vt:lpstr>
      <vt:lpstr>Análise</vt:lpstr>
      <vt:lpstr>Apresentação do PowerPoint</vt:lpstr>
      <vt:lpstr>Conclusão</vt:lpstr>
      <vt:lpstr>Bibliografia</vt:lpstr>
      <vt:lpstr>Bibliografia</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Cuidando do Meu Bairro</dc:title>
  <dc:creator/>
  <cp:lastModifiedBy>suzy</cp:lastModifiedBy>
  <cp:revision>14</cp:revision>
  <dcterms:created xsi:type="dcterms:W3CDTF">2017-06-11T11:33:51Z</dcterms:created>
  <dcterms:modified xsi:type="dcterms:W3CDTF">2017-06-14T21:49:08Z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KSOProductBuildVer">
    <vt:lpwstr>1046-10.1.0.5672</vt:lpwstr>
  </property>
</Properties>
</file>