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722" r:id="rId4"/>
    <p:sldMasterId id="2147483651" r:id="rId5"/>
    <p:sldMasterId id="2147483654" r:id="rId6"/>
    <p:sldMasterId id="2147483655" r:id="rId7"/>
  </p:sldMasterIdLst>
  <p:notesMasterIdLst>
    <p:notesMasterId r:id="rId40"/>
  </p:notesMasterIdLst>
  <p:sldIdLst>
    <p:sldId id="441" r:id="rId8"/>
    <p:sldId id="449" r:id="rId9"/>
    <p:sldId id="450" r:id="rId10"/>
    <p:sldId id="269" r:id="rId11"/>
    <p:sldId id="475" r:id="rId12"/>
    <p:sldId id="439" r:id="rId13"/>
    <p:sldId id="440" r:id="rId14"/>
    <p:sldId id="434" r:id="rId15"/>
    <p:sldId id="383" r:id="rId16"/>
    <p:sldId id="378" r:id="rId17"/>
    <p:sldId id="477" r:id="rId18"/>
    <p:sldId id="443" r:id="rId19"/>
    <p:sldId id="479" r:id="rId20"/>
    <p:sldId id="408" r:id="rId21"/>
    <p:sldId id="410" r:id="rId22"/>
    <p:sldId id="451" r:id="rId23"/>
    <p:sldId id="435" r:id="rId24"/>
    <p:sldId id="470" r:id="rId25"/>
    <p:sldId id="461" r:id="rId26"/>
    <p:sldId id="467" r:id="rId27"/>
    <p:sldId id="469" r:id="rId28"/>
    <p:sldId id="482" r:id="rId29"/>
    <p:sldId id="487" r:id="rId30"/>
    <p:sldId id="488" r:id="rId31"/>
    <p:sldId id="489" r:id="rId32"/>
    <p:sldId id="492" r:id="rId33"/>
    <p:sldId id="490" r:id="rId34"/>
    <p:sldId id="491" r:id="rId35"/>
    <p:sldId id="493" r:id="rId36"/>
    <p:sldId id="465" r:id="rId37"/>
    <p:sldId id="466" r:id="rId38"/>
    <p:sldId id="309" r:id="rId39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339966"/>
    <a:srgbClr val="0D5CB3"/>
    <a:srgbClr val="0B4F99"/>
    <a:srgbClr val="53C594"/>
    <a:srgbClr val="3CB27F"/>
    <a:srgbClr val="267050"/>
    <a:srgbClr val="C90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0AA30-3AEC-4A09-AF9A-A72F45C4021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4344B7E-5A48-4B32-BD16-7B2200BCF872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/>
            <a:t>Visando contribuir para a </a:t>
          </a:r>
          <a:r>
            <a:rPr lang="pt-BR" b="1" dirty="0"/>
            <a:t>eficiência</a:t>
          </a:r>
          <a:r>
            <a:rPr lang="pt-BR" dirty="0"/>
            <a:t> da gestão pública</a:t>
          </a:r>
        </a:p>
      </dgm:t>
    </dgm:pt>
    <dgm:pt modelId="{95285D49-CDC1-43DF-8467-250D15B7D105}" type="parTrans" cxnId="{F74E54F5-990A-4F09-926E-BC7F94DED4F3}">
      <dgm:prSet/>
      <dgm:spPr/>
      <dgm:t>
        <a:bodyPr/>
        <a:lstStyle/>
        <a:p>
          <a:endParaRPr lang="pt-BR"/>
        </a:p>
      </dgm:t>
    </dgm:pt>
    <dgm:pt modelId="{D2D14461-42A5-4931-BFDE-D1596D8C4ACD}" type="sibTrans" cxnId="{F74E54F5-990A-4F09-926E-BC7F94DED4F3}">
      <dgm:prSet/>
      <dgm:spPr/>
      <dgm:t>
        <a:bodyPr/>
        <a:lstStyle/>
        <a:p>
          <a:endParaRPr lang="pt-BR"/>
        </a:p>
      </dgm:t>
    </dgm:pt>
    <dgm:pt modelId="{17D86791-1595-487F-B05D-D921515AEC74}">
      <dgm:prSet phldrT="[Texto]"/>
      <dgm:spPr>
        <a:solidFill>
          <a:srgbClr val="53C594"/>
        </a:solidFill>
      </dgm:spPr>
      <dgm:t>
        <a:bodyPr/>
        <a:lstStyle/>
        <a:p>
          <a:r>
            <a:rPr lang="pt-BR" dirty="0"/>
            <a:t>É um espaço </a:t>
          </a:r>
          <a:r>
            <a:rPr lang="pt-BR" b="1" u="sng" dirty="0"/>
            <a:t>democrático,  apartidário e sem fins lucrativos</a:t>
          </a:r>
        </a:p>
      </dgm:t>
    </dgm:pt>
    <dgm:pt modelId="{996AB2E6-F041-456C-8CE6-E686DA6624F4}" type="parTrans" cxnId="{2C4D5E5B-A1AF-484E-8D3F-A1465B03FC79}">
      <dgm:prSet/>
      <dgm:spPr/>
      <dgm:t>
        <a:bodyPr/>
        <a:lstStyle/>
        <a:p>
          <a:endParaRPr lang="pt-BR"/>
        </a:p>
      </dgm:t>
    </dgm:pt>
    <dgm:pt modelId="{3261AD48-8176-403E-97D9-E0FA3F2A167F}" type="sibTrans" cxnId="{2C4D5E5B-A1AF-484E-8D3F-A1465B03FC79}">
      <dgm:prSet/>
      <dgm:spPr/>
      <dgm:t>
        <a:bodyPr/>
        <a:lstStyle/>
        <a:p>
          <a:endParaRPr lang="pt-BR"/>
        </a:p>
      </dgm:t>
    </dgm:pt>
    <dgm:pt modelId="{073690CF-0446-4DAF-9EDC-5F4EEC67C90B}">
      <dgm:prSet phldrT="[Texto]"/>
      <dgm:spPr>
        <a:solidFill>
          <a:srgbClr val="3CB27F"/>
        </a:solidFill>
      </dgm:spPr>
      <dgm:t>
        <a:bodyPr/>
        <a:lstStyle/>
        <a:p>
          <a:r>
            <a:rPr lang="pt-BR" dirty="0"/>
            <a:t>Que reúne o maior nº de </a:t>
          </a:r>
          <a:r>
            <a:rPr lang="pt-BR" b="1" u="sng" dirty="0"/>
            <a:t>entidades representativas</a:t>
          </a:r>
          <a:r>
            <a:rPr lang="pt-BR" b="1" dirty="0"/>
            <a:t> </a:t>
          </a:r>
          <a:r>
            <a:rPr lang="pt-BR" dirty="0"/>
            <a:t>da sociedade civil</a:t>
          </a:r>
        </a:p>
      </dgm:t>
    </dgm:pt>
    <dgm:pt modelId="{3DE6E0B8-5912-4DB3-8DBF-BED630801102}" type="parTrans" cxnId="{13D70A4B-ECD7-4506-88D7-836DA75D440E}">
      <dgm:prSet/>
      <dgm:spPr/>
      <dgm:t>
        <a:bodyPr/>
        <a:lstStyle/>
        <a:p>
          <a:endParaRPr lang="pt-BR"/>
        </a:p>
      </dgm:t>
    </dgm:pt>
    <dgm:pt modelId="{A0EDF5FE-1ECE-4A2B-9BF3-1CAE227F6204}" type="sibTrans" cxnId="{13D70A4B-ECD7-4506-88D7-836DA75D440E}">
      <dgm:prSet/>
      <dgm:spPr/>
      <dgm:t>
        <a:bodyPr/>
        <a:lstStyle/>
        <a:p>
          <a:endParaRPr lang="pt-BR"/>
        </a:p>
      </dgm:t>
    </dgm:pt>
    <dgm:pt modelId="{FEED7BFA-5D9F-4CDB-9DF8-88A3257098FA}">
      <dgm:prSet phldrT="[Texto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dirty="0"/>
            <a:t>Atuando em favor da </a:t>
          </a:r>
          <a:r>
            <a:rPr lang="pt-BR" b="1" u="sng" dirty="0"/>
            <a:t>transparência</a:t>
          </a:r>
          <a:r>
            <a:rPr lang="pt-BR" dirty="0"/>
            <a:t> e da qualidade na aplicação dos recursos públicos</a:t>
          </a:r>
        </a:p>
      </dgm:t>
    </dgm:pt>
    <dgm:pt modelId="{7E9DE44A-F028-490A-8141-BDBDC82D315A}" type="parTrans" cxnId="{14E36227-260F-474F-A9BC-90139600B867}">
      <dgm:prSet/>
      <dgm:spPr/>
      <dgm:t>
        <a:bodyPr/>
        <a:lstStyle/>
        <a:p>
          <a:endParaRPr lang="pt-BR"/>
        </a:p>
      </dgm:t>
    </dgm:pt>
    <dgm:pt modelId="{93278794-B0A0-4A43-B58E-182BD43EE693}" type="sibTrans" cxnId="{14E36227-260F-474F-A9BC-90139600B867}">
      <dgm:prSet/>
      <dgm:spPr/>
      <dgm:t>
        <a:bodyPr/>
        <a:lstStyle/>
        <a:p>
          <a:endParaRPr lang="pt-BR"/>
        </a:p>
      </dgm:t>
    </dgm:pt>
    <dgm:pt modelId="{C411A3C2-4339-45AB-BF9F-82B869F34228}">
      <dgm:prSet phldrT="[Texto]"/>
      <dgm:spPr>
        <a:solidFill>
          <a:srgbClr val="267050"/>
        </a:solidFill>
      </dgm:spPr>
      <dgm:t>
        <a:bodyPr/>
        <a:lstStyle/>
        <a:p>
          <a:r>
            <a:rPr lang="pt-BR" dirty="0"/>
            <a:t>Por meio do </a:t>
          </a:r>
          <a:r>
            <a:rPr lang="pt-BR" b="1" u="sng" dirty="0"/>
            <a:t>monitoramento das licitações municipais</a:t>
          </a:r>
          <a:r>
            <a:rPr lang="pt-BR" dirty="0"/>
            <a:t> e de ações de </a:t>
          </a:r>
          <a:r>
            <a:rPr lang="pt-BR" b="1" u="sng" dirty="0"/>
            <a:t>educação fiscal</a:t>
          </a:r>
        </a:p>
      </dgm:t>
    </dgm:pt>
    <dgm:pt modelId="{CF8EDED4-E186-4D2A-9618-664F322FE493}" type="parTrans" cxnId="{D1FAF51B-EB66-45BC-A38F-548913316294}">
      <dgm:prSet/>
      <dgm:spPr/>
      <dgm:t>
        <a:bodyPr/>
        <a:lstStyle/>
        <a:p>
          <a:endParaRPr lang="pt-BR"/>
        </a:p>
      </dgm:t>
    </dgm:pt>
    <dgm:pt modelId="{AD3348F6-C637-4450-B24D-44924B68C0C7}" type="sibTrans" cxnId="{D1FAF51B-EB66-45BC-A38F-548913316294}">
      <dgm:prSet/>
      <dgm:spPr/>
      <dgm:t>
        <a:bodyPr/>
        <a:lstStyle/>
        <a:p>
          <a:endParaRPr lang="pt-BR"/>
        </a:p>
      </dgm:t>
    </dgm:pt>
    <dgm:pt modelId="{24378B24-309F-463D-8BEE-0A0C628290F5}" type="pres">
      <dgm:prSet presAssocID="{E020AA30-3AEC-4A09-AF9A-A72F45C4021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A1FBB0-5ADD-4AC6-87D4-37F22E2118F8}" type="pres">
      <dgm:prSet presAssocID="{C4344B7E-5A48-4B32-BD16-7B2200BCF872}" presName="centerShape" presStyleLbl="node0" presStyleIdx="0" presStyleCnt="1" custScaleX="110461"/>
      <dgm:spPr/>
    </dgm:pt>
    <dgm:pt modelId="{15556CB8-A0DB-4D40-BB44-3E10D66EBB12}" type="pres">
      <dgm:prSet presAssocID="{996AB2E6-F041-456C-8CE6-E686DA6624F4}" presName="parTrans" presStyleLbl="bgSibTrans2D1" presStyleIdx="0" presStyleCnt="4"/>
      <dgm:spPr/>
    </dgm:pt>
    <dgm:pt modelId="{5AA7F188-52E7-4B0B-84EA-90D5743BE6B6}" type="pres">
      <dgm:prSet presAssocID="{17D86791-1595-487F-B05D-D921515AEC74}" presName="node" presStyleLbl="node1" presStyleIdx="0" presStyleCnt="4" custRadScaleRad="99699" custRadScaleInc="-1465">
        <dgm:presLayoutVars>
          <dgm:bulletEnabled val="1"/>
        </dgm:presLayoutVars>
      </dgm:prSet>
      <dgm:spPr/>
    </dgm:pt>
    <dgm:pt modelId="{C88597D4-6BF2-4154-A644-4BD2BA4D5FE7}" type="pres">
      <dgm:prSet presAssocID="{3DE6E0B8-5912-4DB3-8DBF-BED630801102}" presName="parTrans" presStyleLbl="bgSibTrans2D1" presStyleIdx="1" presStyleCnt="4"/>
      <dgm:spPr/>
    </dgm:pt>
    <dgm:pt modelId="{FD5F642E-CB68-4549-8EF8-41849ABBF641}" type="pres">
      <dgm:prSet presAssocID="{073690CF-0446-4DAF-9EDC-5F4EEC67C90B}" presName="node" presStyleLbl="node1" presStyleIdx="1" presStyleCnt="4">
        <dgm:presLayoutVars>
          <dgm:bulletEnabled val="1"/>
        </dgm:presLayoutVars>
      </dgm:prSet>
      <dgm:spPr/>
    </dgm:pt>
    <dgm:pt modelId="{2872685A-585E-499D-9BA4-1C2F242D11C4}" type="pres">
      <dgm:prSet presAssocID="{7E9DE44A-F028-490A-8141-BDBDC82D315A}" presName="parTrans" presStyleLbl="bgSibTrans2D1" presStyleIdx="2" presStyleCnt="4"/>
      <dgm:spPr/>
    </dgm:pt>
    <dgm:pt modelId="{EA1D2CBD-9806-4259-A680-E8F01B673CD6}" type="pres">
      <dgm:prSet presAssocID="{FEED7BFA-5D9F-4CDB-9DF8-88A3257098FA}" presName="node" presStyleLbl="node1" presStyleIdx="2" presStyleCnt="4">
        <dgm:presLayoutVars>
          <dgm:bulletEnabled val="1"/>
        </dgm:presLayoutVars>
      </dgm:prSet>
      <dgm:spPr/>
    </dgm:pt>
    <dgm:pt modelId="{7DE9C1D0-2DE3-421A-9664-5174394C466E}" type="pres">
      <dgm:prSet presAssocID="{CF8EDED4-E186-4D2A-9618-664F322FE493}" presName="parTrans" presStyleLbl="bgSibTrans2D1" presStyleIdx="3" presStyleCnt="4"/>
      <dgm:spPr/>
    </dgm:pt>
    <dgm:pt modelId="{43101691-05EE-4237-B632-4ECD8E17D995}" type="pres">
      <dgm:prSet presAssocID="{C411A3C2-4339-45AB-BF9F-82B869F34228}" presName="node" presStyleLbl="node1" presStyleIdx="3" presStyleCnt="4">
        <dgm:presLayoutVars>
          <dgm:bulletEnabled val="1"/>
        </dgm:presLayoutVars>
      </dgm:prSet>
      <dgm:spPr/>
    </dgm:pt>
  </dgm:ptLst>
  <dgm:cxnLst>
    <dgm:cxn modelId="{9EA6260C-1923-4FD6-97EE-7C9B426F0AA1}" type="presOf" srcId="{C411A3C2-4339-45AB-BF9F-82B869F34228}" destId="{43101691-05EE-4237-B632-4ECD8E17D995}" srcOrd="0" destOrd="0" presId="urn:microsoft.com/office/officeart/2005/8/layout/radial4"/>
    <dgm:cxn modelId="{D1FAF51B-EB66-45BC-A38F-548913316294}" srcId="{C4344B7E-5A48-4B32-BD16-7B2200BCF872}" destId="{C411A3C2-4339-45AB-BF9F-82B869F34228}" srcOrd="3" destOrd="0" parTransId="{CF8EDED4-E186-4D2A-9618-664F322FE493}" sibTransId="{AD3348F6-C637-4450-B24D-44924B68C0C7}"/>
    <dgm:cxn modelId="{14E36227-260F-474F-A9BC-90139600B867}" srcId="{C4344B7E-5A48-4B32-BD16-7B2200BCF872}" destId="{FEED7BFA-5D9F-4CDB-9DF8-88A3257098FA}" srcOrd="2" destOrd="0" parTransId="{7E9DE44A-F028-490A-8141-BDBDC82D315A}" sibTransId="{93278794-B0A0-4A43-B58E-182BD43EE693}"/>
    <dgm:cxn modelId="{7079E43D-F3EE-4FF1-A6EE-8A07BDD30FF2}" type="presOf" srcId="{FEED7BFA-5D9F-4CDB-9DF8-88A3257098FA}" destId="{EA1D2CBD-9806-4259-A680-E8F01B673CD6}" srcOrd="0" destOrd="0" presId="urn:microsoft.com/office/officeart/2005/8/layout/radial4"/>
    <dgm:cxn modelId="{2C4D5E5B-A1AF-484E-8D3F-A1465B03FC79}" srcId="{C4344B7E-5A48-4B32-BD16-7B2200BCF872}" destId="{17D86791-1595-487F-B05D-D921515AEC74}" srcOrd="0" destOrd="0" parTransId="{996AB2E6-F041-456C-8CE6-E686DA6624F4}" sibTransId="{3261AD48-8176-403E-97D9-E0FA3F2A167F}"/>
    <dgm:cxn modelId="{7E7A795D-26C6-41BA-9D3F-1BC148ED1C24}" type="presOf" srcId="{7E9DE44A-F028-490A-8141-BDBDC82D315A}" destId="{2872685A-585E-499D-9BA4-1C2F242D11C4}" srcOrd="0" destOrd="0" presId="urn:microsoft.com/office/officeart/2005/8/layout/radial4"/>
    <dgm:cxn modelId="{B1E4F569-15DF-4B39-974E-71F999B064F5}" type="presOf" srcId="{17D86791-1595-487F-B05D-D921515AEC74}" destId="{5AA7F188-52E7-4B0B-84EA-90D5743BE6B6}" srcOrd="0" destOrd="0" presId="urn:microsoft.com/office/officeart/2005/8/layout/radial4"/>
    <dgm:cxn modelId="{13D70A4B-ECD7-4506-88D7-836DA75D440E}" srcId="{C4344B7E-5A48-4B32-BD16-7B2200BCF872}" destId="{073690CF-0446-4DAF-9EDC-5F4EEC67C90B}" srcOrd="1" destOrd="0" parTransId="{3DE6E0B8-5912-4DB3-8DBF-BED630801102}" sibTransId="{A0EDF5FE-1ECE-4A2B-9BF3-1CAE227F6204}"/>
    <dgm:cxn modelId="{5D5AFA6D-83F3-4765-AEB3-7D116C529D2B}" type="presOf" srcId="{C4344B7E-5A48-4B32-BD16-7B2200BCF872}" destId="{E5A1FBB0-5ADD-4AC6-87D4-37F22E2118F8}" srcOrd="0" destOrd="0" presId="urn:microsoft.com/office/officeart/2005/8/layout/radial4"/>
    <dgm:cxn modelId="{B843B27E-BB89-4A09-B28A-60A9468A2857}" type="presOf" srcId="{CF8EDED4-E186-4D2A-9618-664F322FE493}" destId="{7DE9C1D0-2DE3-421A-9664-5174394C466E}" srcOrd="0" destOrd="0" presId="urn:microsoft.com/office/officeart/2005/8/layout/radial4"/>
    <dgm:cxn modelId="{D95D0980-42A7-428A-9BE4-17082239724F}" type="presOf" srcId="{073690CF-0446-4DAF-9EDC-5F4EEC67C90B}" destId="{FD5F642E-CB68-4549-8EF8-41849ABBF641}" srcOrd="0" destOrd="0" presId="urn:microsoft.com/office/officeart/2005/8/layout/radial4"/>
    <dgm:cxn modelId="{69B157D5-2D29-40D1-B28B-689E023CF927}" type="presOf" srcId="{3DE6E0B8-5912-4DB3-8DBF-BED630801102}" destId="{C88597D4-6BF2-4154-A644-4BD2BA4D5FE7}" srcOrd="0" destOrd="0" presId="urn:microsoft.com/office/officeart/2005/8/layout/radial4"/>
    <dgm:cxn modelId="{86DF04E3-15E2-41C7-9280-E0F4157A2BA4}" type="presOf" srcId="{E020AA30-3AEC-4A09-AF9A-A72F45C40215}" destId="{24378B24-309F-463D-8BEE-0A0C628290F5}" srcOrd="0" destOrd="0" presId="urn:microsoft.com/office/officeart/2005/8/layout/radial4"/>
    <dgm:cxn modelId="{EEE435F0-EF9C-42E0-A5CB-102C35826230}" type="presOf" srcId="{996AB2E6-F041-456C-8CE6-E686DA6624F4}" destId="{15556CB8-A0DB-4D40-BB44-3E10D66EBB12}" srcOrd="0" destOrd="0" presId="urn:microsoft.com/office/officeart/2005/8/layout/radial4"/>
    <dgm:cxn modelId="{F74E54F5-990A-4F09-926E-BC7F94DED4F3}" srcId="{E020AA30-3AEC-4A09-AF9A-A72F45C40215}" destId="{C4344B7E-5A48-4B32-BD16-7B2200BCF872}" srcOrd="0" destOrd="0" parTransId="{95285D49-CDC1-43DF-8467-250D15B7D105}" sibTransId="{D2D14461-42A5-4931-BFDE-D1596D8C4ACD}"/>
    <dgm:cxn modelId="{50D7F3FD-0987-4EC4-94AB-0A5855B2CF04}" type="presParOf" srcId="{24378B24-309F-463D-8BEE-0A0C628290F5}" destId="{E5A1FBB0-5ADD-4AC6-87D4-37F22E2118F8}" srcOrd="0" destOrd="0" presId="urn:microsoft.com/office/officeart/2005/8/layout/radial4"/>
    <dgm:cxn modelId="{CECFDBD6-8764-4338-BC5B-C0AE777D6692}" type="presParOf" srcId="{24378B24-309F-463D-8BEE-0A0C628290F5}" destId="{15556CB8-A0DB-4D40-BB44-3E10D66EBB12}" srcOrd="1" destOrd="0" presId="urn:microsoft.com/office/officeart/2005/8/layout/radial4"/>
    <dgm:cxn modelId="{70C5FFA0-97B1-465F-88B2-EF2AB1AF34F4}" type="presParOf" srcId="{24378B24-309F-463D-8BEE-0A0C628290F5}" destId="{5AA7F188-52E7-4B0B-84EA-90D5743BE6B6}" srcOrd="2" destOrd="0" presId="urn:microsoft.com/office/officeart/2005/8/layout/radial4"/>
    <dgm:cxn modelId="{DA770247-3A34-4D40-87DA-04BB6101A47A}" type="presParOf" srcId="{24378B24-309F-463D-8BEE-0A0C628290F5}" destId="{C88597D4-6BF2-4154-A644-4BD2BA4D5FE7}" srcOrd="3" destOrd="0" presId="urn:microsoft.com/office/officeart/2005/8/layout/radial4"/>
    <dgm:cxn modelId="{0FF82C17-2ACB-4156-988F-73A42BD2F359}" type="presParOf" srcId="{24378B24-309F-463D-8BEE-0A0C628290F5}" destId="{FD5F642E-CB68-4549-8EF8-41849ABBF641}" srcOrd="4" destOrd="0" presId="urn:microsoft.com/office/officeart/2005/8/layout/radial4"/>
    <dgm:cxn modelId="{0F8ABCA9-C840-466A-8688-C57D579F9179}" type="presParOf" srcId="{24378B24-309F-463D-8BEE-0A0C628290F5}" destId="{2872685A-585E-499D-9BA4-1C2F242D11C4}" srcOrd="5" destOrd="0" presId="urn:microsoft.com/office/officeart/2005/8/layout/radial4"/>
    <dgm:cxn modelId="{F9FD4F67-0E3A-49C5-A729-63F3C2BDA980}" type="presParOf" srcId="{24378B24-309F-463D-8BEE-0A0C628290F5}" destId="{EA1D2CBD-9806-4259-A680-E8F01B673CD6}" srcOrd="6" destOrd="0" presId="urn:microsoft.com/office/officeart/2005/8/layout/radial4"/>
    <dgm:cxn modelId="{A8954BEB-CC7E-40E4-BB46-63A572B52FF4}" type="presParOf" srcId="{24378B24-309F-463D-8BEE-0A0C628290F5}" destId="{7DE9C1D0-2DE3-421A-9664-5174394C466E}" srcOrd="7" destOrd="0" presId="urn:microsoft.com/office/officeart/2005/8/layout/radial4"/>
    <dgm:cxn modelId="{A50326B4-1F8D-4C85-8ED6-F6C61E611797}" type="presParOf" srcId="{24378B24-309F-463D-8BEE-0A0C628290F5}" destId="{43101691-05EE-4237-B632-4ECD8E17D99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F35BB-ABC4-4687-AF77-B34B0AD111D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872A1830-EBD5-4197-8A62-76EC4A638981}">
      <dgm:prSet phldrT="[Texto]"/>
      <dgm:spPr/>
      <dgm:t>
        <a:bodyPr/>
        <a:lstStyle/>
        <a:p>
          <a:r>
            <a:rPr lang="pt-BR" dirty="0"/>
            <a:t>Monitoramento das compras públicas municipais</a:t>
          </a:r>
        </a:p>
      </dgm:t>
    </dgm:pt>
    <dgm:pt modelId="{589F0244-CF19-4BA3-A9BA-19D7537148E8}" type="parTrans" cxnId="{E3428D02-EA73-41E9-B0A8-9348E0B4FF2B}">
      <dgm:prSet/>
      <dgm:spPr/>
      <dgm:t>
        <a:bodyPr/>
        <a:lstStyle/>
        <a:p>
          <a:endParaRPr lang="pt-BR"/>
        </a:p>
      </dgm:t>
    </dgm:pt>
    <dgm:pt modelId="{E25C236B-F07C-4C6E-AD3F-42EC8554456F}" type="sibTrans" cxnId="{E3428D02-EA73-41E9-B0A8-9348E0B4FF2B}">
      <dgm:prSet/>
      <dgm:spPr/>
      <dgm:t>
        <a:bodyPr/>
        <a:lstStyle/>
        <a:p>
          <a:endParaRPr lang="pt-BR"/>
        </a:p>
      </dgm:t>
    </dgm:pt>
    <dgm:pt modelId="{BF1EEB90-C75E-4687-B7C0-325783318373}">
      <dgm:prSet phldrT="[Texto]"/>
      <dgm:spPr/>
      <dgm:t>
        <a:bodyPr/>
        <a:lstStyle/>
        <a:p>
          <a:r>
            <a:rPr lang="pt-BR" altLang="pt-BR" dirty="0"/>
            <a:t>Desde a publicação do edital de licitação até o acompanhamento da entrega do produto ou serviço</a:t>
          </a:r>
          <a:r>
            <a:rPr lang="pt-BR" dirty="0"/>
            <a:t> </a:t>
          </a:r>
        </a:p>
      </dgm:t>
    </dgm:pt>
    <dgm:pt modelId="{00ED2895-FD03-4974-AD9F-EB7E34C93D39}" type="parTrans" cxnId="{2E8BEED3-6EE6-4A8B-B3E4-4D8C8751EEC3}">
      <dgm:prSet/>
      <dgm:spPr/>
      <dgm:t>
        <a:bodyPr/>
        <a:lstStyle/>
        <a:p>
          <a:endParaRPr lang="pt-BR"/>
        </a:p>
      </dgm:t>
    </dgm:pt>
    <dgm:pt modelId="{D0839795-FCF4-4B04-B1C4-D002CB521003}" type="sibTrans" cxnId="{2E8BEED3-6EE6-4A8B-B3E4-4D8C8751EEC3}">
      <dgm:prSet/>
      <dgm:spPr/>
      <dgm:t>
        <a:bodyPr/>
        <a:lstStyle/>
        <a:p>
          <a:endParaRPr lang="pt-BR"/>
        </a:p>
      </dgm:t>
    </dgm:pt>
    <dgm:pt modelId="{D2DAA54F-3F76-4723-8EAE-318CF0E96F35}">
      <dgm:prSet phldrT="[Texto]"/>
      <dgm:spPr/>
      <dgm:t>
        <a:bodyPr/>
        <a:lstStyle/>
        <a:p>
          <a:r>
            <a:rPr lang="pt-BR" altLang="pt-BR" dirty="0"/>
            <a:t>Agindo preventivamente no controle social dos gastos públicos</a:t>
          </a:r>
          <a:endParaRPr lang="pt-BR" dirty="0"/>
        </a:p>
      </dgm:t>
    </dgm:pt>
    <dgm:pt modelId="{7D338A97-0B11-4EB4-A46D-51D283B2A0DD}" type="parTrans" cxnId="{B251CD2C-083B-4724-9919-7A993003DA55}">
      <dgm:prSet/>
      <dgm:spPr/>
      <dgm:t>
        <a:bodyPr/>
        <a:lstStyle/>
        <a:p>
          <a:endParaRPr lang="pt-BR"/>
        </a:p>
      </dgm:t>
    </dgm:pt>
    <dgm:pt modelId="{900299E5-897F-4905-91C2-24E0BDB8AFB2}" type="sibTrans" cxnId="{B251CD2C-083B-4724-9919-7A993003DA55}">
      <dgm:prSet/>
      <dgm:spPr/>
      <dgm:t>
        <a:bodyPr/>
        <a:lstStyle/>
        <a:p>
          <a:endParaRPr lang="pt-BR"/>
        </a:p>
      </dgm:t>
    </dgm:pt>
    <dgm:pt modelId="{CBB86E78-1768-4283-BA5D-B94581F7E707}" type="pres">
      <dgm:prSet presAssocID="{523F35BB-ABC4-4687-AF77-B34B0AD111DB}" presName="compositeShape" presStyleCnt="0">
        <dgm:presLayoutVars>
          <dgm:dir/>
          <dgm:resizeHandles/>
        </dgm:presLayoutVars>
      </dgm:prSet>
      <dgm:spPr/>
    </dgm:pt>
    <dgm:pt modelId="{BFB786C1-33EC-4FA0-B00C-AED3B6E2FA35}" type="pres">
      <dgm:prSet presAssocID="{523F35BB-ABC4-4687-AF77-B34B0AD111DB}" presName="pyramid" presStyleLbl="node1" presStyleIdx="0" presStyleCnt="1"/>
      <dgm:spPr>
        <a:solidFill>
          <a:srgbClr val="0B4F99"/>
        </a:solidFill>
      </dgm:spPr>
    </dgm:pt>
    <dgm:pt modelId="{26245EEC-208C-430F-9506-910B62A40160}" type="pres">
      <dgm:prSet presAssocID="{523F35BB-ABC4-4687-AF77-B34B0AD111DB}" presName="theList" presStyleCnt="0"/>
      <dgm:spPr/>
    </dgm:pt>
    <dgm:pt modelId="{04A952A8-FCE2-4827-A445-D8AE4E3E8AD6}" type="pres">
      <dgm:prSet presAssocID="{872A1830-EBD5-4197-8A62-76EC4A638981}" presName="aNode" presStyleLbl="fgAcc1" presStyleIdx="0" presStyleCnt="3" custScaleX="124621">
        <dgm:presLayoutVars>
          <dgm:bulletEnabled val="1"/>
        </dgm:presLayoutVars>
      </dgm:prSet>
      <dgm:spPr/>
    </dgm:pt>
    <dgm:pt modelId="{6D37CA9A-42B8-493C-B6F6-EE8EB36DFF46}" type="pres">
      <dgm:prSet presAssocID="{872A1830-EBD5-4197-8A62-76EC4A638981}" presName="aSpace" presStyleCnt="0"/>
      <dgm:spPr/>
    </dgm:pt>
    <dgm:pt modelId="{F4203EBF-AC28-4E1C-AEE8-C3399D632BB5}" type="pres">
      <dgm:prSet presAssocID="{BF1EEB90-C75E-4687-B7C0-325783318373}" presName="aNode" presStyleLbl="fgAcc1" presStyleIdx="1" presStyleCnt="3" custScaleX="138488">
        <dgm:presLayoutVars>
          <dgm:bulletEnabled val="1"/>
        </dgm:presLayoutVars>
      </dgm:prSet>
      <dgm:spPr/>
    </dgm:pt>
    <dgm:pt modelId="{8B778C22-A6AC-4F7C-A221-E6A94DF3F14C}" type="pres">
      <dgm:prSet presAssocID="{BF1EEB90-C75E-4687-B7C0-325783318373}" presName="aSpace" presStyleCnt="0"/>
      <dgm:spPr/>
    </dgm:pt>
    <dgm:pt modelId="{CA2AB8D2-98D9-46D7-B700-F0731BAEF39D}" type="pres">
      <dgm:prSet presAssocID="{D2DAA54F-3F76-4723-8EAE-318CF0E96F35}" presName="aNode" presStyleLbl="fgAcc1" presStyleIdx="2" presStyleCnt="3" custScaleX="141916">
        <dgm:presLayoutVars>
          <dgm:bulletEnabled val="1"/>
        </dgm:presLayoutVars>
      </dgm:prSet>
      <dgm:spPr/>
    </dgm:pt>
    <dgm:pt modelId="{E2111AB9-4E27-45F8-8278-4C4A1C08436F}" type="pres">
      <dgm:prSet presAssocID="{D2DAA54F-3F76-4723-8EAE-318CF0E96F35}" presName="aSpace" presStyleCnt="0"/>
      <dgm:spPr/>
    </dgm:pt>
  </dgm:ptLst>
  <dgm:cxnLst>
    <dgm:cxn modelId="{E3428D02-EA73-41E9-B0A8-9348E0B4FF2B}" srcId="{523F35BB-ABC4-4687-AF77-B34B0AD111DB}" destId="{872A1830-EBD5-4197-8A62-76EC4A638981}" srcOrd="0" destOrd="0" parTransId="{589F0244-CF19-4BA3-A9BA-19D7537148E8}" sibTransId="{E25C236B-F07C-4C6E-AD3F-42EC8554456F}"/>
    <dgm:cxn modelId="{11D04D25-74C6-4FD9-B426-DAE7AE075947}" type="presOf" srcId="{D2DAA54F-3F76-4723-8EAE-318CF0E96F35}" destId="{CA2AB8D2-98D9-46D7-B700-F0731BAEF39D}" srcOrd="0" destOrd="0" presId="urn:microsoft.com/office/officeart/2005/8/layout/pyramid2"/>
    <dgm:cxn modelId="{68D2CC2C-594B-4A9F-AB63-F6D1DED76D10}" type="presOf" srcId="{523F35BB-ABC4-4687-AF77-B34B0AD111DB}" destId="{CBB86E78-1768-4283-BA5D-B94581F7E707}" srcOrd="0" destOrd="0" presId="urn:microsoft.com/office/officeart/2005/8/layout/pyramid2"/>
    <dgm:cxn modelId="{B251CD2C-083B-4724-9919-7A993003DA55}" srcId="{523F35BB-ABC4-4687-AF77-B34B0AD111DB}" destId="{D2DAA54F-3F76-4723-8EAE-318CF0E96F35}" srcOrd="2" destOrd="0" parTransId="{7D338A97-0B11-4EB4-A46D-51D283B2A0DD}" sibTransId="{900299E5-897F-4905-91C2-24E0BDB8AFB2}"/>
    <dgm:cxn modelId="{D245EC57-B790-496B-AF6E-288F06BA2A98}" type="presOf" srcId="{BF1EEB90-C75E-4687-B7C0-325783318373}" destId="{F4203EBF-AC28-4E1C-AEE8-C3399D632BB5}" srcOrd="0" destOrd="0" presId="urn:microsoft.com/office/officeart/2005/8/layout/pyramid2"/>
    <dgm:cxn modelId="{65DB2798-FD32-4582-ADE9-8BE006554DEE}" type="presOf" srcId="{872A1830-EBD5-4197-8A62-76EC4A638981}" destId="{04A952A8-FCE2-4827-A445-D8AE4E3E8AD6}" srcOrd="0" destOrd="0" presId="urn:microsoft.com/office/officeart/2005/8/layout/pyramid2"/>
    <dgm:cxn modelId="{2E8BEED3-6EE6-4A8B-B3E4-4D8C8751EEC3}" srcId="{523F35BB-ABC4-4687-AF77-B34B0AD111DB}" destId="{BF1EEB90-C75E-4687-B7C0-325783318373}" srcOrd="1" destOrd="0" parTransId="{00ED2895-FD03-4974-AD9F-EB7E34C93D39}" sibTransId="{D0839795-FCF4-4B04-B1C4-D002CB521003}"/>
    <dgm:cxn modelId="{C54477FA-9152-4EF8-9E56-237BE22107B7}" type="presParOf" srcId="{CBB86E78-1768-4283-BA5D-B94581F7E707}" destId="{BFB786C1-33EC-4FA0-B00C-AED3B6E2FA35}" srcOrd="0" destOrd="0" presId="urn:microsoft.com/office/officeart/2005/8/layout/pyramid2"/>
    <dgm:cxn modelId="{355297E9-9E2A-4981-BCF1-3A6478EE3B51}" type="presParOf" srcId="{CBB86E78-1768-4283-BA5D-B94581F7E707}" destId="{26245EEC-208C-430F-9506-910B62A40160}" srcOrd="1" destOrd="0" presId="urn:microsoft.com/office/officeart/2005/8/layout/pyramid2"/>
    <dgm:cxn modelId="{E5AECE0A-4A78-4B56-BDCA-D28011B5F211}" type="presParOf" srcId="{26245EEC-208C-430F-9506-910B62A40160}" destId="{04A952A8-FCE2-4827-A445-D8AE4E3E8AD6}" srcOrd="0" destOrd="0" presId="urn:microsoft.com/office/officeart/2005/8/layout/pyramid2"/>
    <dgm:cxn modelId="{898A9A51-F2DA-4BD4-9FA5-B43EDA175044}" type="presParOf" srcId="{26245EEC-208C-430F-9506-910B62A40160}" destId="{6D37CA9A-42B8-493C-B6F6-EE8EB36DFF46}" srcOrd="1" destOrd="0" presId="urn:microsoft.com/office/officeart/2005/8/layout/pyramid2"/>
    <dgm:cxn modelId="{8ADE08FB-52E1-4715-AEE7-556C1F853D76}" type="presParOf" srcId="{26245EEC-208C-430F-9506-910B62A40160}" destId="{F4203EBF-AC28-4E1C-AEE8-C3399D632BB5}" srcOrd="2" destOrd="0" presId="urn:microsoft.com/office/officeart/2005/8/layout/pyramid2"/>
    <dgm:cxn modelId="{3230522E-C5E5-4D9B-8AF4-33671895152C}" type="presParOf" srcId="{26245EEC-208C-430F-9506-910B62A40160}" destId="{8B778C22-A6AC-4F7C-A221-E6A94DF3F14C}" srcOrd="3" destOrd="0" presId="urn:microsoft.com/office/officeart/2005/8/layout/pyramid2"/>
    <dgm:cxn modelId="{1808EFB7-0DF8-4B52-B204-D01591B33C1E}" type="presParOf" srcId="{26245EEC-208C-430F-9506-910B62A40160}" destId="{CA2AB8D2-98D9-46D7-B700-F0731BAEF39D}" srcOrd="4" destOrd="0" presId="urn:microsoft.com/office/officeart/2005/8/layout/pyramid2"/>
    <dgm:cxn modelId="{0A3BFD52-0A35-4611-9AA2-9F65E1D8A9EA}" type="presParOf" srcId="{26245EEC-208C-430F-9506-910B62A40160}" destId="{E2111AB9-4E27-45F8-8278-4C4A1C08436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1FBB0-5ADD-4AC6-87D4-37F22E2118F8}">
      <dsp:nvSpPr>
        <dsp:cNvPr id="0" name=""/>
        <dsp:cNvSpPr/>
      </dsp:nvSpPr>
      <dsp:spPr>
        <a:xfrm>
          <a:off x="2880323" y="3034137"/>
          <a:ext cx="2448264" cy="221640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Visando contribuir para a </a:t>
          </a:r>
          <a:r>
            <a:rPr lang="pt-BR" sz="2000" b="1" kern="1200" dirty="0"/>
            <a:t>eficiência</a:t>
          </a:r>
          <a:r>
            <a:rPr lang="pt-BR" sz="2000" kern="1200" dirty="0"/>
            <a:t> da gestão pública</a:t>
          </a:r>
        </a:p>
      </dsp:txBody>
      <dsp:txXfrm>
        <a:off x="3238863" y="3358722"/>
        <a:ext cx="1731184" cy="1567236"/>
      </dsp:txXfrm>
    </dsp:sp>
    <dsp:sp modelId="{15556CB8-A0DB-4D40-BB44-3E10D66EBB12}">
      <dsp:nvSpPr>
        <dsp:cNvPr id="0" name=""/>
        <dsp:cNvSpPr/>
      </dsp:nvSpPr>
      <dsp:spPr>
        <a:xfrm rot="11660445">
          <a:off x="1025727" y="3272843"/>
          <a:ext cx="1826149" cy="6316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7F188-52E7-4B0B-84EA-90D5743BE6B6}">
      <dsp:nvSpPr>
        <dsp:cNvPr id="0" name=""/>
        <dsp:cNvSpPr/>
      </dsp:nvSpPr>
      <dsp:spPr>
        <a:xfrm>
          <a:off x="1385" y="2520289"/>
          <a:ext cx="2105585" cy="1684468"/>
        </a:xfrm>
        <a:prstGeom prst="roundRect">
          <a:avLst>
            <a:gd name="adj" fmla="val 10000"/>
          </a:avLst>
        </a:prstGeom>
        <a:solidFill>
          <a:srgbClr val="53C5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É um espaço </a:t>
          </a:r>
          <a:r>
            <a:rPr lang="pt-BR" sz="1900" b="1" u="sng" kern="1200" dirty="0"/>
            <a:t>democrático,  apartidário e sem fins lucrativos</a:t>
          </a:r>
        </a:p>
      </dsp:txBody>
      <dsp:txXfrm>
        <a:off x="50721" y="2569625"/>
        <a:ext cx="2006913" cy="1585796"/>
      </dsp:txXfrm>
    </dsp:sp>
    <dsp:sp modelId="{C88597D4-6BF2-4154-A644-4BD2BA4D5FE7}">
      <dsp:nvSpPr>
        <dsp:cNvPr id="0" name=""/>
        <dsp:cNvSpPr/>
      </dsp:nvSpPr>
      <dsp:spPr>
        <a:xfrm rot="14700000">
          <a:off x="2215688" y="1834385"/>
          <a:ext cx="1919656" cy="6316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642E-CB68-4549-8EF8-41849ABBF641}">
      <dsp:nvSpPr>
        <dsp:cNvPr id="0" name=""/>
        <dsp:cNvSpPr/>
      </dsp:nvSpPr>
      <dsp:spPr>
        <a:xfrm>
          <a:off x="1717082" y="438088"/>
          <a:ext cx="2105585" cy="1684468"/>
        </a:xfrm>
        <a:prstGeom prst="roundRect">
          <a:avLst>
            <a:gd name="adj" fmla="val 10000"/>
          </a:avLst>
        </a:prstGeom>
        <a:solidFill>
          <a:srgbClr val="3CB2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Que reúne o maior nº de </a:t>
          </a:r>
          <a:r>
            <a:rPr lang="pt-BR" sz="1900" b="1" u="sng" kern="1200" dirty="0"/>
            <a:t>entidades representativas</a:t>
          </a:r>
          <a:r>
            <a:rPr lang="pt-BR" sz="1900" b="1" kern="1200" dirty="0"/>
            <a:t> </a:t>
          </a:r>
          <a:r>
            <a:rPr lang="pt-BR" sz="1900" kern="1200" dirty="0"/>
            <a:t>da sociedade civil</a:t>
          </a:r>
        </a:p>
      </dsp:txBody>
      <dsp:txXfrm>
        <a:off x="1766418" y="487424"/>
        <a:ext cx="2006913" cy="1585796"/>
      </dsp:txXfrm>
    </dsp:sp>
    <dsp:sp modelId="{2872685A-585E-499D-9BA4-1C2F242D11C4}">
      <dsp:nvSpPr>
        <dsp:cNvPr id="0" name=""/>
        <dsp:cNvSpPr/>
      </dsp:nvSpPr>
      <dsp:spPr>
        <a:xfrm rot="17700000">
          <a:off x="4073567" y="1834385"/>
          <a:ext cx="1919656" cy="6316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D2CBD-9806-4259-A680-E8F01B673CD6}">
      <dsp:nvSpPr>
        <dsp:cNvPr id="0" name=""/>
        <dsp:cNvSpPr/>
      </dsp:nvSpPr>
      <dsp:spPr>
        <a:xfrm>
          <a:off x="4386243" y="438088"/>
          <a:ext cx="2105585" cy="168446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Atuando em favor da </a:t>
          </a:r>
          <a:r>
            <a:rPr lang="pt-BR" sz="1900" b="1" u="sng" kern="1200" dirty="0"/>
            <a:t>transparência</a:t>
          </a:r>
          <a:r>
            <a:rPr lang="pt-BR" sz="1900" kern="1200" dirty="0"/>
            <a:t> e da qualidade na aplicação dos recursos públicos</a:t>
          </a:r>
        </a:p>
      </dsp:txBody>
      <dsp:txXfrm>
        <a:off x="4435579" y="487424"/>
        <a:ext cx="2006913" cy="1585796"/>
      </dsp:txXfrm>
    </dsp:sp>
    <dsp:sp modelId="{7DE9C1D0-2DE3-421A-9664-5174394C466E}">
      <dsp:nvSpPr>
        <dsp:cNvPr id="0" name=""/>
        <dsp:cNvSpPr/>
      </dsp:nvSpPr>
      <dsp:spPr>
        <a:xfrm rot="20700000">
          <a:off x="5350182" y="3246755"/>
          <a:ext cx="1835834" cy="6316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01691-05EE-4237-B632-4ECD8E17D995}">
      <dsp:nvSpPr>
        <dsp:cNvPr id="0" name=""/>
        <dsp:cNvSpPr/>
      </dsp:nvSpPr>
      <dsp:spPr>
        <a:xfrm>
          <a:off x="6101947" y="2482784"/>
          <a:ext cx="2105585" cy="1684468"/>
        </a:xfrm>
        <a:prstGeom prst="roundRect">
          <a:avLst>
            <a:gd name="adj" fmla="val 10000"/>
          </a:avLst>
        </a:prstGeom>
        <a:solidFill>
          <a:srgbClr val="267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Por meio do </a:t>
          </a:r>
          <a:r>
            <a:rPr lang="pt-BR" sz="1900" b="1" u="sng" kern="1200" dirty="0"/>
            <a:t>monitoramento das licitações municipais</a:t>
          </a:r>
          <a:r>
            <a:rPr lang="pt-BR" sz="1900" kern="1200" dirty="0"/>
            <a:t> e de ações de </a:t>
          </a:r>
          <a:r>
            <a:rPr lang="pt-BR" sz="1900" b="1" u="sng" kern="1200" dirty="0"/>
            <a:t>educação fiscal</a:t>
          </a:r>
        </a:p>
      </dsp:txBody>
      <dsp:txXfrm>
        <a:off x="6151283" y="2532120"/>
        <a:ext cx="2006913" cy="1585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786C1-33EC-4FA0-B00C-AED3B6E2FA35}">
      <dsp:nvSpPr>
        <dsp:cNvPr id="0" name=""/>
        <dsp:cNvSpPr/>
      </dsp:nvSpPr>
      <dsp:spPr>
        <a:xfrm>
          <a:off x="674043" y="0"/>
          <a:ext cx="4662263" cy="4662263"/>
        </a:xfrm>
        <a:prstGeom prst="triangle">
          <a:avLst/>
        </a:prstGeom>
        <a:solidFill>
          <a:srgbClr val="0B4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952A8-FCE2-4827-A445-D8AE4E3E8AD6}">
      <dsp:nvSpPr>
        <dsp:cNvPr id="0" name=""/>
        <dsp:cNvSpPr/>
      </dsp:nvSpPr>
      <dsp:spPr>
        <a:xfrm>
          <a:off x="2632108" y="468730"/>
          <a:ext cx="3776604" cy="1103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Monitoramento das compras públicas municipais</a:t>
          </a:r>
        </a:p>
      </dsp:txBody>
      <dsp:txXfrm>
        <a:off x="2685984" y="522606"/>
        <a:ext cx="3668852" cy="995893"/>
      </dsp:txXfrm>
    </dsp:sp>
    <dsp:sp modelId="{F4203EBF-AC28-4E1C-AEE8-C3399D632BB5}">
      <dsp:nvSpPr>
        <dsp:cNvPr id="0" name=""/>
        <dsp:cNvSpPr/>
      </dsp:nvSpPr>
      <dsp:spPr>
        <a:xfrm>
          <a:off x="2421991" y="1710331"/>
          <a:ext cx="4196839" cy="1103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900" kern="1200" dirty="0"/>
            <a:t>Desde a publicação do edital de licitação até o acompanhamento da entrega do produto ou serviço</a:t>
          </a:r>
          <a:r>
            <a:rPr lang="pt-BR" sz="1900" kern="1200" dirty="0"/>
            <a:t> </a:t>
          </a:r>
        </a:p>
      </dsp:txBody>
      <dsp:txXfrm>
        <a:off x="2475867" y="1764207"/>
        <a:ext cx="4089087" cy="995893"/>
      </dsp:txXfrm>
    </dsp:sp>
    <dsp:sp modelId="{CA2AB8D2-98D9-46D7-B700-F0731BAEF39D}">
      <dsp:nvSpPr>
        <dsp:cNvPr id="0" name=""/>
        <dsp:cNvSpPr/>
      </dsp:nvSpPr>
      <dsp:spPr>
        <a:xfrm>
          <a:off x="2370048" y="2951932"/>
          <a:ext cx="4300724" cy="11036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900" kern="1200" dirty="0"/>
            <a:t>Agindo preventivamente no controle social dos gastos públicos</a:t>
          </a:r>
          <a:endParaRPr lang="pt-BR" sz="1900" kern="1200" dirty="0"/>
        </a:p>
      </dsp:txBody>
      <dsp:txXfrm>
        <a:off x="2423924" y="3005808"/>
        <a:ext cx="4192972" cy="99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8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9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0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1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2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4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5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6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7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8" name="AutoShape 1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21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46412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91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084762" cy="3806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48325" cy="4575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200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1B89CB-ECFE-45AA-A837-068AD5F129A1}" type="slidenum">
              <a:rPr lang="pt-BR" altLang="pt-BR" sz="13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 sz="1300">
              <a:latin typeface="Arial" panose="020B0604020202020204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52BA2B-43A1-49E1-A0D6-EE05379DFB04}" type="slidenum">
              <a:rPr lang="pt-BR" altLang="pt-BR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 sz="13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47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8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90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79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/>
          <p:cNvSpPr>
            <a:spLocks noGrp="1" noChangeArrowheads="1"/>
          </p:cNvSpPr>
          <p:nvPr>
            <p:ph type="sldNum" sz="quarter"/>
          </p:nvPr>
        </p:nvSpPr>
        <p:spPr>
          <a:xfrm>
            <a:off x="4021138" y="9721850"/>
            <a:ext cx="3049587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5116F38-566F-4CD2-B443-74CB6366B1F9}" type="slidenum">
              <a:rPr lang="pt-BR" altLang="pt-BR" sz="1300" b="0">
                <a:solidFill>
                  <a:srgbClr val="000000"/>
                </a:solidFill>
              </a:rPr>
              <a:pPr/>
              <a:t>21</a:t>
            </a:fld>
            <a:endParaRPr lang="pt-BR" altLang="pt-BR" sz="1300" b="0">
              <a:solidFill>
                <a:srgbClr val="000000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SzPct val="100000"/>
            </a:pPr>
            <a:fld id="{C761D404-3615-43AF-815C-E574E4486E2D}" type="slidenum">
              <a:rPr lang="pt-BR" altLang="pt-BR" sz="1300" b="0">
                <a:solidFill>
                  <a:srgbClr val="000000"/>
                </a:solidFill>
              </a:rPr>
              <a:pPr algn="r" eaLnBrk="1" hangingPunct="1">
                <a:buSzPct val="100000"/>
              </a:pPr>
              <a:t>21</a:t>
            </a:fld>
            <a:endParaRPr lang="pt-BR" altLang="pt-BR" sz="1300" b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075238" cy="3806825"/>
          </a:xfrm>
          <a:solidFill>
            <a:srgbClr val="FFFFFF"/>
          </a:solidFill>
          <a:ln/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8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059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2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6950" y="768350"/>
            <a:ext cx="5075238" cy="3806825"/>
          </a:xfrm>
          <a:ln/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343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856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667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645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940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554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080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0162B-547D-4D5C-88A3-B42D13B3D1B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13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553E1-10E6-4565-9A03-E5C3BED3284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70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11900" y="-146050"/>
            <a:ext cx="2066925" cy="62245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" y="-146050"/>
            <a:ext cx="6051550" cy="62245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C1F7-B2DF-4A80-8757-FBE0DD980B3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491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4E74-9825-4E54-A1BC-5F464676CCC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278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3440-24F2-4156-A595-1CC6190FD3D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860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9326-44D9-45A7-A0B4-885467EE711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065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2725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2325" y="1600200"/>
            <a:ext cx="4024313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A8FD-A9B4-43E1-846F-ABF2EFBC2CE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80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11392-DBB8-4441-8890-B3D2B68F9B6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674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C2E96-2347-4A1A-8925-17C83F888FE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2067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641AB-EE70-46F0-99E3-1031678E0F9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4682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1A01-51F8-49F1-98FB-49F58E8BD6A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16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2B52-0107-4BA0-A9F4-150F66B5BFE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6558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BAA1C-0809-4418-BE9A-72DB98B6089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545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5984D-C249-4E0F-81C0-FD0CA65D147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643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07175" y="128588"/>
            <a:ext cx="2049463" cy="59674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5997575" cy="596741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CC371-0331-4C9C-8324-C847C4EEBE3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1005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D56E-3D00-4803-820D-75000333E9D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0"/>
            <a:ext cx="1523810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9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A9391-BE99-4082-9DD1-E8B610B9774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7778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1371-7CCE-4E98-B24F-3386BDA1B97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779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844675"/>
            <a:ext cx="4022725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4513" y="1844675"/>
            <a:ext cx="4024312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970AC-00BE-45BC-AC2A-05E3A7CE0ED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0139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CB8D-9E6B-4CA8-99A5-EC1A60A0C57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220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69A3E-3BA8-4327-817E-30565A2B0E0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0165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6F3C0-95E3-4CEE-BA22-4DA6D3E3466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53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731D7-1038-4707-BBE2-8BF9CF12288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2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0641-85A4-49C3-A0CC-F36D27DC8B4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3227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CDBFC-CBC9-4E4C-A1BB-71C52AA4E44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5660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D7C5-64C9-4F17-BE08-D27D5DB166C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188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11900" y="-146050"/>
            <a:ext cx="2066925" cy="62245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" y="-146050"/>
            <a:ext cx="6051550" cy="62245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C191-5E95-4A47-8E8E-8B5A8F763E6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911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82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934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164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26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059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844675"/>
            <a:ext cx="4022725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4513" y="1844675"/>
            <a:ext cx="4024312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46708-1EC3-4B91-B7EB-9172196A6B0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2850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376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04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65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8294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93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31963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54265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3919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844675"/>
            <a:ext cx="4022725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4513" y="1844675"/>
            <a:ext cx="4024312" cy="42338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4858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824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2AF85-ACB0-4CD8-9707-94722ED2C99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7433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45881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161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79385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631796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99582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11900" y="-146050"/>
            <a:ext cx="2066925" cy="62245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" y="-146050"/>
            <a:ext cx="6051550" cy="62245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12269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AC844-2BFC-4C1A-96EE-8971D52FA7CB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74568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71F8-AC38-4541-BADA-FB053E414DA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8083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44FCA-1F7A-4990-B637-059F9AF59F4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255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8400" y="2286000"/>
            <a:ext cx="3044825" cy="6859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35625" y="2286000"/>
            <a:ext cx="3046413" cy="6859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4526-DAD1-4EBB-84C5-808360ACD4F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40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10DFC-3A1E-4391-8964-42E78EA42EA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09575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1B3A7-576C-4FC8-B776-CECA1E80B6B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64590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247A-97DF-45A9-AC60-18661E3BF5B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15514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CAF71-AE62-4F55-A063-520BF555D48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0954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E4959-7019-46C7-816B-328CFFA30DD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87483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0AB9A-289F-4F23-9F17-40E4193BE24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9590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B8A7-3E76-47C3-BA42-ED983024C2A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25088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21525" y="228600"/>
            <a:ext cx="1560513" cy="89169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530725" cy="89169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2E39D-6AD1-4001-A9DF-92E81387E2B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18588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F653-C5CD-4706-8731-B69E0B2392B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98493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D91EC-50B7-4C3B-96B7-80289866598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27661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7616-F141-4912-951B-1C89037F6E7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7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4E47C-8027-4BDB-B482-9B3937CE547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70580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080B-DA22-4AA2-A309-2835CE6B865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98432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F583B-1196-4E6C-8EBC-4B03BAAEB66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3134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DB01B-67CA-4A2D-8EA9-1AA359FBCED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0423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0F5CA-8A1D-45B6-B4B3-0CCD9FAF04E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5468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6C815-E6C6-4BD1-8241-2DFC5BDE044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00872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47A82-AD7E-47B0-A55F-808EBF656C6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98934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19C2-E102-4DD9-9215-F4FDCD81343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0098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228600"/>
            <a:ext cx="2055813" cy="5897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6625" cy="589756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BE0E-EA80-4230-989B-A877360A435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594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8A387-8EE8-4EF3-ABB4-DAAD5009062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27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548C-3BAB-488D-BF90-C75D0B8DDEE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61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-146050"/>
            <a:ext cx="81994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844675"/>
            <a:ext cx="8199437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877050" y="6381750"/>
            <a:ext cx="141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979613" y="6381750"/>
            <a:ext cx="4824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88350" y="6381750"/>
            <a:ext cx="7254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500CBA-341B-45B7-80B3-F33D5173E76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199438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994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03438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03438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4FB5B25-B0D5-49F7-9953-5E3C4F8A798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-146050"/>
            <a:ext cx="81994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844675"/>
            <a:ext cx="8199437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77050" y="6524625"/>
            <a:ext cx="1412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07950" y="6524625"/>
            <a:ext cx="66246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88350" y="6524625"/>
            <a:ext cx="72548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F632A3-DCA5-458A-A730-B7F91F14F08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2FAB-6526-4F5B-9B78-6AEA11700D5C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2F63-A8EF-4512-8560-97A03FBDDB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-146050"/>
            <a:ext cx="81994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844675"/>
            <a:ext cx="8199437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0" y="0"/>
            <a:ext cx="9139238" cy="6853238"/>
            <a:chOff x="0" y="0"/>
            <a:chExt cx="5757" cy="4317"/>
          </a:xfrm>
        </p:grpSpPr>
        <p:sp>
          <p:nvSpPr>
            <p:cNvPr id="5129" name="Rectangle 2"/>
            <p:cNvSpPr>
              <a:spLocks noChangeArrowheads="1"/>
            </p:cNvSpPr>
            <p:nvPr/>
          </p:nvSpPr>
          <p:spPr bwMode="auto">
            <a:xfrm>
              <a:off x="288" y="0"/>
              <a:ext cx="5469" cy="1053"/>
            </a:xfrm>
            <a:prstGeom prst="rect">
              <a:avLst/>
            </a:prstGeom>
            <a:solidFill>
              <a:srgbClr val="D5F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513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49" cy="4317"/>
            </a:xfrm>
            <a:prstGeom prst="rect">
              <a:avLst/>
            </a:prstGeom>
            <a:solidFill>
              <a:srgbClr val="769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51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149" cy="1053"/>
            </a:xfrm>
            <a:prstGeom prst="rect">
              <a:avLst/>
            </a:prstGeom>
            <a:solidFill>
              <a:srgbClr val="769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5132" name="Oval 5"/>
            <p:cNvSpPr>
              <a:spLocks noChangeArrowheads="1"/>
            </p:cNvSpPr>
            <p:nvPr/>
          </p:nvSpPr>
          <p:spPr bwMode="auto">
            <a:xfrm>
              <a:off x="312" y="264"/>
              <a:ext cx="525" cy="525"/>
            </a:xfrm>
            <a:prstGeom prst="ellipse">
              <a:avLst/>
            </a:prstGeom>
            <a:solidFill>
              <a:srgbClr val="D5F39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243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286000"/>
            <a:ext cx="624363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6553200" y="63515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630988"/>
            <a:ext cx="2890838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pt-BR"/>
              <a:t>22-mar-13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533400" y="533400"/>
            <a:ext cx="757238" cy="604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6DD17521-A78C-44BF-9B55-C47A1765910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pic>
        <p:nvPicPr>
          <p:cNvPr id="5128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286500"/>
            <a:ext cx="14081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dt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0" y="0"/>
            <a:ext cx="9139238" cy="6853238"/>
            <a:chOff x="0" y="0"/>
            <a:chExt cx="5757" cy="4317"/>
          </a:xfrm>
        </p:grpSpPr>
        <p:sp>
          <p:nvSpPr>
            <p:cNvPr id="6156" name="Rectangle 2"/>
            <p:cNvSpPr>
              <a:spLocks noChangeArrowheads="1"/>
            </p:cNvSpPr>
            <p:nvPr/>
          </p:nvSpPr>
          <p:spPr bwMode="auto">
            <a:xfrm>
              <a:off x="288" y="0"/>
              <a:ext cx="5469" cy="1053"/>
            </a:xfrm>
            <a:prstGeom prst="rect">
              <a:avLst/>
            </a:prstGeom>
            <a:solidFill>
              <a:srgbClr val="D5F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615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49" cy="4317"/>
            </a:xfrm>
            <a:prstGeom prst="rect">
              <a:avLst/>
            </a:prstGeom>
            <a:solidFill>
              <a:srgbClr val="769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615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149" cy="1053"/>
            </a:xfrm>
            <a:prstGeom prst="rect">
              <a:avLst/>
            </a:prstGeom>
            <a:solidFill>
              <a:srgbClr val="769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6159" name="Oval 5"/>
            <p:cNvSpPr>
              <a:spLocks noChangeArrowheads="1"/>
            </p:cNvSpPr>
            <p:nvPr/>
          </p:nvSpPr>
          <p:spPr bwMode="auto">
            <a:xfrm>
              <a:off x="312" y="264"/>
              <a:ext cx="525" cy="525"/>
            </a:xfrm>
            <a:prstGeom prst="ellipse">
              <a:avLst/>
            </a:prstGeom>
            <a:solidFill>
              <a:srgbClr val="D5F39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grpSp>
        <p:nvGrpSpPr>
          <p:cNvPr id="6147" name="Group 6"/>
          <p:cNvGrpSpPr>
            <a:grpSpLocks/>
          </p:cNvGrpSpPr>
          <p:nvPr/>
        </p:nvGrpSpPr>
        <p:grpSpPr bwMode="auto">
          <a:xfrm>
            <a:off x="0" y="0"/>
            <a:ext cx="9139238" cy="1671638"/>
            <a:chOff x="0" y="0"/>
            <a:chExt cx="5757" cy="1053"/>
          </a:xfrm>
        </p:grpSpPr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57" cy="1053"/>
            </a:xfrm>
            <a:prstGeom prst="rect">
              <a:avLst/>
            </a:prstGeom>
            <a:solidFill>
              <a:srgbClr val="D5F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149" cy="1053"/>
            </a:xfrm>
            <a:prstGeom prst="rect">
              <a:avLst/>
            </a:prstGeom>
            <a:solidFill>
              <a:srgbClr val="769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312" y="264"/>
              <a:ext cx="525" cy="525"/>
            </a:xfrm>
            <a:prstGeom prst="ellipse">
              <a:avLst/>
            </a:prstGeom>
            <a:solidFill>
              <a:srgbClr val="D5F39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sp>
        <p:nvSpPr>
          <p:cNvPr id="614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243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553200" y="6351588"/>
            <a:ext cx="2128838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pt-BR"/>
              <a:t>03/10/13</a:t>
            </a:r>
          </a:p>
        </p:txBody>
      </p: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24384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533400" y="533400"/>
            <a:ext cx="757238" cy="604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BE4D090A-91E5-4A91-BD7F-A42C201ADD6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Relationship Id="rId14" Type="http://schemas.openxmlformats.org/officeDocument/2006/relationships/image" Target="../media/image4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981075"/>
            <a:ext cx="62134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tângulo 2"/>
          <p:cNvSpPr>
            <a:spLocks noChangeArrowheads="1"/>
          </p:cNvSpPr>
          <p:nvPr/>
        </p:nvSpPr>
        <p:spPr bwMode="auto">
          <a:xfrm>
            <a:off x="552450" y="5084763"/>
            <a:ext cx="792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800" b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“O CIDADÃO NO CONTROLE DO DINHEIRO PÚBLICO"</a:t>
            </a:r>
            <a:endParaRPr lang="pt-BR" altLang="pt-BR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3213" y="4292600"/>
            <a:ext cx="82296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12738" indent="-312738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endParaRPr lang="pt-BR" altLang="pt-BR" sz="2000" dirty="0">
              <a:solidFill>
                <a:srgbClr val="003366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endParaRPr lang="pt-BR" altLang="pt-BR" sz="2000" dirty="0">
              <a:solidFill>
                <a:srgbClr val="003366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endParaRPr lang="pt-BR" altLang="pt-BR" sz="2000" dirty="0">
              <a:solidFill>
                <a:srgbClr val="003366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3366CC"/>
              </a:buClr>
              <a:buSzPct val="100000"/>
            </a:pPr>
            <a:endParaRPr lang="pt-BR" altLang="pt-BR" sz="1600" dirty="0">
              <a:solidFill>
                <a:srgbClr val="003366"/>
              </a:solidFill>
            </a:endParaRPr>
          </a:p>
          <a:p>
            <a:pPr eaLnBrk="1" hangingPunct="1">
              <a:spcBef>
                <a:spcPts val="600"/>
              </a:spcBef>
              <a:buSzPct val="100000"/>
            </a:pPr>
            <a:endParaRPr lang="pt-BR" altLang="pt-BR" sz="2400" dirty="0">
              <a:solidFill>
                <a:srgbClr val="003366"/>
              </a:solidFill>
            </a:endParaRPr>
          </a:p>
        </p:txBody>
      </p:sp>
      <p:graphicFrame>
        <p:nvGraphicFramePr>
          <p:cNvPr id="2" name="Diagrama 1"/>
          <p:cNvGraphicFramePr/>
          <p:nvPr/>
        </p:nvGraphicFramePr>
        <p:xfrm>
          <a:off x="611560" y="1143000"/>
          <a:ext cx="7344816" cy="466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11163" y="14077"/>
            <a:ext cx="8013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2060"/>
                </a:solidFill>
              </a:rPr>
              <a:t>Monitoramento das licitações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844823"/>
            <a:ext cx="6858000" cy="2088233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Monitoramento de licitações</a:t>
            </a:r>
            <a:br>
              <a:rPr lang="pt-BR" b="1" dirty="0">
                <a:solidFill>
                  <a:schemeClr val="tx1"/>
                </a:solidFill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920880" cy="1684784"/>
          </a:xfrm>
        </p:spPr>
        <p:txBody>
          <a:bodyPr/>
          <a:lstStyle/>
          <a:p>
            <a:r>
              <a:rPr lang="pt-BR" sz="4000" b="1" dirty="0">
                <a:solidFill>
                  <a:srgbClr val="FF0000"/>
                </a:solidFill>
              </a:rPr>
              <a:t>Em média, observa-se economia entre 10 a 15% </a:t>
            </a:r>
            <a:r>
              <a:rPr lang="pt-BR" sz="4000" b="1" dirty="0">
                <a:solidFill>
                  <a:schemeClr val="tx1"/>
                </a:solidFill>
              </a:rPr>
              <a:t>das compras municipais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316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71550" y="1628775"/>
            <a:ext cx="7704138" cy="495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857250" indent="-857250" algn="ctr">
              <a:spcBef>
                <a:spcPct val="0"/>
              </a:spcBef>
              <a:buClrTx/>
              <a:defRPr/>
            </a:pPr>
            <a:r>
              <a:rPr lang="pt-BR" altLang="pt-BR" b="1" dirty="0">
                <a:solidFill>
                  <a:srgbClr val="FF0000"/>
                </a:solidFill>
                <a:latin typeface="Arial Black" panose="020B0A04020102020204" pitchFamily="34" charset="0"/>
              </a:rPr>
              <a:t>Sabe qual o valor de recursos públicos economizados graças à atuação dos OS </a:t>
            </a:r>
            <a:r>
              <a:rPr lang="pt-BR" altLang="pt-BR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apenas nos últimos 3 anos</a:t>
            </a:r>
            <a:r>
              <a:rPr lang="pt-BR" altLang="pt-BR" b="1" dirty="0">
                <a:solidFill>
                  <a:srgbClr val="FF0000"/>
                </a:solidFill>
                <a:latin typeface="Arial Black" panose="020B0A04020102020204" pitchFamily="34" charset="0"/>
              </a:rPr>
              <a:t>? </a:t>
            </a:r>
          </a:p>
          <a:p>
            <a:pPr marL="857250" indent="-857250" algn="ctr">
              <a:spcBef>
                <a:spcPct val="0"/>
              </a:spcBef>
              <a:buClrTx/>
              <a:defRPr/>
            </a:pPr>
            <a:endParaRPr lang="pt-BR" altLang="pt-BR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indent="-857250" algn="ctr">
              <a:spcBef>
                <a:spcPct val="0"/>
              </a:spcBef>
              <a:buClrTx/>
              <a:defRPr/>
            </a:pPr>
            <a:r>
              <a:rPr lang="pt-BR" altLang="pt-BR" sz="6000" b="1" dirty="0">
                <a:solidFill>
                  <a:srgbClr val="FF0000"/>
                </a:solidFill>
                <a:latin typeface="Arial Black" panose="020B0A04020102020204" pitchFamily="34" charset="0"/>
              </a:rPr>
              <a:t>R$ 1,5 BILHÃO !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pt-BR" altLang="pt-BR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3026717"/>
          </a:xfrm>
        </p:spPr>
        <p:txBody>
          <a:bodyPr/>
          <a:lstStyle/>
          <a:p>
            <a:r>
              <a:rPr lang="pt-BR" sz="4400" dirty="0"/>
              <a:t>Como se dá na prática esta economia de recursos públicos?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212080"/>
            <a:ext cx="6858000" cy="4571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73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4"/>
          <p:cNvSpPr txBox="1">
            <a:spLocks noChangeArrowheads="1"/>
          </p:cNvSpPr>
          <p:nvPr/>
        </p:nvSpPr>
        <p:spPr bwMode="auto">
          <a:xfrm>
            <a:off x="3923928" y="2341537"/>
            <a:ext cx="4608513" cy="2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pt-BR" altLang="pt-BR" sz="3200" dirty="0">
                <a:solidFill>
                  <a:schemeClr val="tx1"/>
                </a:solidFill>
              </a:rPr>
              <a:t>A Prefeitura pretendia pagar </a:t>
            </a:r>
            <a:r>
              <a:rPr lang="pt-BR" altLang="pt-BR" sz="3200" b="1" dirty="0">
                <a:solidFill>
                  <a:srgbClr val="C00000"/>
                </a:solidFill>
              </a:rPr>
              <a:t>R$ 20 mil por 1 carrinho de limpeza</a:t>
            </a:r>
            <a:r>
              <a:rPr lang="pt-BR" altLang="pt-BR" sz="3200" dirty="0">
                <a:solidFill>
                  <a:schemeClr val="tx1"/>
                </a:solidFill>
              </a:rPr>
              <a:t>, que </a:t>
            </a:r>
            <a:r>
              <a:rPr lang="pt-BR" altLang="pt-BR" sz="3200" b="1" dirty="0">
                <a:solidFill>
                  <a:srgbClr val="C00000"/>
                </a:solidFill>
              </a:rPr>
              <a:t>custava R$ 418,00.</a:t>
            </a:r>
            <a:endParaRPr lang="pt-BR" altLang="pt-BR" sz="3200" dirty="0">
              <a:solidFill>
                <a:srgbClr val="C00000"/>
              </a:solidFill>
            </a:endParaRPr>
          </a:p>
        </p:txBody>
      </p:sp>
      <p:pic>
        <p:nvPicPr>
          <p:cNvPr id="24579" name="Picture 2" descr="F:\Apresentações\Relatorio Quadrimestral\exemplos\kit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"/>
          <a:stretch>
            <a:fillRect/>
          </a:stretch>
        </p:blipFill>
        <p:spPr bwMode="auto">
          <a:xfrm>
            <a:off x="417513" y="2060847"/>
            <a:ext cx="3167062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tângulo 1"/>
          <p:cNvSpPr>
            <a:spLocks noChangeArrowheads="1"/>
          </p:cNvSpPr>
          <p:nvPr/>
        </p:nvSpPr>
        <p:spPr bwMode="auto">
          <a:xfrm>
            <a:off x="3923928" y="3644900"/>
            <a:ext cx="482453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pt-BR" altLang="pt-BR" sz="3200" b="1" dirty="0">
                <a:solidFill>
                  <a:srgbClr val="C00000"/>
                </a:solidFill>
              </a:rPr>
              <a:t>Evitou-se o Desperdício de quase </a:t>
            </a:r>
            <a:r>
              <a:rPr lang="pt-BR" altLang="pt-BR" sz="3200" b="1" u="sng" dirty="0">
                <a:solidFill>
                  <a:srgbClr val="C00000"/>
                </a:solidFill>
              </a:rPr>
              <a:t>R$ 2 milhões</a:t>
            </a:r>
            <a:r>
              <a:rPr lang="pt-BR" altLang="pt-BR" sz="3200" b="1" dirty="0">
                <a:solidFill>
                  <a:srgbClr val="C00000"/>
                </a:solidFill>
              </a:rPr>
              <a:t> na compra de </a:t>
            </a:r>
            <a:r>
              <a:rPr lang="pt-BR" altLang="pt-BR" sz="3200" b="1" u="sng" dirty="0">
                <a:solidFill>
                  <a:srgbClr val="C00000"/>
                </a:solidFill>
              </a:rPr>
              <a:t>um único item</a:t>
            </a:r>
            <a:r>
              <a:rPr lang="pt-BR" altLang="pt-BR" sz="32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4581" name="Retângulo 2"/>
          <p:cNvSpPr>
            <a:spLocks noChangeArrowheads="1"/>
          </p:cNvSpPr>
          <p:nvPr/>
        </p:nvSpPr>
        <p:spPr bwMode="auto">
          <a:xfrm>
            <a:off x="417513" y="692150"/>
            <a:ext cx="501858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pt-BR" altLang="pt-BR" sz="3200" b="1" dirty="0">
                <a:solidFill>
                  <a:srgbClr val="008400"/>
                </a:solidFill>
              </a:rPr>
              <a:t>OS Campos Gerais - PR</a:t>
            </a:r>
            <a:endParaRPr lang="pt-BR" altLang="pt-BR" sz="2400" b="1" dirty="0">
              <a:solidFill>
                <a:srgbClr val="008400"/>
              </a:solidFill>
            </a:endParaRPr>
          </a:p>
        </p:txBody>
      </p:sp>
      <p:sp>
        <p:nvSpPr>
          <p:cNvPr id="24582" name="Text Box 2"/>
          <p:cNvSpPr txBox="1">
            <a:spLocks noChangeArrowheads="1"/>
          </p:cNvSpPr>
          <p:nvPr/>
        </p:nvSpPr>
        <p:spPr bwMode="auto">
          <a:xfrm>
            <a:off x="250824" y="44450"/>
            <a:ext cx="676944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b="1" dirty="0">
                <a:solidFill>
                  <a:srgbClr val="002060"/>
                </a:solidFill>
              </a:rPr>
              <a:t>1. Monitoramento de Licitações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250825" y="1773238"/>
            <a:ext cx="8713788" cy="2303462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pt-BR" altLang="pt-BR" sz="2400" b="1" dirty="0">
                <a:solidFill>
                  <a:srgbClr val="008400"/>
                </a:solidFill>
              </a:rPr>
              <a:t> </a:t>
            </a:r>
          </a:p>
          <a:p>
            <a:pPr algn="ctr">
              <a:tabLst/>
              <a:defRPr/>
            </a:pPr>
            <a:endParaRPr lang="pt-BR" altLang="pt-BR" sz="2000" b="1" dirty="0">
              <a:solidFill>
                <a:srgbClr val="008400"/>
              </a:solidFill>
            </a:endParaRPr>
          </a:p>
          <a:p>
            <a:pPr algn="ctr">
              <a:tabLst/>
              <a:defRPr/>
            </a:pPr>
            <a:endParaRPr lang="pt-BR" altLang="pt-BR" sz="3200" b="1" dirty="0">
              <a:solidFill>
                <a:srgbClr val="008400"/>
              </a:solidFill>
            </a:endParaRPr>
          </a:p>
          <a:p>
            <a:pPr algn="ctr">
              <a:tabLst/>
              <a:defRPr/>
            </a:pPr>
            <a:r>
              <a:rPr lang="pt-BR" altLang="pt-BR" sz="3200" b="1" dirty="0">
                <a:solidFill>
                  <a:srgbClr val="008400"/>
                </a:solidFill>
              </a:rPr>
              <a:t>OS Lages - SC</a:t>
            </a:r>
          </a:p>
          <a:p>
            <a:pPr algn="ctr">
              <a:tabLst/>
              <a:defRPr/>
            </a:pPr>
            <a:endParaRPr lang="en-GB" altLang="pt-BR" sz="3200" dirty="0">
              <a:solidFill>
                <a:srgbClr val="333333"/>
              </a:solidFill>
              <a:latin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Produto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: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selante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para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uso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odontológico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endParaRPr lang="en-GB" altLang="pt-BR" sz="3200" dirty="0">
              <a:solidFill>
                <a:srgbClr val="333333"/>
              </a:solidFill>
              <a:latin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Em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2014,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foi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comprado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por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b="1" dirty="0">
                <a:solidFill>
                  <a:srgbClr val="C00000"/>
                </a:solidFill>
                <a:latin typeface="Lucida Grande"/>
              </a:rPr>
              <a:t>R$ 24,00 a Unidade</a:t>
            </a: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endParaRPr lang="en-GB" altLang="pt-BR" sz="3200" dirty="0">
              <a:solidFill>
                <a:srgbClr val="333333"/>
              </a:solidFill>
              <a:latin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r>
              <a:rPr lang="en-GB" altLang="pt-BR" sz="3200" b="1" dirty="0" err="1">
                <a:solidFill>
                  <a:srgbClr val="C00000"/>
                </a:solidFill>
                <a:latin typeface="Lucida Grande"/>
              </a:rPr>
              <a:t>Em</a:t>
            </a:r>
            <a:r>
              <a:rPr lang="en-GB" altLang="pt-BR" sz="3200" b="1" dirty="0">
                <a:solidFill>
                  <a:srgbClr val="C00000"/>
                </a:solidFill>
                <a:latin typeface="Lucida Grande"/>
              </a:rPr>
              <a:t> 2015, </a:t>
            </a:r>
            <a:r>
              <a:rPr lang="en-GB" altLang="pt-BR" sz="3200" b="1" dirty="0" err="1">
                <a:solidFill>
                  <a:srgbClr val="C00000"/>
                </a:solidFill>
                <a:latin typeface="Lucida Grande"/>
              </a:rPr>
              <a:t>seria</a:t>
            </a:r>
            <a:r>
              <a:rPr lang="en-GB" altLang="pt-BR" sz="3200" b="1" dirty="0">
                <a:solidFill>
                  <a:srgbClr val="C00000"/>
                </a:solidFill>
                <a:latin typeface="Lucida Grande"/>
              </a:rPr>
              <a:t> </a:t>
            </a:r>
            <a:r>
              <a:rPr lang="en-GB" altLang="pt-BR" sz="3200" b="1" dirty="0" err="1">
                <a:solidFill>
                  <a:srgbClr val="C00000"/>
                </a:solidFill>
                <a:latin typeface="Lucida Grande"/>
              </a:rPr>
              <a:t>adquirido</a:t>
            </a:r>
            <a:r>
              <a:rPr lang="en-GB" altLang="pt-BR" sz="3200" b="1" dirty="0">
                <a:solidFill>
                  <a:srgbClr val="C00000"/>
                </a:solidFill>
                <a:latin typeface="Lucida Grande"/>
              </a:rPr>
              <a:t> </a:t>
            </a:r>
            <a:r>
              <a:rPr lang="en-GB" altLang="pt-BR" sz="3200" b="1" dirty="0" err="1">
                <a:solidFill>
                  <a:srgbClr val="C00000"/>
                </a:solidFill>
                <a:latin typeface="Lucida Grande"/>
              </a:rPr>
              <a:t>por</a:t>
            </a:r>
            <a:r>
              <a:rPr lang="en-GB" altLang="pt-BR" sz="3200" b="1" dirty="0">
                <a:solidFill>
                  <a:srgbClr val="C00000"/>
                </a:solidFill>
                <a:latin typeface="+mj-lt"/>
              </a:rPr>
              <a:t> R$ 7.084,00!</a:t>
            </a: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endParaRPr lang="en-GB" altLang="pt-BR" sz="3200" dirty="0">
              <a:solidFill>
                <a:srgbClr val="333333"/>
              </a:solidFill>
              <a:latin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  <a:tabLst/>
              <a:defRPr/>
            </a:pP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Um ‘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erro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’ que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poder</a:t>
            </a:r>
            <a:r>
              <a:rPr lang="en-GB" altLang="pt-BR" sz="3200" dirty="0" err="1">
                <a:solidFill>
                  <a:srgbClr val="333333"/>
                </a:solidFill>
              </a:rPr>
              <a:t>ia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custar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aos</a:t>
            </a:r>
            <a:r>
              <a:rPr lang="en-GB" altLang="pt-BR" sz="32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cofres</a:t>
            </a:r>
            <a:r>
              <a:rPr lang="en-GB" altLang="pt-BR" sz="3200" dirty="0">
                <a:solidFill>
                  <a:srgbClr val="333333"/>
                </a:solidFill>
              </a:rPr>
              <a:t> </a:t>
            </a:r>
            <a:r>
              <a:rPr lang="en-GB" altLang="pt-BR" sz="3200" dirty="0" err="1">
                <a:solidFill>
                  <a:srgbClr val="333333"/>
                </a:solidFill>
              </a:rPr>
              <a:t>pú</a:t>
            </a:r>
            <a:r>
              <a:rPr lang="en-GB" altLang="pt-BR" sz="3200" dirty="0" err="1">
                <a:solidFill>
                  <a:srgbClr val="333333"/>
                </a:solidFill>
                <a:latin typeface="Lucida Grande"/>
              </a:rPr>
              <a:t>blicos</a:t>
            </a:r>
            <a:r>
              <a:rPr lang="en-GB" altLang="pt-BR" sz="3200" dirty="0">
                <a:solidFill>
                  <a:srgbClr val="333333"/>
                </a:solidFill>
              </a:rPr>
              <a:t> </a:t>
            </a:r>
            <a:r>
              <a:rPr lang="en-GB" altLang="pt-BR" sz="3200" b="1" dirty="0">
                <a:solidFill>
                  <a:srgbClr val="C00000"/>
                </a:solidFill>
                <a:latin typeface="Lucida Grande"/>
              </a:rPr>
              <a:t>R$ 367.120,00</a:t>
            </a:r>
            <a:r>
              <a:rPr lang="en-GB" altLang="pt-BR" sz="3200" dirty="0">
                <a:solidFill>
                  <a:srgbClr val="C00000"/>
                </a:solidFill>
                <a:latin typeface="Lucida Grande"/>
              </a:rPr>
              <a:t>!</a:t>
            </a:r>
            <a:endParaRPr lang="pt-BR" altLang="pt-BR" sz="3200" b="1" dirty="0">
              <a:solidFill>
                <a:srgbClr val="C000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50825" y="184150"/>
            <a:ext cx="61928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b="1" dirty="0">
                <a:solidFill>
                  <a:srgbClr val="002060"/>
                </a:solidFill>
              </a:rPr>
              <a:t>1. Monitoramento de Licitações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23850" y="1874838"/>
            <a:ext cx="860742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000" b="1" u="sng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r>
              <a:rPr lang="pt-BR" altLang="pt-BR" sz="2400" b="1" u="sng" dirty="0">
                <a:solidFill>
                  <a:schemeClr val="tx1"/>
                </a:solidFill>
              </a:rPr>
              <a:t>Problemas encontrados:</a:t>
            </a:r>
            <a:r>
              <a:rPr lang="pt-BR" altLang="pt-BR" sz="2400" dirty="0">
                <a:solidFill>
                  <a:schemeClr val="tx1"/>
                </a:solidFill>
              </a:rPr>
              <a:t> 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400" dirty="0" err="1">
                <a:solidFill>
                  <a:schemeClr val="tx1"/>
                </a:solidFill>
              </a:rPr>
              <a:t>Sobrepreço</a:t>
            </a:r>
            <a:r>
              <a:rPr lang="pt-BR" altLang="pt-BR" sz="2400" dirty="0">
                <a:solidFill>
                  <a:schemeClr val="tx1"/>
                </a:solidFill>
              </a:rPr>
              <a:t> no valor de muitos itens do edital;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400" dirty="0">
                <a:solidFill>
                  <a:schemeClr val="tx1"/>
                </a:solidFill>
              </a:rPr>
              <a:t>Inclusão de itens como </a:t>
            </a:r>
            <a:r>
              <a:rPr lang="pt-BR" altLang="pt-BR" sz="2400" u="sng" dirty="0">
                <a:solidFill>
                  <a:schemeClr val="tx1"/>
                </a:solidFill>
              </a:rPr>
              <a:t>perfume, esmalte de unha e creme de barbear</a:t>
            </a:r>
            <a:r>
              <a:rPr lang="pt-BR" altLang="pt-B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50825" y="184150"/>
            <a:ext cx="61928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b="1" dirty="0">
                <a:solidFill>
                  <a:srgbClr val="002060"/>
                </a:solidFill>
              </a:rPr>
              <a:t>1. Monitoramento de Licitações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  <p:sp>
        <p:nvSpPr>
          <p:cNvPr id="28676" name="Retângulo 1"/>
          <p:cNvSpPr>
            <a:spLocks noChangeArrowheads="1"/>
          </p:cNvSpPr>
          <p:nvPr/>
        </p:nvSpPr>
        <p:spPr bwMode="auto">
          <a:xfrm>
            <a:off x="2771775" y="806450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r>
              <a:rPr lang="pt-BR" altLang="pt-BR" sz="3200" b="1">
                <a:solidFill>
                  <a:srgbClr val="008400"/>
                </a:solidFill>
              </a:rPr>
              <a:t>OS Picos - PI:</a:t>
            </a:r>
          </a:p>
        </p:txBody>
      </p:sp>
      <p:sp>
        <p:nvSpPr>
          <p:cNvPr id="28677" name="Retângulo 2"/>
          <p:cNvSpPr>
            <a:spLocks noChangeArrowheads="1"/>
          </p:cNvSpPr>
          <p:nvPr/>
        </p:nvSpPr>
        <p:spPr bwMode="auto">
          <a:xfrm>
            <a:off x="250825" y="1341438"/>
            <a:ext cx="8680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pt-BR" altLang="pt-BR" sz="2400" b="1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r>
              <a:rPr lang="pt-BR" altLang="pt-BR" sz="2400" b="1">
                <a:solidFill>
                  <a:schemeClr val="tx1"/>
                </a:solidFill>
              </a:rPr>
              <a:t>Pregão presencial 050/2014 / Valor total:</a:t>
            </a:r>
            <a:r>
              <a:rPr lang="pt-BR" altLang="pt-BR" sz="2400">
                <a:solidFill>
                  <a:srgbClr val="008400"/>
                </a:solidFill>
              </a:rPr>
              <a:t> </a:t>
            </a:r>
            <a:r>
              <a:rPr lang="pt-BR" altLang="pt-BR" sz="2400" b="1">
                <a:solidFill>
                  <a:srgbClr val="C00000"/>
                </a:solidFill>
              </a:rPr>
              <a:t>R$ 6.183.555,00 </a:t>
            </a:r>
          </a:p>
        </p:txBody>
      </p:sp>
      <p:sp>
        <p:nvSpPr>
          <p:cNvPr id="28678" name="Retângulo 3"/>
          <p:cNvSpPr>
            <a:spLocks noChangeArrowheads="1"/>
          </p:cNvSpPr>
          <p:nvPr/>
        </p:nvSpPr>
        <p:spPr bwMode="auto">
          <a:xfrm>
            <a:off x="466725" y="2693988"/>
            <a:ext cx="8207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r>
              <a:rPr lang="pt-BR" altLang="pt-BR" sz="2800" b="1">
                <a:solidFill>
                  <a:srgbClr val="C00000"/>
                </a:solidFill>
              </a:rPr>
              <a:t>Economia de R$ 198 mil, somente em 2 itens do edital (iogurte de 115g e 1000g)!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339975" y="1090613"/>
            <a:ext cx="33242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b="1">
                <a:solidFill>
                  <a:srgbClr val="008400"/>
                </a:solidFill>
              </a:rPr>
              <a:t>OS Paranaguá - PR:</a:t>
            </a:r>
          </a:p>
          <a:p>
            <a:pPr eaLnBrk="1" hangingPunct="1">
              <a:buSzPct val="100000"/>
            </a:pPr>
            <a:endParaRPr lang="pt-BR" altLang="pt-BR" sz="2400" b="1">
              <a:solidFill>
                <a:srgbClr val="0084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50825" y="184150"/>
            <a:ext cx="61928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b="1" dirty="0">
                <a:solidFill>
                  <a:srgbClr val="002060"/>
                </a:solidFill>
              </a:rPr>
              <a:t>1. Monitoramento de Licitações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501650" y="1412875"/>
            <a:ext cx="8247063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2400" u="sng" dirty="0">
                <a:solidFill>
                  <a:schemeClr val="tx1"/>
                </a:solidFill>
              </a:rPr>
              <a:t>RESUMO DO EDITAL Nº 002/2015</a:t>
            </a:r>
            <a:endParaRPr lang="pt-BR" sz="2400" dirty="0">
              <a:solidFill>
                <a:schemeClr val="tx1"/>
              </a:solidFill>
              <a:latin typeface="+mj-lt"/>
              <a:cs typeface="Arial" charset="0"/>
            </a:endParaRPr>
          </a:p>
          <a:p>
            <a:pPr eaLnBrk="1" hangingPunct="1">
              <a:defRPr/>
            </a:pPr>
            <a:r>
              <a:rPr lang="pt-BR" sz="2400" b="1" dirty="0">
                <a:solidFill>
                  <a:schemeClr val="tx1"/>
                </a:solidFill>
                <a:latin typeface="+mj-lt"/>
                <a:cs typeface="Arial" charset="0"/>
              </a:rPr>
              <a:t>Objeto: </a:t>
            </a:r>
            <a:r>
              <a:rPr lang="pt-BR" sz="2400" dirty="0">
                <a:solidFill>
                  <a:schemeClr val="tx1"/>
                </a:solidFill>
                <a:latin typeface="+mj-lt"/>
                <a:cs typeface="Arial" charset="0"/>
              </a:rPr>
              <a:t>aquisição de material de limpeza e higiene</a:t>
            </a:r>
          </a:p>
          <a:p>
            <a:pPr eaLnBrk="1" hangingPunct="1">
              <a:defRPr/>
            </a:pPr>
            <a:r>
              <a:rPr lang="pt-BR" sz="2400" b="1" dirty="0">
                <a:solidFill>
                  <a:schemeClr val="tx1"/>
                </a:solidFill>
                <a:cs typeface="Arial" charset="0"/>
              </a:rPr>
              <a:t>População: </a:t>
            </a:r>
            <a:r>
              <a:rPr lang="pt-BR" sz="2400" dirty="0">
                <a:solidFill>
                  <a:schemeClr val="tx1"/>
                </a:solidFill>
                <a:cs typeface="Arial" charset="0"/>
              </a:rPr>
              <a:t>133.761 (IBGE-2010</a:t>
            </a:r>
            <a:r>
              <a:rPr lang="pt-BR" sz="2000" dirty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eaLnBrk="1" hangingPunct="1">
              <a:defRPr/>
            </a:pPr>
            <a:endParaRPr lang="pt-BR" sz="2000" dirty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pt-BR" sz="2400" b="1" dirty="0">
                <a:solidFill>
                  <a:schemeClr val="tx1"/>
                </a:solidFill>
                <a:cs typeface="Arial" charset="0"/>
              </a:rPr>
              <a:t>Sacos de lixo:</a:t>
            </a:r>
            <a:r>
              <a:rPr lang="pt-BR" sz="2400" dirty="0">
                <a:solidFill>
                  <a:schemeClr val="tx1"/>
                </a:solidFill>
                <a:cs typeface="Arial" charset="0"/>
              </a:rPr>
              <a:t> R$ 7.399.878,06</a:t>
            </a:r>
          </a:p>
          <a:p>
            <a:pPr eaLnBrk="1" hangingPunct="1">
              <a:defRPr/>
            </a:pPr>
            <a:r>
              <a:rPr lang="pt-BR" sz="2400" b="1" dirty="0">
                <a:solidFill>
                  <a:schemeClr val="tx1"/>
                </a:solidFill>
                <a:cs typeface="Arial" charset="0"/>
              </a:rPr>
              <a:t>Papel higiênico:</a:t>
            </a:r>
            <a:r>
              <a:rPr lang="pt-BR" sz="2400" dirty="0">
                <a:solidFill>
                  <a:schemeClr val="tx1"/>
                </a:solidFill>
                <a:cs typeface="Arial" charset="0"/>
              </a:rPr>
              <a:t> R$ 3.017.129,92</a:t>
            </a:r>
          </a:p>
          <a:p>
            <a:pPr eaLnBrk="1" hangingPunct="1">
              <a:defRPr/>
            </a:pPr>
            <a:r>
              <a:rPr lang="pt-BR" sz="2400" b="1" dirty="0">
                <a:solidFill>
                  <a:srgbClr val="C00000"/>
                </a:solidFill>
                <a:cs typeface="Arial" charset="0"/>
              </a:rPr>
              <a:t>Total: R$ 10.417.007,98</a:t>
            </a:r>
            <a:endParaRPr lang="pt-BR" sz="2400" b="1" dirty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solidFill>
                  <a:schemeClr val="tx1"/>
                </a:solidFill>
                <a:cs typeface="Arial" charset="0"/>
              </a:rPr>
              <a:t>Obs.: Quantidade suficiente para mais de 10 </a:t>
            </a:r>
          </a:p>
          <a:p>
            <a:pPr eaLnBrk="1" hangingPunct="1">
              <a:defRPr/>
            </a:pPr>
            <a:r>
              <a:rPr lang="pt-BR" sz="2000" dirty="0">
                <a:solidFill>
                  <a:schemeClr val="tx1"/>
                </a:solidFill>
                <a:cs typeface="Arial" charset="0"/>
              </a:rPr>
              <a:t>Anos de consumo!</a:t>
            </a:r>
          </a:p>
          <a:p>
            <a:pPr eaLnBrk="1" hangingPunct="1">
              <a:defRPr/>
            </a:pPr>
            <a:r>
              <a:rPr lang="pt-BR" sz="3600" b="1" u="sng" dirty="0">
                <a:solidFill>
                  <a:schemeClr val="tx1"/>
                </a:solidFill>
                <a:cs typeface="Arial" charset="0"/>
              </a:rPr>
              <a:t>Justificativa:</a:t>
            </a:r>
            <a:r>
              <a:rPr lang="pt-BR" sz="3600" dirty="0">
                <a:solidFill>
                  <a:schemeClr val="tx1"/>
                </a:solidFill>
                <a:cs typeface="Arial" charset="0"/>
              </a:rPr>
              <a:t> “</a:t>
            </a:r>
            <a:r>
              <a:rPr lang="pt-BR" sz="3600" dirty="0">
                <a:solidFill>
                  <a:srgbClr val="C00000"/>
                </a:solidFill>
                <a:cs typeface="Arial" charset="0"/>
              </a:rPr>
              <a:t>Houve engano ao multiplicar as quantidades...”</a:t>
            </a:r>
            <a:endParaRPr lang="pt-BR" sz="3600" dirty="0">
              <a:solidFill>
                <a:schemeClr val="tx1"/>
              </a:solidFill>
              <a:cs typeface="Arial" charset="0"/>
            </a:endParaRPr>
          </a:p>
          <a:p>
            <a:pPr algn="ctr" eaLnBrk="1" hangingPunct="1">
              <a:defRPr/>
            </a:pPr>
            <a:r>
              <a:rPr lang="pt-BR" sz="3600" b="1" u="sng" dirty="0">
                <a:solidFill>
                  <a:schemeClr val="tx1"/>
                </a:solidFill>
                <a:cs typeface="Arial" charset="0"/>
              </a:rPr>
              <a:t>O pregão foi cancelado!</a:t>
            </a:r>
            <a:endParaRPr lang="pt-BR" sz="3600" u="sng" dirty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defRPr/>
            </a:pPr>
            <a:endParaRPr lang="pt-BR" sz="2000" b="1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30725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8253" b="6079"/>
          <a:stretch>
            <a:fillRect/>
          </a:stretch>
        </p:blipFill>
        <p:spPr bwMode="auto">
          <a:xfrm>
            <a:off x="7519988" y="963613"/>
            <a:ext cx="17494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1" t="7040" r="8469" b="8469"/>
          <a:stretch>
            <a:fillRect/>
          </a:stretch>
        </p:blipFill>
        <p:spPr bwMode="auto">
          <a:xfrm>
            <a:off x="5867400" y="2490788"/>
            <a:ext cx="1778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4826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25/08/2016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6444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sz="2200" b="1" dirty="0">
                <a:solidFill>
                  <a:schemeClr val="accent2">
                    <a:lumMod val="50000"/>
                  </a:schemeClr>
                </a:solidFill>
              </a:rPr>
              <a:t>2. Fiscalização da entrega e qualidade dos produtos comprados</a:t>
            </a:r>
          </a:p>
          <a:p>
            <a:pPr algn="ctr">
              <a:buNone/>
            </a:pPr>
            <a:endParaRPr lang="pt-BR" sz="2200" b="1" dirty="0">
              <a:solidFill>
                <a:srgbClr val="0D5CB3"/>
              </a:solidFill>
            </a:endParaRPr>
          </a:p>
          <a:p>
            <a:pPr algn="ctr">
              <a:buNone/>
            </a:pPr>
            <a:r>
              <a:rPr lang="pt-BR" sz="2400" b="1" dirty="0">
                <a:solidFill>
                  <a:srgbClr val="006600"/>
                </a:solidFill>
              </a:rPr>
              <a:t>OS DE BRUSQUE - SC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3568" y="184482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</a:rPr>
              <a:t>Fiscalização da entrega de produtos comprados pela prefeitura fez com que alguns participantes desistissem de vender para o município;</a:t>
            </a:r>
          </a:p>
          <a:p>
            <a:pPr marL="285750" indent="-285750" algn="just">
              <a:buFontTx/>
              <a:buChar char="-"/>
            </a:pPr>
            <a:endParaRPr lang="pt-BR" sz="2000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</a:rPr>
              <a:t>Análise de materiais comprados realizada pelo Senai a pedido do OS:</a:t>
            </a:r>
          </a:p>
          <a:p>
            <a:pPr marL="1028700" lvl="1"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</a:rPr>
              <a:t>Verificada divergência na qualidade do produto entregue frente ao previsto no edital; </a:t>
            </a:r>
          </a:p>
          <a:p>
            <a:pPr marL="1028700" lvl="1"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</a:rPr>
              <a:t>Imposta redução do valor pago pela prefeitura (o material já havia sido entregue e utilizado pela prefeitura);</a:t>
            </a:r>
          </a:p>
          <a:p>
            <a:pPr marL="1028700" lvl="1"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</a:rPr>
              <a:t>Amostras analisadas junto com funcionários públicos: diversas foram reprovadas; </a:t>
            </a:r>
          </a:p>
        </p:txBody>
      </p:sp>
    </p:spTree>
    <p:extLst>
      <p:ext uri="{BB962C8B-B14F-4D97-AF65-F5344CB8AC3E}">
        <p14:creationId xmlns:p14="http://schemas.microsoft.com/office/powerpoint/2010/main" val="2039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1"/>
      <p:bldP spid="6" grpId="2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23850" y="2139950"/>
            <a:ext cx="8607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400">
              <a:solidFill>
                <a:schemeClr val="tx1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5496" y="548680"/>
            <a:ext cx="756083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800" b="1" dirty="0">
                <a:solidFill>
                  <a:srgbClr val="002060"/>
                </a:solidFill>
              </a:rPr>
              <a:t>3. Acompanhamento do Poder Legislativo</a:t>
            </a:r>
          </a:p>
        </p:txBody>
      </p:sp>
      <p:sp>
        <p:nvSpPr>
          <p:cNvPr id="27653" name="Retângulo 2"/>
          <p:cNvSpPr>
            <a:spLocks noChangeArrowheads="1"/>
          </p:cNvSpPr>
          <p:nvPr/>
        </p:nvSpPr>
        <p:spPr bwMode="auto">
          <a:xfrm>
            <a:off x="250825" y="1341438"/>
            <a:ext cx="86804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  <a:defRPr/>
            </a:pPr>
            <a:r>
              <a:rPr lang="pt-BR" altLang="pt-BR" sz="2200" b="1" dirty="0">
                <a:solidFill>
                  <a:srgbClr val="FF0000"/>
                </a:solidFill>
              </a:rPr>
              <a:t>OS de Palmas (TO):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95% dos servidores da Câmara Municipal foram contratados sem concurso;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Custo per capita dos vereadores é um dos maiores do país;</a:t>
            </a:r>
          </a:p>
          <a:p>
            <a:pPr eaLnBrk="1" hangingPunct="1">
              <a:buSzPct val="100000"/>
              <a:defRPr/>
            </a:pPr>
            <a:endParaRPr lang="pt-BR" altLang="pt-BR" sz="22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r>
              <a:rPr lang="pt-BR" altLang="pt-BR" sz="2200" b="1" dirty="0">
                <a:solidFill>
                  <a:srgbClr val="FF0000"/>
                </a:solidFill>
              </a:rPr>
              <a:t>OS de Teresópolis (RJ):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Verificado recebimento de verbas indenizatórias por diversos vereadores no </a:t>
            </a:r>
            <a:r>
              <a:rPr lang="pt-BR" altLang="pt-BR" sz="2200" b="1" u="sng" dirty="0">
                <a:solidFill>
                  <a:schemeClr val="tx1"/>
                </a:solidFill>
              </a:rPr>
              <a:t>valor máximo estipulado pela Câmara</a:t>
            </a:r>
            <a:r>
              <a:rPr lang="pt-BR" altLang="pt-BR" sz="2200" b="1" dirty="0">
                <a:solidFill>
                  <a:schemeClr val="tx1"/>
                </a:solidFill>
              </a:rPr>
              <a:t>; 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Instauração de Inquérito Civil Público pelo Ministério Público; 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Câmara Municipal suspendeu os pagamentos em novembro/2015;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200" b="1" dirty="0">
                <a:solidFill>
                  <a:schemeClr val="tx1"/>
                </a:solidFill>
              </a:rPr>
              <a:t>Economia gerada em 2015: </a:t>
            </a:r>
            <a:r>
              <a:rPr lang="pt-BR" altLang="pt-BR" sz="2200" b="1" dirty="0">
                <a:solidFill>
                  <a:srgbClr val="FF0000"/>
                </a:solidFill>
              </a:rPr>
              <a:t>R$ 311 mil</a:t>
            </a:r>
            <a:r>
              <a:rPr lang="pt-BR" altLang="pt-BR" sz="2200" b="1" dirty="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35846" name="Retângulo 3"/>
          <p:cNvSpPr>
            <a:spLocks noChangeArrowheads="1"/>
          </p:cNvSpPr>
          <p:nvPr/>
        </p:nvSpPr>
        <p:spPr bwMode="auto">
          <a:xfrm>
            <a:off x="466725" y="2693988"/>
            <a:ext cx="820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OBSERVATÓRIO SOCIAL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28801"/>
            <a:ext cx="8199437" cy="4449738"/>
          </a:xfrm>
        </p:spPr>
        <p:txBody>
          <a:bodyPr/>
          <a:lstStyle/>
          <a:p>
            <a:r>
              <a:rPr lang="pt-BR" altLang="pt-BR" dirty="0"/>
              <a:t>Premissas:</a:t>
            </a:r>
          </a:p>
          <a:p>
            <a:pPr lvl="1"/>
            <a:r>
              <a:rPr lang="pt-BR" altLang="pt-BR" sz="3200" dirty="0"/>
              <a:t>Associação composta por entidades representativas da sociedade civil;</a:t>
            </a:r>
          </a:p>
          <a:p>
            <a:pPr lvl="1"/>
            <a:r>
              <a:rPr lang="pt-BR" altLang="pt-BR" sz="3200" dirty="0"/>
              <a:t>Espaço democrático e apartidário;</a:t>
            </a:r>
          </a:p>
          <a:p>
            <a:pPr lvl="1"/>
            <a:r>
              <a:rPr lang="pt-BR" altLang="pt-BR" sz="3200" dirty="0"/>
              <a:t>Sem fins lucrativos; mantida pelos associados pessoas físicas e jurídicas; </a:t>
            </a:r>
          </a:p>
          <a:p>
            <a:pPr lvl="1"/>
            <a:r>
              <a:rPr lang="pt-BR" altLang="pt-BR" sz="3200" dirty="0"/>
              <a:t>Sem financiamento do ente público observado;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23850" y="2139950"/>
            <a:ext cx="8607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000" b="1" u="sng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pt-BR" altLang="pt-BR" sz="2400">
              <a:solidFill>
                <a:schemeClr val="tx1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0" y="398462"/>
            <a:ext cx="7308304" cy="6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endParaRPr lang="pt-BR" altLang="pt-BR" sz="2800" b="1" dirty="0">
              <a:solidFill>
                <a:srgbClr val="002060"/>
              </a:solidFill>
            </a:endParaRPr>
          </a:p>
          <a:p>
            <a:pPr eaLnBrk="1" hangingPunct="1">
              <a:buSzPct val="100000"/>
            </a:pPr>
            <a:r>
              <a:rPr lang="pt-BR" altLang="pt-BR" sz="2800" b="1" dirty="0">
                <a:solidFill>
                  <a:srgbClr val="002060"/>
                </a:solidFill>
              </a:rPr>
              <a:t>3. Acompanhamento do Poder Legislativo</a:t>
            </a:r>
          </a:p>
          <a:p>
            <a:pPr eaLnBrk="1" hangingPunct="1">
              <a:buSzPct val="100000"/>
            </a:pPr>
            <a:endParaRPr lang="pt-BR" altLang="pt-BR" b="1" dirty="0">
              <a:solidFill>
                <a:srgbClr val="002060"/>
              </a:solidFill>
            </a:endParaRPr>
          </a:p>
        </p:txBody>
      </p:sp>
      <p:sp>
        <p:nvSpPr>
          <p:cNvPr id="27653" name="Retângulo 2"/>
          <p:cNvSpPr>
            <a:spLocks noChangeArrowheads="1"/>
          </p:cNvSpPr>
          <p:nvPr/>
        </p:nvSpPr>
        <p:spPr bwMode="auto">
          <a:xfrm>
            <a:off x="250825" y="1341438"/>
            <a:ext cx="86804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  <a:defRPr/>
            </a:pPr>
            <a:r>
              <a:rPr lang="pt-BR" altLang="pt-BR" sz="2300" b="1" dirty="0">
                <a:solidFill>
                  <a:srgbClr val="FF0000"/>
                </a:solidFill>
              </a:rPr>
              <a:t>OS Mandaguari (PR):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r>
              <a:rPr lang="pt-BR" altLang="pt-BR" sz="2300" b="1" dirty="0">
                <a:solidFill>
                  <a:schemeClr val="tx1"/>
                </a:solidFill>
              </a:rPr>
              <a:t>Uso indevido de recursos públicos pela Câmara Municipal (CM):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300" b="1" dirty="0">
                <a:solidFill>
                  <a:schemeClr val="tx1"/>
                </a:solidFill>
              </a:rPr>
              <a:t>Cheques nominais a agentes da CM, parentes e amigos que </a:t>
            </a:r>
            <a:r>
              <a:rPr lang="pt-BR" altLang="pt-BR" sz="2300" b="1" u="sng" dirty="0">
                <a:solidFill>
                  <a:schemeClr val="tx1"/>
                </a:solidFill>
              </a:rPr>
              <a:t>nunca prestaram serviço ao Órgão</a:t>
            </a:r>
            <a:r>
              <a:rPr lang="pt-BR" altLang="pt-BR" sz="2300" b="1" dirty="0">
                <a:solidFill>
                  <a:schemeClr val="tx1"/>
                </a:solidFill>
              </a:rPr>
              <a:t>;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300" b="1" dirty="0">
                <a:solidFill>
                  <a:schemeClr val="tx1"/>
                </a:solidFill>
              </a:rPr>
              <a:t>Cheques da Câmara para a própria Câmara, sacados no caixa do Banco por funcionários do </a:t>
            </a:r>
            <a:r>
              <a:rPr lang="pt-BR" altLang="pt-BR" sz="2300" b="1" u="sng" dirty="0">
                <a:solidFill>
                  <a:schemeClr val="tx1"/>
                </a:solidFill>
              </a:rPr>
              <a:t>escritório particular da Contadora da Câmara Municipal</a:t>
            </a:r>
            <a:r>
              <a:rPr lang="pt-BR" altLang="pt-BR" sz="2300" b="1" dirty="0">
                <a:solidFill>
                  <a:schemeClr val="tx1"/>
                </a:solidFill>
              </a:rPr>
              <a:t>;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300" b="1" dirty="0">
                <a:solidFill>
                  <a:schemeClr val="tx1"/>
                </a:solidFill>
              </a:rPr>
              <a:t>Cheques emitidos pela Câmara para pagar contas de telefone de </a:t>
            </a:r>
            <a:r>
              <a:rPr lang="pt-BR" altLang="pt-BR" sz="2300" b="1" u="sng" dirty="0">
                <a:solidFill>
                  <a:schemeClr val="tx1"/>
                </a:solidFill>
              </a:rPr>
              <a:t>empresas particulares de parentes de agentes públicos</a:t>
            </a:r>
            <a:r>
              <a:rPr lang="pt-BR" altLang="pt-BR" sz="2300" b="1" dirty="0">
                <a:solidFill>
                  <a:schemeClr val="tx1"/>
                </a:solidFill>
              </a:rPr>
              <a:t> da Câmara Municipal;</a:t>
            </a:r>
          </a:p>
          <a:p>
            <a:pPr marL="1085850" lvl="1" indent="-342900" eaLnBrk="1" hangingPunct="1">
              <a:buSzPct val="100000"/>
              <a:buFontTx/>
              <a:buChar char="-"/>
              <a:defRPr/>
            </a:pPr>
            <a:r>
              <a:rPr lang="pt-BR" altLang="pt-BR" sz="2300" b="1" dirty="0">
                <a:solidFill>
                  <a:schemeClr val="tx1"/>
                </a:solidFill>
              </a:rPr>
              <a:t>Pagamentos realizados SEM o devido processo licitatório;</a:t>
            </a:r>
          </a:p>
          <a:p>
            <a:pPr marL="342900" indent="-342900" eaLnBrk="1" hangingPunct="1">
              <a:buSzPct val="100000"/>
              <a:buFontTx/>
              <a:buChar char="-"/>
              <a:defRPr/>
            </a:pPr>
            <a:endParaRPr lang="pt-BR" altLang="pt-BR" sz="23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  <a:defRPr/>
            </a:pPr>
            <a:endParaRPr lang="pt-BR" altLang="pt-BR" sz="2300" b="1" dirty="0">
              <a:solidFill>
                <a:schemeClr val="tx1"/>
              </a:solidFill>
            </a:endParaRPr>
          </a:p>
        </p:txBody>
      </p:sp>
      <p:sp>
        <p:nvSpPr>
          <p:cNvPr id="37894" name="Retângulo 3"/>
          <p:cNvSpPr>
            <a:spLocks noChangeArrowheads="1"/>
          </p:cNvSpPr>
          <p:nvPr/>
        </p:nvSpPr>
        <p:spPr bwMode="auto">
          <a:xfrm>
            <a:off x="466725" y="2693988"/>
            <a:ext cx="820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  <a:p>
            <a:pPr algn="ctr" eaLnBrk="1" hangingPunct="1">
              <a:buSzPct val="100000"/>
            </a:pPr>
            <a:endParaRPr lang="pt-BR" altLang="pt-BR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3863"/>
            <a:ext cx="62134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tângulo 2"/>
          <p:cNvSpPr>
            <a:spLocks noChangeArrowheads="1"/>
          </p:cNvSpPr>
          <p:nvPr/>
        </p:nvSpPr>
        <p:spPr bwMode="auto">
          <a:xfrm>
            <a:off x="684213" y="4221163"/>
            <a:ext cx="76327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pt-BR" altLang="pt-BR" sz="28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3600" b="1" dirty="0">
                <a:solidFill>
                  <a:schemeClr val="tx1"/>
                </a:solidFill>
              </a:rPr>
              <a:t>INDIGNAR-SE É IMPORTANTE,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TER ATITUDE É FUNDAMENTAL</a:t>
            </a:r>
          </a:p>
          <a:p>
            <a:pPr algn="ctr"/>
            <a:endParaRPr lang="pt-BR" altLang="pt-B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5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730573"/>
          </a:xfrm>
        </p:spPr>
        <p:txBody>
          <a:bodyPr/>
          <a:lstStyle/>
          <a:p>
            <a:r>
              <a:rPr lang="pt-BR" sz="4000" dirty="0"/>
              <a:t>Qual o orçamento público do município de São Paulo?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400" dirty="0"/>
              <a:t>R$ 54,69 BILHÕES (2017)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08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5"/>
            <a:ext cx="7236296" cy="360039"/>
          </a:xfrm>
        </p:spPr>
        <p:txBody>
          <a:bodyPr/>
          <a:lstStyle/>
          <a:p>
            <a:r>
              <a:rPr lang="pt-BR" sz="2800" dirty="0"/>
              <a:t>Quais as áreas de atuação do OSB-SP?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511256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pt-BR" sz="2000" dirty="0"/>
              <a:t>Gestão Pública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Monitoramento de Compras Públicas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Gastos do Poder Legislativo</a:t>
            </a:r>
          </a:p>
          <a:p>
            <a:pPr marL="457200" indent="-457200" algn="l">
              <a:buAutoNum type="arabicPeriod"/>
            </a:pPr>
            <a:r>
              <a:rPr lang="pt-BR" sz="2000" dirty="0"/>
              <a:t>Educação Fiscal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Seminários e Palestras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Parcerias Institucionais</a:t>
            </a:r>
          </a:p>
          <a:p>
            <a:pPr marL="457200" indent="-457200" algn="l">
              <a:buAutoNum type="arabicPeriod"/>
            </a:pPr>
            <a:r>
              <a:rPr lang="pt-BR" sz="2000" dirty="0"/>
              <a:t>Ambiente de Negócios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Capacitação de micro empresas para participar de licitações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Divulgação das licitações</a:t>
            </a:r>
          </a:p>
          <a:p>
            <a:pPr marL="457200" indent="-457200" algn="l">
              <a:buAutoNum type="arabicPeriod"/>
            </a:pPr>
            <a:r>
              <a:rPr lang="pt-BR" sz="2000" dirty="0"/>
              <a:t>Transparência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Avaliação dos Portais de Transparência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Indicadores de Gestão Pública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Elaboração de Relatórios Quadrimestrais</a:t>
            </a:r>
          </a:p>
          <a:p>
            <a:pPr lvl="1"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52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3890813"/>
          </a:xfrm>
        </p:spPr>
        <p:txBody>
          <a:bodyPr/>
          <a:lstStyle/>
          <a:p>
            <a:r>
              <a:rPr lang="pt-BR" dirty="0"/>
              <a:t>Projetos o OSB-SP pretende desenvolver em 2017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237312"/>
            <a:ext cx="6858000" cy="7200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47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764705"/>
            <a:ext cx="6858000" cy="1152127"/>
          </a:xfrm>
        </p:spPr>
        <p:txBody>
          <a:bodyPr/>
          <a:lstStyle/>
          <a:p>
            <a:r>
              <a:rPr lang="pt-BR" sz="4000" dirty="0"/>
              <a:t>Qualidade na aplicação do recurso público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1988840"/>
            <a:ext cx="6858000" cy="417646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dirty="0"/>
              <a:t>Funcionamento de uma licitação na prática: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Análise e divulgação de editais;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Acompanhamento de certames;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Acompanhamento de entrega de produtos e serviços;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/>
              <a:t>São Paulo mais transparente: traduzindo as informações públicas dos Portais de transparência para os cidadãos;</a:t>
            </a:r>
          </a:p>
        </p:txBody>
      </p:sp>
    </p:spTree>
    <p:extLst>
      <p:ext uri="{BB962C8B-B14F-4D97-AF65-F5344CB8AC3E}">
        <p14:creationId xmlns:p14="http://schemas.microsoft.com/office/powerpoint/2010/main" val="374764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764705"/>
            <a:ext cx="6858000" cy="1152127"/>
          </a:xfrm>
        </p:spPr>
        <p:txBody>
          <a:bodyPr/>
          <a:lstStyle/>
          <a:p>
            <a:r>
              <a:rPr lang="pt-BR" sz="4000" dirty="0"/>
              <a:t>Qualidade na aplicação do recurso público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564904"/>
            <a:ext cx="6858000" cy="3600400"/>
          </a:xfrm>
        </p:spPr>
        <p:txBody>
          <a:bodyPr/>
          <a:lstStyle/>
          <a:p>
            <a:pPr algn="l"/>
            <a:r>
              <a:rPr lang="pt-BR" dirty="0"/>
              <a:t>3. Monitoramento das despesas da Prefeitura com Recursos Humanos;</a:t>
            </a:r>
          </a:p>
          <a:p>
            <a:pPr algn="l"/>
            <a:r>
              <a:rPr lang="pt-BR" dirty="0"/>
              <a:t>4. Monitorando as obras públicas no seu bairro: valores planejados / orçados / liquidados;</a:t>
            </a:r>
          </a:p>
          <a:p>
            <a:pPr algn="l"/>
            <a:r>
              <a:rPr lang="pt-BR" dirty="0"/>
              <a:t>5. Acompanhando a promessa da Câmara Municipal de reduzir gastos em 2017;</a:t>
            </a:r>
          </a:p>
        </p:txBody>
      </p:sp>
    </p:spTree>
    <p:extLst>
      <p:ext uri="{BB962C8B-B14F-4D97-AF65-F5344CB8AC3E}">
        <p14:creationId xmlns:p14="http://schemas.microsoft.com/office/powerpoint/2010/main" val="343916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476673"/>
            <a:ext cx="6858000" cy="1008111"/>
          </a:xfrm>
        </p:spPr>
        <p:txBody>
          <a:bodyPr/>
          <a:lstStyle/>
          <a:p>
            <a:r>
              <a:rPr lang="pt-BR" dirty="0"/>
              <a:t>Cidadania Fiscal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132856"/>
            <a:ext cx="6858000" cy="403244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dirty="0"/>
              <a:t>Desenvolvendo a cidadania fiscal no mundo jovem;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/>
              <a:t>Palestras em escolas sobre educação fiscal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/>
              <a:t>Abrindo portas para o acesso de micro e pequenas empresas às compras públicas: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Capacitação de micro e pequenas empresas para participar de licitação pública;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Divulgação das licitações públicas para as empresas cadastradas; 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391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476673"/>
            <a:ext cx="6858000" cy="1008111"/>
          </a:xfrm>
        </p:spPr>
        <p:txBody>
          <a:bodyPr/>
          <a:lstStyle/>
          <a:p>
            <a:r>
              <a:rPr lang="pt-BR" dirty="0"/>
              <a:t>Cidadania Fiscal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132856"/>
            <a:ext cx="6858000" cy="4032448"/>
          </a:xfrm>
        </p:spPr>
        <p:txBody>
          <a:bodyPr/>
          <a:lstStyle/>
          <a:p>
            <a:pPr algn="l"/>
            <a:endParaRPr lang="pt-BR" dirty="0"/>
          </a:p>
          <a:p>
            <a:pPr algn="l"/>
            <a:r>
              <a:rPr lang="pt-BR" dirty="0"/>
              <a:t>4. Apoio ao Conselho do Idoso do Município de São Paulo;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5. Mostrando a importância das audiências públicas;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85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476673"/>
            <a:ext cx="6858000" cy="1008111"/>
          </a:xfrm>
        </p:spPr>
        <p:txBody>
          <a:bodyPr/>
          <a:lstStyle/>
          <a:p>
            <a:r>
              <a:rPr lang="pt-BR" dirty="0"/>
              <a:t>Anexos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132856"/>
            <a:ext cx="6858000" cy="403244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pt-BR" dirty="0"/>
              <a:t>Diretoria Atual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2.  Plano de trabalho para 2017</a:t>
            </a:r>
          </a:p>
        </p:txBody>
      </p:sp>
    </p:spTree>
    <p:extLst>
      <p:ext uri="{BB962C8B-B14F-4D97-AF65-F5344CB8AC3E}">
        <p14:creationId xmlns:p14="http://schemas.microsoft.com/office/powerpoint/2010/main" val="3705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OBSERVATÓRIO SOCIAL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980729"/>
            <a:ext cx="8199437" cy="5097810"/>
          </a:xfrm>
        </p:spPr>
        <p:txBody>
          <a:bodyPr/>
          <a:lstStyle/>
          <a:p>
            <a:r>
              <a:rPr lang="pt-BR" altLang="pt-BR" sz="2800" dirty="0"/>
              <a:t>Objetivos:</a:t>
            </a:r>
          </a:p>
          <a:p>
            <a:pPr lvl="1"/>
            <a:r>
              <a:rPr lang="pt-BR" altLang="pt-BR" dirty="0"/>
              <a:t>Atuar em favor da transparência e qualidade na aplicação dos recursos públicos municipais;</a:t>
            </a:r>
          </a:p>
          <a:p>
            <a:pPr lvl="1"/>
            <a:r>
              <a:rPr lang="pt-BR" altLang="pt-BR" dirty="0"/>
              <a:t>Contribuir para a eficiência da gestão pública;</a:t>
            </a:r>
          </a:p>
          <a:p>
            <a:pPr lvl="1"/>
            <a:r>
              <a:rPr lang="pt-BR" altLang="pt-BR" dirty="0"/>
              <a:t>Fomentar o controle social; </a:t>
            </a:r>
          </a:p>
          <a:p>
            <a:r>
              <a:rPr lang="pt-BR" altLang="pt-BR" sz="2800" dirty="0"/>
              <a:t>Formas de atuação:</a:t>
            </a:r>
          </a:p>
          <a:p>
            <a:pPr lvl="1"/>
            <a:r>
              <a:rPr lang="pt-BR" altLang="pt-BR" dirty="0"/>
              <a:t>Monitoramento das licitações públicas;</a:t>
            </a:r>
          </a:p>
          <a:p>
            <a:pPr lvl="1"/>
            <a:r>
              <a:rPr lang="pt-BR" altLang="pt-BR" dirty="0"/>
              <a:t>Acompanhamento do Poder Legislativo;</a:t>
            </a:r>
          </a:p>
          <a:p>
            <a:pPr lvl="1"/>
            <a:r>
              <a:rPr lang="pt-BR" altLang="pt-BR" dirty="0"/>
              <a:t>Ações de educação fiscal; 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"/>
          <p:cNvSpPr>
            <a:spLocks noChangeArrowheads="1"/>
          </p:cNvSpPr>
          <p:nvPr/>
        </p:nvSpPr>
        <p:spPr bwMode="auto">
          <a:xfrm>
            <a:off x="571500" y="692150"/>
            <a:ext cx="2000250" cy="5000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560" cap="sq">
            <a:solidFill>
              <a:srgbClr val="234995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27050" y="760413"/>
            <a:ext cx="21431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00B050"/>
                </a:solidFill>
              </a:rPr>
              <a:t>Mantenedores</a:t>
            </a:r>
          </a:p>
        </p:txBody>
      </p:sp>
      <p:pic>
        <p:nvPicPr>
          <p:cNvPr id="4710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011238"/>
            <a:ext cx="1174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390650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5099050"/>
            <a:ext cx="21558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AutoShape 1"/>
          <p:cNvSpPr>
            <a:spLocks noChangeArrowheads="1"/>
          </p:cNvSpPr>
          <p:nvPr/>
        </p:nvSpPr>
        <p:spPr bwMode="auto">
          <a:xfrm>
            <a:off x="3144838" y="692150"/>
            <a:ext cx="1714500" cy="5715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560" cap="sq">
            <a:solidFill>
              <a:srgbClr val="234995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3208338" y="747713"/>
            <a:ext cx="16303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pt-BR" altLang="pt-BR" b="1">
                <a:solidFill>
                  <a:srgbClr val="00B050"/>
                </a:solidFill>
              </a:rPr>
              <a:t>Apoiadores</a:t>
            </a:r>
          </a:p>
        </p:txBody>
      </p:sp>
      <p:pic>
        <p:nvPicPr>
          <p:cNvPr id="4711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4203700"/>
            <a:ext cx="15843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Imagem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708025"/>
            <a:ext cx="1092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Imagem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060575"/>
            <a:ext cx="15557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Imagem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13879" r="13177" b="19405"/>
          <a:stretch>
            <a:fillRect/>
          </a:stretch>
        </p:blipFill>
        <p:spPr bwMode="auto">
          <a:xfrm>
            <a:off x="5148263" y="5141913"/>
            <a:ext cx="16557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Imagem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01988"/>
            <a:ext cx="1587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Imagem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757363"/>
            <a:ext cx="22891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Imagem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2324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Imagem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4221163"/>
            <a:ext cx="2409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Imagem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5" t="20723" r="26048" b="24744"/>
          <a:stretch>
            <a:fillRect/>
          </a:stretch>
        </p:blipFill>
        <p:spPr bwMode="auto">
          <a:xfrm>
            <a:off x="5078413" y="3025775"/>
            <a:ext cx="2014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Imagem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797425"/>
            <a:ext cx="22082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Imagem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2570163"/>
            <a:ext cx="1811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3533775"/>
            <a:ext cx="1954212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25" name="Imagem 4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724400"/>
            <a:ext cx="19827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7" r="49899" b="17647"/>
          <a:stretch>
            <a:fillRect/>
          </a:stretch>
        </p:blipFill>
        <p:spPr bwMode="auto">
          <a:xfrm>
            <a:off x="250825" y="908050"/>
            <a:ext cx="216058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5621338"/>
            <a:ext cx="19685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3" b="11485"/>
          <a:stretch>
            <a:fillRect/>
          </a:stretch>
        </p:blipFill>
        <p:spPr bwMode="auto">
          <a:xfrm>
            <a:off x="7188200" y="1076325"/>
            <a:ext cx="14922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526088"/>
            <a:ext cx="130016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5262563"/>
            <a:ext cx="1714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63613"/>
            <a:ext cx="22415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60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046288"/>
            <a:ext cx="20462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7438"/>
            <a:ext cx="19018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565400"/>
            <a:ext cx="219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3959225"/>
            <a:ext cx="21971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1214438"/>
            <a:ext cx="1562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Imagem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33613"/>
            <a:ext cx="199072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Imagem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203575"/>
            <a:ext cx="16748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Imagem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7" r="52849" b="26109"/>
          <a:stretch>
            <a:fillRect/>
          </a:stretch>
        </p:blipFill>
        <p:spPr bwMode="auto">
          <a:xfrm>
            <a:off x="4668838" y="4398963"/>
            <a:ext cx="20637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Imagem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967288"/>
            <a:ext cx="13906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Imagem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357563"/>
            <a:ext cx="1422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Imagem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489450"/>
            <a:ext cx="197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1" name="AutoShape 1"/>
          <p:cNvSpPr>
            <a:spLocks noChangeArrowheads="1"/>
          </p:cNvSpPr>
          <p:nvPr/>
        </p:nvSpPr>
        <p:spPr bwMode="auto">
          <a:xfrm>
            <a:off x="3792538" y="328613"/>
            <a:ext cx="1714500" cy="5715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560" cap="sq">
            <a:solidFill>
              <a:srgbClr val="234995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9172" name="Rectangle 3"/>
          <p:cNvSpPr>
            <a:spLocks noChangeArrowheads="1"/>
          </p:cNvSpPr>
          <p:nvPr/>
        </p:nvSpPr>
        <p:spPr bwMode="auto">
          <a:xfrm>
            <a:off x="3854450" y="384175"/>
            <a:ext cx="16303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pt-BR" altLang="pt-BR" b="1">
                <a:solidFill>
                  <a:srgbClr val="00B050"/>
                </a:solidFill>
              </a:rPr>
              <a:t>Apoiadores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79388" y="690563"/>
            <a:ext cx="76327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pt-BR" altLang="pt-BR" sz="3800" b="1">
                <a:solidFill>
                  <a:srgbClr val="008400"/>
                </a:solidFill>
              </a:rPr>
              <a:t>Quer fazer parte desta história?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557189" y="1576535"/>
            <a:ext cx="6048672" cy="1387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pt-BR" sz="2800" u="sng" dirty="0">
                <a:solidFill>
                  <a:schemeClr val="accent2">
                    <a:lumMod val="75000"/>
                  </a:schemeClr>
                </a:solidFill>
              </a:rPr>
              <a:t>www.saopaulo.osbrasil.org.br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pt-BR" sz="2800" u="sng" dirty="0" err="1">
                <a:solidFill>
                  <a:schemeClr val="accent2">
                    <a:lumMod val="75000"/>
                  </a:schemeClr>
                </a:solidFill>
              </a:rPr>
              <a:t>Facebook</a:t>
            </a:r>
            <a:r>
              <a:rPr lang="pt-BR" sz="2800" u="sng" dirty="0">
                <a:solidFill>
                  <a:schemeClr val="accent2">
                    <a:lumMod val="75000"/>
                  </a:schemeClr>
                </a:solidFill>
              </a:rPr>
              <a:t>: /Fobsampa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pt-BR" sz="2800" u="sng" dirty="0">
                <a:solidFill>
                  <a:schemeClr val="accent2">
                    <a:lumMod val="75000"/>
                  </a:schemeClr>
                </a:solidFill>
              </a:rPr>
              <a:t>saopaulo.presidente@osbrasil.org.br</a:t>
            </a:r>
          </a:p>
        </p:txBody>
      </p:sp>
      <p:pic>
        <p:nvPicPr>
          <p:cNvPr id="50180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492"/>
          <a:stretch>
            <a:fillRect/>
          </a:stretch>
        </p:blipFill>
        <p:spPr bwMode="auto">
          <a:xfrm>
            <a:off x="2190750" y="2982913"/>
            <a:ext cx="4781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5288" y="0"/>
            <a:ext cx="6697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800" b="1">
                <a:solidFill>
                  <a:srgbClr val="0B4F99"/>
                </a:solidFill>
              </a:rPr>
              <a:t>O que é um Observatório Social?</a:t>
            </a:r>
          </a:p>
        </p:txBody>
      </p:sp>
      <p:graphicFrame>
        <p:nvGraphicFramePr>
          <p:cNvPr id="2" name="Diagrama 1"/>
          <p:cNvGraphicFramePr/>
          <p:nvPr/>
        </p:nvGraphicFramePr>
        <p:xfrm>
          <a:off x="467544" y="83671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548680"/>
            <a:ext cx="6858000" cy="792088"/>
          </a:xfrm>
        </p:spPr>
        <p:txBody>
          <a:bodyPr/>
          <a:lstStyle/>
          <a:p>
            <a:r>
              <a:rPr lang="pt-BR" sz="4000" dirty="0"/>
              <a:t>Observatório Social do Brasil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424936" cy="468052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Criado em 08/2008;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Apoiado por dezenas de entidades da sociedade civil: entidades de fiscalização de gastos públicos, sindicatos patronais e de trabalhadores, entidades profissionais, terceiro setor e pessoas físicas;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Articula e coordena a rede de Observatórios Sociais espalhada por mais de 115 municípios em 19 Estados brasileiros;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Oferece capacitação e suporte técnico para a criação de um 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Elabora e disponibiliza metodologia padronizada para a atuação dos OS;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00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404813"/>
            <a:ext cx="6516688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b="1" dirty="0">
                <a:solidFill>
                  <a:srgbClr val="0B4F99"/>
                </a:solidFill>
              </a:rPr>
              <a:t>Rede Observatórios Sociais em Números</a:t>
            </a:r>
            <a:endParaRPr lang="pt-BR" altLang="pt-BR" sz="2400" b="1" dirty="0">
              <a:solidFill>
                <a:srgbClr val="0B4F99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95288" y="2132855"/>
            <a:ext cx="8137525" cy="35281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b="1" dirty="0">
                <a:solidFill>
                  <a:srgbClr val="FF0000"/>
                </a:solidFill>
              </a:rPr>
              <a:t>115 Observatórios </a:t>
            </a:r>
            <a:r>
              <a:rPr lang="pt-BR" sz="2800" b="1" dirty="0">
                <a:solidFill>
                  <a:schemeClr val="tx1"/>
                </a:solidFill>
              </a:rPr>
              <a:t>Implementados em </a:t>
            </a:r>
            <a:r>
              <a:rPr lang="pt-BR" sz="2800" b="1" dirty="0">
                <a:solidFill>
                  <a:srgbClr val="FF0000"/>
                </a:solidFill>
              </a:rPr>
              <a:t>19 Estados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b="1" dirty="0">
                <a:solidFill>
                  <a:srgbClr val="FF0000"/>
                </a:solidFill>
              </a:rPr>
              <a:t>8 anos de Atuação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b="1" dirty="0">
                <a:solidFill>
                  <a:srgbClr val="FF0000"/>
                </a:solidFill>
              </a:rPr>
              <a:t>Mais de 3 mil voluntários </a:t>
            </a:r>
            <a:r>
              <a:rPr lang="pt-BR" sz="2800" b="1" dirty="0">
                <a:solidFill>
                  <a:schemeClr val="tx1"/>
                </a:solidFill>
              </a:rPr>
              <a:t>envolvidos nos OS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-107950" y="333375"/>
            <a:ext cx="6911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b="1" dirty="0">
                <a:solidFill>
                  <a:srgbClr val="0B4F99"/>
                </a:solidFill>
              </a:rPr>
              <a:t>Abrangência dos 115 municípios onde há OS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879475" y="60213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>
                <a:srgbClr val="3366CC"/>
              </a:buClr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  <a:latin typeface="Calibri" panose="020F0502020204030204" pitchFamily="34" charset="0"/>
              </a:rPr>
              <a:t>Fonte: Dados fornecidos pelo sistema de IGPs - Indicadores da Gestão Pública</a:t>
            </a:r>
            <a:endParaRPr lang="pt-BR" altLang="pt-BR" sz="1400">
              <a:solidFill>
                <a:srgbClr val="003300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7950" y="1557338"/>
            <a:ext cx="8948738" cy="43926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pt-BR" sz="31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3100" b="1" dirty="0">
                <a:solidFill>
                  <a:schemeClr val="tx1"/>
                </a:solidFill>
              </a:rPr>
              <a:t>Orçamento anual: </a:t>
            </a:r>
            <a:r>
              <a:rPr lang="pt-BR" sz="3100" b="1" dirty="0">
                <a:solidFill>
                  <a:srgbClr val="FF0000"/>
                </a:solidFill>
              </a:rPr>
              <a:t>Mais de R$ 70 bilhões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3100" b="1" dirty="0">
                <a:solidFill>
                  <a:schemeClr val="tx1"/>
                </a:solidFill>
              </a:rPr>
              <a:t>Orçamento anual de compras: </a:t>
            </a:r>
            <a:r>
              <a:rPr lang="pt-BR" sz="3100" b="1" dirty="0">
                <a:solidFill>
                  <a:srgbClr val="FF0000"/>
                </a:solidFill>
              </a:rPr>
              <a:t> R$ 34 bilhões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3200" b="1" dirty="0">
                <a:solidFill>
                  <a:schemeClr val="tx1"/>
                </a:solidFill>
              </a:rPr>
              <a:t>Cobre população de </a:t>
            </a:r>
            <a:r>
              <a:rPr lang="pt-BR" sz="3200" b="1" dirty="0">
                <a:solidFill>
                  <a:srgbClr val="FF0000"/>
                </a:solidFill>
              </a:rPr>
              <a:t>30 milhões de brasileiros (15% de toda a população </a:t>
            </a:r>
            <a:r>
              <a:rPr lang="pt-BR" sz="3200" b="1" dirty="0">
                <a:solidFill>
                  <a:schemeClr val="tx1"/>
                </a:solidFill>
              </a:rPr>
              <a:t>do País)</a:t>
            </a:r>
            <a:endParaRPr lang="pt-BR" sz="3100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pt-BR" sz="3100" b="1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pt-BR" sz="2000" dirty="0"/>
          </a:p>
          <a:p>
            <a:pPr algn="l">
              <a:defRPr/>
            </a:pPr>
            <a:endParaRPr lang="pt-BR" sz="2000" b="1" dirty="0"/>
          </a:p>
          <a:p>
            <a:pPr algn="l">
              <a:defRPr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65175"/>
            <a:ext cx="75596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07504" y="1311127"/>
            <a:ext cx="2844800" cy="538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 dirty="0">
                <a:solidFill>
                  <a:srgbClr val="002060"/>
                </a:solidFill>
              </a:rPr>
              <a:t>INSTALADOS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Paulo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Bauru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Ilhabela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Ilha Solteira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Itu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Jundiaí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Mococa</a:t>
            </a:r>
          </a:p>
          <a:p>
            <a:pPr eaLnBrk="1" hangingPunct="1">
              <a:spcBef>
                <a:spcPct val="0"/>
              </a:spcBef>
              <a:buClrTx/>
              <a:buFont typeface="Times New Roman" panose="02020603050405020304" pitchFamily="18" charset="0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Ribeirão Preto</a:t>
            </a:r>
          </a:p>
          <a:p>
            <a:pPr eaLnBrk="1" hangingPunct="1">
              <a:spcBef>
                <a:spcPct val="0"/>
              </a:spcBef>
              <a:buClrTx/>
              <a:buFont typeface="Times New Roman" panose="02020603050405020304" pitchFamily="18" charset="0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Caetano do Sul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José do Rio Preto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José dos Campos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Paulo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São Sebastião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Suzano</a:t>
            </a:r>
          </a:p>
          <a:p>
            <a:pPr eaLnBrk="1" hangingPunct="1">
              <a:spcBef>
                <a:spcPct val="0"/>
              </a:spcBef>
              <a:buClrTx/>
              <a:buFont typeface="Times New Roman" panose="02020603050405020304" pitchFamily="18" charset="0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Taubaté</a:t>
            </a:r>
          </a:p>
          <a:p>
            <a:pPr eaLnBrk="1" hangingPunct="1">
              <a:spcBef>
                <a:spcPct val="0"/>
              </a:spcBef>
              <a:buClrTx/>
              <a:buFont typeface="Times New Roman" panose="02020603050405020304" pitchFamily="18" charset="0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Sorocaba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002060"/>
              </a:solidFill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6408738" y="4005263"/>
            <a:ext cx="2592387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3366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002060"/>
                </a:solidFill>
              </a:rPr>
              <a:t>EM ARTICULAÇÃO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solidFill>
                  <a:srgbClr val="002060"/>
                </a:solidFill>
              </a:rPr>
              <a:t>Araçatuba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solidFill>
                  <a:srgbClr val="002060"/>
                </a:solidFill>
              </a:rPr>
              <a:t>Cruzeiro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solidFill>
                  <a:srgbClr val="002060"/>
                </a:solidFill>
              </a:rPr>
              <a:t>Limeira</a:t>
            </a:r>
          </a:p>
        </p:txBody>
      </p:sp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3573463"/>
            <a:ext cx="469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0" name="Retângulo 1"/>
          <p:cNvSpPr>
            <a:spLocks noChangeArrowheads="1"/>
          </p:cNvSpPr>
          <p:nvPr/>
        </p:nvSpPr>
        <p:spPr bwMode="auto">
          <a:xfrm>
            <a:off x="801688" y="4318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 sz="2400" b="1">
                <a:solidFill>
                  <a:srgbClr val="0B4F99"/>
                </a:solidFill>
              </a:rPr>
              <a:t>Rede Observatório no Estado de SP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65138" y="3756025"/>
            <a:ext cx="8139112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127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66CC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 dirty="0">
                <a:solidFill>
                  <a:srgbClr val="003366"/>
                </a:solidFill>
              </a:rPr>
              <a:t>Como os </a:t>
            </a:r>
            <a:r>
              <a:rPr lang="pt-BR" altLang="pt-BR" sz="2200" dirty="0" err="1">
                <a:solidFill>
                  <a:srgbClr val="003366"/>
                </a:solidFill>
              </a:rPr>
              <a:t>OS</a:t>
            </a:r>
            <a:r>
              <a:rPr lang="pt-BR" altLang="pt-BR" sz="2200" dirty="0">
                <a:solidFill>
                  <a:srgbClr val="003366"/>
                </a:solidFill>
              </a:rPr>
              <a:t> conseguem aumentar o número de licitantes:</a:t>
            </a:r>
          </a:p>
          <a:p>
            <a:pPr lvl="1" eaLnBrk="1" hangingPunct="1">
              <a:spcBef>
                <a:spcPts val="550"/>
              </a:spcBef>
              <a:buClr>
                <a:srgbClr val="3366CC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 dirty="0">
                <a:solidFill>
                  <a:srgbClr val="003366"/>
                </a:solidFill>
              </a:rPr>
              <a:t>Utilização de um sistema para cadastro de empresas para participação nas licitações</a:t>
            </a:r>
          </a:p>
          <a:p>
            <a:pPr lvl="1" eaLnBrk="1" hangingPunct="1">
              <a:spcBef>
                <a:spcPts val="550"/>
              </a:spcBef>
              <a:buClr>
                <a:srgbClr val="3366CC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 dirty="0">
                <a:solidFill>
                  <a:srgbClr val="003366"/>
                </a:solidFill>
              </a:rPr>
              <a:t>Divulgação dos editais para o maior nº de empresas</a:t>
            </a:r>
          </a:p>
          <a:p>
            <a:pPr lvl="1" eaLnBrk="1" hangingPunct="1">
              <a:spcBef>
                <a:spcPts val="550"/>
              </a:spcBef>
              <a:buClr>
                <a:srgbClr val="3366CC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 dirty="0">
                <a:solidFill>
                  <a:srgbClr val="003366"/>
                </a:solidFill>
              </a:rPr>
              <a:t>Capacitação das empresas para participação nas licitações</a:t>
            </a:r>
          </a:p>
          <a:p>
            <a:pPr eaLnBrk="1" hangingPunct="1">
              <a:spcBef>
                <a:spcPts val="550"/>
              </a:spcBef>
              <a:buSzPct val="100000"/>
            </a:pPr>
            <a:endParaRPr lang="pt-BR" altLang="pt-BR" sz="2200" dirty="0">
              <a:solidFill>
                <a:srgbClr val="003366"/>
              </a:solidFill>
            </a:endParaRPr>
          </a:p>
          <a:p>
            <a:pPr eaLnBrk="1" hangingPunct="1">
              <a:spcBef>
                <a:spcPts val="550"/>
              </a:spcBef>
              <a:buSzPct val="100000"/>
            </a:pPr>
            <a:endParaRPr lang="pt-BR" altLang="pt-BR" sz="2200" dirty="0">
              <a:solidFill>
                <a:srgbClr val="003366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68313" y="287338"/>
            <a:ext cx="6696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600" b="1" dirty="0">
                <a:solidFill>
                  <a:srgbClr val="002060"/>
                </a:solidFill>
              </a:rPr>
              <a:t>Inserção de Micro e Pequenas Empresas nas Compras Públicas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11225" y="1285875"/>
            <a:ext cx="7029786" cy="833178"/>
          </a:xfrm>
          <a:prstGeom prst="rect">
            <a:avLst/>
          </a:prstGeom>
          <a:gradFill rotWithShape="0">
            <a:gsLst>
              <a:gs pos="0">
                <a:srgbClr val="E4FFE4"/>
              </a:gs>
              <a:gs pos="100000">
                <a:srgbClr val="9BFD9B"/>
              </a:gs>
            </a:gsLst>
            <a:lin ang="16200000" scaled="1"/>
          </a:gradFill>
          <a:ln w="9360" cap="sq">
            <a:solidFill>
              <a:srgbClr val="00B000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2400" dirty="0">
                <a:solidFill>
                  <a:srgbClr val="003366"/>
                </a:solidFill>
              </a:rPr>
              <a:t>Média de empresas nas licitações das prefeituras:</a:t>
            </a:r>
          </a:p>
          <a:p>
            <a:pPr eaLnBrk="1" hangingPunct="1">
              <a:buSzPct val="100000"/>
            </a:pPr>
            <a:endParaRPr lang="pt-BR" altLang="pt-BR" sz="2400" dirty="0">
              <a:solidFill>
                <a:srgbClr val="003366"/>
              </a:solidFill>
            </a:endParaRP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1243013" y="2463800"/>
            <a:ext cx="3257550" cy="939800"/>
            <a:chOff x="783" y="1552"/>
            <a:chExt cx="1905" cy="592"/>
          </a:xfrm>
        </p:grpSpPr>
        <p:pic>
          <p:nvPicPr>
            <p:cNvPr id="2560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552"/>
              <a:ext cx="1871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5610" name="Text Box 6"/>
            <p:cNvSpPr txBox="1">
              <a:spLocks noChangeArrowheads="1"/>
            </p:cNvSpPr>
            <p:nvPr/>
          </p:nvSpPr>
          <p:spPr bwMode="auto">
            <a:xfrm>
              <a:off x="879" y="1594"/>
              <a:ext cx="180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pt-BR" altLang="pt-BR" sz="2400">
                  <a:solidFill>
                    <a:srgbClr val="003366"/>
                  </a:solidFill>
                </a:rPr>
                <a:t>Onde</a:t>
              </a:r>
              <a:r>
                <a:rPr lang="pt-BR" altLang="pt-BR" sz="2400">
                  <a:solidFill>
                    <a:srgbClr val="FF0000"/>
                  </a:solidFill>
                </a:rPr>
                <a:t> NÃO </a:t>
              </a:r>
              <a:r>
                <a:rPr lang="pt-BR" altLang="pt-BR" sz="2400">
                  <a:solidFill>
                    <a:srgbClr val="003366"/>
                  </a:solidFill>
                </a:rPr>
                <a:t>tem OS:</a:t>
              </a:r>
            </a:p>
            <a:p>
              <a:pPr eaLnBrk="1" hangingPunct="1">
                <a:buSzPct val="100000"/>
              </a:pPr>
              <a:r>
                <a:rPr lang="pt-BR" altLang="pt-BR" sz="2400">
                  <a:solidFill>
                    <a:srgbClr val="003366"/>
                  </a:solidFill>
                </a:rPr>
                <a:t>     </a:t>
              </a:r>
              <a:r>
                <a:rPr lang="pt-BR" altLang="pt-BR" sz="2400">
                  <a:solidFill>
                    <a:srgbClr val="FF0000"/>
                  </a:solidFill>
                </a:rPr>
                <a:t> </a:t>
              </a:r>
              <a:r>
                <a:rPr lang="pt-BR" altLang="pt-BR" sz="2400" b="1">
                  <a:solidFill>
                    <a:srgbClr val="FF0000"/>
                  </a:solidFill>
                </a:rPr>
                <a:t>3</a:t>
              </a:r>
              <a:r>
                <a:rPr lang="pt-BR" altLang="pt-BR" sz="2400">
                  <a:solidFill>
                    <a:srgbClr val="FF0000"/>
                  </a:solidFill>
                </a:rPr>
                <a:t> </a:t>
              </a:r>
              <a:r>
                <a:rPr lang="pt-BR" altLang="pt-BR" sz="2400">
                  <a:solidFill>
                    <a:srgbClr val="003366"/>
                  </a:solidFill>
                </a:rPr>
                <a:t>empresas!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5022850" y="2463800"/>
            <a:ext cx="2586038" cy="939800"/>
            <a:chOff x="3164" y="1552"/>
            <a:chExt cx="1629" cy="592"/>
          </a:xfrm>
        </p:grpSpPr>
        <p:pic>
          <p:nvPicPr>
            <p:cNvPr id="2560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" y="1552"/>
              <a:ext cx="1629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3198" y="1594"/>
              <a:ext cx="1562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 hangingPunct="1">
                <a:buSzPct val="100000"/>
              </a:pPr>
              <a:r>
                <a:rPr lang="pt-BR" altLang="pt-BR" sz="2400">
                  <a:solidFill>
                    <a:srgbClr val="003366"/>
                  </a:solidFill>
                </a:rPr>
                <a:t>Onde </a:t>
              </a:r>
              <a:r>
                <a:rPr lang="pt-BR" altLang="pt-BR" sz="2400">
                  <a:solidFill>
                    <a:srgbClr val="FF0000"/>
                  </a:solidFill>
                </a:rPr>
                <a:t>TEM</a:t>
              </a:r>
              <a:r>
                <a:rPr lang="pt-BR" altLang="pt-BR" sz="2400">
                  <a:solidFill>
                    <a:srgbClr val="003366"/>
                  </a:solidFill>
                </a:rPr>
                <a:t> OS:</a:t>
              </a:r>
            </a:p>
            <a:p>
              <a:pPr algn="ctr" eaLnBrk="1" hangingPunct="1">
                <a:buSzPct val="100000"/>
              </a:pPr>
              <a:r>
                <a:rPr lang="pt-BR" altLang="pt-BR" sz="2400">
                  <a:solidFill>
                    <a:srgbClr val="003366"/>
                  </a:solidFill>
                </a:rPr>
                <a:t>  </a:t>
              </a:r>
              <a:r>
                <a:rPr lang="pt-BR" altLang="pt-BR" sz="2400" b="1">
                  <a:solidFill>
                    <a:srgbClr val="FF0000"/>
                  </a:solidFill>
                </a:rPr>
                <a:t>9</a:t>
              </a:r>
              <a:r>
                <a:rPr lang="pt-BR" altLang="pt-BR" sz="2400">
                  <a:solidFill>
                    <a:srgbClr val="003366"/>
                  </a:solidFill>
                </a:rPr>
                <a:t> empresas!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15915</TotalTime>
  <Words>1306</Words>
  <Application>Microsoft Office PowerPoint</Application>
  <PresentationFormat>On-screen Show (4:3)</PresentationFormat>
  <Paragraphs>249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Microsoft YaHei</vt:lpstr>
      <vt:lpstr>Arial</vt:lpstr>
      <vt:lpstr>Arial Black</vt:lpstr>
      <vt:lpstr>Arial Unicode MS</vt:lpstr>
      <vt:lpstr>Calibri</vt:lpstr>
      <vt:lpstr>Calibri Light</vt:lpstr>
      <vt:lpstr>Lucida Grande</vt:lpstr>
      <vt:lpstr>Times New Roman</vt:lpstr>
      <vt:lpstr>Verdana</vt:lpstr>
      <vt:lpstr>Wingdings</vt:lpstr>
      <vt:lpstr>Tema do Office</vt:lpstr>
      <vt:lpstr>1_Tema do Office</vt:lpstr>
      <vt:lpstr>2_Tema do Office</vt:lpstr>
      <vt:lpstr>Personalizar design</vt:lpstr>
      <vt:lpstr>3_Tema do Office</vt:lpstr>
      <vt:lpstr>4_Tema do Office</vt:lpstr>
      <vt:lpstr>5_Tema do Office</vt:lpstr>
      <vt:lpstr>PowerPoint Presentation</vt:lpstr>
      <vt:lpstr>OBSERVATÓRIO SOCIAL</vt:lpstr>
      <vt:lpstr>OBSERVATÓRIO SOCIAL</vt:lpstr>
      <vt:lpstr>PowerPoint Presentation</vt:lpstr>
      <vt:lpstr>Observatório Social do Brasil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Monitoramento de licitações </vt:lpstr>
      <vt:lpstr>PowerPoint Presentation</vt:lpstr>
      <vt:lpstr>Como se dá na prática esta economia de recursos públicos?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 o orçamento público do município de São Paulo?</vt:lpstr>
      <vt:lpstr>Quais as áreas de atuação do OSB-SP?</vt:lpstr>
      <vt:lpstr>Projetos o OSB-SP pretende desenvolver em 2017</vt:lpstr>
      <vt:lpstr>Qualidade na aplicação do recurso público</vt:lpstr>
      <vt:lpstr>Qualidade na aplicação do recurso público</vt:lpstr>
      <vt:lpstr>Cidadania Fiscal</vt:lpstr>
      <vt:lpstr>Cidadania Fiscal</vt:lpstr>
      <vt:lpstr>Anexos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Observatório Social</dc:title>
  <dc:creator>Positivo</dc:creator>
  <cp:lastModifiedBy>Mariana Tumbiolo</cp:lastModifiedBy>
  <cp:revision>446</cp:revision>
  <cp:lastPrinted>1601-01-01T00:00:00Z</cp:lastPrinted>
  <dcterms:created xsi:type="dcterms:W3CDTF">1601-01-01T00:00:00Z</dcterms:created>
  <dcterms:modified xsi:type="dcterms:W3CDTF">2017-04-04T21:33:21Z</dcterms:modified>
</cp:coreProperties>
</file>