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6" r:id="rId4"/>
    <p:sldId id="267" r:id="rId5"/>
    <p:sldId id="268" r:id="rId6"/>
    <p:sldId id="269" r:id="rId7"/>
    <p:sldId id="270" r:id="rId8"/>
    <p:sldId id="256" r:id="rId9"/>
    <p:sldId id="259" r:id="rId10"/>
    <p:sldId id="260" r:id="rId11"/>
    <p:sldId id="261" r:id="rId12"/>
    <p:sldId id="262" r:id="rId13"/>
    <p:sldId id="263" r:id="rId14"/>
    <p:sldId id="257"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6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C81D3C8-030E-4664-A4C8-EC9C2A4048CB}" type="datetimeFigureOut">
              <a:rPr lang="es-CO" smtClean="0"/>
              <a:t>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77258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C81D3C8-030E-4664-A4C8-EC9C2A4048CB}" type="datetimeFigureOut">
              <a:rPr lang="es-CO" smtClean="0"/>
              <a:t>6/11/2018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48951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8C81D3C8-030E-4664-A4C8-EC9C2A4048CB}" type="datetimeFigureOut">
              <a:rPr lang="es-CO" smtClean="0"/>
              <a:t>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3600273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8C81D3C8-030E-4664-A4C8-EC9C2A4048CB}" type="datetimeFigureOut">
              <a:rPr lang="es-CO" smtClean="0"/>
              <a:t>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E8D6FA0-DD48-4211-AAE6-BB55B4B1331D}" type="slidenum">
              <a:rPr lang="es-CO" smtClean="0"/>
              <a:t>‹Nº›</a:t>
            </a:fld>
            <a:endParaRPr 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142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C81D3C8-030E-4664-A4C8-EC9C2A4048CB}" type="datetimeFigureOut">
              <a:rPr lang="es-CO" smtClean="0"/>
              <a:t>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245624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81D3C8-030E-4664-A4C8-EC9C2A4048CB}" type="datetimeFigureOut">
              <a:rPr lang="es-CO" smtClean="0"/>
              <a:t>6/11/2018</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1151346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81D3C8-030E-4664-A4C8-EC9C2A4048CB}" type="datetimeFigureOut">
              <a:rPr lang="es-CO" smtClean="0"/>
              <a:t>6/11/2018</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3799636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81D3C8-030E-4664-A4C8-EC9C2A4048CB}" type="datetimeFigureOut">
              <a:rPr lang="es-CO" smtClean="0"/>
              <a:t>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2170535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81D3C8-030E-4664-A4C8-EC9C2A4048CB}" type="datetimeFigureOut">
              <a:rPr lang="es-CO" smtClean="0"/>
              <a:t>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3868454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8C81D3C8-030E-4664-A4C8-EC9C2A4048CB}" type="datetimeFigureOut">
              <a:rPr lang="es-CO" smtClean="0"/>
              <a:t>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231664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C81D3C8-030E-4664-A4C8-EC9C2A4048CB}" type="datetimeFigureOut">
              <a:rPr lang="es-CO" smtClean="0"/>
              <a:t>6/11/2018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210322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C81D3C8-030E-4664-A4C8-EC9C2A4048CB}" type="datetimeFigureOut">
              <a:rPr lang="es-CO" smtClean="0"/>
              <a:t>6/11/2018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80842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C81D3C8-030E-4664-A4C8-EC9C2A4048CB}" type="datetimeFigureOut">
              <a:rPr lang="es-CO" smtClean="0"/>
              <a:t>6/11/2018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404296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8C81D3C8-030E-4664-A4C8-EC9C2A4048CB}" type="datetimeFigureOut">
              <a:rPr lang="es-CO" smtClean="0"/>
              <a:t>6/11/2018</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51326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C81D3C8-030E-4664-A4C8-EC9C2A4048CB}" type="datetimeFigureOut">
              <a:rPr lang="es-CO" smtClean="0"/>
              <a:t>6/11/2018</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411428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8C81D3C8-030E-4664-A4C8-EC9C2A4048CB}" type="datetimeFigureOut">
              <a:rPr lang="es-CO" smtClean="0"/>
              <a:t>6/11/2018</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177074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C81D3C8-030E-4664-A4C8-EC9C2A4048CB}" type="datetimeFigureOut">
              <a:rPr lang="es-CO" smtClean="0"/>
              <a:t>6/11/2018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E8D6FA0-DD48-4211-AAE6-BB55B4B1331D}" type="slidenum">
              <a:rPr lang="es-CO" smtClean="0"/>
              <a:t>‹Nº›</a:t>
            </a:fld>
            <a:endParaRPr lang="es-CO"/>
          </a:p>
        </p:txBody>
      </p:sp>
    </p:spTree>
    <p:extLst>
      <p:ext uri="{BB962C8B-B14F-4D97-AF65-F5344CB8AC3E}">
        <p14:creationId xmlns:p14="http://schemas.microsoft.com/office/powerpoint/2010/main" val="226185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C81D3C8-030E-4664-A4C8-EC9C2A4048CB}" type="datetimeFigureOut">
              <a:rPr lang="es-CO" smtClean="0"/>
              <a:t>6/11/2018</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8D6FA0-DD48-4211-AAE6-BB55B4B1331D}" type="slidenum">
              <a:rPr lang="es-CO" smtClean="0"/>
              <a:t>‹Nº›</a:t>
            </a:fld>
            <a:endParaRPr lang="es-CO"/>
          </a:p>
        </p:txBody>
      </p:sp>
    </p:spTree>
    <p:extLst>
      <p:ext uri="{BB962C8B-B14F-4D97-AF65-F5344CB8AC3E}">
        <p14:creationId xmlns:p14="http://schemas.microsoft.com/office/powerpoint/2010/main" val="30562273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286FF-94FC-42B6-91A4-310F1E6A131C}"/>
              </a:ext>
            </a:extLst>
          </p:cNvPr>
          <p:cNvSpPr>
            <a:spLocks noGrp="1"/>
          </p:cNvSpPr>
          <p:nvPr>
            <p:ph type="title"/>
          </p:nvPr>
        </p:nvSpPr>
        <p:spPr>
          <a:xfrm>
            <a:off x="652669" y="2631247"/>
            <a:ext cx="10515600" cy="1325563"/>
          </a:xfrm>
        </p:spPr>
        <p:txBody>
          <a:bodyPr>
            <a:normAutofit/>
          </a:bodyPr>
          <a:lstStyle/>
          <a:p>
            <a:pPr algn="ctr"/>
            <a:r>
              <a:rPr lang="es-ES" sz="6000" dirty="0"/>
              <a:t>Proxy </a:t>
            </a:r>
            <a:r>
              <a:rPr lang="es-ES" sz="6000" dirty="0" err="1"/>
              <a:t>Pattern</a:t>
            </a:r>
            <a:endParaRPr lang="es-ES" sz="6000" dirty="0"/>
          </a:p>
        </p:txBody>
      </p:sp>
    </p:spTree>
    <p:extLst>
      <p:ext uri="{BB962C8B-B14F-4D97-AF65-F5344CB8AC3E}">
        <p14:creationId xmlns:p14="http://schemas.microsoft.com/office/powerpoint/2010/main" val="204499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B518-2E19-43CA-8034-4F5135737659}"/>
              </a:ext>
            </a:extLst>
          </p:cNvPr>
          <p:cNvSpPr>
            <a:spLocks noGrp="1"/>
          </p:cNvSpPr>
          <p:nvPr>
            <p:ph type="title"/>
          </p:nvPr>
        </p:nvSpPr>
        <p:spPr>
          <a:xfrm>
            <a:off x="650669" y="629266"/>
            <a:ext cx="3330328" cy="1641986"/>
          </a:xfrm>
        </p:spPr>
        <p:txBody>
          <a:bodyPr>
            <a:normAutofit/>
          </a:bodyPr>
          <a:lstStyle/>
          <a:p>
            <a:r>
              <a:rPr lang="es-CO"/>
              <a:t>Analogía</a:t>
            </a:r>
            <a:endParaRPr lang="es-CO" dirty="0"/>
          </a:p>
        </p:txBody>
      </p:sp>
      <p:pic>
        <p:nvPicPr>
          <p:cNvPr id="4" name="Picture 3">
            <a:extLst>
              <a:ext uri="{FF2B5EF4-FFF2-40B4-BE49-F238E27FC236}">
                <a16:creationId xmlns:a16="http://schemas.microsoft.com/office/drawing/2014/main" id="{F9179864-9007-49AA-8C49-785DCB7F6E07}"/>
              </a:ext>
            </a:extLst>
          </p:cNvPr>
          <p:cNvPicPr>
            <a:picLocks noChangeAspect="1"/>
          </p:cNvPicPr>
          <p:nvPr/>
        </p:nvPicPr>
        <p:blipFill rotWithShape="1">
          <a:blip r:embed="rId3"/>
          <a:srcRect l="26507" r="11484"/>
          <a:stretch/>
        </p:blipFill>
        <p:spPr>
          <a:xfrm>
            <a:off x="4634680" y="10"/>
            <a:ext cx="7560130" cy="6857990"/>
          </a:xfrm>
          <a:prstGeom prst="rect">
            <a:avLst/>
          </a:prstGeom>
        </p:spPr>
      </p:pic>
      <p:sp>
        <p:nvSpPr>
          <p:cNvPr id="9" name="Rectangle 8">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1DCB70F-4CCD-4A23-B365-02035ED16201}"/>
              </a:ext>
            </a:extLst>
          </p:cNvPr>
          <p:cNvSpPr>
            <a:spLocks noGrp="1"/>
          </p:cNvSpPr>
          <p:nvPr>
            <p:ph idx="1"/>
          </p:nvPr>
        </p:nvSpPr>
        <p:spPr>
          <a:xfrm>
            <a:off x="650669" y="2438400"/>
            <a:ext cx="3330328" cy="3809999"/>
          </a:xfrm>
        </p:spPr>
        <p:txBody>
          <a:bodyPr>
            <a:normAutofit/>
          </a:bodyPr>
          <a:lstStyle/>
          <a:p>
            <a:pPr>
              <a:lnSpc>
                <a:spcPct val="90000"/>
              </a:lnSpc>
            </a:pPr>
            <a:r>
              <a:rPr lang="es-CO" sz="1100"/>
              <a:t>Imagínese juegos de mesa como Monopoly, Risk, Parques, Escalera, entre otros. Todos esos juegos sin importar que se jueguen de formas muy diferentes, poseen ciertas características en común, que los permiten englobar en una super clase, que tendrá los métodos como mover pieza, tirar dado, retroceder pieza, ya que estos métodos están presentes en todos lo juegos sin importar cual sea. Pero como sabemos estos juegos son diferentes por ciertas propiedades que tengan, por lo cual son instancias de la super clase y estas tienen otros métodos propios que ya identifican a la clase en específico. Por lo que la plantilla seria la super clase de juego de mesa y las instancias o entidades, los juegos de mesa en particular.</a:t>
            </a:r>
          </a:p>
        </p:txBody>
      </p:sp>
    </p:spTree>
    <p:extLst>
      <p:ext uri="{BB962C8B-B14F-4D97-AF65-F5344CB8AC3E}">
        <p14:creationId xmlns:p14="http://schemas.microsoft.com/office/powerpoint/2010/main" val="398048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DAB9F4C-865E-4D64-A390-ED3B318DB629}"/>
              </a:ext>
            </a:extLst>
          </p:cNvPr>
          <p:cNvSpPr>
            <a:spLocks noGrp="1"/>
          </p:cNvSpPr>
          <p:nvPr>
            <p:ph type="title"/>
          </p:nvPr>
        </p:nvSpPr>
        <p:spPr>
          <a:xfrm>
            <a:off x="648930" y="629267"/>
            <a:ext cx="9252154" cy="1016654"/>
          </a:xfrm>
        </p:spPr>
        <p:txBody>
          <a:bodyPr>
            <a:normAutofit/>
          </a:bodyPr>
          <a:lstStyle/>
          <a:p>
            <a:r>
              <a:rPr lang="es-CO">
                <a:solidFill>
                  <a:srgbClr val="EBEBEB"/>
                </a:solidFill>
              </a:rPr>
              <a:t>Aplicabilidad</a:t>
            </a:r>
          </a:p>
        </p:txBody>
      </p:sp>
      <p:sp>
        <p:nvSpPr>
          <p:cNvPr id="14"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04DBC57B-FB35-4295-9557-6D6EE7AB2938}"/>
              </a:ext>
            </a:extLst>
          </p:cNvPr>
          <p:cNvSpPr>
            <a:spLocks noGrp="1"/>
          </p:cNvSpPr>
          <p:nvPr>
            <p:ph idx="1"/>
          </p:nvPr>
        </p:nvSpPr>
        <p:spPr>
          <a:xfrm>
            <a:off x="648931" y="2548281"/>
            <a:ext cx="5122606" cy="3658689"/>
          </a:xfrm>
        </p:spPr>
        <p:txBody>
          <a:bodyPr>
            <a:normAutofit/>
          </a:bodyPr>
          <a:lstStyle/>
          <a:p>
            <a:pPr>
              <a:lnSpc>
                <a:spcPct val="90000"/>
              </a:lnSpc>
            </a:pPr>
            <a:r>
              <a:rPr lang="es-CO" sz="1700"/>
              <a:t>Este criterio se usa mucho cuando varias clases poseen el mismo comportamiento o tienen propiedades muy similares que pueden ser extraídas en una clase general. </a:t>
            </a:r>
          </a:p>
          <a:p>
            <a:pPr lvl="0">
              <a:lnSpc>
                <a:spcPct val="90000"/>
              </a:lnSpc>
            </a:pPr>
            <a:r>
              <a:rPr lang="es-CO" sz="1700"/>
              <a:t>Se necesite implementar las partes fijas de un algoritmo una sola vez y dejar que las subclases implementen las partes variables.</a:t>
            </a:r>
            <a:endParaRPr lang="en-CA" sz="1700"/>
          </a:p>
          <a:p>
            <a:pPr lvl="0">
              <a:lnSpc>
                <a:spcPct val="90000"/>
              </a:lnSpc>
            </a:pPr>
            <a:r>
              <a:rPr lang="es-CO" sz="1700"/>
              <a:t>Se busque controlar las ampliaciones de las subclases, convirtiendo en métodos plantillas aquellos métodos que pueden ser redefinidos.</a:t>
            </a:r>
            <a:endParaRPr lang="en-CA" sz="1700"/>
          </a:p>
          <a:p>
            <a:pPr>
              <a:lnSpc>
                <a:spcPct val="90000"/>
              </a:lnSpc>
            </a:pPr>
            <a:endParaRPr lang="es-CO" sz="1700"/>
          </a:p>
        </p:txBody>
      </p:sp>
      <p:pic>
        <p:nvPicPr>
          <p:cNvPr id="5" name="Picture 4">
            <a:extLst>
              <a:ext uri="{FF2B5EF4-FFF2-40B4-BE49-F238E27FC236}">
                <a16:creationId xmlns:a16="http://schemas.microsoft.com/office/drawing/2014/main" id="{076FB428-2BD0-4780-987E-36C202D6EA70}"/>
              </a:ext>
            </a:extLst>
          </p:cNvPr>
          <p:cNvPicPr>
            <a:picLocks noChangeAspect="1"/>
          </p:cNvPicPr>
          <p:nvPr/>
        </p:nvPicPr>
        <p:blipFill rotWithShape="1">
          <a:blip r:embed="rId2"/>
          <a:srcRect t="6267" r="1" b="1102"/>
          <a:stretch/>
        </p:blipFill>
        <p:spPr>
          <a:xfrm>
            <a:off x="6146581" y="2548281"/>
            <a:ext cx="5342296" cy="3662018"/>
          </a:xfrm>
          <a:prstGeom prst="rect">
            <a:avLst/>
          </a:prstGeom>
          <a:effectLst/>
        </p:spPr>
      </p:pic>
    </p:spTree>
    <p:extLst>
      <p:ext uri="{BB962C8B-B14F-4D97-AF65-F5344CB8AC3E}">
        <p14:creationId xmlns:p14="http://schemas.microsoft.com/office/powerpoint/2010/main" val="49847369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A5B4BE-33D3-4208-AB37-AAEA6487EEAF}"/>
              </a:ext>
            </a:extLst>
          </p:cNvPr>
          <p:cNvSpPr>
            <a:spLocks noGrp="1"/>
          </p:cNvSpPr>
          <p:nvPr>
            <p:ph type="title"/>
          </p:nvPr>
        </p:nvSpPr>
        <p:spPr>
          <a:xfrm>
            <a:off x="648931" y="629266"/>
            <a:ext cx="4166510" cy="1622321"/>
          </a:xfrm>
        </p:spPr>
        <p:txBody>
          <a:bodyPr>
            <a:normAutofit/>
          </a:bodyPr>
          <a:lstStyle/>
          <a:p>
            <a:r>
              <a:rPr lang="es-CO">
                <a:solidFill>
                  <a:srgbClr val="EBEBEB"/>
                </a:solidFill>
              </a:rPr>
              <a:t>Estructura</a:t>
            </a:r>
          </a:p>
        </p:txBody>
      </p:sp>
      <p:sp>
        <p:nvSpPr>
          <p:cNvPr id="3" name="Content Placeholder 2">
            <a:extLst>
              <a:ext uri="{FF2B5EF4-FFF2-40B4-BE49-F238E27FC236}">
                <a16:creationId xmlns:a16="http://schemas.microsoft.com/office/drawing/2014/main" id="{0D3694A7-CC17-4C3D-AE81-655FEA0F17E1}"/>
              </a:ext>
            </a:extLst>
          </p:cNvPr>
          <p:cNvSpPr>
            <a:spLocks noGrp="1"/>
          </p:cNvSpPr>
          <p:nvPr>
            <p:ph idx="1"/>
          </p:nvPr>
        </p:nvSpPr>
        <p:spPr>
          <a:xfrm>
            <a:off x="648931" y="2438400"/>
            <a:ext cx="4166509" cy="3785419"/>
          </a:xfrm>
        </p:spPr>
        <p:txBody>
          <a:bodyPr>
            <a:normAutofit/>
          </a:bodyPr>
          <a:lstStyle/>
          <a:p>
            <a:r>
              <a:rPr lang="es-CO">
                <a:solidFill>
                  <a:srgbClr val="EBEBEB"/>
                </a:solidFill>
              </a:rPr>
              <a:t>Se puede evidenciar herencia</a:t>
            </a:r>
          </a:p>
          <a:p>
            <a:r>
              <a:rPr lang="es-CO">
                <a:solidFill>
                  <a:srgbClr val="EBEBEB"/>
                </a:solidFill>
              </a:rPr>
              <a:t>AbractClass() -&gt; Clase plantilla</a:t>
            </a:r>
          </a:p>
          <a:p>
            <a:r>
              <a:rPr lang="es-CO">
                <a:solidFill>
                  <a:srgbClr val="EBEBEB"/>
                </a:solidFill>
              </a:rPr>
              <a:t>ConcreteClass() -&gt; Clase hija o que hereda</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Rectangle 12">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4" name="Picture 3">
            <a:extLst>
              <a:ext uri="{FF2B5EF4-FFF2-40B4-BE49-F238E27FC236}">
                <a16:creationId xmlns:a16="http://schemas.microsoft.com/office/drawing/2014/main" id="{744B3880-0C54-46D2-AEBE-4590DFFA7102}"/>
              </a:ext>
            </a:extLst>
          </p:cNvPr>
          <p:cNvPicPr>
            <a:picLocks noChangeAspect="1"/>
          </p:cNvPicPr>
          <p:nvPr/>
        </p:nvPicPr>
        <p:blipFill>
          <a:blip r:embed="rId2"/>
          <a:stretch>
            <a:fillRect/>
          </a:stretch>
        </p:blipFill>
        <p:spPr>
          <a:xfrm>
            <a:off x="6093992" y="1884706"/>
            <a:ext cx="5449889" cy="3088585"/>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874511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1AA6-1DA9-42A4-BF85-6128FD282346}"/>
              </a:ext>
            </a:extLst>
          </p:cNvPr>
          <p:cNvSpPr>
            <a:spLocks noGrp="1"/>
          </p:cNvSpPr>
          <p:nvPr>
            <p:ph type="title"/>
          </p:nvPr>
        </p:nvSpPr>
        <p:spPr/>
        <p:txBody>
          <a:bodyPr/>
          <a:lstStyle/>
          <a:p>
            <a:r>
              <a:rPr lang="es-CO" dirty="0"/>
              <a:t>Consecuencias</a:t>
            </a:r>
          </a:p>
        </p:txBody>
      </p:sp>
      <p:sp>
        <p:nvSpPr>
          <p:cNvPr id="3" name="Content Placeholder 2">
            <a:extLst>
              <a:ext uri="{FF2B5EF4-FFF2-40B4-BE49-F238E27FC236}">
                <a16:creationId xmlns:a16="http://schemas.microsoft.com/office/drawing/2014/main" id="{06A671CF-A171-456C-8225-F6D4E7040B84}"/>
              </a:ext>
            </a:extLst>
          </p:cNvPr>
          <p:cNvSpPr>
            <a:spLocks noGrp="1"/>
          </p:cNvSpPr>
          <p:nvPr>
            <p:ph idx="1"/>
          </p:nvPr>
        </p:nvSpPr>
        <p:spPr/>
        <p:txBody>
          <a:bodyPr/>
          <a:lstStyle/>
          <a:p>
            <a:pPr lvl="0"/>
            <a:r>
              <a:rPr lang="es-CO" dirty="0"/>
              <a:t>Favorece la reutilización de código, se usa en la creación de bibliotecas</a:t>
            </a:r>
            <a:endParaRPr lang="en-CA" dirty="0"/>
          </a:p>
          <a:p>
            <a:pPr lvl="0"/>
            <a:r>
              <a:rPr lang="es-CO" dirty="0"/>
              <a:t>Lleva a una estructura de control invertido (La superclase invoca los métodos de las subclases) – Principio de Hollywood</a:t>
            </a:r>
            <a:endParaRPr lang="en-CA" dirty="0"/>
          </a:p>
          <a:p>
            <a:pPr lvl="0"/>
            <a:r>
              <a:rPr lang="es-CO" dirty="0"/>
              <a:t>Puede producir ambigüedad si es escrito de una manera inadecuada</a:t>
            </a:r>
            <a:endParaRPr lang="en-CA" dirty="0"/>
          </a:p>
          <a:p>
            <a:endParaRPr lang="es-CO" dirty="0"/>
          </a:p>
        </p:txBody>
      </p:sp>
    </p:spTree>
    <p:extLst>
      <p:ext uri="{BB962C8B-B14F-4D97-AF65-F5344CB8AC3E}">
        <p14:creationId xmlns:p14="http://schemas.microsoft.com/office/powerpoint/2010/main" val="254747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23391A-5FE2-4379-817F-5383DF0D8369}"/>
              </a:ext>
            </a:extLst>
          </p:cNvPr>
          <p:cNvPicPr>
            <a:picLocks noChangeAspect="1"/>
          </p:cNvPicPr>
          <p:nvPr/>
        </p:nvPicPr>
        <p:blipFill>
          <a:blip r:embed="rId2"/>
          <a:stretch>
            <a:fillRect/>
          </a:stretch>
        </p:blipFill>
        <p:spPr>
          <a:xfrm>
            <a:off x="0" y="0"/>
            <a:ext cx="12192000" cy="6847530"/>
          </a:xfrm>
          <a:prstGeom prst="rect">
            <a:avLst/>
          </a:prstGeom>
        </p:spPr>
      </p:pic>
      <p:sp>
        <p:nvSpPr>
          <p:cNvPr id="2" name="Title 1">
            <a:extLst>
              <a:ext uri="{FF2B5EF4-FFF2-40B4-BE49-F238E27FC236}">
                <a16:creationId xmlns:a16="http://schemas.microsoft.com/office/drawing/2014/main" id="{D7264627-0377-43DB-8F4C-FB78B3CB42FC}"/>
              </a:ext>
            </a:extLst>
          </p:cNvPr>
          <p:cNvSpPr>
            <a:spLocks noGrp="1"/>
          </p:cNvSpPr>
          <p:nvPr>
            <p:ph type="title"/>
          </p:nvPr>
        </p:nvSpPr>
        <p:spPr>
          <a:xfrm>
            <a:off x="201705" y="5407772"/>
            <a:ext cx="10515600" cy="1325563"/>
          </a:xfrm>
        </p:spPr>
        <p:txBody>
          <a:bodyPr/>
          <a:lstStyle/>
          <a:p>
            <a:r>
              <a:rPr lang="es-CO" dirty="0">
                <a:solidFill>
                  <a:schemeClr val="tx1"/>
                </a:solidFill>
              </a:rPr>
              <a:t>Clase Plantilla</a:t>
            </a:r>
          </a:p>
        </p:txBody>
      </p:sp>
    </p:spTree>
    <p:extLst>
      <p:ext uri="{BB962C8B-B14F-4D97-AF65-F5344CB8AC3E}">
        <p14:creationId xmlns:p14="http://schemas.microsoft.com/office/powerpoint/2010/main" val="2576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60C7-A2B1-4715-AA44-80806EFD6CD5}"/>
              </a:ext>
            </a:extLst>
          </p:cNvPr>
          <p:cNvSpPr>
            <a:spLocks noGrp="1"/>
          </p:cNvSpPr>
          <p:nvPr>
            <p:ph type="title"/>
          </p:nvPr>
        </p:nvSpPr>
        <p:spPr>
          <a:xfrm>
            <a:off x="609601" y="4385066"/>
            <a:ext cx="10923638" cy="1317643"/>
          </a:xfrm>
        </p:spPr>
        <p:txBody>
          <a:bodyPr vert="horz" lIns="91440" tIns="45720" rIns="91440" bIns="45720" rtlCol="0" anchor="b">
            <a:normAutofit/>
          </a:bodyPr>
          <a:lstStyle/>
          <a:p>
            <a:r>
              <a:rPr lang="en-US" sz="6000" kern="1200">
                <a:solidFill>
                  <a:schemeClr val="tx1"/>
                </a:solidFill>
                <a:latin typeface="+mj-lt"/>
                <a:ea typeface="+mj-ea"/>
                <a:cs typeface="+mj-cs"/>
              </a:rPr>
              <a:t>Clases Concretas</a:t>
            </a:r>
          </a:p>
        </p:txBody>
      </p:sp>
      <p:pic>
        <p:nvPicPr>
          <p:cNvPr id="6" name="Picture 5">
            <a:extLst>
              <a:ext uri="{FF2B5EF4-FFF2-40B4-BE49-F238E27FC236}">
                <a16:creationId xmlns:a16="http://schemas.microsoft.com/office/drawing/2014/main" id="{EFCB4CED-1D84-409F-8D56-BB8E2F37059A}"/>
              </a:ext>
            </a:extLst>
          </p:cNvPr>
          <p:cNvPicPr>
            <a:picLocks noChangeAspect="1"/>
          </p:cNvPicPr>
          <p:nvPr/>
        </p:nvPicPr>
        <p:blipFill rotWithShape="1">
          <a:blip r:embed="rId2"/>
          <a:srcRect r="6824" b="1"/>
          <a:stretch/>
        </p:blipFill>
        <p:spPr>
          <a:xfrm>
            <a:off x="20" y="10"/>
            <a:ext cx="6095974" cy="4252522"/>
          </a:xfrm>
          <a:prstGeom prst="rect">
            <a:avLst/>
          </a:prstGeom>
        </p:spPr>
      </p:pic>
      <p:pic>
        <p:nvPicPr>
          <p:cNvPr id="5" name="Picture 4">
            <a:extLst>
              <a:ext uri="{FF2B5EF4-FFF2-40B4-BE49-F238E27FC236}">
                <a16:creationId xmlns:a16="http://schemas.microsoft.com/office/drawing/2014/main" id="{8C7DFCD8-0D72-4792-B055-61D41201BC1F}"/>
              </a:ext>
            </a:extLst>
          </p:cNvPr>
          <p:cNvPicPr>
            <a:picLocks noChangeAspect="1"/>
          </p:cNvPicPr>
          <p:nvPr/>
        </p:nvPicPr>
        <p:blipFill rotWithShape="1">
          <a:blip r:embed="rId3"/>
          <a:srcRect r="7198" b="2"/>
          <a:stretch/>
        </p:blipFill>
        <p:spPr>
          <a:xfrm>
            <a:off x="6095999" y="-681"/>
            <a:ext cx="6096001" cy="4253215"/>
          </a:xfrm>
          <a:prstGeom prst="rect">
            <a:avLst/>
          </a:prstGeom>
        </p:spPr>
      </p:pic>
    </p:spTree>
    <p:extLst>
      <p:ext uri="{BB962C8B-B14F-4D97-AF65-F5344CB8AC3E}">
        <p14:creationId xmlns:p14="http://schemas.microsoft.com/office/powerpoint/2010/main" val="20288094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CD7BA-C74B-4F78-A568-CA6AFC0C0A59}"/>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6949EE9B-6126-494F-BDBE-CE938F73F389}"/>
              </a:ext>
            </a:extLst>
          </p:cNvPr>
          <p:cNvSpPr>
            <a:spLocks noGrp="1"/>
          </p:cNvSpPr>
          <p:nvPr>
            <p:ph idx="1"/>
          </p:nvPr>
        </p:nvSpPr>
        <p:spPr/>
        <p:txBody>
          <a:bodyPr/>
          <a:lstStyle/>
          <a:p>
            <a:r>
              <a:rPr lang="es-ES" dirty="0"/>
              <a:t>Es un patrón estructural que pretende crear un intermediario de un objeto para controlar el acceso a este.</a:t>
            </a:r>
          </a:p>
          <a:p>
            <a:r>
              <a:rPr lang="es-ES" dirty="0"/>
              <a:t>En su sentido mas general, un proxy es una clase que funciona como una interfaz hacia otro objeto. Es un objeto que es llamado por el cliente para acceder al objeto que realmente se quiere acceder en forma de referencia. De esta forma, el cliente nunca hace contacto directo con el objeto real que pretende usar.</a:t>
            </a:r>
          </a:p>
        </p:txBody>
      </p:sp>
    </p:spTree>
    <p:extLst>
      <p:ext uri="{BB962C8B-B14F-4D97-AF65-F5344CB8AC3E}">
        <p14:creationId xmlns:p14="http://schemas.microsoft.com/office/powerpoint/2010/main" val="212386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C8C30-FB8E-4CA9-9BE0-D0DE8BAC9C95}"/>
              </a:ext>
            </a:extLst>
          </p:cNvPr>
          <p:cNvSpPr>
            <a:spLocks noGrp="1"/>
          </p:cNvSpPr>
          <p:nvPr>
            <p:ph type="title"/>
          </p:nvPr>
        </p:nvSpPr>
        <p:spPr/>
        <p:txBody>
          <a:bodyPr/>
          <a:lstStyle/>
          <a:p>
            <a:r>
              <a:rPr lang="es-ES" dirty="0"/>
              <a:t>Analogía</a:t>
            </a:r>
          </a:p>
        </p:txBody>
      </p:sp>
      <p:sp>
        <p:nvSpPr>
          <p:cNvPr id="3" name="Marcador de contenido 2">
            <a:extLst>
              <a:ext uri="{FF2B5EF4-FFF2-40B4-BE49-F238E27FC236}">
                <a16:creationId xmlns:a16="http://schemas.microsoft.com/office/drawing/2014/main" id="{5AC41C15-72B5-46EF-9090-2A43CE949663}"/>
              </a:ext>
            </a:extLst>
          </p:cNvPr>
          <p:cNvSpPr>
            <a:spLocks noGrp="1"/>
          </p:cNvSpPr>
          <p:nvPr>
            <p:ph idx="1"/>
          </p:nvPr>
        </p:nvSpPr>
        <p:spPr/>
        <p:txBody>
          <a:bodyPr/>
          <a:lstStyle/>
          <a:p>
            <a:r>
              <a:rPr lang="es-ES" dirty="0"/>
              <a:t>Suponga a un editor que puede incluir objetos gráficos dentro de un documento. Este necesita que la apertura del documento sea rápida, pero se sabe que la creación de algunos objetos, en especial los gráficos, es muy costosa. Por ello, no es necesario cargar todos los objetos del documento justo cuando se abre, sino que es mejor retrasar el costo de cargar uno de estos objetos hasta que realmente sean necesarios. Para ello se debe crear el proxy cuando se carga el documento y que el este llame a cada imagen cuando esta sea demandada.</a:t>
            </a:r>
          </a:p>
        </p:txBody>
      </p:sp>
    </p:spTree>
    <p:extLst>
      <p:ext uri="{BB962C8B-B14F-4D97-AF65-F5344CB8AC3E}">
        <p14:creationId xmlns:p14="http://schemas.microsoft.com/office/powerpoint/2010/main" val="77234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4B773-0D5C-4620-9542-DFCB4A228F6E}"/>
              </a:ext>
            </a:extLst>
          </p:cNvPr>
          <p:cNvSpPr>
            <a:spLocks noGrp="1"/>
          </p:cNvSpPr>
          <p:nvPr>
            <p:ph type="title"/>
          </p:nvPr>
        </p:nvSpPr>
        <p:spPr/>
        <p:txBody>
          <a:bodyPr/>
          <a:lstStyle/>
          <a:p>
            <a:r>
              <a:rPr lang="es-ES" dirty="0"/>
              <a:t>Aplicabilidad</a:t>
            </a:r>
          </a:p>
        </p:txBody>
      </p:sp>
      <p:sp>
        <p:nvSpPr>
          <p:cNvPr id="3" name="Marcador de contenido 2">
            <a:extLst>
              <a:ext uri="{FF2B5EF4-FFF2-40B4-BE49-F238E27FC236}">
                <a16:creationId xmlns:a16="http://schemas.microsoft.com/office/drawing/2014/main" id="{8B1CC5B7-F8EC-4510-B4C8-06E50D5D14F0}"/>
              </a:ext>
            </a:extLst>
          </p:cNvPr>
          <p:cNvSpPr>
            <a:spLocks noGrp="1"/>
          </p:cNvSpPr>
          <p:nvPr>
            <p:ph idx="1"/>
          </p:nvPr>
        </p:nvSpPr>
        <p:spPr/>
        <p:txBody>
          <a:bodyPr/>
          <a:lstStyle/>
          <a:p>
            <a:r>
              <a:rPr lang="es-ES" dirty="0"/>
              <a:t>Un objeto proxy se usa cuando se necesita una referencia mas elaborada y flexible hacia un objeto que un simple apuntador o cuando se quiere simplificar el control de un objeto. Esta puede ser de diferentes tipos según lo que se pretende hacer:</a:t>
            </a:r>
          </a:p>
          <a:p>
            <a:pPr marL="0" indent="0">
              <a:buNone/>
            </a:pPr>
            <a:endParaRPr lang="es-ES" dirty="0"/>
          </a:p>
          <a:p>
            <a:pPr lvl="1"/>
            <a:r>
              <a:rPr lang="es-ES" dirty="0"/>
              <a:t>Remoto: es un representante local de un objeto remoto.</a:t>
            </a:r>
          </a:p>
          <a:p>
            <a:pPr lvl="1"/>
            <a:r>
              <a:rPr lang="es-ES" dirty="0"/>
              <a:t>Virtual: Crea objetos costosos bajo demanda</a:t>
            </a:r>
          </a:p>
          <a:p>
            <a:pPr lvl="1"/>
            <a:r>
              <a:rPr lang="es-ES" dirty="0"/>
              <a:t>Protección: Controla acceso a objeto original.</a:t>
            </a:r>
          </a:p>
          <a:p>
            <a:pPr lvl="1"/>
            <a:r>
              <a:rPr lang="es-ES" dirty="0"/>
              <a:t>Referencia Inteligente: Sustituto de puntero que permite hacer operaciones adicionales sobre el objeto.</a:t>
            </a:r>
          </a:p>
        </p:txBody>
      </p:sp>
    </p:spTree>
    <p:extLst>
      <p:ext uri="{BB962C8B-B14F-4D97-AF65-F5344CB8AC3E}">
        <p14:creationId xmlns:p14="http://schemas.microsoft.com/office/powerpoint/2010/main" val="134416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B4DD3B-E245-4C55-A086-8E54FEED6B26}"/>
              </a:ext>
            </a:extLst>
          </p:cNvPr>
          <p:cNvSpPr>
            <a:spLocks noGrp="1"/>
          </p:cNvSpPr>
          <p:nvPr>
            <p:ph type="title"/>
          </p:nvPr>
        </p:nvSpPr>
        <p:spPr>
          <a:xfrm>
            <a:off x="648931" y="629266"/>
            <a:ext cx="4166510" cy="1622321"/>
          </a:xfrm>
        </p:spPr>
        <p:txBody>
          <a:bodyPr>
            <a:normAutofit/>
          </a:bodyPr>
          <a:lstStyle/>
          <a:p>
            <a:r>
              <a:rPr lang="es-ES">
                <a:solidFill>
                  <a:srgbClr val="EBEBEB"/>
                </a:solidFill>
              </a:rPr>
              <a:t>Estructura</a:t>
            </a:r>
          </a:p>
        </p:txBody>
      </p:sp>
      <p:sp>
        <p:nvSpPr>
          <p:cNvPr id="3" name="Marcador de contenido 2">
            <a:extLst>
              <a:ext uri="{FF2B5EF4-FFF2-40B4-BE49-F238E27FC236}">
                <a16:creationId xmlns:a16="http://schemas.microsoft.com/office/drawing/2014/main" id="{29ED34A5-397A-4DB5-BD76-EA773596F49D}"/>
              </a:ext>
            </a:extLst>
          </p:cNvPr>
          <p:cNvSpPr>
            <a:spLocks noGrp="1"/>
          </p:cNvSpPr>
          <p:nvPr>
            <p:ph idx="1"/>
          </p:nvPr>
        </p:nvSpPr>
        <p:spPr>
          <a:xfrm>
            <a:off x="648931" y="2438400"/>
            <a:ext cx="4166509" cy="3785419"/>
          </a:xfrm>
        </p:spPr>
        <p:txBody>
          <a:bodyPr>
            <a:normAutofit/>
          </a:bodyPr>
          <a:lstStyle/>
          <a:p>
            <a:pPr>
              <a:lnSpc>
                <a:spcPct val="90000"/>
              </a:lnSpc>
            </a:pPr>
            <a:r>
              <a:rPr lang="es-ES" sz="1600" dirty="0">
                <a:solidFill>
                  <a:srgbClr val="EBEBEB"/>
                </a:solidFill>
              </a:rPr>
              <a:t>Clase proxy mantiene una referencia al objeto real y proporciona una interfaz idéntica a la interfaz real que permite emular.</a:t>
            </a:r>
          </a:p>
          <a:p>
            <a:pPr>
              <a:lnSpc>
                <a:spcPct val="90000"/>
              </a:lnSpc>
            </a:pPr>
            <a:r>
              <a:rPr lang="es-ES" sz="1600" dirty="0">
                <a:solidFill>
                  <a:srgbClr val="EBEBEB"/>
                </a:solidFill>
              </a:rPr>
              <a:t>Hay una interfaz que implementan todos los objetos que el proxy desea referenciar, además del mismo proxy. De esta forma el cliente puede usar los objetos y el proxy indiferentemente.</a:t>
            </a:r>
          </a:p>
          <a:p>
            <a:pPr>
              <a:lnSpc>
                <a:spcPct val="90000"/>
              </a:lnSpc>
            </a:pPr>
            <a:r>
              <a:rPr lang="es-ES" sz="1600" dirty="0">
                <a:solidFill>
                  <a:srgbClr val="EBEBEB"/>
                </a:solidFill>
              </a:rPr>
              <a:t>El objeto proxy redirige las peticiones del cliente al objeto real de acuerdo a ciertas condiciones.</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Rectangle 74">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1026" name="Picture 2" descr="File:Proxy pattern diagram.svg">
            <a:extLst>
              <a:ext uri="{FF2B5EF4-FFF2-40B4-BE49-F238E27FC236}">
                <a16:creationId xmlns:a16="http://schemas.microsoft.com/office/drawing/2014/main" id="{FF19F84C-DC6F-41CC-96CF-FF27E34C5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3992" y="1908244"/>
            <a:ext cx="5449889" cy="3041509"/>
          </a:xfrm>
          <a:prstGeom prst="rect">
            <a:avLst/>
          </a:prstGeom>
          <a:noFill/>
          <a:effectLst/>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6163575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A2230-61E3-491F-8D51-8069410FD951}"/>
              </a:ext>
            </a:extLst>
          </p:cNvPr>
          <p:cNvSpPr>
            <a:spLocks noGrp="1"/>
          </p:cNvSpPr>
          <p:nvPr>
            <p:ph type="title"/>
          </p:nvPr>
        </p:nvSpPr>
        <p:spPr/>
        <p:txBody>
          <a:bodyPr/>
          <a:lstStyle/>
          <a:p>
            <a:r>
              <a:rPr lang="es-ES" dirty="0"/>
              <a:t>Consecuencias</a:t>
            </a:r>
          </a:p>
        </p:txBody>
      </p:sp>
      <p:sp>
        <p:nvSpPr>
          <p:cNvPr id="3" name="Marcador de contenido 2">
            <a:extLst>
              <a:ext uri="{FF2B5EF4-FFF2-40B4-BE49-F238E27FC236}">
                <a16:creationId xmlns:a16="http://schemas.microsoft.com/office/drawing/2014/main" id="{F233EB7F-1B06-44F2-A28B-E892BB05EEFD}"/>
              </a:ext>
            </a:extLst>
          </p:cNvPr>
          <p:cNvSpPr>
            <a:spLocks noGrp="1"/>
          </p:cNvSpPr>
          <p:nvPr>
            <p:ph idx="1"/>
          </p:nvPr>
        </p:nvSpPr>
        <p:spPr/>
        <p:txBody>
          <a:bodyPr/>
          <a:lstStyle/>
          <a:p>
            <a:r>
              <a:rPr lang="es-ES" dirty="0"/>
              <a:t>Remoto: Oculta el hecho de que un objeto reside en otro espacio de direcciones.</a:t>
            </a:r>
          </a:p>
          <a:p>
            <a:r>
              <a:rPr lang="es-ES" dirty="0"/>
              <a:t>Virtual: puede realizar optimizaciones, como creación de objetos bajo demanda.</a:t>
            </a:r>
          </a:p>
          <a:p>
            <a:r>
              <a:rPr lang="es-ES" dirty="0"/>
              <a:t>Protección y referencias inteligentes: permiten realizar diversas tareas además de acceder al objeto.</a:t>
            </a:r>
          </a:p>
          <a:p>
            <a:r>
              <a:rPr lang="es-ES" dirty="0"/>
              <a:t>Optimización COW (</a:t>
            </a:r>
            <a:r>
              <a:rPr lang="es-ES" dirty="0" err="1"/>
              <a:t>copy-on-read</a:t>
            </a:r>
            <a:r>
              <a:rPr lang="es-ES" dirty="0"/>
              <a:t>): Retrasa la copia de un objeto hasta que sea necesario cambiarlo.</a:t>
            </a:r>
          </a:p>
        </p:txBody>
      </p:sp>
    </p:spTree>
    <p:extLst>
      <p:ext uri="{BB962C8B-B14F-4D97-AF65-F5344CB8AC3E}">
        <p14:creationId xmlns:p14="http://schemas.microsoft.com/office/powerpoint/2010/main" val="235591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85D25DE-0EFA-41D6-92EB-31E3FB9A9492}"/>
              </a:ext>
            </a:extLst>
          </p:cNvPr>
          <p:cNvSpPr>
            <a:spLocks noGrp="1"/>
          </p:cNvSpPr>
          <p:nvPr>
            <p:ph type="title"/>
          </p:nvPr>
        </p:nvSpPr>
        <p:spPr>
          <a:xfrm>
            <a:off x="8210623" y="1447800"/>
            <a:ext cx="3333676" cy="3096987"/>
          </a:xfrm>
          <a:prstGeom prst="ellipse">
            <a:avLst/>
          </a:prstGeom>
        </p:spPr>
        <p:txBody>
          <a:bodyPr vert="horz" lIns="91440" tIns="45720" rIns="91440" bIns="45720" rtlCol="0" anchor="b">
            <a:normAutofit/>
          </a:bodyPr>
          <a:lstStyle/>
          <a:p>
            <a:r>
              <a:rPr lang="en-US"/>
              <a:t>Ejemplo</a:t>
            </a:r>
          </a:p>
        </p:txBody>
      </p:sp>
      <p:sp>
        <p:nvSpPr>
          <p:cNvPr id="23" name="Rectangle 22">
            <a:extLst>
              <a:ext uri="{FF2B5EF4-FFF2-40B4-BE49-F238E27FC236}">
                <a16:creationId xmlns:a16="http://schemas.microsoft.com/office/drawing/2014/main" id="{E4CCD752-EAEC-4B99-9CB0-B9F30F61E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Freeform 5">
            <a:extLst>
              <a:ext uri="{FF2B5EF4-FFF2-40B4-BE49-F238E27FC236}">
                <a16:creationId xmlns:a16="http://schemas.microsoft.com/office/drawing/2014/main" id="{84F0BDAE-5164-4EE4-AC1A-5EB8D343F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Imagen 4">
            <a:extLst>
              <a:ext uri="{FF2B5EF4-FFF2-40B4-BE49-F238E27FC236}">
                <a16:creationId xmlns:a16="http://schemas.microsoft.com/office/drawing/2014/main" id="{26D32F57-FA93-465F-92A8-E595F2E2DEEC}"/>
              </a:ext>
            </a:extLst>
          </p:cNvPr>
          <p:cNvPicPr>
            <a:picLocks noChangeAspect="1"/>
          </p:cNvPicPr>
          <p:nvPr/>
        </p:nvPicPr>
        <p:blipFill>
          <a:blip r:embed="rId7"/>
          <a:stretch>
            <a:fillRect/>
          </a:stretch>
        </p:blipFill>
        <p:spPr>
          <a:xfrm>
            <a:off x="973531" y="196884"/>
            <a:ext cx="6031183" cy="4674167"/>
          </a:xfrm>
          <a:prstGeom prst="rect">
            <a:avLst/>
          </a:prstGeom>
          <a:effectLst/>
        </p:spPr>
      </p:pic>
      <p:pic>
        <p:nvPicPr>
          <p:cNvPr id="6" name="Imagen 5">
            <a:extLst>
              <a:ext uri="{FF2B5EF4-FFF2-40B4-BE49-F238E27FC236}">
                <a16:creationId xmlns:a16="http://schemas.microsoft.com/office/drawing/2014/main" id="{92DB405E-E5D9-4C19-9433-25E6872CEF45}"/>
              </a:ext>
            </a:extLst>
          </p:cNvPr>
          <p:cNvPicPr>
            <a:picLocks noChangeAspect="1"/>
          </p:cNvPicPr>
          <p:nvPr/>
        </p:nvPicPr>
        <p:blipFill>
          <a:blip r:embed="rId8"/>
          <a:stretch>
            <a:fillRect/>
          </a:stretch>
        </p:blipFill>
        <p:spPr>
          <a:xfrm>
            <a:off x="1849164" y="4951764"/>
            <a:ext cx="4037013" cy="1825523"/>
          </a:xfrm>
          <a:prstGeom prst="rect">
            <a:avLst/>
          </a:prstGeom>
          <a:effectLst/>
        </p:spPr>
      </p:pic>
    </p:spTree>
    <p:extLst>
      <p:ext uri="{BB962C8B-B14F-4D97-AF65-F5344CB8AC3E}">
        <p14:creationId xmlns:p14="http://schemas.microsoft.com/office/powerpoint/2010/main" val="17117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28B9-2BBA-4A03-8908-7A49C0256897}"/>
              </a:ext>
            </a:extLst>
          </p:cNvPr>
          <p:cNvSpPr>
            <a:spLocks noGrp="1"/>
          </p:cNvSpPr>
          <p:nvPr>
            <p:ph type="ctrTitle"/>
          </p:nvPr>
        </p:nvSpPr>
        <p:spPr>
          <a:xfrm>
            <a:off x="1524000" y="1115061"/>
            <a:ext cx="9144000" cy="2387600"/>
          </a:xfrm>
        </p:spPr>
        <p:txBody>
          <a:bodyPr/>
          <a:lstStyle/>
          <a:p>
            <a:r>
              <a:rPr lang="es-CO" dirty="0" err="1"/>
              <a:t>Template</a:t>
            </a:r>
            <a:r>
              <a:rPr lang="es-CO" dirty="0"/>
              <a:t> </a:t>
            </a:r>
            <a:r>
              <a:rPr lang="es-CO" dirty="0" err="1"/>
              <a:t>Method</a:t>
            </a:r>
            <a:r>
              <a:rPr lang="es-CO" dirty="0"/>
              <a:t> </a:t>
            </a:r>
            <a:r>
              <a:rPr lang="es-CO" dirty="0" err="1"/>
              <a:t>Pattern</a:t>
            </a:r>
            <a:endParaRPr lang="es-CO" dirty="0"/>
          </a:p>
        </p:txBody>
      </p:sp>
    </p:spTree>
    <p:extLst>
      <p:ext uri="{BB962C8B-B14F-4D97-AF65-F5344CB8AC3E}">
        <p14:creationId xmlns:p14="http://schemas.microsoft.com/office/powerpoint/2010/main" val="374640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9277-CFBC-423E-B29D-5227FBC2C933}"/>
              </a:ext>
            </a:extLst>
          </p:cNvPr>
          <p:cNvSpPr>
            <a:spLocks noGrp="1"/>
          </p:cNvSpPr>
          <p:nvPr>
            <p:ph type="title"/>
          </p:nvPr>
        </p:nvSpPr>
        <p:spPr/>
        <p:txBody>
          <a:bodyPr/>
          <a:lstStyle/>
          <a:p>
            <a:r>
              <a:rPr lang="es-CO" dirty="0"/>
              <a:t>Introducción</a:t>
            </a:r>
          </a:p>
        </p:txBody>
      </p:sp>
      <p:sp>
        <p:nvSpPr>
          <p:cNvPr id="3" name="Content Placeholder 2">
            <a:extLst>
              <a:ext uri="{FF2B5EF4-FFF2-40B4-BE49-F238E27FC236}">
                <a16:creationId xmlns:a16="http://schemas.microsoft.com/office/drawing/2014/main" id="{3FAC9B09-792D-4468-BA18-E4F74BE39B9D}"/>
              </a:ext>
            </a:extLst>
          </p:cNvPr>
          <p:cNvSpPr>
            <a:spLocks noGrp="1"/>
          </p:cNvSpPr>
          <p:nvPr>
            <p:ph idx="1"/>
          </p:nvPr>
        </p:nvSpPr>
        <p:spPr/>
        <p:txBody>
          <a:bodyPr/>
          <a:lstStyle/>
          <a:p>
            <a:r>
              <a:rPr lang="es-CO" dirty="0"/>
              <a:t>El patrón de diseño </a:t>
            </a:r>
            <a:r>
              <a:rPr lang="es-CO" dirty="0" err="1"/>
              <a:t>Template</a:t>
            </a:r>
            <a:r>
              <a:rPr lang="es-CO" dirty="0"/>
              <a:t> </a:t>
            </a:r>
            <a:r>
              <a:rPr lang="es-CO" dirty="0" err="1"/>
              <a:t>Method</a:t>
            </a:r>
            <a:r>
              <a:rPr lang="es-CO" dirty="0"/>
              <a:t> forma parte de la familia de patrones denominados de comportamiento. Este tipo patrones ayudan a resolver problemas de interacción entre clases y objetos.</a:t>
            </a:r>
            <a:endParaRPr lang="en-CA" dirty="0"/>
          </a:p>
          <a:p>
            <a:r>
              <a:rPr lang="es-CO" dirty="0"/>
              <a:t>La solución que propone el patrón es abstraer todo el comportamiento que comparten las entidades en una clase (abstracta) de la que, posteriormente, extenderán dichas entidades. </a:t>
            </a:r>
          </a:p>
        </p:txBody>
      </p:sp>
      <p:pic>
        <p:nvPicPr>
          <p:cNvPr id="4" name="Picture 3">
            <a:extLst>
              <a:ext uri="{FF2B5EF4-FFF2-40B4-BE49-F238E27FC236}">
                <a16:creationId xmlns:a16="http://schemas.microsoft.com/office/drawing/2014/main" id="{7AF035B7-9DD0-4CD0-8536-38669B2A4D3B}"/>
              </a:ext>
            </a:extLst>
          </p:cNvPr>
          <p:cNvPicPr>
            <a:picLocks noChangeAspect="1"/>
          </p:cNvPicPr>
          <p:nvPr/>
        </p:nvPicPr>
        <p:blipFill>
          <a:blip r:embed="rId2"/>
          <a:stretch>
            <a:fillRect/>
          </a:stretch>
        </p:blipFill>
        <p:spPr>
          <a:xfrm>
            <a:off x="6412928" y="4474980"/>
            <a:ext cx="5389432" cy="2249817"/>
          </a:xfrm>
          <a:prstGeom prst="rect">
            <a:avLst/>
          </a:prstGeom>
        </p:spPr>
      </p:pic>
    </p:spTree>
    <p:extLst>
      <p:ext uri="{BB962C8B-B14F-4D97-AF65-F5344CB8AC3E}">
        <p14:creationId xmlns:p14="http://schemas.microsoft.com/office/powerpoint/2010/main" val="205702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749</Words>
  <Application>Microsoft Office PowerPoint</Application>
  <PresentationFormat>Panorámica</PresentationFormat>
  <Paragraphs>43</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Ion</vt:lpstr>
      <vt:lpstr>Proxy Pattern</vt:lpstr>
      <vt:lpstr>Introducción</vt:lpstr>
      <vt:lpstr>Analogía</vt:lpstr>
      <vt:lpstr>Aplicabilidad</vt:lpstr>
      <vt:lpstr>Estructura</vt:lpstr>
      <vt:lpstr>Consecuencias</vt:lpstr>
      <vt:lpstr>Ejemplo</vt:lpstr>
      <vt:lpstr>Template Method Pattern</vt:lpstr>
      <vt:lpstr>Introducción</vt:lpstr>
      <vt:lpstr>Analogía</vt:lpstr>
      <vt:lpstr>Aplicabilidad</vt:lpstr>
      <vt:lpstr>Estructura</vt:lpstr>
      <vt:lpstr>Consecuencias</vt:lpstr>
      <vt:lpstr>Clase Plantilla</vt:lpstr>
      <vt:lpstr>Clases Concretas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 Pattern</dc:title>
  <dc:creator>Rafael Villegas Michel</dc:creator>
  <cp:lastModifiedBy>Rafael Villegas Michel</cp:lastModifiedBy>
  <cp:revision>3</cp:revision>
  <dcterms:created xsi:type="dcterms:W3CDTF">2018-11-07T01:19:47Z</dcterms:created>
  <dcterms:modified xsi:type="dcterms:W3CDTF">2018-11-07T01:53:08Z</dcterms:modified>
</cp:coreProperties>
</file>