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72" r:id="rId4"/>
    <p:sldId id="268" r:id="rId5"/>
    <p:sldId id="269" r:id="rId6"/>
    <p:sldId id="276" r:id="rId7"/>
    <p:sldId id="270" r:id="rId8"/>
    <p:sldId id="271" r:id="rId9"/>
    <p:sldId id="273" r:id="rId10"/>
    <p:sldId id="274" r:id="rId11"/>
    <p:sldId id="278" r:id="rId12"/>
    <p:sldId id="277" r:id="rId13"/>
    <p:sldId id="266" r:id="rId14"/>
    <p:sldId id="275" r:id="rId15"/>
  </p:sldIdLst>
  <p:sldSz cx="12192000" cy="6858000"/>
  <p:notesSz cx="7010400" cy="92964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3C41"/>
    <a:srgbClr val="593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Kate Russell" userId="b1f757bc-439f-46b6-8272-bd5e2c290797" providerId="ADAL" clId="{E54C807C-9DAE-4BF6-90D2-55C16911EB9A}"/>
    <pc:docChg chg="custSel addSld delSld modSld sldOrd">
      <pc:chgData name="Ashley Kate Russell" userId="b1f757bc-439f-46b6-8272-bd5e2c290797" providerId="ADAL" clId="{E54C807C-9DAE-4BF6-90D2-55C16911EB9A}" dt="2022-05-18T20:29:22.922" v="63" actId="122"/>
      <pc:docMkLst>
        <pc:docMk/>
      </pc:docMkLst>
      <pc:sldChg chg="modSp mod">
        <pc:chgData name="Ashley Kate Russell" userId="b1f757bc-439f-46b6-8272-bd5e2c290797" providerId="ADAL" clId="{E54C807C-9DAE-4BF6-90D2-55C16911EB9A}" dt="2022-05-18T20:29:00.306" v="61" actId="20577"/>
        <pc:sldMkLst>
          <pc:docMk/>
          <pc:sldMk cId="1216995830" sldId="257"/>
        </pc:sldMkLst>
        <pc:spChg chg="mod">
          <ac:chgData name="Ashley Kate Russell" userId="b1f757bc-439f-46b6-8272-bd5e2c290797" providerId="ADAL" clId="{E54C807C-9DAE-4BF6-90D2-55C16911EB9A}" dt="2022-05-18T20:29:00.306" v="61" actId="20577"/>
          <ac:spMkLst>
            <pc:docMk/>
            <pc:sldMk cId="1216995830" sldId="257"/>
            <ac:spMk id="2" creationId="{861453DA-6C44-1043-BA8D-9B525A0CB069}"/>
          </ac:spMkLst>
        </pc:spChg>
      </pc:sldChg>
      <pc:sldChg chg="del">
        <pc:chgData name="Ashley Kate Russell" userId="b1f757bc-439f-46b6-8272-bd5e2c290797" providerId="ADAL" clId="{E54C807C-9DAE-4BF6-90D2-55C16911EB9A}" dt="2022-05-18T20:28:12.235" v="24" actId="2696"/>
        <pc:sldMkLst>
          <pc:docMk/>
          <pc:sldMk cId="1090274936" sldId="261"/>
        </pc:sldMkLst>
      </pc:sldChg>
      <pc:sldChg chg="modSp mod">
        <pc:chgData name="Ashley Kate Russell" userId="b1f757bc-439f-46b6-8272-bd5e2c290797" providerId="ADAL" clId="{E54C807C-9DAE-4BF6-90D2-55C16911EB9A}" dt="2022-05-18T20:27:14.963" v="2" actId="120"/>
        <pc:sldMkLst>
          <pc:docMk/>
          <pc:sldMk cId="3870859629" sldId="269"/>
        </pc:sldMkLst>
        <pc:spChg chg="mod">
          <ac:chgData name="Ashley Kate Russell" userId="b1f757bc-439f-46b6-8272-bd5e2c290797" providerId="ADAL" clId="{E54C807C-9DAE-4BF6-90D2-55C16911EB9A}" dt="2022-05-18T20:27:14.963" v="2" actId="120"/>
          <ac:spMkLst>
            <pc:docMk/>
            <pc:sldMk cId="3870859629" sldId="269"/>
            <ac:spMk id="9" creationId="{5E03CD37-5465-43E7-9BFA-A894718AAA46}"/>
          </ac:spMkLst>
        </pc:spChg>
      </pc:sldChg>
      <pc:sldChg chg="modSp mod">
        <pc:chgData name="Ashley Kate Russell" userId="b1f757bc-439f-46b6-8272-bd5e2c290797" providerId="ADAL" clId="{E54C807C-9DAE-4BF6-90D2-55C16911EB9A}" dt="2022-05-18T20:29:16.178" v="62" actId="122"/>
        <pc:sldMkLst>
          <pc:docMk/>
          <pc:sldMk cId="2563115194" sldId="270"/>
        </pc:sldMkLst>
        <pc:spChg chg="mod">
          <ac:chgData name="Ashley Kate Russell" userId="b1f757bc-439f-46b6-8272-bd5e2c290797" providerId="ADAL" clId="{E54C807C-9DAE-4BF6-90D2-55C16911EB9A}" dt="2022-05-18T20:29:16.178" v="62" actId="122"/>
          <ac:spMkLst>
            <pc:docMk/>
            <pc:sldMk cId="2563115194" sldId="270"/>
            <ac:spMk id="2" creationId="{00AA083F-2712-417E-913C-0C4BA2FF5C75}"/>
          </ac:spMkLst>
        </pc:spChg>
      </pc:sldChg>
      <pc:sldChg chg="modSp mod">
        <pc:chgData name="Ashley Kate Russell" userId="b1f757bc-439f-46b6-8272-bd5e2c290797" providerId="ADAL" clId="{E54C807C-9DAE-4BF6-90D2-55C16911EB9A}" dt="2022-05-18T20:29:22.922" v="63" actId="122"/>
        <pc:sldMkLst>
          <pc:docMk/>
          <pc:sldMk cId="324172105" sldId="271"/>
        </pc:sldMkLst>
        <pc:spChg chg="mod">
          <ac:chgData name="Ashley Kate Russell" userId="b1f757bc-439f-46b6-8272-bd5e2c290797" providerId="ADAL" clId="{E54C807C-9DAE-4BF6-90D2-55C16911EB9A}" dt="2022-05-18T20:29:22.922" v="63" actId="122"/>
          <ac:spMkLst>
            <pc:docMk/>
            <pc:sldMk cId="324172105" sldId="271"/>
            <ac:spMk id="2" creationId="{00AA083F-2712-417E-913C-0C4BA2FF5C75}"/>
          </ac:spMkLst>
        </pc:spChg>
      </pc:sldChg>
      <pc:sldChg chg="ord">
        <pc:chgData name="Ashley Kate Russell" userId="b1f757bc-439f-46b6-8272-bd5e2c290797" providerId="ADAL" clId="{E54C807C-9DAE-4BF6-90D2-55C16911EB9A}" dt="2022-05-18T20:27:03.878" v="1"/>
        <pc:sldMkLst>
          <pc:docMk/>
          <pc:sldMk cId="2290133470" sldId="272"/>
        </pc:sldMkLst>
      </pc:sldChg>
      <pc:sldChg chg="delSp modSp new mod ord">
        <pc:chgData name="Ashley Kate Russell" userId="b1f757bc-439f-46b6-8272-bd5e2c290797" providerId="ADAL" clId="{E54C807C-9DAE-4BF6-90D2-55C16911EB9A}" dt="2022-05-18T20:27:58.340" v="23" actId="1076"/>
        <pc:sldMkLst>
          <pc:docMk/>
          <pc:sldMk cId="2724639710" sldId="275"/>
        </pc:sldMkLst>
        <pc:spChg chg="mod">
          <ac:chgData name="Ashley Kate Russell" userId="b1f757bc-439f-46b6-8272-bd5e2c290797" providerId="ADAL" clId="{E54C807C-9DAE-4BF6-90D2-55C16911EB9A}" dt="2022-05-18T20:27:58.340" v="23" actId="1076"/>
          <ac:spMkLst>
            <pc:docMk/>
            <pc:sldMk cId="2724639710" sldId="275"/>
            <ac:spMk id="2" creationId="{A368D49E-3CAF-4553-ADA4-709B033F0EAF}"/>
          </ac:spMkLst>
        </pc:spChg>
        <pc:spChg chg="del">
          <ac:chgData name="Ashley Kate Russell" userId="b1f757bc-439f-46b6-8272-bd5e2c290797" providerId="ADAL" clId="{E54C807C-9DAE-4BF6-90D2-55C16911EB9A}" dt="2022-05-18T20:27:54.609" v="22" actId="478"/>
          <ac:spMkLst>
            <pc:docMk/>
            <pc:sldMk cId="2724639710" sldId="275"/>
            <ac:spMk id="3" creationId="{870C76CE-7A74-45E9-B14F-43553DE1DE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92567-EC24-8E4E-8F76-2CAC95D06C65}" type="datetimeFigureOut">
              <a:rPr lang="en-NL" smtClean="0"/>
              <a:t>5/27/22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5CEFB-838F-8846-9A04-B0341BB903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35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help getting started on </a:t>
            </a:r>
            <a:r>
              <a:rPr lang="en-US" dirty="0" err="1"/>
              <a:t>Github</a:t>
            </a:r>
            <a:r>
              <a:rPr lang="en-US" dirty="0"/>
              <a:t> – let one of the facilitators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5CEFB-838F-8846-9A04-B0341BB9033E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432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help getting started on </a:t>
            </a:r>
            <a:r>
              <a:rPr lang="en-US" dirty="0" err="1"/>
              <a:t>Github</a:t>
            </a:r>
            <a:r>
              <a:rPr lang="en-US" dirty="0"/>
              <a:t> – let one of the facilitators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5CEFB-838F-8846-9A04-B0341BB9033E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687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Moderater</a:t>
            </a:r>
            <a:r>
              <a:rPr lang="en-US" dirty="0"/>
              <a:t> link: https://moderated.jitsi.net/7bffe47befcf47d6ae1a93ff20fba19cf5a4d3a6ef4a4a758ad9650337b07cb4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5CEFB-838F-8846-9A04-B0341BB9033E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403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7E3-AF78-034D-A216-73EDD45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4534928"/>
            <a:ext cx="11475308" cy="1254855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75A8-71A0-C048-892B-FEA871F8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36B-F569-7043-A718-487F57441DC6}" type="datetimeFigureOut">
              <a:rPr lang="en-NL" smtClean="0"/>
              <a:t>5/27/22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6408-0917-A746-89F9-E8B1B71D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61E0-D05F-0241-91E9-3E4577B7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B236-A389-B446-BD95-C68C9F21D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41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7E3-AF78-034D-A216-73EDD45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2801572"/>
            <a:ext cx="11475308" cy="1510936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7CEA-A64E-5443-9EE9-805BEC5C0A5C}"/>
              </a:ext>
            </a:extLst>
          </p:cNvPr>
          <p:cNvSpPr txBox="1"/>
          <p:nvPr userDrawn="1"/>
        </p:nvSpPr>
        <p:spPr>
          <a:xfrm>
            <a:off x="1449859" y="4509684"/>
            <a:ext cx="929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Subtitle</a:t>
            </a:r>
            <a:endParaRPr lang="en-NL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3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136525"/>
            <a:ext cx="9662984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9963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136525"/>
            <a:ext cx="9662984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909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2" y="136526"/>
            <a:ext cx="11467070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849441"/>
            <a:ext cx="11467070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9136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AFFF3-AD2E-694F-83E4-C189CF97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5F30-D666-AB4E-B5A1-37B23A90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A2F8-2F82-7042-BF2F-4F55BA266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A36B-F569-7043-A718-487F57441DC6}" type="datetimeFigureOut">
              <a:rPr lang="en-NL" smtClean="0"/>
              <a:t>5/27/22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3B15-DFC9-0E48-A942-3EBA4EE13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15E7-D8A2-A043-874E-345037A77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B236-A389-B446-BD95-C68C9F21D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85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EAGE-Annual-Hackathon/discuss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EAGE-Annual-Hackathon/reposi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.jit.si/moderated/e8f528d5f565050296eaaeac98002fc8d1371d6b2ae63b518a0e45962711bf2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3DA-6C44-1043-BA8D-9B525A0CB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Welcome to the EAGE Annual Hackathon! </a:t>
            </a:r>
            <a:r>
              <a:rPr lang="en-US" dirty="0"/>
              <a:t> </a:t>
            </a:r>
            <a:r>
              <a:rPr lang="en-US" sz="4400" dirty="0"/>
              <a:t>Opening Session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699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D199-3F9A-4C48-BA0E-8F36779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Theme Slides (Lukas)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1089-7EAE-4F8B-BA95-4DE9DA50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9BFD-2E69-C239-C0D7-2787C60A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112" y="430347"/>
            <a:ext cx="9662984" cy="544512"/>
          </a:xfrm>
        </p:spPr>
        <p:txBody>
          <a:bodyPr>
            <a:normAutofit fontScale="90000"/>
          </a:bodyPr>
          <a:lstStyle/>
          <a:p>
            <a:r>
              <a:rPr lang="en-AE" dirty="0"/>
              <a:t>GPU resources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C01B08-D496-0F37-9A2F-8109669B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4337" y="1191554"/>
            <a:ext cx="5387396" cy="4747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538F4-1599-3FDF-F49B-034C3E200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12" y="1191554"/>
            <a:ext cx="4437862" cy="1291772"/>
          </a:xfrm>
          <a:prstGeom prst="rect">
            <a:avLst/>
          </a:prstGeom>
        </p:spPr>
      </p:pic>
      <p:pic>
        <p:nvPicPr>
          <p:cNvPr id="6" name="Picture 2" descr="Logos &amp; Brand Guidelines | NVIDIA">
            <a:extLst>
              <a:ext uri="{FF2B5EF4-FFF2-40B4-BE49-F238E27FC236}">
                <a16:creationId xmlns:a16="http://schemas.microsoft.com/office/drawing/2014/main" id="{C658BA6D-9A91-1004-591E-4B3A2869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90" y="53146"/>
            <a:ext cx="2279010" cy="12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F9823-8854-5A16-C307-FA7218005FCE}"/>
              </a:ext>
            </a:extLst>
          </p:cNvPr>
          <p:cNvSpPr txBox="1"/>
          <p:nvPr/>
        </p:nvSpPr>
        <p:spPr>
          <a:xfrm>
            <a:off x="1973112" y="3026883"/>
            <a:ext cx="4437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b="1" dirty="0"/>
              <a:t>Connect to login node:</a:t>
            </a:r>
          </a:p>
          <a:p>
            <a:r>
              <a:rPr lang="en-AE" dirty="0"/>
              <a:t>ssh you_login@nvpoc.ddnsfree.com</a:t>
            </a:r>
          </a:p>
          <a:p>
            <a:endParaRPr lang="en-AE" dirty="0"/>
          </a:p>
          <a:p>
            <a:r>
              <a:rPr lang="en-AE" b="1" dirty="0"/>
              <a:t>Run interactive session:</a:t>
            </a:r>
          </a:p>
          <a:p>
            <a:r>
              <a:rPr lang="en-US" dirty="0" err="1"/>
              <a:t>srun</a:t>
            </a:r>
            <a:r>
              <a:rPr lang="en-US" dirty="0"/>
              <a:t> --</a:t>
            </a:r>
            <a:r>
              <a:rPr lang="en-US" dirty="0" err="1"/>
              <a:t>gpus</a:t>
            </a:r>
            <a:r>
              <a:rPr lang="en-US" dirty="0"/>
              <a:t> N  --</a:t>
            </a:r>
            <a:r>
              <a:rPr lang="en-US" dirty="0" err="1"/>
              <a:t>pty</a:t>
            </a:r>
            <a:r>
              <a:rPr lang="en-US" dirty="0"/>
              <a:t> bash -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en-AE" dirty="0"/>
          </a:p>
          <a:p>
            <a:endParaRPr lang="en-US" b="1" dirty="0"/>
          </a:p>
          <a:p>
            <a:r>
              <a:rPr lang="en-US" b="1" dirty="0"/>
              <a:t>NVIDIA Docker Container Repository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catalog.ngc.nvidia.com</a:t>
            </a:r>
            <a:r>
              <a:rPr lang="en-US" dirty="0"/>
              <a:t>/</a:t>
            </a:r>
            <a:endParaRPr lang="en-AE" dirty="0"/>
          </a:p>
          <a:p>
            <a:endParaRPr lang="en-A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4FA5A8-02C7-6934-864F-A11062E3ACF5}"/>
              </a:ext>
            </a:extLst>
          </p:cNvPr>
          <p:cNvSpPr/>
          <p:nvPr/>
        </p:nvSpPr>
        <p:spPr>
          <a:xfrm>
            <a:off x="1973112" y="6029639"/>
            <a:ext cx="11332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Full details:</a:t>
            </a:r>
            <a:endParaRPr lang="en-AE" sz="1600" b="1" dirty="0"/>
          </a:p>
          <a:p>
            <a:r>
              <a:rPr lang="en-AE" sz="1600" dirty="0"/>
              <a:t>https://docs.google.com/document/d/1ce94uqAhiggMm9IQvgMElNZiI-T3XDTklsjPcpcv0qA/edit?usp=sharing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407998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4050-FAC1-40E1-98DB-B3085F0F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Hackathon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BF3E-46BF-4795-800A-F811070B2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1014970"/>
            <a:ext cx="9662984" cy="57731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screenshots as you go along – this will save a lot of time when you come to preparing the final 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little planning goes a long way – post its to organize your work or making a list can help keep focus.  For those online try using a </a:t>
            </a:r>
            <a:r>
              <a:rPr lang="en-US" dirty="0" err="1"/>
              <a:t>Jamboard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https://jamboard.google.com/</a:t>
            </a:r>
            <a:r>
              <a:rPr lang="en-US" dirty="0"/>
              <a:t>) or </a:t>
            </a:r>
            <a:r>
              <a:rPr lang="en-US" dirty="0" err="1"/>
              <a:t>Github</a:t>
            </a:r>
            <a:r>
              <a:rPr lang="en-US" dirty="0"/>
              <a:t>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the end of the day today you should have settled on a specific case, sketched out a plan, and have started some 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7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DCAB-0C21-4F9D-A5CB-B18D245A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89" y="2602041"/>
            <a:ext cx="11467070" cy="5773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Reminder: Hackathons aren’t about getting a perfect solution or answer – it is about trying something new, being bold and learning along the way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D49E-3CAF-4553-ADA4-709B033F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663" y="2813050"/>
            <a:ext cx="9662984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Icebreaker!</a:t>
            </a:r>
          </a:p>
        </p:txBody>
      </p:sp>
    </p:spTree>
    <p:extLst>
      <p:ext uri="{BB962C8B-B14F-4D97-AF65-F5344CB8AC3E}">
        <p14:creationId xmlns:p14="http://schemas.microsoft.com/office/powerpoint/2010/main" val="272463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D4B-0E48-C648-A7F7-4BB59372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6"/>
            <a:ext cx="9662984" cy="44401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 to our sponsors who made this possible!</a:t>
            </a:r>
            <a:endParaRPr lang="en-NL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E59E97A-837C-4FF1-8ABE-0FA7D0E6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63" y="2147470"/>
            <a:ext cx="4225284" cy="128153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19E486F-7C39-409A-B529-7C4C04EA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18" y="3824320"/>
            <a:ext cx="6110515" cy="1457378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ADE73B00-B0D4-4EF1-92C7-900B0FE0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338" y="2567474"/>
            <a:ext cx="4073233" cy="9139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315A38-3AC4-D409-08C0-5AD5662C5228}"/>
              </a:ext>
            </a:extLst>
          </p:cNvPr>
          <p:cNvSpPr/>
          <p:nvPr/>
        </p:nvSpPr>
        <p:spPr>
          <a:xfrm>
            <a:off x="4398151" y="5894662"/>
            <a:ext cx="1584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Supported by</a:t>
            </a:r>
            <a:endParaRPr lang="en-NL" sz="2000" dirty="0"/>
          </a:p>
        </p:txBody>
      </p:sp>
      <p:pic>
        <p:nvPicPr>
          <p:cNvPr id="1026" name="Picture 2" descr="Logos &amp; Brand Guidelines | NVIDIA">
            <a:extLst>
              <a:ext uri="{FF2B5EF4-FFF2-40B4-BE49-F238E27FC236}">
                <a16:creationId xmlns:a16="http://schemas.microsoft.com/office/drawing/2014/main" id="{D45BB287-B6FE-828D-EC09-49526CD5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05" y="5453746"/>
            <a:ext cx="2279010" cy="12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38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E5AA-0060-4F49-81CB-64528C1A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450850"/>
            <a:ext cx="9662984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Photography and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423D-32BF-45E3-B630-8F96FD0B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1924050"/>
            <a:ext cx="9662984" cy="46354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Disclaimer – if you do not want your photo taken in person in Madrid, please email the facilitators asap.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final session will be recorded – if you have not received a consent form please email the facilitators asap.</a:t>
            </a:r>
          </a:p>
        </p:txBody>
      </p:sp>
    </p:spTree>
    <p:extLst>
      <p:ext uri="{BB962C8B-B14F-4D97-AF65-F5344CB8AC3E}">
        <p14:creationId xmlns:p14="http://schemas.microsoft.com/office/powerpoint/2010/main" val="229013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D4B-0E48-C648-A7F7-4BB59372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048" y="300874"/>
            <a:ext cx="9662984" cy="5773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Meet your facilitators</a:t>
            </a:r>
          </a:p>
          <a:p>
            <a:pPr marL="0" indent="0" algn="ctr">
              <a:buNone/>
            </a:pPr>
            <a:endParaRPr lang="en-NL" dirty="0"/>
          </a:p>
        </p:txBody>
      </p:sp>
      <p:pic>
        <p:nvPicPr>
          <p:cNvPr id="1026" name="Picture 2" descr="Profile photo for Lukas Mosser">
            <a:extLst>
              <a:ext uri="{FF2B5EF4-FFF2-40B4-BE49-F238E27FC236}">
                <a16:creationId xmlns:a16="http://schemas.microsoft.com/office/drawing/2014/main" id="{C60497F7-FE14-4675-A305-0B1CD3E0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99" y="2782907"/>
            <a:ext cx="1832882" cy="18328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photo for Ashley Russell">
            <a:extLst>
              <a:ext uri="{FF2B5EF4-FFF2-40B4-BE49-F238E27FC236}">
                <a16:creationId xmlns:a16="http://schemas.microsoft.com/office/drawing/2014/main" id="{91D45D98-F111-4AAF-BF82-899BC6F1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48" y="1146207"/>
            <a:ext cx="1832882" cy="18328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A71CB-D74E-47C6-8BE0-88FE3167CC22}"/>
              </a:ext>
            </a:extLst>
          </p:cNvPr>
          <p:cNvSpPr txBox="1"/>
          <p:nvPr/>
        </p:nvSpPr>
        <p:spPr>
          <a:xfrm>
            <a:off x="3593420" y="1336755"/>
            <a:ext cx="7703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Century Gothic" panose="020B0502020202020204" pitchFamily="34" charset="0"/>
              </a:rPr>
              <a:t>Ashley Russell (Equinor ASA)</a:t>
            </a:r>
          </a:p>
          <a:p>
            <a:r>
              <a:rPr lang="en-US" sz="1600" b="0" i="0" dirty="0">
                <a:solidFill>
                  <a:srgbClr val="6E3C41"/>
                </a:solidFill>
                <a:effectLst/>
                <a:latin typeface="Century Gothic" panose="020B0502020202020204" pitchFamily="34" charset="0"/>
              </a:rPr>
              <a:t>Leader for Data Science and Analytics for subsurface in Equinor. Geologist, self taught data scientist, expertise in Python, data visualization, including interactive plotting and dashboarding, statistics, and machine learning.</a:t>
            </a:r>
          </a:p>
          <a:p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@ashleyr (</a:t>
            </a:r>
            <a:r>
              <a:rPr lang="en-US" sz="1600" dirty="0" err="1">
                <a:solidFill>
                  <a:srgbClr val="6E3C41"/>
                </a:solidFill>
                <a:latin typeface="Century Gothic" panose="020B0502020202020204" pitchFamily="34" charset="0"/>
              </a:rPr>
              <a:t>softwareunderground</a:t>
            </a:r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) aruss@equinor.com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C623D-F6A6-4B8C-B60D-2619D90FA93E}"/>
              </a:ext>
            </a:extLst>
          </p:cNvPr>
          <p:cNvSpPr txBox="1"/>
          <p:nvPr/>
        </p:nvSpPr>
        <p:spPr>
          <a:xfrm>
            <a:off x="1843618" y="2919839"/>
            <a:ext cx="770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0" dirty="0">
                <a:effectLst/>
                <a:latin typeface="Century Gothic" panose="020B0502020202020204" pitchFamily="34" charset="0"/>
              </a:rPr>
              <a:t>Lukas Mosser (Earth Science Analytics)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8C04D-D616-495F-A6A7-18E762AE9D60}"/>
              </a:ext>
            </a:extLst>
          </p:cNvPr>
          <p:cNvSpPr txBox="1"/>
          <p:nvPr/>
        </p:nvSpPr>
        <p:spPr>
          <a:xfrm>
            <a:off x="1830538" y="3215435"/>
            <a:ext cx="78752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Lukas Mosser is Head of Research &amp; Development at Earth Science Analytics.</a:t>
            </a:r>
            <a:b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Lukas received his </a:t>
            </a:r>
            <a:r>
              <a:rPr lang="en-US" sz="1600" dirty="0" err="1">
                <a:solidFill>
                  <a:srgbClr val="6E3C41"/>
                </a:solidFill>
                <a:latin typeface="Century Gothic" panose="020B0502020202020204" pitchFamily="34" charset="0"/>
              </a:rPr>
              <a:t>P.h.D</a:t>
            </a:r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 from Imperial College London, where he worked on the stochastic reconstruction of porous media and geophysical inverse problems using deep learning.  He currently also serves as a member of the EAGE AI committee and SEG special interest group for machine learning.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CE3C14B-EF38-2C53-9BF0-331DDA1DE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050742" y="4806514"/>
            <a:ext cx="1832882" cy="18328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97A3B3-EC8F-C95C-0197-78ABC9B3C813}"/>
              </a:ext>
            </a:extLst>
          </p:cNvPr>
          <p:cNvSpPr txBox="1"/>
          <p:nvPr/>
        </p:nvSpPr>
        <p:spPr>
          <a:xfrm>
            <a:off x="3987728" y="4925505"/>
            <a:ext cx="770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Century Gothic" panose="020B0502020202020204" pitchFamily="34" charset="0"/>
              </a:rPr>
              <a:t>Oleg Ovcharenko (NVIDIA)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C4300-298C-57E3-AB3D-C26CE594B834}"/>
              </a:ext>
            </a:extLst>
          </p:cNvPr>
          <p:cNvSpPr txBox="1"/>
          <p:nvPr/>
        </p:nvSpPr>
        <p:spPr>
          <a:xfrm>
            <a:off x="4009319" y="5231250"/>
            <a:ext cx="78752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Oleg is Solutions Architect for Energy at NVIDIA. He received his </a:t>
            </a:r>
            <a:r>
              <a:rPr lang="en-US" sz="1600" dirty="0" err="1">
                <a:solidFill>
                  <a:srgbClr val="6E3C41"/>
                </a:solidFill>
                <a:latin typeface="Century Gothic" panose="020B0502020202020204" pitchFamily="34" charset="0"/>
              </a:rPr>
              <a:t>Ph.D</a:t>
            </a:r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 from KAUST where he was exploring data-driven methods for the initialization of full-waveform inversion. Oleg is broadly interested in HPC and deep learning applications in geophysics.</a:t>
            </a:r>
          </a:p>
        </p:txBody>
      </p:sp>
    </p:spTree>
    <p:extLst>
      <p:ext uri="{BB962C8B-B14F-4D97-AF65-F5344CB8AC3E}">
        <p14:creationId xmlns:p14="http://schemas.microsoft.com/office/powerpoint/2010/main" val="380528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D4B-0E48-C648-A7F7-4BB59372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87" y="475961"/>
            <a:ext cx="9662984" cy="5773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Agenda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B800EC-F5A5-4635-8D26-6776FB30D7E7}"/>
              </a:ext>
            </a:extLst>
          </p:cNvPr>
          <p:cNvSpPr/>
          <p:nvPr/>
        </p:nvSpPr>
        <p:spPr>
          <a:xfrm>
            <a:off x="2181225" y="1728788"/>
            <a:ext cx="4352925" cy="652462"/>
          </a:xfrm>
          <a:prstGeom prst="rect">
            <a:avLst/>
          </a:prstGeom>
          <a:solidFill>
            <a:srgbClr val="593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1: Sunday, June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69900-A54A-42EA-950E-D0C9AC19468A}"/>
              </a:ext>
            </a:extLst>
          </p:cNvPr>
          <p:cNvSpPr/>
          <p:nvPr/>
        </p:nvSpPr>
        <p:spPr>
          <a:xfrm>
            <a:off x="6823954" y="1728788"/>
            <a:ext cx="4352925" cy="652462"/>
          </a:xfrm>
          <a:prstGeom prst="rect">
            <a:avLst/>
          </a:prstGeom>
          <a:solidFill>
            <a:srgbClr val="593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2: Monday, June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ADC0B-BE45-40F8-A265-3F5AC41CC0D5}"/>
              </a:ext>
            </a:extLst>
          </p:cNvPr>
          <p:cNvSpPr/>
          <p:nvPr/>
        </p:nvSpPr>
        <p:spPr>
          <a:xfrm>
            <a:off x="2181225" y="2595563"/>
            <a:ext cx="4352925" cy="3695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9:00 - 9:30 CEST - Welcome and coffee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9:30 - 10:30 CEST – Introduction Plenum Session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latin typeface="-apple-system"/>
              </a:rPr>
              <a:t>10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:30 – 11:00 CEST – Project and team discovery time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11:00 - 18:00 CEST - Hacking all 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03CD37-5465-43E7-9BFA-A894718AAA46}"/>
              </a:ext>
            </a:extLst>
          </p:cNvPr>
          <p:cNvSpPr/>
          <p:nvPr/>
        </p:nvSpPr>
        <p:spPr>
          <a:xfrm>
            <a:off x="6823954" y="2595563"/>
            <a:ext cx="4352925" cy="3695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9:00 - 9:30 CEST - Welcome and coffee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9:30 – 13:00 CEST - Hacking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13:00 CEST: CODE FREEZE – Join online session to receive final presentation criteria (Jitsi)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13:15-15:00 CEST – Time for working and practicing presentations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15:00 - 16:30 CEST - Presentations to the Judging Panel Plenum Session Online (on Jitsi)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16:30 - 17:00 CEST - Announcement of the winners and prizes*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DDE0-52BA-4D64-B051-5FC6BEA3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2" y="479425"/>
            <a:ext cx="6099347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Awards!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8845-FFF0-41DD-BFE4-5F87E7C3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776" y="1291195"/>
            <a:ext cx="9662984" cy="54470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There are two awards up for grabs.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These two teams will have their </a:t>
            </a:r>
            <a:r>
              <a:rPr lang="en-US" sz="2000" b="1" dirty="0"/>
              <a:t>final presentations replayed </a:t>
            </a:r>
            <a:r>
              <a:rPr lang="en-US" sz="2000" dirty="0"/>
              <a:t>in the AI special session during the annual meeting!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The winners will also be awarded </a:t>
            </a:r>
            <a:r>
              <a:rPr lang="en-US" sz="2000" b="1" dirty="0"/>
              <a:t>free access codes </a:t>
            </a:r>
            <a:r>
              <a:rPr lang="en-US" sz="2000" dirty="0"/>
              <a:t>for self-paced online courses from NVIDIA Deep Learning Institute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DCAE82-616A-4515-AD9B-2F4DCD735472}"/>
              </a:ext>
            </a:extLst>
          </p:cNvPr>
          <p:cNvSpPr/>
          <p:nvPr/>
        </p:nvSpPr>
        <p:spPr>
          <a:xfrm>
            <a:off x="2847976" y="2014538"/>
            <a:ext cx="3667125" cy="2695575"/>
          </a:xfrm>
          <a:prstGeom prst="rect">
            <a:avLst/>
          </a:prstGeom>
          <a:solidFill>
            <a:srgbClr val="6E3C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“Best in Show”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panel of judges will join us for the presentations on the last day and will award this prize.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4CCA0-A437-46ED-A188-A5F194D6CA7E}"/>
              </a:ext>
            </a:extLst>
          </p:cNvPr>
          <p:cNvSpPr/>
          <p:nvPr/>
        </p:nvSpPr>
        <p:spPr>
          <a:xfrm>
            <a:off x="7190668" y="2014538"/>
            <a:ext cx="3667125" cy="2695575"/>
          </a:xfrm>
          <a:prstGeom prst="rect">
            <a:avLst/>
          </a:prstGeom>
          <a:solidFill>
            <a:srgbClr val="6E3C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“Audience Choice”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Each hacker will vote for their favorite team (not their own) and the team with the most votes wins this one!</a:t>
            </a:r>
          </a:p>
        </p:txBody>
      </p:sp>
    </p:spTree>
    <p:extLst>
      <p:ext uri="{BB962C8B-B14F-4D97-AF65-F5344CB8AC3E}">
        <p14:creationId xmlns:p14="http://schemas.microsoft.com/office/powerpoint/2010/main" val="368228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083F-2712-417E-913C-0C4BA2FF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13" y="584200"/>
            <a:ext cx="9662984" cy="544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will be our main tool during the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F15A-D000-4148-AE99-30C42F88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813" y="1695450"/>
            <a:ext cx="9662984" cy="47926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keep on eye on the </a:t>
            </a:r>
            <a:r>
              <a:rPr lang="en-US" dirty="0">
                <a:hlinkClick r:id="rId3"/>
              </a:rPr>
              <a:t>boards</a:t>
            </a:r>
            <a:r>
              <a:rPr lang="en-US" dirty="0"/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69970-F76A-43ED-85AD-A13AEFD07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10" y="2303097"/>
            <a:ext cx="8234437" cy="43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083F-2712-417E-913C-0C4BA2FF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13" y="584200"/>
            <a:ext cx="9662984" cy="544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will be our main tool during the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F15A-D000-4148-AE99-30C42F88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813" y="1481139"/>
            <a:ext cx="9662984" cy="47926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team – please </a:t>
            </a:r>
            <a:r>
              <a:rPr lang="en-US" dirty="0">
                <a:hlinkClick r:id="rId3"/>
              </a:rPr>
              <a:t>create your own repo </a:t>
            </a:r>
            <a:r>
              <a:rPr lang="en-US" dirty="0"/>
              <a:t>for uploading your code and final presentations: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8A67D-5006-4854-B8A9-36766356E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613"/>
          <a:stretch/>
        </p:blipFill>
        <p:spPr>
          <a:xfrm>
            <a:off x="2245125" y="2791581"/>
            <a:ext cx="8980159" cy="30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45EF-D412-4D43-9D0F-B3A36AA3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341312"/>
            <a:ext cx="9662984" cy="544512"/>
          </a:xfrm>
        </p:spPr>
        <p:txBody>
          <a:bodyPr>
            <a:noAutofit/>
          </a:bodyPr>
          <a:lstStyle/>
          <a:p>
            <a:r>
              <a:rPr lang="en-US" sz="3600" dirty="0"/>
              <a:t>Plenum Sessions are Online (hybrid hack)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4E2A-73C9-4A55-B169-4FD53EAB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676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plenum sessions: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Introduction (now)</a:t>
            </a:r>
          </a:p>
          <a:p>
            <a:pPr marL="514350" indent="-514350">
              <a:buAutoNum type="arabicPeriod"/>
            </a:pPr>
            <a:r>
              <a:rPr lang="en-US" dirty="0"/>
              <a:t>Code Freeze and Final Presentation Instructions</a:t>
            </a:r>
          </a:p>
          <a:p>
            <a:pPr marL="514350" indent="-514350">
              <a:buAutoNum type="arabicPeriod"/>
            </a:pPr>
            <a:r>
              <a:rPr lang="en-US" dirty="0"/>
              <a:t>Final Presentations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plenum session will be on </a:t>
            </a:r>
            <a:r>
              <a:rPr lang="en-US" dirty="0">
                <a:hlinkClick r:id="rId3"/>
              </a:rPr>
              <a:t>Jitsi Meet </a:t>
            </a:r>
            <a:r>
              <a:rPr lang="en-US" dirty="0"/>
              <a:t>at the same link as this one.  Make sure you have your VPN off.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welcome to have your own team meetings using whichever tool you like.</a:t>
            </a:r>
          </a:p>
        </p:txBody>
      </p:sp>
    </p:spTree>
    <p:extLst>
      <p:ext uri="{BB962C8B-B14F-4D97-AF65-F5344CB8AC3E}">
        <p14:creationId xmlns:p14="http://schemas.microsoft.com/office/powerpoint/2010/main" val="240676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816</Words>
  <Application>Microsoft Macintosh PowerPoint</Application>
  <PresentationFormat>Widescreen</PresentationFormat>
  <Paragraphs>77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Century Gothic</vt:lpstr>
      <vt:lpstr>Office Theme</vt:lpstr>
      <vt:lpstr>Welcome to the EAGE Annual Hackathon!  Opening Session</vt:lpstr>
      <vt:lpstr>PowerPoint Presentation</vt:lpstr>
      <vt:lpstr>Photography and recording</vt:lpstr>
      <vt:lpstr>PowerPoint Presentation</vt:lpstr>
      <vt:lpstr>PowerPoint Presentation</vt:lpstr>
      <vt:lpstr>Awards!</vt:lpstr>
      <vt:lpstr>Github will be our main tool during the hack</vt:lpstr>
      <vt:lpstr>Github will be our main tool during the hack</vt:lpstr>
      <vt:lpstr>Plenum Sessions are Online (hybrid hack)</vt:lpstr>
      <vt:lpstr>Theme Slides (Lukas)</vt:lpstr>
      <vt:lpstr>GPU resources</vt:lpstr>
      <vt:lpstr>Some Hackathon Tips</vt:lpstr>
      <vt:lpstr>PowerPoint Presentation</vt:lpstr>
      <vt:lpstr>Icebreaker!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Raluca Drugan</dc:creator>
  <cp:lastModifiedBy>Oleg Ovcharenko</cp:lastModifiedBy>
  <cp:revision>22</cp:revision>
  <cp:lastPrinted>2021-10-28T14:11:30Z</cp:lastPrinted>
  <dcterms:created xsi:type="dcterms:W3CDTF">2021-10-28T12:56:01Z</dcterms:created>
  <dcterms:modified xsi:type="dcterms:W3CDTF">2022-05-27T12:11:07Z</dcterms:modified>
</cp:coreProperties>
</file>