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5"/>
    <p:sldMasterId id="2147483684" r:id="rId6"/>
  </p:sldMasterIdLst>
  <p:notesMasterIdLst>
    <p:notesMasterId r:id="rId12"/>
  </p:notesMasterIdLst>
  <p:sldIdLst>
    <p:sldId id="256" r:id="rId7"/>
    <p:sldId id="257" r:id="rId8"/>
    <p:sldId id="260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72Tk8yFWbmlYJYJTG2uzTZsiOD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369FA5-18F6-567F-45C4-79600706D512}" name="Line Kristin Borgerud" initials="LB" userId="S::LKB@equinor.com::577943d9-4c3f-4461-acb4-a20bc043e718" providerId="AD"/>
  <p188:author id="{729D5ABA-5AFB-9856-62A9-181B408E92C9}" name="Alejandro Bello Palacios" initials="AB" userId="S::GPB@equinor.com::c105b8ef-94fe-4388-8513-169c9b18916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746"/>
    <a:srgbClr val="DFF5FF"/>
    <a:srgbClr val="7D0023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161" autoAdjust="0"/>
  </p:normalViewPr>
  <p:slideViewPr>
    <p:cSldViewPr snapToGrid="0">
      <p:cViewPr>
        <p:scale>
          <a:sx n="66" d="100"/>
          <a:sy n="66" d="100"/>
        </p:scale>
        <p:origin x="21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30" Type="http://customschemas.google.com/relationships/presentationmetadata" Target="metadata"/><Relationship Id="rId35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ADB82-619F-4CBD-8C0C-FD4A07FC44F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D2FD8-1CB2-4546-8EC8-18C0F01ADA03}">
      <dgm:prSet phldrT="[Text]"/>
      <dgm:spPr/>
      <dgm:t>
        <a:bodyPr/>
        <a:lstStyle/>
        <a:p>
          <a:r>
            <a:rPr lang="nb-NO" dirty="0"/>
            <a:t>EDA / Pandas </a:t>
          </a:r>
          <a:r>
            <a:rPr lang="nb-NO" dirty="0" err="1"/>
            <a:t>processing</a:t>
          </a:r>
          <a:endParaRPr lang="en-US" dirty="0"/>
        </a:p>
      </dgm:t>
    </dgm:pt>
    <dgm:pt modelId="{4E72218F-4F53-43BC-A3DA-59EDBEB99E1F}" type="parTrans" cxnId="{63FC3552-2B6D-46FC-862D-CDD4F921E726}">
      <dgm:prSet/>
      <dgm:spPr/>
      <dgm:t>
        <a:bodyPr/>
        <a:lstStyle/>
        <a:p>
          <a:endParaRPr lang="en-US"/>
        </a:p>
      </dgm:t>
    </dgm:pt>
    <dgm:pt modelId="{0C118D9E-1D19-4F6F-9A50-5016220754D8}" type="sibTrans" cxnId="{63FC3552-2B6D-46FC-862D-CDD4F921E726}">
      <dgm:prSet/>
      <dgm:spPr/>
      <dgm:t>
        <a:bodyPr/>
        <a:lstStyle/>
        <a:p>
          <a:endParaRPr lang="en-US"/>
        </a:p>
      </dgm:t>
    </dgm:pt>
    <dgm:pt modelId="{C79C6B75-E75E-49F4-8FA7-55803740EFF1}">
      <dgm:prSet phldrT="[Text]"/>
      <dgm:spPr/>
      <dgm:t>
        <a:bodyPr/>
        <a:lstStyle/>
        <a:p>
          <a:r>
            <a:rPr lang="nb-NO" dirty="0" err="1"/>
            <a:t>Process</a:t>
          </a:r>
          <a:r>
            <a:rPr lang="nb-NO" dirty="0"/>
            <a:t> data</a:t>
          </a:r>
          <a:endParaRPr lang="en-US" dirty="0"/>
        </a:p>
      </dgm:t>
    </dgm:pt>
    <dgm:pt modelId="{3E3D7C1B-4CB4-4125-94ED-616EE20C3893}" type="parTrans" cxnId="{ACA06BBC-0D97-4B50-B855-D92BBEC5AD32}">
      <dgm:prSet/>
      <dgm:spPr/>
      <dgm:t>
        <a:bodyPr/>
        <a:lstStyle/>
        <a:p>
          <a:endParaRPr lang="en-US"/>
        </a:p>
      </dgm:t>
    </dgm:pt>
    <dgm:pt modelId="{5A45A331-A0BA-4CD9-AA54-A0A91F875688}" type="sibTrans" cxnId="{ACA06BBC-0D97-4B50-B855-D92BBEC5AD32}">
      <dgm:prSet/>
      <dgm:spPr/>
      <dgm:t>
        <a:bodyPr/>
        <a:lstStyle/>
        <a:p>
          <a:endParaRPr lang="en-US"/>
        </a:p>
      </dgm:t>
    </dgm:pt>
    <dgm:pt modelId="{CFF3DF00-AE12-43BE-9CC2-59CA080CD64C}">
      <dgm:prSet phldrT="[Text]"/>
      <dgm:spPr/>
      <dgm:t>
        <a:bodyPr/>
        <a:lstStyle/>
        <a:p>
          <a:r>
            <a:rPr lang="nb-NO" dirty="0" err="1"/>
            <a:t>Export</a:t>
          </a:r>
          <a:r>
            <a:rPr lang="nb-NO" dirty="0"/>
            <a:t> JSONL files</a:t>
          </a:r>
          <a:endParaRPr lang="en-US" dirty="0"/>
        </a:p>
      </dgm:t>
    </dgm:pt>
    <dgm:pt modelId="{BE108021-45D7-49E4-8B67-D3EE5644CD47}" type="parTrans" cxnId="{CD57964D-5052-4146-B527-8A13CD62F2E1}">
      <dgm:prSet/>
      <dgm:spPr/>
      <dgm:t>
        <a:bodyPr/>
        <a:lstStyle/>
        <a:p>
          <a:endParaRPr lang="en-US"/>
        </a:p>
      </dgm:t>
    </dgm:pt>
    <dgm:pt modelId="{7BA4BD2B-91C4-4678-81C7-D55B5B325433}" type="sibTrans" cxnId="{CD57964D-5052-4146-B527-8A13CD62F2E1}">
      <dgm:prSet/>
      <dgm:spPr/>
      <dgm:t>
        <a:bodyPr/>
        <a:lstStyle/>
        <a:p>
          <a:endParaRPr lang="en-US"/>
        </a:p>
      </dgm:t>
    </dgm:pt>
    <dgm:pt modelId="{E79C06A0-8DFB-4500-BD0A-F2093FBFBA31}">
      <dgm:prSet phldrT="[Text]"/>
      <dgm:spPr/>
      <dgm:t>
        <a:bodyPr/>
        <a:lstStyle/>
        <a:p>
          <a:r>
            <a:rPr lang="nb-NO" dirty="0"/>
            <a:t>Nemo </a:t>
          </a:r>
          <a:r>
            <a:rPr lang="nb-NO" dirty="0" err="1"/>
            <a:t>Curator</a:t>
          </a:r>
          <a:endParaRPr lang="en-US" dirty="0"/>
        </a:p>
      </dgm:t>
    </dgm:pt>
    <dgm:pt modelId="{B958C0A2-E848-4BEC-8D52-377518D098B7}" type="parTrans" cxnId="{8F17CF3D-CF35-4ACD-9CF1-67EDC3D4FF80}">
      <dgm:prSet/>
      <dgm:spPr/>
      <dgm:t>
        <a:bodyPr/>
        <a:lstStyle/>
        <a:p>
          <a:endParaRPr lang="en-US"/>
        </a:p>
      </dgm:t>
    </dgm:pt>
    <dgm:pt modelId="{E0B08F4D-4A22-4345-A613-FB893A8EA649}" type="sibTrans" cxnId="{8F17CF3D-CF35-4ACD-9CF1-67EDC3D4FF80}">
      <dgm:prSet/>
      <dgm:spPr/>
      <dgm:t>
        <a:bodyPr/>
        <a:lstStyle/>
        <a:p>
          <a:endParaRPr lang="en-US"/>
        </a:p>
      </dgm:t>
    </dgm:pt>
    <dgm:pt modelId="{D7111048-4D0E-4B26-9F6D-ECAB225E8BB5}">
      <dgm:prSet phldrT="[Text]"/>
      <dgm:spPr/>
      <dgm:t>
        <a:bodyPr/>
        <a:lstStyle/>
        <a:p>
          <a:r>
            <a:rPr lang="nb-NO" dirty="0" err="1"/>
            <a:t>Cleanup</a:t>
          </a:r>
          <a:endParaRPr lang="en-US" dirty="0"/>
        </a:p>
      </dgm:t>
    </dgm:pt>
    <dgm:pt modelId="{EB67399A-3ED7-445E-A815-5D4EA1742344}" type="parTrans" cxnId="{B7F6BD14-B236-445D-8DBA-3BC8454F8195}">
      <dgm:prSet/>
      <dgm:spPr/>
      <dgm:t>
        <a:bodyPr/>
        <a:lstStyle/>
        <a:p>
          <a:endParaRPr lang="en-US"/>
        </a:p>
      </dgm:t>
    </dgm:pt>
    <dgm:pt modelId="{D312A94B-27E8-470D-A18F-54EF8BE625A3}" type="sibTrans" cxnId="{B7F6BD14-B236-445D-8DBA-3BC8454F8195}">
      <dgm:prSet/>
      <dgm:spPr/>
      <dgm:t>
        <a:bodyPr/>
        <a:lstStyle/>
        <a:p>
          <a:endParaRPr lang="en-US"/>
        </a:p>
      </dgm:t>
    </dgm:pt>
    <dgm:pt modelId="{15B7273B-983E-4224-ACAD-BDD31925CC1F}">
      <dgm:prSet phldrT="[Text]"/>
      <dgm:spPr>
        <a:solidFill>
          <a:srgbClr val="243746">
            <a:alpha val="40000"/>
          </a:srgbClr>
        </a:solidFill>
      </dgm:spPr>
      <dgm:t>
        <a:bodyPr/>
        <a:lstStyle/>
        <a:p>
          <a:r>
            <a:rPr lang="nb-NO" dirty="0"/>
            <a:t>LLM training</a:t>
          </a:r>
          <a:endParaRPr lang="en-US" dirty="0"/>
        </a:p>
      </dgm:t>
    </dgm:pt>
    <dgm:pt modelId="{354A2570-8E6B-4F6A-B5B3-36E8002CCF70}" type="parTrans" cxnId="{5C09CBE7-8937-4BBB-B4F2-36ADED22E8D9}">
      <dgm:prSet/>
      <dgm:spPr/>
      <dgm:t>
        <a:bodyPr/>
        <a:lstStyle/>
        <a:p>
          <a:endParaRPr lang="en-US"/>
        </a:p>
      </dgm:t>
    </dgm:pt>
    <dgm:pt modelId="{0BEB9295-A002-4717-ACAE-1E77E11047D8}" type="sibTrans" cxnId="{5C09CBE7-8937-4BBB-B4F2-36ADED22E8D9}">
      <dgm:prSet/>
      <dgm:spPr/>
      <dgm:t>
        <a:bodyPr/>
        <a:lstStyle/>
        <a:p>
          <a:endParaRPr lang="en-US"/>
        </a:p>
      </dgm:t>
    </dgm:pt>
    <dgm:pt modelId="{C2517187-A412-493B-9B10-AB5BD906D428}">
      <dgm:prSet phldrT="[Text]"/>
      <dgm:spPr>
        <a:solidFill>
          <a:srgbClr val="243746">
            <a:alpha val="40000"/>
          </a:srgbClr>
        </a:solidFill>
      </dgm:spPr>
      <dgm:t>
        <a:bodyPr/>
        <a:lstStyle/>
        <a:p>
          <a:r>
            <a:rPr lang="nb-NO" dirty="0"/>
            <a:t>Questions</a:t>
          </a:r>
          <a:endParaRPr lang="en-US" dirty="0"/>
        </a:p>
      </dgm:t>
    </dgm:pt>
    <dgm:pt modelId="{9EE91C27-1F7E-4F02-B1E8-DE7A481872E2}" type="parTrans" cxnId="{0AFDBCB4-5EB1-45E6-9B48-7FB33D13A765}">
      <dgm:prSet/>
      <dgm:spPr/>
      <dgm:t>
        <a:bodyPr/>
        <a:lstStyle/>
        <a:p>
          <a:endParaRPr lang="en-US"/>
        </a:p>
      </dgm:t>
    </dgm:pt>
    <dgm:pt modelId="{724482E5-AF10-4892-AD46-39B5226B2093}" type="sibTrans" cxnId="{0AFDBCB4-5EB1-45E6-9B48-7FB33D13A765}">
      <dgm:prSet/>
      <dgm:spPr/>
      <dgm:t>
        <a:bodyPr/>
        <a:lstStyle/>
        <a:p>
          <a:endParaRPr lang="en-US"/>
        </a:p>
      </dgm:t>
    </dgm:pt>
    <dgm:pt modelId="{D00FBC7A-C010-4FE8-8388-1DB64855D9FF}" type="pres">
      <dgm:prSet presAssocID="{03EADB82-619F-4CBD-8C0C-FD4A07FC44FF}" presName="diagram" presStyleCnt="0">
        <dgm:presLayoutVars>
          <dgm:dir/>
          <dgm:resizeHandles val="exact"/>
        </dgm:presLayoutVars>
      </dgm:prSet>
      <dgm:spPr/>
    </dgm:pt>
    <dgm:pt modelId="{E1161712-53F1-4C72-844A-A0830668252A}" type="pres">
      <dgm:prSet presAssocID="{62ED2FD8-1CB2-4546-8EC8-18C0F01ADA03}" presName="node" presStyleLbl="node1" presStyleIdx="0" presStyleCnt="5">
        <dgm:presLayoutVars>
          <dgm:bulletEnabled val="1"/>
        </dgm:presLayoutVars>
      </dgm:prSet>
      <dgm:spPr/>
    </dgm:pt>
    <dgm:pt modelId="{DD8371A2-6559-43D9-98A4-6C0C66EA8802}" type="pres">
      <dgm:prSet presAssocID="{0C118D9E-1D19-4F6F-9A50-5016220754D8}" presName="sibTrans" presStyleLbl="sibTrans2D1" presStyleIdx="0" presStyleCnt="4"/>
      <dgm:spPr/>
    </dgm:pt>
    <dgm:pt modelId="{DC741948-71B5-410E-95BC-8EDB77B57E95}" type="pres">
      <dgm:prSet presAssocID="{0C118D9E-1D19-4F6F-9A50-5016220754D8}" presName="connectorText" presStyleLbl="sibTrans2D1" presStyleIdx="0" presStyleCnt="4"/>
      <dgm:spPr/>
    </dgm:pt>
    <dgm:pt modelId="{FFBD8F08-1CF5-4793-B0A8-BF5919BDE75F}" type="pres">
      <dgm:prSet presAssocID="{CFF3DF00-AE12-43BE-9CC2-59CA080CD64C}" presName="node" presStyleLbl="node1" presStyleIdx="1" presStyleCnt="5">
        <dgm:presLayoutVars>
          <dgm:bulletEnabled val="1"/>
        </dgm:presLayoutVars>
      </dgm:prSet>
      <dgm:spPr/>
    </dgm:pt>
    <dgm:pt modelId="{4F2A80C1-26DF-4540-9089-C912895BE4FC}" type="pres">
      <dgm:prSet presAssocID="{7BA4BD2B-91C4-4678-81C7-D55B5B325433}" presName="sibTrans" presStyleLbl="sibTrans2D1" presStyleIdx="1" presStyleCnt="4"/>
      <dgm:spPr/>
    </dgm:pt>
    <dgm:pt modelId="{3DE5CCE5-207A-4E23-B242-C3755C773353}" type="pres">
      <dgm:prSet presAssocID="{7BA4BD2B-91C4-4678-81C7-D55B5B325433}" presName="connectorText" presStyleLbl="sibTrans2D1" presStyleIdx="1" presStyleCnt="4"/>
      <dgm:spPr/>
    </dgm:pt>
    <dgm:pt modelId="{A51F8701-99F0-4DDC-9AB7-F00E586D7B8C}" type="pres">
      <dgm:prSet presAssocID="{E79C06A0-8DFB-4500-BD0A-F2093FBFBA31}" presName="node" presStyleLbl="node1" presStyleIdx="2" presStyleCnt="5">
        <dgm:presLayoutVars>
          <dgm:bulletEnabled val="1"/>
        </dgm:presLayoutVars>
      </dgm:prSet>
      <dgm:spPr/>
    </dgm:pt>
    <dgm:pt modelId="{9DE1445F-8F4A-4A2D-BAA6-9B836A9FE0DA}" type="pres">
      <dgm:prSet presAssocID="{E0B08F4D-4A22-4345-A613-FB893A8EA649}" presName="sibTrans" presStyleLbl="sibTrans2D1" presStyleIdx="2" presStyleCnt="4"/>
      <dgm:spPr/>
    </dgm:pt>
    <dgm:pt modelId="{3B4CFE44-8BFF-4CF5-A234-C5EDEEBDC597}" type="pres">
      <dgm:prSet presAssocID="{E0B08F4D-4A22-4345-A613-FB893A8EA649}" presName="connectorText" presStyleLbl="sibTrans2D1" presStyleIdx="2" presStyleCnt="4"/>
      <dgm:spPr/>
    </dgm:pt>
    <dgm:pt modelId="{DCCC8C2A-FF68-4838-8E94-C80249378D30}" type="pres">
      <dgm:prSet presAssocID="{15B7273B-983E-4224-ACAD-BDD31925CC1F}" presName="node" presStyleLbl="node1" presStyleIdx="3" presStyleCnt="5">
        <dgm:presLayoutVars>
          <dgm:bulletEnabled val="1"/>
        </dgm:presLayoutVars>
      </dgm:prSet>
      <dgm:spPr/>
    </dgm:pt>
    <dgm:pt modelId="{CF77D077-E988-4752-8E12-268E2432F269}" type="pres">
      <dgm:prSet presAssocID="{0BEB9295-A002-4717-ACAE-1E77E11047D8}" presName="sibTrans" presStyleLbl="sibTrans2D1" presStyleIdx="3" presStyleCnt="4"/>
      <dgm:spPr/>
    </dgm:pt>
    <dgm:pt modelId="{E0F5188C-3B3A-4179-8ED1-D5C1DF81DD1F}" type="pres">
      <dgm:prSet presAssocID="{0BEB9295-A002-4717-ACAE-1E77E11047D8}" presName="connectorText" presStyleLbl="sibTrans2D1" presStyleIdx="3" presStyleCnt="4"/>
      <dgm:spPr/>
    </dgm:pt>
    <dgm:pt modelId="{B1B2B6AB-0E1B-4F92-9301-CF898F82F3A2}" type="pres">
      <dgm:prSet presAssocID="{C2517187-A412-493B-9B10-AB5BD906D428}" presName="node" presStyleLbl="node1" presStyleIdx="4" presStyleCnt="5">
        <dgm:presLayoutVars>
          <dgm:bulletEnabled val="1"/>
        </dgm:presLayoutVars>
      </dgm:prSet>
      <dgm:spPr/>
    </dgm:pt>
  </dgm:ptLst>
  <dgm:cxnLst>
    <dgm:cxn modelId="{B7F6BD14-B236-445D-8DBA-3BC8454F8195}" srcId="{E79C06A0-8DFB-4500-BD0A-F2093FBFBA31}" destId="{D7111048-4D0E-4B26-9F6D-ECAB225E8BB5}" srcOrd="0" destOrd="0" parTransId="{EB67399A-3ED7-445E-A815-5D4EA1742344}" sibTransId="{D312A94B-27E8-470D-A18F-54EF8BE625A3}"/>
    <dgm:cxn modelId="{159C3027-FA68-4C26-AFCB-B0D7536BA5C1}" type="presOf" srcId="{E0B08F4D-4A22-4345-A613-FB893A8EA649}" destId="{3B4CFE44-8BFF-4CF5-A234-C5EDEEBDC597}" srcOrd="1" destOrd="0" presId="urn:microsoft.com/office/officeart/2005/8/layout/process5"/>
    <dgm:cxn modelId="{3A15CC30-58DF-444F-BA8E-445FFB665DFF}" type="presOf" srcId="{0C118D9E-1D19-4F6F-9A50-5016220754D8}" destId="{DD8371A2-6559-43D9-98A4-6C0C66EA8802}" srcOrd="0" destOrd="0" presId="urn:microsoft.com/office/officeart/2005/8/layout/process5"/>
    <dgm:cxn modelId="{59521336-C8BC-40C0-B4CE-0C5EDC72B54B}" type="presOf" srcId="{0BEB9295-A002-4717-ACAE-1E77E11047D8}" destId="{E0F5188C-3B3A-4179-8ED1-D5C1DF81DD1F}" srcOrd="1" destOrd="0" presId="urn:microsoft.com/office/officeart/2005/8/layout/process5"/>
    <dgm:cxn modelId="{8F17CF3D-CF35-4ACD-9CF1-67EDC3D4FF80}" srcId="{03EADB82-619F-4CBD-8C0C-FD4A07FC44FF}" destId="{E79C06A0-8DFB-4500-BD0A-F2093FBFBA31}" srcOrd="2" destOrd="0" parTransId="{B958C0A2-E848-4BEC-8D52-377518D098B7}" sibTransId="{E0B08F4D-4A22-4345-A613-FB893A8EA649}"/>
    <dgm:cxn modelId="{2ACC323E-0403-4463-9BA9-E7DFA84F8663}" type="presOf" srcId="{15B7273B-983E-4224-ACAD-BDD31925CC1F}" destId="{DCCC8C2A-FF68-4838-8E94-C80249378D30}" srcOrd="0" destOrd="0" presId="urn:microsoft.com/office/officeart/2005/8/layout/process5"/>
    <dgm:cxn modelId="{CAF62D40-31C8-44EF-AA87-66998767E157}" type="presOf" srcId="{CFF3DF00-AE12-43BE-9CC2-59CA080CD64C}" destId="{FFBD8F08-1CF5-4793-B0A8-BF5919BDE75F}" srcOrd="0" destOrd="0" presId="urn:microsoft.com/office/officeart/2005/8/layout/process5"/>
    <dgm:cxn modelId="{7851D25B-9D66-4B64-8884-3DB143495DAF}" type="presOf" srcId="{03EADB82-619F-4CBD-8C0C-FD4A07FC44FF}" destId="{D00FBC7A-C010-4FE8-8388-1DB64855D9FF}" srcOrd="0" destOrd="0" presId="urn:microsoft.com/office/officeart/2005/8/layout/process5"/>
    <dgm:cxn modelId="{CD57964D-5052-4146-B527-8A13CD62F2E1}" srcId="{03EADB82-619F-4CBD-8C0C-FD4A07FC44FF}" destId="{CFF3DF00-AE12-43BE-9CC2-59CA080CD64C}" srcOrd="1" destOrd="0" parTransId="{BE108021-45D7-49E4-8B67-D3EE5644CD47}" sibTransId="{7BA4BD2B-91C4-4678-81C7-D55B5B325433}"/>
    <dgm:cxn modelId="{63FC3552-2B6D-46FC-862D-CDD4F921E726}" srcId="{03EADB82-619F-4CBD-8C0C-FD4A07FC44FF}" destId="{62ED2FD8-1CB2-4546-8EC8-18C0F01ADA03}" srcOrd="0" destOrd="0" parTransId="{4E72218F-4F53-43BC-A3DA-59EDBEB99E1F}" sibTransId="{0C118D9E-1D19-4F6F-9A50-5016220754D8}"/>
    <dgm:cxn modelId="{8635FD72-42EE-4C53-9E38-71CAACAB325E}" type="presOf" srcId="{7BA4BD2B-91C4-4678-81C7-D55B5B325433}" destId="{3DE5CCE5-207A-4E23-B242-C3755C773353}" srcOrd="1" destOrd="0" presId="urn:microsoft.com/office/officeart/2005/8/layout/process5"/>
    <dgm:cxn modelId="{FFB5CF5A-FF6B-40DE-B87B-D316ADFB2928}" type="presOf" srcId="{C2517187-A412-493B-9B10-AB5BD906D428}" destId="{B1B2B6AB-0E1B-4F92-9301-CF898F82F3A2}" srcOrd="0" destOrd="0" presId="urn:microsoft.com/office/officeart/2005/8/layout/process5"/>
    <dgm:cxn modelId="{41BF5E86-CA9E-4A47-80D3-3B2272FFD9AE}" type="presOf" srcId="{E79C06A0-8DFB-4500-BD0A-F2093FBFBA31}" destId="{A51F8701-99F0-4DDC-9AB7-F00E586D7B8C}" srcOrd="0" destOrd="0" presId="urn:microsoft.com/office/officeart/2005/8/layout/process5"/>
    <dgm:cxn modelId="{4F21D99C-1931-4ED9-A5A9-CF28C80DCB9F}" type="presOf" srcId="{0C118D9E-1D19-4F6F-9A50-5016220754D8}" destId="{DC741948-71B5-410E-95BC-8EDB77B57E95}" srcOrd="1" destOrd="0" presId="urn:microsoft.com/office/officeart/2005/8/layout/process5"/>
    <dgm:cxn modelId="{0AFDBCB4-5EB1-45E6-9B48-7FB33D13A765}" srcId="{03EADB82-619F-4CBD-8C0C-FD4A07FC44FF}" destId="{C2517187-A412-493B-9B10-AB5BD906D428}" srcOrd="4" destOrd="0" parTransId="{9EE91C27-1F7E-4F02-B1E8-DE7A481872E2}" sibTransId="{724482E5-AF10-4892-AD46-39B5226B2093}"/>
    <dgm:cxn modelId="{ACA06BBC-0D97-4B50-B855-D92BBEC5AD32}" srcId="{62ED2FD8-1CB2-4546-8EC8-18C0F01ADA03}" destId="{C79C6B75-E75E-49F4-8FA7-55803740EFF1}" srcOrd="0" destOrd="0" parTransId="{3E3D7C1B-4CB4-4125-94ED-616EE20C3893}" sibTransId="{5A45A331-A0BA-4CD9-AA54-A0A91F875688}"/>
    <dgm:cxn modelId="{381876C6-E127-40AD-A19F-0155B46C4256}" type="presOf" srcId="{0BEB9295-A002-4717-ACAE-1E77E11047D8}" destId="{CF77D077-E988-4752-8E12-268E2432F269}" srcOrd="0" destOrd="0" presId="urn:microsoft.com/office/officeart/2005/8/layout/process5"/>
    <dgm:cxn modelId="{FF5F73D2-0623-4B33-9683-8ABE786BE962}" type="presOf" srcId="{D7111048-4D0E-4B26-9F6D-ECAB225E8BB5}" destId="{A51F8701-99F0-4DDC-9AB7-F00E586D7B8C}" srcOrd="0" destOrd="1" presId="urn:microsoft.com/office/officeart/2005/8/layout/process5"/>
    <dgm:cxn modelId="{567E11D9-1DB9-4DD2-BE14-BCDC13EFAB9D}" type="presOf" srcId="{E0B08F4D-4A22-4345-A613-FB893A8EA649}" destId="{9DE1445F-8F4A-4A2D-BAA6-9B836A9FE0DA}" srcOrd="0" destOrd="0" presId="urn:microsoft.com/office/officeart/2005/8/layout/process5"/>
    <dgm:cxn modelId="{6075E4E0-EFCF-4A6B-B102-0185567AF1A2}" type="presOf" srcId="{C79C6B75-E75E-49F4-8FA7-55803740EFF1}" destId="{E1161712-53F1-4C72-844A-A0830668252A}" srcOrd="0" destOrd="1" presId="urn:microsoft.com/office/officeart/2005/8/layout/process5"/>
    <dgm:cxn modelId="{5C09CBE7-8937-4BBB-B4F2-36ADED22E8D9}" srcId="{03EADB82-619F-4CBD-8C0C-FD4A07FC44FF}" destId="{15B7273B-983E-4224-ACAD-BDD31925CC1F}" srcOrd="3" destOrd="0" parTransId="{354A2570-8E6B-4F6A-B5B3-36E8002CCF70}" sibTransId="{0BEB9295-A002-4717-ACAE-1E77E11047D8}"/>
    <dgm:cxn modelId="{730C17F2-CEDD-4B10-A914-876D5B99D12D}" type="presOf" srcId="{62ED2FD8-1CB2-4546-8EC8-18C0F01ADA03}" destId="{E1161712-53F1-4C72-844A-A0830668252A}" srcOrd="0" destOrd="0" presId="urn:microsoft.com/office/officeart/2005/8/layout/process5"/>
    <dgm:cxn modelId="{CE52FAF5-664E-4A6E-AD65-471F16720FBE}" type="presOf" srcId="{7BA4BD2B-91C4-4678-81C7-D55B5B325433}" destId="{4F2A80C1-26DF-4540-9089-C912895BE4FC}" srcOrd="0" destOrd="0" presId="urn:microsoft.com/office/officeart/2005/8/layout/process5"/>
    <dgm:cxn modelId="{DFDF33CE-F906-4AE8-B60A-CA7CAD0925B9}" type="presParOf" srcId="{D00FBC7A-C010-4FE8-8388-1DB64855D9FF}" destId="{E1161712-53F1-4C72-844A-A0830668252A}" srcOrd="0" destOrd="0" presId="urn:microsoft.com/office/officeart/2005/8/layout/process5"/>
    <dgm:cxn modelId="{36B8E19A-D73B-452A-A225-C146937DFF3F}" type="presParOf" srcId="{D00FBC7A-C010-4FE8-8388-1DB64855D9FF}" destId="{DD8371A2-6559-43D9-98A4-6C0C66EA8802}" srcOrd="1" destOrd="0" presId="urn:microsoft.com/office/officeart/2005/8/layout/process5"/>
    <dgm:cxn modelId="{9AF7851B-3EC2-4F98-B76B-8DF6BAE09F62}" type="presParOf" srcId="{DD8371A2-6559-43D9-98A4-6C0C66EA8802}" destId="{DC741948-71B5-410E-95BC-8EDB77B57E95}" srcOrd="0" destOrd="0" presId="urn:microsoft.com/office/officeart/2005/8/layout/process5"/>
    <dgm:cxn modelId="{19F602B3-E93A-408C-8030-EE3080C13395}" type="presParOf" srcId="{D00FBC7A-C010-4FE8-8388-1DB64855D9FF}" destId="{FFBD8F08-1CF5-4793-B0A8-BF5919BDE75F}" srcOrd="2" destOrd="0" presId="urn:microsoft.com/office/officeart/2005/8/layout/process5"/>
    <dgm:cxn modelId="{E148BDA4-110F-47E3-8D16-1AFE84E7E2CA}" type="presParOf" srcId="{D00FBC7A-C010-4FE8-8388-1DB64855D9FF}" destId="{4F2A80C1-26DF-4540-9089-C912895BE4FC}" srcOrd="3" destOrd="0" presId="urn:microsoft.com/office/officeart/2005/8/layout/process5"/>
    <dgm:cxn modelId="{842ABB6A-8509-4F41-8289-A725257EA02D}" type="presParOf" srcId="{4F2A80C1-26DF-4540-9089-C912895BE4FC}" destId="{3DE5CCE5-207A-4E23-B242-C3755C773353}" srcOrd="0" destOrd="0" presId="urn:microsoft.com/office/officeart/2005/8/layout/process5"/>
    <dgm:cxn modelId="{415B469E-2610-473B-8A5A-0E2FD514DA74}" type="presParOf" srcId="{D00FBC7A-C010-4FE8-8388-1DB64855D9FF}" destId="{A51F8701-99F0-4DDC-9AB7-F00E586D7B8C}" srcOrd="4" destOrd="0" presId="urn:microsoft.com/office/officeart/2005/8/layout/process5"/>
    <dgm:cxn modelId="{4D1AFD41-4FF7-4345-A319-3323F98EFADB}" type="presParOf" srcId="{D00FBC7A-C010-4FE8-8388-1DB64855D9FF}" destId="{9DE1445F-8F4A-4A2D-BAA6-9B836A9FE0DA}" srcOrd="5" destOrd="0" presId="urn:microsoft.com/office/officeart/2005/8/layout/process5"/>
    <dgm:cxn modelId="{303F03E7-7E3D-45DD-BE15-91ABBB853F6F}" type="presParOf" srcId="{9DE1445F-8F4A-4A2D-BAA6-9B836A9FE0DA}" destId="{3B4CFE44-8BFF-4CF5-A234-C5EDEEBDC597}" srcOrd="0" destOrd="0" presId="urn:microsoft.com/office/officeart/2005/8/layout/process5"/>
    <dgm:cxn modelId="{9A5206E9-FDE5-43E8-BB7B-C52C8AE25146}" type="presParOf" srcId="{D00FBC7A-C010-4FE8-8388-1DB64855D9FF}" destId="{DCCC8C2A-FF68-4838-8E94-C80249378D30}" srcOrd="6" destOrd="0" presId="urn:microsoft.com/office/officeart/2005/8/layout/process5"/>
    <dgm:cxn modelId="{E3C72252-5B11-4E86-9EE4-DAB874360A14}" type="presParOf" srcId="{D00FBC7A-C010-4FE8-8388-1DB64855D9FF}" destId="{CF77D077-E988-4752-8E12-268E2432F269}" srcOrd="7" destOrd="0" presId="urn:microsoft.com/office/officeart/2005/8/layout/process5"/>
    <dgm:cxn modelId="{003AD20B-6166-40D3-B87F-86D55EE81BC6}" type="presParOf" srcId="{CF77D077-E988-4752-8E12-268E2432F269}" destId="{E0F5188C-3B3A-4179-8ED1-D5C1DF81DD1F}" srcOrd="0" destOrd="0" presId="urn:microsoft.com/office/officeart/2005/8/layout/process5"/>
    <dgm:cxn modelId="{DA350465-DF6A-44F1-84DF-CCDEE5E7A975}" type="presParOf" srcId="{D00FBC7A-C010-4FE8-8388-1DB64855D9FF}" destId="{B1B2B6AB-0E1B-4F92-9301-CF898F82F3A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61712-53F1-4C72-844A-A0830668252A}">
      <dsp:nvSpPr>
        <dsp:cNvPr id="0" name=""/>
        <dsp:cNvSpPr/>
      </dsp:nvSpPr>
      <dsp:spPr>
        <a:xfrm>
          <a:off x="229680" y="3462"/>
          <a:ext cx="2718234" cy="1630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EDA / Pandas </a:t>
          </a:r>
          <a:r>
            <a:rPr lang="nb-NO" sz="3000" kern="1200" dirty="0" err="1"/>
            <a:t>processing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 dirty="0" err="1"/>
            <a:t>Process</a:t>
          </a:r>
          <a:r>
            <a:rPr lang="nb-NO" sz="2300" kern="1200" dirty="0"/>
            <a:t> data</a:t>
          </a:r>
          <a:endParaRPr lang="en-US" sz="2300" kern="1200" dirty="0"/>
        </a:p>
      </dsp:txBody>
      <dsp:txXfrm>
        <a:off x="277449" y="51231"/>
        <a:ext cx="2622696" cy="1535402"/>
      </dsp:txXfrm>
    </dsp:sp>
    <dsp:sp modelId="{DD8371A2-6559-43D9-98A4-6C0C66EA8802}">
      <dsp:nvSpPr>
        <dsp:cNvPr id="0" name=""/>
        <dsp:cNvSpPr/>
      </dsp:nvSpPr>
      <dsp:spPr>
        <a:xfrm>
          <a:off x="3187118" y="481871"/>
          <a:ext cx="576265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87118" y="616695"/>
        <a:ext cx="403386" cy="404474"/>
      </dsp:txXfrm>
    </dsp:sp>
    <dsp:sp modelId="{FFBD8F08-1CF5-4793-B0A8-BF5919BDE75F}">
      <dsp:nvSpPr>
        <dsp:cNvPr id="0" name=""/>
        <dsp:cNvSpPr/>
      </dsp:nvSpPr>
      <dsp:spPr>
        <a:xfrm>
          <a:off x="4035207" y="3462"/>
          <a:ext cx="2718234" cy="1630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 err="1"/>
            <a:t>Export</a:t>
          </a:r>
          <a:r>
            <a:rPr lang="nb-NO" sz="3000" kern="1200" dirty="0"/>
            <a:t> JSONL files</a:t>
          </a:r>
          <a:endParaRPr lang="en-US" sz="3000" kern="1200" dirty="0"/>
        </a:p>
      </dsp:txBody>
      <dsp:txXfrm>
        <a:off x="4082976" y="51231"/>
        <a:ext cx="2622696" cy="1535402"/>
      </dsp:txXfrm>
    </dsp:sp>
    <dsp:sp modelId="{4F2A80C1-26DF-4540-9089-C912895BE4FC}">
      <dsp:nvSpPr>
        <dsp:cNvPr id="0" name=""/>
        <dsp:cNvSpPr/>
      </dsp:nvSpPr>
      <dsp:spPr>
        <a:xfrm>
          <a:off x="6992646" y="481871"/>
          <a:ext cx="576265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992646" y="616695"/>
        <a:ext cx="403386" cy="404474"/>
      </dsp:txXfrm>
    </dsp:sp>
    <dsp:sp modelId="{A51F8701-99F0-4DDC-9AB7-F00E586D7B8C}">
      <dsp:nvSpPr>
        <dsp:cNvPr id="0" name=""/>
        <dsp:cNvSpPr/>
      </dsp:nvSpPr>
      <dsp:spPr>
        <a:xfrm>
          <a:off x="7840735" y="3462"/>
          <a:ext cx="2718234" cy="1630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Nemo </a:t>
          </a:r>
          <a:r>
            <a:rPr lang="nb-NO" sz="3000" kern="1200" dirty="0" err="1"/>
            <a:t>Curator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 dirty="0" err="1"/>
            <a:t>Cleanup</a:t>
          </a:r>
          <a:endParaRPr lang="en-US" sz="2300" kern="1200" dirty="0"/>
        </a:p>
      </dsp:txBody>
      <dsp:txXfrm>
        <a:off x="7888504" y="51231"/>
        <a:ext cx="2622696" cy="1535402"/>
      </dsp:txXfrm>
    </dsp:sp>
    <dsp:sp modelId="{9DE1445F-8F4A-4A2D-BAA6-9B836A9FE0DA}">
      <dsp:nvSpPr>
        <dsp:cNvPr id="0" name=""/>
        <dsp:cNvSpPr/>
      </dsp:nvSpPr>
      <dsp:spPr>
        <a:xfrm rot="5400000">
          <a:off x="8911719" y="1824679"/>
          <a:ext cx="576265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8997615" y="1873608"/>
        <a:ext cx="404474" cy="403386"/>
      </dsp:txXfrm>
    </dsp:sp>
    <dsp:sp modelId="{DCCC8C2A-FF68-4838-8E94-C80249378D30}">
      <dsp:nvSpPr>
        <dsp:cNvPr id="0" name=""/>
        <dsp:cNvSpPr/>
      </dsp:nvSpPr>
      <dsp:spPr>
        <a:xfrm>
          <a:off x="7840735" y="2721696"/>
          <a:ext cx="2718234" cy="1630940"/>
        </a:xfrm>
        <a:prstGeom prst="roundRect">
          <a:avLst>
            <a:gd name="adj" fmla="val 10000"/>
          </a:avLst>
        </a:prstGeom>
        <a:solidFill>
          <a:srgbClr val="243746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LLM training</a:t>
          </a:r>
          <a:endParaRPr lang="en-US" sz="3000" kern="1200" dirty="0"/>
        </a:p>
      </dsp:txBody>
      <dsp:txXfrm>
        <a:off x="7888504" y="2769465"/>
        <a:ext cx="2622696" cy="1535402"/>
      </dsp:txXfrm>
    </dsp:sp>
    <dsp:sp modelId="{CF77D077-E988-4752-8E12-268E2432F269}">
      <dsp:nvSpPr>
        <dsp:cNvPr id="0" name=""/>
        <dsp:cNvSpPr/>
      </dsp:nvSpPr>
      <dsp:spPr>
        <a:xfrm rot="10800000">
          <a:off x="7025265" y="3200106"/>
          <a:ext cx="576265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7198144" y="3334930"/>
        <a:ext cx="403386" cy="404474"/>
      </dsp:txXfrm>
    </dsp:sp>
    <dsp:sp modelId="{B1B2B6AB-0E1B-4F92-9301-CF898F82F3A2}">
      <dsp:nvSpPr>
        <dsp:cNvPr id="0" name=""/>
        <dsp:cNvSpPr/>
      </dsp:nvSpPr>
      <dsp:spPr>
        <a:xfrm>
          <a:off x="4035207" y="2721696"/>
          <a:ext cx="2718234" cy="1630940"/>
        </a:xfrm>
        <a:prstGeom prst="roundRect">
          <a:avLst>
            <a:gd name="adj" fmla="val 10000"/>
          </a:avLst>
        </a:prstGeom>
        <a:solidFill>
          <a:srgbClr val="243746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Questions</a:t>
          </a:r>
          <a:endParaRPr lang="en-US" sz="3000" kern="1200" dirty="0"/>
        </a:p>
      </dsp:txBody>
      <dsp:txXfrm>
        <a:off x="4082976" y="2769465"/>
        <a:ext cx="2622696" cy="153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9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1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4056-C69C-4FBC-AE58-E44496D2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0801"/>
            <a:ext cx="10801350" cy="592073"/>
          </a:xfrm>
        </p:spPr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E683-C623-4C3E-8A1E-D0CBFFA3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60" y="1800000"/>
            <a:ext cx="10789317" cy="435590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0398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right column">
    <p:bg>
      <p:bgPr>
        <a:solidFill>
          <a:srgbClr val="D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-1" y="0"/>
            <a:ext cx="3395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2700338" cy="3752586"/>
          </a:xfrm>
        </p:spPr>
        <p:txBody>
          <a:bodyPr rIns="216000"/>
          <a:lstStyle>
            <a:lvl1pPr marL="0" indent="0">
              <a:buNone/>
              <a:defRPr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8576"/>
            <a:ext cx="2700338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0987" y="819150"/>
            <a:ext cx="7405688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A353F3-1233-4B1E-8AA8-841E825E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0219" y="175144"/>
            <a:ext cx="1078648" cy="4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7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lored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93E6-D8FD-41B3-ADA5-A3DE5E50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3787807"/>
          </a:xfrm>
          <a:solidFill>
            <a:srgbClr val="DFF5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8326F-7ADC-4CFA-A21A-595F3F82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12125"/>
            <a:ext cx="2858580" cy="2253726"/>
          </a:xfrm>
        </p:spPr>
        <p:txBody>
          <a:bodyPr tIns="180000" rIns="0" anchor="t"/>
          <a:lstStyle>
            <a:lvl1pPr>
              <a:lnSpc>
                <a:spcPct val="100000"/>
              </a:lnSpc>
              <a:defRPr sz="2400"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93F6-5C04-42C5-853B-0828D06EBD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95775" y="3902697"/>
            <a:ext cx="7200900" cy="2263153"/>
          </a:xfrm>
        </p:spPr>
        <p:txBody>
          <a:bodyPr lIns="0" tIns="288000" rIns="0"/>
          <a:lstStyle>
            <a:lvl1pPr marL="0" indent="0">
              <a:buNone/>
              <a:defRPr sz="1600">
                <a:solidFill>
                  <a:srgbClr val="24374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69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CFB-02E9-4461-933C-7C1EAD8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11228"/>
            <a:ext cx="10801350" cy="601648"/>
          </a:xfrm>
        </p:spPr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684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09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5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AEA4019-2FFE-FD8E-9B89-4310BBD33C7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3AFCD4-214A-1AB0-2156-E779B5DD3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352" y="164592"/>
            <a:ext cx="10323576" cy="1216152"/>
          </a:xfrm>
        </p:spPr>
        <p:txBody>
          <a:bodyPr anchor="b"/>
          <a:lstStyle>
            <a:lvl1pPr marL="0" indent="0">
              <a:buNone/>
              <a:defRPr sz="4000">
                <a:latin typeface="+mj-lt"/>
              </a:defRPr>
            </a:lvl1pPr>
          </a:lstStyle>
          <a:p>
            <a:pPr lvl="0"/>
            <a:r>
              <a:rPr lang="nb-NO" err="1"/>
              <a:t>Insert</a:t>
            </a:r>
            <a:r>
              <a:rPr lang="nb-NO"/>
              <a:t> </a:t>
            </a:r>
            <a:r>
              <a:rPr lang="nb-NO" err="1"/>
              <a:t>presentation</a:t>
            </a:r>
            <a:r>
              <a:rPr lang="nb-NO"/>
              <a:t> </a:t>
            </a:r>
            <a:r>
              <a:rPr lang="nb-NO" err="1"/>
              <a:t>title</a:t>
            </a:r>
            <a:r>
              <a:rPr lang="nb-NO"/>
              <a:t> 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8E62F8-64AA-52ED-0360-40AB5FBDBB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6400" y="1447800"/>
            <a:ext cx="10326914" cy="5053013"/>
          </a:xfrm>
        </p:spPr>
        <p:txBody>
          <a:bodyPr/>
          <a:lstStyle>
            <a:lvl1pPr marL="0" indent="0">
              <a:buNone/>
              <a:tabLst>
                <a:tab pos="6461125" algn="l"/>
              </a:tabLst>
              <a:defRPr sz="2800"/>
            </a:lvl1pPr>
          </a:lstStyle>
          <a:p>
            <a:pPr lvl="0"/>
            <a:r>
              <a:rPr lang="en-US"/>
              <a:t>(co-)author names (no affiliations!)</a:t>
            </a:r>
          </a:p>
        </p:txBody>
      </p:sp>
    </p:spTree>
    <p:extLst>
      <p:ext uri="{BB962C8B-B14F-4D97-AF65-F5344CB8AC3E}">
        <p14:creationId xmlns:p14="http://schemas.microsoft.com/office/powerpoint/2010/main" val="7440495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6;p2" descr="A poster of a global conference&#10;&#10;Description automatically generated with medium confidence">
            <a:extLst>
              <a:ext uri="{FF2B5EF4-FFF2-40B4-BE49-F238E27FC236}">
                <a16:creationId xmlns:a16="http://schemas.microsoft.com/office/drawing/2014/main" id="{61A58D81-5371-0108-4DF4-7E8F57ED530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5481"/>
            <a:ext cx="9144000" cy="1353312"/>
          </a:xfrm>
          <a:noFill/>
        </p:spPr>
        <p:txBody>
          <a:bodyPr tIns="0" bIns="0" anchor="b"/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aphicFrame>
        <p:nvGraphicFramePr>
          <p:cNvPr id="44" name="Table 17">
            <a:extLst>
              <a:ext uri="{FF2B5EF4-FFF2-40B4-BE49-F238E27FC236}">
                <a16:creationId xmlns:a16="http://schemas.microsoft.com/office/drawing/2014/main" id="{081712E7-49E5-4927-88C5-A629CBED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1648"/>
              </p:ext>
            </p:extLst>
          </p:nvPr>
        </p:nvGraphicFramePr>
        <p:xfrm>
          <a:off x="12322308" y="1452223"/>
          <a:ext cx="651031" cy="540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29808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754942325"/>
                    </a:ext>
                  </a:extLst>
                </a:gridCol>
                <a:gridCol w="102191">
                  <a:extLst>
                    <a:ext uri="{9D8B030D-6E8A-4147-A177-3AD203B41FA5}">
                      <a16:colId xmlns:a16="http://schemas.microsoft.com/office/drawing/2014/main" val="9390137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40829785"/>
                    </a:ext>
                  </a:extLst>
                </a:gridCol>
              </a:tblGrid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Primary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 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407568"/>
                  </a:ext>
                </a:extLst>
              </a:tr>
              <a:tr h="216578"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77592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99123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Secondary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042197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9669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78500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2879"/>
                  </a:ext>
                </a:extLst>
              </a:tr>
              <a:tr h="366740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Tints for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nb-NO" sz="600" b="0">
                          <a:solidFill>
                            <a:schemeClr val="bg1"/>
                          </a:solidFill>
                        </a:rPr>
                      </a:b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and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infographics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51124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7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3182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325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76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B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71361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6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98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072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778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432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89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B3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5991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98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1785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8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825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680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8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474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1328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27155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02365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Supporting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47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02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necessary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28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800000"/>
            <a:ext cx="5400675" cy="4337043"/>
          </a:xfrm>
        </p:spPr>
        <p:txBody>
          <a:bodyPr rIns="28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04232" y="1800000"/>
            <a:ext cx="5400673" cy="4337043"/>
          </a:xfrm>
        </p:spPr>
        <p:txBody>
          <a:bodyPr lIns="28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800533"/>
            <a:ext cx="3600450" cy="4365317"/>
          </a:xfrm>
        </p:spPr>
        <p:txBody>
          <a:bodyPr rIns="216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6225" y="1800533"/>
            <a:ext cx="3600449" cy="4365317"/>
          </a:xfrm>
        </p:spPr>
        <p:txBody>
          <a:bodyPr lIns="216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B9CE00-B409-4DCF-A8B0-07E48E598F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1175" y="1800533"/>
            <a:ext cx="3575050" cy="4365317"/>
          </a:xfrm>
        </p:spPr>
        <p:txBody>
          <a:bodyPr lIns="108000" rIns="10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82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7FA0E-AA13-4C42-8188-620374E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8E74CE31-3457-4C54-9AC4-603EA7DF57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2600326"/>
            <a:ext cx="3599703" cy="3565523"/>
          </a:xfrm>
        </p:spPr>
        <p:txBody>
          <a:bodyPr tIns="108000" rIns="21600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007297FB-DFA9-41BB-AD98-EF67B10AFA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5402" y="2600326"/>
            <a:ext cx="3575424" cy="3565520"/>
          </a:xfrm>
        </p:spPr>
        <p:txBody>
          <a:bodyPr lIns="108000" tIns="108000" rIns="10800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3886D0C4-44B7-49C8-9434-C6C25F9E0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96225" y="2600326"/>
            <a:ext cx="3600449" cy="3565520"/>
          </a:xfrm>
        </p:spPr>
        <p:txBody>
          <a:bodyPr lIns="216000" tIns="108000" rIns="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Plassholder for tekst 18">
            <a:extLst>
              <a:ext uri="{FF2B5EF4-FFF2-40B4-BE49-F238E27FC236}">
                <a16:creationId xmlns:a16="http://schemas.microsoft.com/office/drawing/2014/main" id="{DBFAF301-F8FD-4231-A63B-9F6E3A9ED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2005318"/>
            <a:ext cx="3600450" cy="595007"/>
          </a:xfrm>
        </p:spPr>
        <p:txBody>
          <a:bodyPr rIns="216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Plassholder for tekst 18">
            <a:extLst>
              <a:ext uri="{FF2B5EF4-FFF2-40B4-BE49-F238E27FC236}">
                <a16:creationId xmlns:a16="http://schemas.microsoft.com/office/drawing/2014/main" id="{1D294CE1-173D-46A6-8782-22CC552D75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95775" y="2005318"/>
            <a:ext cx="3600450" cy="595007"/>
          </a:xfrm>
        </p:spPr>
        <p:txBody>
          <a:bodyPr lIns="108000" rIns="108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lassholder for tekst 18">
            <a:extLst>
              <a:ext uri="{FF2B5EF4-FFF2-40B4-BE49-F238E27FC236}">
                <a16:creationId xmlns:a16="http://schemas.microsoft.com/office/drawing/2014/main" id="{C0C9451C-6A50-40CA-A503-0AE05FF0FD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6225" y="2005318"/>
            <a:ext cx="3600824" cy="595007"/>
          </a:xfrm>
        </p:spPr>
        <p:txBody>
          <a:bodyPr lIns="216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7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olumn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7FA0E-AA13-4C42-8188-620374E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8E74CE31-3457-4C54-9AC4-603EA7DF57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2600326"/>
            <a:ext cx="2700000" cy="3565523"/>
          </a:xfrm>
        </p:spPr>
        <p:txBody>
          <a:bodyPr tIns="108000" rIns="216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007297FB-DFA9-41BB-AD98-EF67B10AFA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99856" y="2600326"/>
            <a:ext cx="2700000" cy="3565520"/>
          </a:xfrm>
        </p:spPr>
        <p:txBody>
          <a:bodyPr lIns="108000" tIns="108000" rIns="108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3886D0C4-44B7-49C8-9434-C6C25F9E0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96338" y="2600326"/>
            <a:ext cx="2700000" cy="3565520"/>
          </a:xfrm>
        </p:spPr>
        <p:txBody>
          <a:bodyPr lIns="216000" tIns="108000" rIns="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Plassholder for tekst 18">
            <a:extLst>
              <a:ext uri="{FF2B5EF4-FFF2-40B4-BE49-F238E27FC236}">
                <a16:creationId xmlns:a16="http://schemas.microsoft.com/office/drawing/2014/main" id="{DBFAF301-F8FD-4231-A63B-9F6E3A9ED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2005318"/>
            <a:ext cx="2700000" cy="595007"/>
          </a:xfrm>
        </p:spPr>
        <p:txBody>
          <a:bodyPr rIns="216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Plassholder for tekst 18">
            <a:extLst>
              <a:ext uri="{FF2B5EF4-FFF2-40B4-BE49-F238E27FC236}">
                <a16:creationId xmlns:a16="http://schemas.microsoft.com/office/drawing/2014/main" id="{1D294CE1-173D-46A6-8782-22CC552D75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00229" y="2005318"/>
            <a:ext cx="2700000" cy="595007"/>
          </a:xfrm>
        </p:spPr>
        <p:txBody>
          <a:bodyPr lIns="108000" rIns="108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lassholder for tekst 18">
            <a:extLst>
              <a:ext uri="{FF2B5EF4-FFF2-40B4-BE49-F238E27FC236}">
                <a16:creationId xmlns:a16="http://schemas.microsoft.com/office/drawing/2014/main" id="{C0C9451C-6A50-40CA-A503-0AE05FF0FD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6431" y="2005318"/>
            <a:ext cx="2700000" cy="595007"/>
          </a:xfrm>
        </p:spPr>
        <p:txBody>
          <a:bodyPr lIns="216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lassholder for tekst 8">
            <a:extLst>
              <a:ext uri="{FF2B5EF4-FFF2-40B4-BE49-F238E27FC236}">
                <a16:creationId xmlns:a16="http://schemas.microsoft.com/office/drawing/2014/main" id="{F41B8369-23C3-4F16-BCF6-293D6FF66C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5349" y="2600326"/>
            <a:ext cx="2700000" cy="3565520"/>
          </a:xfrm>
        </p:spPr>
        <p:txBody>
          <a:bodyPr lIns="108000" tIns="108000" rIns="108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Plassholder for tekst 18">
            <a:extLst>
              <a:ext uri="{FF2B5EF4-FFF2-40B4-BE49-F238E27FC236}">
                <a16:creationId xmlns:a16="http://schemas.microsoft.com/office/drawing/2014/main" id="{DBA1DC41-ABAE-4F03-A70D-362A4D4B59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05722" y="2005318"/>
            <a:ext cx="2700000" cy="595007"/>
          </a:xfrm>
        </p:spPr>
        <p:txBody>
          <a:bodyPr lIns="108000" rIns="108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8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82A-D40B-4E23-84E3-79644D3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51969-427C-48D2-85E3-C93C8311D3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752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46F400-E293-4169-9EF5-5E49E5FB8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9015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3ECC8-C305-4C0C-875D-732D6B6ADD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3277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247620-8094-4788-8C24-2157F205A7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752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030F90-F52A-4AC2-B0ED-92D9015CF8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752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8B28E43-FC3A-4E3C-B7A4-BFAC3F6291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29015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24929-B8EB-44EC-8FF5-2C28A9CF9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9015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5952D41-90C0-4970-97E4-DCC2E9111D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53277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E74CFD7-A4E4-43FE-9998-D7E8ADED45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53277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860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olumn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82A-D40B-4E23-84E3-79644D3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51969-427C-48D2-85E3-C93C8311D3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751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46F400-E293-4169-9EF5-5E49E5FB8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0059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3ECC8-C305-4C0C-875D-732D6B6ADD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5367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247620-8094-4788-8C24-2157F205A7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752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030F90-F52A-4AC2-B0ED-92D9015CF8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2528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8B28E43-FC3A-4E3C-B7A4-BFAC3F6291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0060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24929-B8EB-44EC-8FF5-2C28A9CF9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7836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5952D41-90C0-4970-97E4-DCC2E9111D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5368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E74CFD7-A4E4-43FE-9998-D7E8ADED45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3144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D9B2730-1633-40E2-8BC2-F1C840471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0675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3116D8BC-B55B-42AC-B449-0078EDE939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50675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222868D-42E6-4FED-B90F-0A7F1DC09D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451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14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left colum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0" y="0"/>
            <a:ext cx="3395663" cy="6858000"/>
          </a:xfrm>
          <a:prstGeom prst="rect">
            <a:avLst/>
          </a:prstGeom>
          <a:solidFill>
            <a:srgbClr val="DF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2700338" cy="3752586"/>
          </a:xfrm>
        </p:spPr>
        <p:txBody>
          <a:bodyPr rIns="216000"/>
          <a:lstStyle>
            <a:lvl1pPr marL="0" indent="0">
              <a:buNone/>
              <a:defRPr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8576"/>
            <a:ext cx="2700338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0987" y="819150"/>
            <a:ext cx="7405688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93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left colum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0" y="0"/>
            <a:ext cx="4295775" cy="6858000"/>
          </a:xfrm>
          <a:prstGeom prst="rect">
            <a:avLst/>
          </a:prstGeom>
          <a:solidFill>
            <a:srgbClr val="DF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3600451" cy="3752586"/>
          </a:xfrm>
        </p:spPr>
        <p:txBody>
          <a:bodyPr rIns="216000"/>
          <a:lstStyle>
            <a:lvl1pPr marL="0" indent="0">
              <a:buNone/>
              <a:defRPr sz="1600"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28576"/>
            <a:ext cx="3600451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099" y="819150"/>
            <a:ext cx="6505575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1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8;p4" descr="A white background with a sphere&#10;&#10;Description automatically generated with medium confidence">
            <a:extLst>
              <a:ext uri="{FF2B5EF4-FFF2-40B4-BE49-F238E27FC236}">
                <a16:creationId xmlns:a16="http://schemas.microsoft.com/office/drawing/2014/main" id="{1F066B72-163A-07AF-C4F6-4A6CA9658AD8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17">
            <a:alphaModFix/>
          </a:blip>
          <a:srcRect b="14681"/>
          <a:stretch/>
        </p:blipFill>
        <p:spPr>
          <a:xfrm>
            <a:off x="0" y="-1"/>
            <a:ext cx="12192000" cy="58511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EBD90AC-FD60-41F4-9529-E31232224E5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8235611"/>
              </p:ext>
            </p:extLst>
          </p:nvPr>
        </p:nvGraphicFramePr>
        <p:xfrm>
          <a:off x="-362400" y="-365400"/>
          <a:ext cx="12916800" cy="75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06908691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112251758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214360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6169064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76828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17626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016409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850589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204564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25554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30932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533001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793743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75328341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34345623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707577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Right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6711663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Logo Space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Logo </a:t>
                      </a:r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space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56019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2883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78639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840466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74927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9725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78412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926277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13238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900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416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Right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87438051"/>
                  </a:ext>
                </a:extLst>
              </a:tr>
            </a:tbl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8EDB7-2099-41D3-A175-DAC6E212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96" y="820012"/>
            <a:ext cx="10797447" cy="595007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7EAE-7603-437B-BEF7-B208D706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360" y="1800000"/>
            <a:ext cx="10789317" cy="43559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DateBox">
            <a:extLst>
              <a:ext uri="{FF2B5EF4-FFF2-40B4-BE49-F238E27FC236}">
                <a16:creationId xmlns:a16="http://schemas.microsoft.com/office/drawing/2014/main" id="{66CDF6A4-3F2C-4A0A-88CC-5D8A55FE1230}"/>
              </a:ext>
            </a:extLst>
          </p:cNvPr>
          <p:cNvSpPr txBox="1"/>
          <p:nvPr userDrawn="1"/>
        </p:nvSpPr>
        <p:spPr>
          <a:xfrm>
            <a:off x="9756774" y="6597278"/>
            <a:ext cx="1739900" cy="215444"/>
          </a:xfrm>
          <a:prstGeom prst="rect">
            <a:avLst/>
          </a:prstGeom>
        </p:spPr>
        <p:txBody>
          <a:bodyPr vert="horz" lIns="0" tIns="45720" rIns="0" bIns="4572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rgbClr val="7C8F98"/>
                </a:solidFill>
                <a:latin typeface="Verdana" panose="00000500000000000000" pitchFamily="50" charset="0"/>
              </a:defRPr>
            </a:lvl1pPr>
          </a:lstStyle>
          <a:p>
            <a:pPr lvl="0"/>
            <a:endParaRPr lang="en-GB" noProof="0">
              <a:latin typeface="+mn-lt"/>
            </a:endParaRPr>
          </a:p>
        </p:txBody>
      </p:sp>
      <p:sp>
        <p:nvSpPr>
          <p:cNvPr id="4" name="isEquinor" hidden="1">
            <a:extLst>
              <a:ext uri="{FF2B5EF4-FFF2-40B4-BE49-F238E27FC236}">
                <a16:creationId xmlns:a16="http://schemas.microsoft.com/office/drawing/2014/main" id="{5118DC7A-7735-4C04-9A17-53916530E1F8}"/>
              </a:ext>
            </a:extLst>
          </p:cNvPr>
          <p:cNvSpPr/>
          <p:nvPr userDrawn="1"/>
        </p:nvSpPr>
        <p:spPr>
          <a:xfrm>
            <a:off x="349624" y="242047"/>
            <a:ext cx="2050676" cy="20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9751D39-C401-4890-BA02-013724A8DE6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4168426"/>
              </p:ext>
            </p:extLst>
          </p:nvPr>
        </p:nvGraphicFramePr>
        <p:xfrm>
          <a:off x="12552080" y="821391"/>
          <a:ext cx="651031" cy="540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29808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754942325"/>
                    </a:ext>
                  </a:extLst>
                </a:gridCol>
                <a:gridCol w="102191">
                  <a:extLst>
                    <a:ext uri="{9D8B030D-6E8A-4147-A177-3AD203B41FA5}">
                      <a16:colId xmlns:a16="http://schemas.microsoft.com/office/drawing/2014/main" val="9390137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40829785"/>
                    </a:ext>
                  </a:extLst>
                </a:gridCol>
              </a:tblGrid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Primary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407568"/>
                  </a:ext>
                </a:extLst>
              </a:tr>
              <a:tr h="216578"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77592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99123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Secondary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042197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9669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78500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2879"/>
                  </a:ext>
                </a:extLst>
              </a:tr>
              <a:tr h="366740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Tints for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nb-NO" sz="600" b="0">
                          <a:solidFill>
                            <a:schemeClr val="bg1"/>
                          </a:solidFill>
                        </a:rPr>
                      </a:b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and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infographics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51124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7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3182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325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76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B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71361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6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98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072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778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432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89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B3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5991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98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1785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8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825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680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8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474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1328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27155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02365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Supporting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47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02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necessary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1287"/>
                  </a:ext>
                </a:extLst>
              </a:tr>
            </a:tbl>
          </a:graphicData>
        </a:graphic>
      </p:graphicFrame>
      <p:pic>
        <p:nvPicPr>
          <p:cNvPr id="9" name="Picture 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3190A13F-BCC9-6023-2349-83E23D6F9B2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939371" y="6197608"/>
            <a:ext cx="2031336" cy="594360"/>
          </a:xfrm>
          <a:prstGeom prst="rect">
            <a:avLst/>
          </a:prstGeom>
        </p:spPr>
      </p:pic>
      <p:sp>
        <p:nvSpPr>
          <p:cNvPr id="10" name="Google Shape;18;p7">
            <a:extLst>
              <a:ext uri="{FF2B5EF4-FFF2-40B4-BE49-F238E27FC236}">
                <a16:creationId xmlns:a16="http://schemas.microsoft.com/office/drawing/2014/main" id="{3441F5CF-5890-3391-070F-8071E69496C0}"/>
              </a:ext>
            </a:extLst>
          </p:cNvPr>
          <p:cNvSpPr txBox="1">
            <a:spLocks noGrp="1"/>
          </p:cNvSpPr>
          <p:nvPr>
            <p:ph type="dt" idx="2"/>
          </p:nvPr>
        </p:nvSpPr>
        <p:spPr>
          <a:xfrm>
            <a:off x="694296" y="6323593"/>
            <a:ext cx="236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1" name="Google Shape;19;p7">
            <a:extLst>
              <a:ext uri="{FF2B5EF4-FFF2-40B4-BE49-F238E27FC236}">
                <a16:creationId xmlns:a16="http://schemas.microsoft.com/office/drawing/2014/main" id="{775B2BFA-E968-2A1A-55F2-A4D817E7391F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3241552" y="6323593"/>
            <a:ext cx="4309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2" name="Google Shape;20;p7">
            <a:extLst>
              <a:ext uri="{FF2B5EF4-FFF2-40B4-BE49-F238E27FC236}">
                <a16:creationId xmlns:a16="http://schemas.microsoft.com/office/drawing/2014/main" id="{D1880FB3-158F-7C88-2A0F-26A9F25084E4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7716043" y="6323593"/>
            <a:ext cx="21320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4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73" r:id="rId14"/>
    <p:sldLayoutId id="2147483674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rgbClr val="243746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12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044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47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1908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4" orient="horz" pos="516">
          <p15:clr>
            <a:srgbClr val="F26B43"/>
          </p15:clr>
        </p15:guide>
        <p15:guide id="6" orient="horz" pos="890">
          <p15:clr>
            <a:srgbClr val="F26B43"/>
          </p15:clr>
        </p15:guide>
        <p15:guide id="8" orient="horz" pos="1265">
          <p15:clr>
            <a:srgbClr val="F26B43"/>
          </p15:clr>
        </p15:guide>
        <p15:guide id="10" orient="horz" pos="1638">
          <p15:clr>
            <a:srgbClr val="F26B43"/>
          </p15:clr>
        </p15:guide>
        <p15:guide id="14" orient="horz" pos="2013">
          <p15:clr>
            <a:srgbClr val="F26B43"/>
          </p15:clr>
        </p15:guide>
        <p15:guide id="15" orient="horz" pos="2387">
          <p15:clr>
            <a:srgbClr val="F26B43"/>
          </p15:clr>
        </p15:guide>
        <p15:guide id="18" orient="horz" pos="2760">
          <p15:clr>
            <a:srgbClr val="F26B43"/>
          </p15:clr>
        </p15:guide>
        <p15:guide id="20" orient="horz" pos="3135">
          <p15:clr>
            <a:srgbClr val="F26B43"/>
          </p15:clr>
        </p15:guide>
        <p15:guide id="21" orient="horz" pos="3510">
          <p15:clr>
            <a:srgbClr val="F26B43"/>
          </p15:clr>
        </p15:guide>
        <p15:guide id="22" pos="6675">
          <p15:clr>
            <a:srgbClr val="F26B43"/>
          </p15:clr>
        </p15:guide>
        <p15:guide id="24" pos="6108">
          <p15:clr>
            <a:srgbClr val="F26B43"/>
          </p15:clr>
        </p15:guide>
        <p15:guide id="26" pos="5541">
          <p15:clr>
            <a:srgbClr val="F26B43"/>
          </p15:clr>
        </p15:guide>
        <p15:guide id="28" pos="4974">
          <p15:clr>
            <a:srgbClr val="F26B43"/>
          </p15:clr>
        </p15:guide>
        <p15:guide id="30" pos="4407">
          <p15:clr>
            <a:srgbClr val="F26B43"/>
          </p15:clr>
        </p15:guide>
        <p15:guide id="32" pos="3840">
          <p15:clr>
            <a:srgbClr val="F26B43"/>
          </p15:clr>
        </p15:guide>
        <p15:guide id="34" pos="3273">
          <p15:clr>
            <a:srgbClr val="F26B43"/>
          </p15:clr>
        </p15:guide>
        <p15:guide id="36" pos="2706">
          <p15:clr>
            <a:srgbClr val="F26B43"/>
          </p15:clr>
        </p15:guide>
        <p15:guide id="38" pos="2139">
          <p15:clr>
            <a:srgbClr val="F26B43"/>
          </p15:clr>
        </p15:guide>
        <p15:guide id="40" pos="1572">
          <p15:clr>
            <a:srgbClr val="F26B43"/>
          </p15:clr>
        </p15:guide>
        <p15:guide id="42" pos="1005">
          <p15:clr>
            <a:srgbClr val="F26B43"/>
          </p15:clr>
        </p15:guide>
        <p15:guide id="43" orient="horz" pos="3884">
          <p15:clr>
            <a:srgbClr val="F26B43"/>
          </p15:clr>
        </p15:guide>
        <p15:guide id="44" orient="horz" pos="41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90BF16-7070-4A95-9AEF-55DBC958E75E}"/>
              </a:ext>
            </a:extLst>
          </p:cNvPr>
          <p:cNvSpPr txBox="1">
            <a:spLocks/>
          </p:cNvSpPr>
          <p:nvPr/>
        </p:nvSpPr>
        <p:spPr>
          <a:xfrm>
            <a:off x="695325" y="811227"/>
            <a:ext cx="10801350" cy="1145313"/>
          </a:xfrm>
          <a:prstGeom prst="rect">
            <a:avLst/>
          </a:prstGeom>
        </p:spPr>
        <p:txBody>
          <a:bodyPr vert="horz" lIns="0" tIns="252000" rIns="0" bIns="14400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2437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Embedded fonts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2C405-F956-4F94-95E2-A22E0C6C22EA}"/>
              </a:ext>
            </a:extLst>
          </p:cNvPr>
          <p:cNvSpPr txBox="1"/>
          <p:nvPr/>
        </p:nvSpPr>
        <p:spPr>
          <a:xfrm>
            <a:off x="666964" y="1609946"/>
            <a:ext cx="34442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noProof="0">
                <a:solidFill>
                  <a:srgbClr val="243746"/>
                </a:solidFill>
                <a:latin typeface="Equinor Medium" panose="020B0603050302040203" pitchFamily="34" charset="0"/>
              </a:rPr>
              <a:t>Font faces:</a:t>
            </a:r>
            <a:br>
              <a:rPr lang="en-GB" sz="1400" u="sng" noProof="0">
                <a:solidFill>
                  <a:srgbClr val="243746"/>
                </a:solidFill>
                <a:latin typeface="Equinor Medium" panose="020B0603050302040203" pitchFamily="34" charset="0"/>
              </a:rPr>
            </a:br>
            <a:endParaRPr lang="en-GB" sz="1400" u="sng" noProof="0">
              <a:solidFill>
                <a:srgbClr val="243746"/>
              </a:solidFill>
              <a:latin typeface="Equinor Medium" panose="020B0603050302040203" pitchFamily="34" charset="0"/>
            </a:endParaRPr>
          </a:p>
          <a:p>
            <a:r>
              <a:rPr lang="en-GB" sz="1400" noProof="0">
                <a:solidFill>
                  <a:srgbClr val="243746"/>
                </a:solidFill>
                <a:latin typeface="Equinor Light" panose="020B0303050302040203" pitchFamily="34" charset="0"/>
              </a:rPr>
              <a:t>Equinor Light</a:t>
            </a:r>
          </a:p>
          <a:p>
            <a:r>
              <a:rPr lang="en-GB" sz="1400" i="1" noProof="0">
                <a:solidFill>
                  <a:srgbClr val="243746"/>
                </a:solidFill>
                <a:latin typeface="Equinor Light" panose="020B0303050302040203" pitchFamily="34" charset="0"/>
              </a:rPr>
              <a:t>Equinor Light Italic</a:t>
            </a:r>
          </a:p>
          <a:p>
            <a:r>
              <a:rPr lang="en-GB" sz="1400" noProof="0">
                <a:solidFill>
                  <a:srgbClr val="243746"/>
                </a:solidFill>
                <a:latin typeface="Equinor" panose="020B0503050302040203" pitchFamily="34" charset="0"/>
              </a:rPr>
              <a:t>Equinor</a:t>
            </a:r>
            <a:r>
              <a:rPr lang="en-GB" sz="1400" noProof="0">
                <a:solidFill>
                  <a:srgbClr val="243746"/>
                </a:solidFill>
                <a:latin typeface="Equinor Medium" panose="020B0603050302040203" pitchFamily="34" charset="0"/>
              </a:rPr>
              <a:t> </a:t>
            </a:r>
          </a:p>
          <a:p>
            <a:r>
              <a:rPr lang="en-GB" sz="1400" i="1" noProof="0">
                <a:solidFill>
                  <a:srgbClr val="243746"/>
                </a:solidFill>
                <a:latin typeface="Equinor" panose="020B0503050302040203" pitchFamily="34" charset="0"/>
              </a:rPr>
              <a:t>Equinor Italic</a:t>
            </a:r>
          </a:p>
          <a:p>
            <a:r>
              <a:rPr lang="en-GB" sz="1400" noProof="0">
                <a:solidFill>
                  <a:srgbClr val="243746"/>
                </a:solidFill>
                <a:latin typeface="Equinor Medium" panose="020B0603050302040203" pitchFamily="34" charset="0"/>
              </a:rPr>
              <a:t>Equinor Medium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noProof="0">
                <a:solidFill>
                  <a:srgbClr val="243746"/>
                </a:solidFill>
                <a:latin typeface="Equinor Medium" panose="020B0603050302040203" pitchFamily="34" charset="0"/>
              </a:rPr>
              <a:t>Equinor Medium Italic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noProof="0">
                <a:solidFill>
                  <a:srgbClr val="243746"/>
                </a:solidFill>
                <a:latin typeface="Equinor" panose="020B0503050302040203" pitchFamily="34" charset="0"/>
              </a:rPr>
              <a:t>Equinor Bold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1" noProof="0">
                <a:solidFill>
                  <a:srgbClr val="243746"/>
                </a:solidFill>
                <a:latin typeface="Equinor" panose="020B0503050302040203" pitchFamily="34" charset="0"/>
              </a:rPr>
              <a:t>Equinor Bold Italic</a:t>
            </a:r>
          </a:p>
          <a:p>
            <a:endParaRPr lang="en-GB" noProof="0">
              <a:solidFill>
                <a:srgbClr val="243746"/>
              </a:solidFill>
              <a:latin typeface="Equinor Medium" panose="020B06030503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164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738E25-B498-293C-FEFD-9EC656AD7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NoCoalMiners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7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5335E-04C2-DA6C-CFBA-7054D98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Diskos </a:t>
            </a:r>
            <a:r>
              <a:rPr lang="nb-NO" dirty="0" err="1"/>
              <a:t>dataset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C28C-6A24-CD97-0A08-31947E9B29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5.7 GB</a:t>
            </a:r>
          </a:p>
          <a:p>
            <a:r>
              <a:rPr lang="en-US" dirty="0"/>
              <a:t>~2.7 million records</a:t>
            </a:r>
          </a:p>
          <a:p>
            <a:r>
              <a:rPr lang="en-US" dirty="0"/>
              <a:t>6456 wellbores (4183 wells)</a:t>
            </a:r>
          </a:p>
          <a:p>
            <a:r>
              <a:rPr lang="en-US" dirty="0"/>
              <a:t>39217 documents</a:t>
            </a:r>
          </a:p>
          <a:p>
            <a:r>
              <a:rPr lang="en-US" dirty="0"/>
              <a:t>258 document types (‘INFO ITEM TYPE’) grouped in 9 categories (‘INFO ITEM GROUP TYPE’)</a:t>
            </a:r>
          </a:p>
          <a:p>
            <a:r>
              <a:rPr lang="en-US" dirty="0"/>
              <a:t>Documents from 1 page to 950  pages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015A3C-9509-6D62-1857-769CE3396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9014" y="1800225"/>
            <a:ext cx="4130523" cy="4337050"/>
          </a:xfrm>
        </p:spPr>
      </p:pic>
    </p:spTree>
    <p:extLst>
      <p:ext uri="{BB962C8B-B14F-4D97-AF65-F5344CB8AC3E}">
        <p14:creationId xmlns:p14="http://schemas.microsoft.com/office/powerpoint/2010/main" val="25601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5EA1-F283-D65B-8AF2-0B007E87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EDA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38BB52-440B-45F5-258D-B058D92844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325" y="1850382"/>
            <a:ext cx="5400675" cy="42367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AB8F8-03C8-38E1-EB31-D8D7F5936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FC7359-C0EB-175C-11AF-5927E0CF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697832-5E03-2F0D-209B-6A7A3E9B2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732004"/>
              </p:ext>
            </p:extLst>
          </p:nvPr>
        </p:nvGraphicFramePr>
        <p:xfrm>
          <a:off x="698500" y="1800225"/>
          <a:ext cx="10788650" cy="435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74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9F67B9-3D87-35B7-3AE6-8E198025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</a:t>
            </a:r>
            <a:r>
              <a:rPr lang="nb-NO" dirty="0" err="1"/>
              <a:t>this</a:t>
            </a:r>
            <a:r>
              <a:rPr lang="nb-NO" dirty="0"/>
              <a:t> is relevant for </a:t>
            </a:r>
            <a:r>
              <a:rPr lang="nb-NO" dirty="0" err="1"/>
              <a:t>our</a:t>
            </a:r>
            <a:r>
              <a:rPr lang="nb-NO" dirty="0"/>
              <a:t> Net Zero goals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2E2238-7654-CA36-1321-7412678C1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227095"/>
              </p:ext>
            </p:extLst>
          </p:nvPr>
        </p:nvGraphicFramePr>
        <p:xfrm>
          <a:off x="698500" y="1800225"/>
          <a:ext cx="10788650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94325">
                  <a:extLst>
                    <a:ext uri="{9D8B030D-6E8A-4147-A177-3AD203B41FA5}">
                      <a16:colId xmlns:a16="http://schemas.microsoft.com/office/drawing/2014/main" val="2358508804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398236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subsurface relevant features from wellbore records and associated documents.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3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Summarization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Condense extensive reports into insights for rapid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7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disparate data types (e.g., textual, tabular, spatial) to update comprehensive subsurface models.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5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Example: Legacy Well Integrity for 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Retrieve</a:t>
                      </a:r>
                      <a:r>
                        <a:rPr lang="nb-NO" dirty="0"/>
                        <a:t> info </a:t>
                      </a:r>
                      <a:r>
                        <a:rPr lang="nb-NO" dirty="0" err="1"/>
                        <a:t>about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construction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of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wellbore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details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about</a:t>
                      </a:r>
                      <a:r>
                        <a:rPr lang="nb-NO" dirty="0"/>
                        <a:t> P&amp;A.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This </a:t>
                      </a:r>
                      <a:r>
                        <a:rPr lang="nb-NO" dirty="0" err="1"/>
                        <a:t>could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feed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increase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efficiency</a:t>
                      </a:r>
                      <a:r>
                        <a:rPr lang="nb-NO" dirty="0"/>
                        <a:t> in </a:t>
                      </a:r>
                      <a:r>
                        <a:rPr lang="nb-NO" dirty="0" err="1"/>
                        <a:t>assessing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risk </a:t>
                      </a:r>
                      <a:r>
                        <a:rPr lang="nb-NO" dirty="0" err="1"/>
                        <a:t>of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leakage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1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28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Equinor palette">
      <a:dk1>
        <a:srgbClr val="333333"/>
      </a:dk1>
      <a:lt1>
        <a:srgbClr val="FFFFFF"/>
      </a:lt1>
      <a:dk2>
        <a:srgbClr val="7D0023"/>
      </a:dk2>
      <a:lt2>
        <a:srgbClr val="E0E4E7"/>
      </a:lt2>
      <a:accent1>
        <a:srgbClr val="243746"/>
      </a:accent1>
      <a:accent2>
        <a:srgbClr val="007079"/>
      </a:accent2>
      <a:accent3>
        <a:srgbClr val="DFF5FF"/>
      </a:accent3>
      <a:accent4>
        <a:srgbClr val="E6FAEC"/>
      </a:accent4>
      <a:accent5>
        <a:srgbClr val="FFE7D6"/>
      </a:accent5>
      <a:accent6>
        <a:srgbClr val="FF1243"/>
      </a:accent6>
      <a:hlink>
        <a:srgbClr val="7D0023"/>
      </a:hlink>
      <a:folHlink>
        <a:srgbClr val="7D0023"/>
      </a:folHlink>
    </a:clrScheme>
    <a:fontScheme name="Equinor">
      <a:majorFont>
        <a:latin typeface="Equinor Medium"/>
        <a:ea typeface=""/>
        <a:cs typeface=""/>
      </a:majorFont>
      <a:minorFont>
        <a:latin typeface="Equi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quinor corporate template .potx" id="{B6C8F20C-A55D-4B51-85F8-5BA516B42600}" vid="{DE1C57A0-6917-4810-8DA9-139330FF18EA}"/>
    </a:ext>
  </a:extLst>
</a:theme>
</file>

<file path=ppt/theme/theme2.xml><?xml version="1.0" encoding="utf-8"?>
<a:theme xmlns:a="http://schemas.openxmlformats.org/drawingml/2006/main" name="Custom Design">
  <a:themeElements>
    <a:clrScheme name="Equinor palette">
      <a:dk1>
        <a:srgbClr val="333333"/>
      </a:dk1>
      <a:lt1>
        <a:srgbClr val="FFFFFF"/>
      </a:lt1>
      <a:dk2>
        <a:srgbClr val="7D0023"/>
      </a:dk2>
      <a:lt2>
        <a:srgbClr val="E0E4E7"/>
      </a:lt2>
      <a:accent1>
        <a:srgbClr val="243746"/>
      </a:accent1>
      <a:accent2>
        <a:srgbClr val="007079"/>
      </a:accent2>
      <a:accent3>
        <a:srgbClr val="DFF5FF"/>
      </a:accent3>
      <a:accent4>
        <a:srgbClr val="E6FAEC"/>
      </a:accent4>
      <a:accent5>
        <a:srgbClr val="FFE7D6"/>
      </a:accent5>
      <a:accent6>
        <a:srgbClr val="FF1243"/>
      </a:accent6>
      <a:hlink>
        <a:srgbClr val="7D0023"/>
      </a:hlink>
      <a:folHlink>
        <a:srgbClr val="7D0023"/>
      </a:folHlink>
    </a:clrScheme>
    <a:fontScheme name="Equinor">
      <a:majorFont>
        <a:latin typeface="Equinor Medium"/>
        <a:ea typeface=""/>
        <a:cs typeface=""/>
      </a:majorFont>
      <a:minorFont>
        <a:latin typeface="Equi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quinor corporate template .potx" id="{B6C8F20C-A55D-4B51-85F8-5BA516B42600}" vid="{BEE2C9F1-0DB0-4CD9-A9A1-98FA32C871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519d5ff8fc64ffea9cb9a4c0b377271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3361fef0-33ac-457d-8a1d-df19735ffcb1</TermId>
        </TermInfo>
      </Terms>
    </b519d5ff8fc64ffea9cb9a4c0b377271>
    <c71f94430ee24530b6af52dc58e8598c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 record</TermName>
          <TermId xmlns="http://schemas.microsoft.com/office/infopath/2007/PartnerControls">90cacf05-b8a6-4550-939b-1ce95d12ffe4</TermId>
        </TermInfo>
      </Terms>
    </c71f94430ee24530b6af52dc58e8598c>
    <hfb23c77fa4f4618a5f446ac03ac12ab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Technology development and implementation (TDI)</TermName>
          <TermId xmlns="http://schemas.microsoft.com/office/infopath/2007/PartnerControls">01afcb3b-5eca-414e-9ead-1d3cb7205fcb</TermId>
        </TermInfo>
      </Terms>
    </hfb23c77fa4f4618a5f446ac03ac12ab>
    <gd56e2644879487f8da67586944cf0f5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af4d3abd-d88d-48b7-8fea-db9baac9496f</TermId>
        </TermInfo>
      </Terms>
    </gd56e2644879487f8da67586944cf0f5>
    <g971e9ce8060489b80a056801d36d93d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b6a69bb1-4da6-4b3a-bc7f-2752c0395156</TermId>
        </TermInfo>
      </Terms>
    </g971e9ce8060489b80a056801d36d93d>
    <j463fd55c1e24278acd7d668b68aa43a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TDI RLC CCS SOLUTIONS (TDI RLC CCSS)</TermName>
          <TermId xmlns="http://schemas.microsoft.com/office/infopath/2007/PartnerControls">a8fd5728-3f03-486e-974e-ef2ed61f11c5</TermId>
        </TermInfo>
      </Terms>
    </j463fd55c1e24278acd7d668b68aa43a>
    <TaxCatchAll xmlns="a656ad94-3715-4ea0-be80-cf24fdf77b36">
      <Value>15</Value>
      <Value>14</Value>
      <Value>13</Value>
      <Value>11</Value>
      <Value>9</Value>
      <Value>8</Value>
      <Value>41</Value>
      <Value>6</Value>
      <Value>54</Value>
      <Value>7</Value>
    </TaxCatchAll>
    <m9e92212f5fa42fa9b52bc2f3224e0af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Equinor ASA</TermName>
          <TermId xmlns="http://schemas.microsoft.com/office/infopath/2007/PartnerControls">98c35a5d-62b8-4578-be3d-53b9f4deec1f</TermId>
        </TermInfo>
      </Terms>
    </m9e92212f5fa42fa9b52bc2f3224e0af>
    <d632f762b19c46329b06e4a329cb5038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TECHNOLOGY DIGITAL ＆ INNOVATION (TDI)</TermName>
          <TermId xmlns="http://schemas.microsoft.com/office/infopath/2007/PartnerControls">90177810-19d5-40f0-8fda-8eb6a1357ee0</TermId>
        </TermInfo>
      </Terms>
    </d632f762b19c46329b06e4a329cb5038>
    <mbf6ec96a4d94feeaf76fee4d5d0c80e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c55188b0-9e1b-4cc5-8ff0-8cb874983813</TermId>
        </TermInfo>
      </Terms>
    </mbf6ec96a4d94feeaf76fee4d5d0c80e>
    <o6fe11a35735487dac377a215490fa4b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Office 365</TermName>
          <TermId xmlns="http://schemas.microsoft.com/office/infopath/2007/PartnerControls">23cc2eaf-b88f-49bf-9aee-2309aadb8846</TermId>
        </TermInfo>
      </Terms>
    </o6fe11a35735487dac377a215490fa4b>
  </documentManagement>
</p:properties>
</file>

<file path=customXml/item2.xml><?xml version="1.0" encoding="utf-8"?>
<?mso-contentType ?>
<SharedContentType xmlns="Microsoft.SharePoint.Taxonomy.ContentTypeSync" SourceId="02f74cf1-ae9f-400d-bc52-3bcd3a9e177f" ContentTypeId="0x0101" PreviousValue="false" LastSyncTimeStamp="2017-04-04T06:38:12.213Z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quinor Document" ma:contentTypeID="0x01010021A623C39873404E8BA89587BD4428B40100AEF93F650C6951448CF521C67F4B0CC3" ma:contentTypeVersion="3" ma:contentTypeDescription="Create a new document." ma:contentTypeScope="" ma:versionID="bbad98c9ee31a395afc6987666185298">
  <xsd:schema xmlns:xsd="http://www.w3.org/2001/XMLSchema" xmlns:xs="http://www.w3.org/2001/XMLSchema" xmlns:p="http://schemas.microsoft.com/office/2006/metadata/properties" xmlns:ns2="a656ad94-3715-4ea0-be80-cf24fdf77b36" xmlns:ns3="ccd26e1a-6845-4a0f-ace8-4bb8f2ffe80e" targetNamespace="http://schemas.microsoft.com/office/2006/metadata/properties" ma:root="true" ma:fieldsID="ce58365d249d088e2ab6c18c0c912871" ns2:_="" ns3:_="">
    <xsd:import namespace="a656ad94-3715-4ea0-be80-cf24fdf77b36"/>
    <xsd:import namespace="ccd26e1a-6845-4a0f-ace8-4bb8f2ffe80e"/>
    <xsd:element name="properties">
      <xsd:complexType>
        <xsd:sequence>
          <xsd:element name="documentManagement">
            <xsd:complexType>
              <xsd:all>
                <xsd:element ref="ns2:d632f762b19c46329b06e4a329cb5038" minOccurs="0"/>
                <xsd:element ref="ns2:TaxCatchAll" minOccurs="0"/>
                <xsd:element ref="ns2:TaxCatchAllLabel" minOccurs="0"/>
                <xsd:element ref="ns2:mbf6ec96a4d94feeaf76fee4d5d0c80e" minOccurs="0"/>
                <xsd:element ref="ns2:c71f94430ee24530b6af52dc58e8598c" minOccurs="0"/>
                <xsd:element ref="ns2:m9e92212f5fa42fa9b52bc2f3224e0af" minOccurs="0"/>
                <xsd:element ref="ns2:hfb23c77fa4f4618a5f446ac03ac12ab" minOccurs="0"/>
                <xsd:element ref="ns2:g971e9ce8060489b80a056801d36d93d" minOccurs="0"/>
                <xsd:element ref="ns2:b519d5ff8fc64ffea9cb9a4c0b377271" minOccurs="0"/>
                <xsd:element ref="ns2:o6fe11a35735487dac377a215490fa4b" minOccurs="0"/>
                <xsd:element ref="ns2:gd56e2644879487f8da67586944cf0f5" minOccurs="0"/>
                <xsd:element ref="ns2:j463fd55c1e24278acd7d668b68aa43a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6ad94-3715-4ea0-be80-cf24fdf77b36" elementFormDefault="qualified">
    <xsd:import namespace="http://schemas.microsoft.com/office/2006/documentManagement/types"/>
    <xsd:import namespace="http://schemas.microsoft.com/office/infopath/2007/PartnerControls"/>
    <xsd:element name="d632f762b19c46329b06e4a329cb5038" ma:index="8" ma:taxonomy="true" ma:internalName="d632f762b19c46329b06e4a329cb5038" ma:taxonomyFieldName="EIMBusinessArea" ma:displayName="Business Area" ma:default="11;#TECHNOLOGY DIGITAL ＆ INNOVATION (TDI)|90177810-19d5-40f0-8fda-8eb6a1357ee0" ma:fieldId="{d632f762-b19c-4632-9b06-e4a329cb5038}" ma:sspId="02f74cf1-ae9f-400d-bc52-3bcd3a9e177f" ma:termSetId="a8ca9a86-9113-48ea-8063-579000373f6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4b4694c1-b74d-4017-9989-5531e8dc14cf}" ma:internalName="TaxCatchAll" ma:showField="CatchAllData" ma:web="a656ad94-3715-4ea0-be80-cf24fdf7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4b4694c1-b74d-4017-9989-5531e8dc14cf}" ma:internalName="TaxCatchAllLabel" ma:readOnly="true" ma:showField="CatchAllDataLabel" ma:web="a656ad94-3715-4ea0-be80-cf24fdf7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bf6ec96a4d94feeaf76fee4d5d0c80e" ma:index="12" ma:taxonomy="true" ma:internalName="mbf6ec96a4d94feeaf76fee4d5d0c80e" ma:taxonomyFieldName="EIMCountry" ma:displayName="Country" ma:default="12;#Norway|cd21f0fc-a0f3-48c6-8f36-ae1c60534e37" ma:fieldId="{6bf6ec96-a4d9-4fee-af76-fee4d5d0c80e}" ma:taxonomyMulti="true" ma:sspId="02f74cf1-ae9f-400d-bc52-3bcd3a9e177f" ma:termSetId="0250f7c1-058f-435e-97fc-c7f5858459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71f94430ee24530b6af52dc58e8598c" ma:index="14" ma:taxonomy="true" ma:internalName="c71f94430ee24530b6af52dc58e8598c" ma:taxonomyFieldName="EIMInformationAsset" ma:displayName="Information type" ma:default="" ma:fieldId="{c71f9443-0ee2-4530-b6af-52dc58e8598c}" ma:sspId="02f74cf1-ae9f-400d-bc52-3bcd3a9e177f" ma:termSetId="b76f03a6-1db7-44cf-ab25-1870b16029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9e92212f5fa42fa9b52bc2f3224e0af" ma:index="16" ma:taxonomy="true" ma:internalName="m9e92212f5fa42fa9b52bc2f3224e0af" ma:taxonomyFieldName="EIMLegalEntity" ma:displayName="Legal Entity" ma:default="6;#Equinor ASA|98c35a5d-62b8-4578-be3d-53b9f4deec1f" ma:fieldId="{69e92212-f5fa-42fa-9b52-bc2f3224e0af}" ma:sspId="02f74cf1-ae9f-400d-bc52-3bcd3a9e177f" ma:termSetId="547ebc0c-73a3-4a88-b498-ea2a950fe2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fb23c77fa4f4618a5f446ac03ac12ab" ma:index="18" ma:taxonomy="true" ma:internalName="hfb23c77fa4f4618a5f446ac03ac12ab" ma:taxonomyFieldName="EIMProcessArea" ma:displayName="Business capability level 1" ma:default="14;#Technology development and implementation (TDI)|01afcb3b-5eca-414e-9ead-1d3cb7205fcb" ma:fieldId="{1fb23c77-fa4f-4618-a5f4-46ac03ac12ab}" ma:sspId="02f74cf1-ae9f-400d-bc52-3bcd3a9e177f" ma:termSetId="041c847a-4248-484c-8e89-6aba1a2f3a5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971e9ce8060489b80a056801d36d93d" ma:index="20" ma:taxonomy="true" ma:internalName="g971e9ce8060489b80a056801d36d93d" ma:taxonomyFieldName="EIMProcess" ma:displayName="Business capability level 2" ma:default="16;#Technology development and implementation|dc35df5a-637b-4931-aa8a-8ad4f87f1407" ma:fieldId="{0971e9ce-8060-489b-80a0-56801d36d93d}" ma:sspId="02f74cf1-ae9f-400d-bc52-3bcd3a9e177f" ma:termSetId="3b80e1d2-5900-412d-b185-fa8652847d1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519d5ff8fc64ffea9cb9a4c0b377271" ma:index="22" ma:taxonomy="true" ma:internalName="b519d5ff8fc64ffea9cb9a4c0b377271" ma:taxonomyFieldName="EIMSecurityClassification" ma:displayName="Security Classification" ma:default="9;#Internal|3361fef0-33ac-457d-8a1d-df19735ffcb1" ma:fieldId="{b519d5ff-8fc6-4ffe-a9cb-9a4c0b377271}" ma:sspId="02f74cf1-ae9f-400d-bc52-3bcd3a9e177f" ma:termSetId="6586e8a5-4521-47b6-a267-a502c9a77ea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6fe11a35735487dac377a215490fa4b" ma:index="24" nillable="true" ma:taxonomy="true" ma:internalName="o6fe11a35735487dac377a215490fa4b" ma:taxonomyFieldName="EIMSource" ma:displayName="Source" ma:default="8;#Office 365|23cc2eaf-b88f-49bf-9aee-2309aadb8846" ma:fieldId="{86fe11a3-5735-487d-ac37-7a215490fa4b}" ma:sspId="02f74cf1-ae9f-400d-bc52-3bcd3a9e177f" ma:termSetId="68f706c4-2129-47d0-b770-1bab961b61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56e2644879487f8da67586944cf0f5" ma:index="26" ma:taxonomy="true" ma:internalName="gd56e2644879487f8da67586944cf0f5" ma:taxonomyFieldName="EIMStatus" ma:displayName="Status" ma:default="7;#Draft|af4d3abd-d88d-48b7-8fea-db9baac9496f" ma:fieldId="{0d56e264-4879-487f-8da6-7586944cf0f5}" ma:sspId="02f74cf1-ae9f-400d-bc52-3bcd3a9e177f" ma:termSetId="ee819452-dde8-4ad2-a8b9-030bdfafa61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63fd55c1e24278acd7d668b68aa43a" ma:index="28" nillable="true" ma:taxonomy="true" ma:internalName="j463fd55c1e24278acd7d668b68aa43a" ma:taxonomyFieldName="EIMOrganisationUnit" ma:displayName="Organisation Unit" ma:default="17;#TDI RENEWABLE AND LOW CARBON (TDI RLC)|316a5e64-5003-4a22-b397-1ab125a108bb" ma:fieldId="{3463fd55-c1e2-4278-acd7-d668b68aa43a}" ma:sspId="02f74cf1-ae9f-400d-bc52-3bcd3a9e177f" ma:termSetId="f36a540b-7bb7-4142-ae76-bc96ba0f7f0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26e1a-6845-4a0f-ace8-4bb8f2ffe80e" elementFormDefault="qualified">
    <xsd:import namespace="http://schemas.microsoft.com/office/2006/documentManagement/types"/>
    <xsd:import namespace="http://schemas.microsoft.com/office/infopath/2007/PartnerControls"/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06BC25-6971-4927-B290-6A453B190920}">
  <ds:schemaRefs>
    <ds:schemaRef ds:uri="a656ad94-3715-4ea0-be80-cf24fdf77b36"/>
    <ds:schemaRef ds:uri="ccd26e1a-6845-4a0f-ace8-4bb8f2ffe8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4C2E64-C33F-4F1F-A3BC-4AF20845B69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1EFDA35-DF5D-45D0-8C5E-DF4A79807BDC}">
  <ds:schemaRefs>
    <ds:schemaRef ds:uri="a656ad94-3715-4ea0-be80-cf24fdf77b36"/>
    <ds:schemaRef ds:uri="ccd26e1a-6845-4a0f-ace8-4bb8f2ffe8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1CA759BA-60DD-4235-BDB1-B2C8185628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aa4a235-b6e2-48d5-9195-7fcf05b459b0}" enabled="0" method="" siteId="{3aa4a235-b6e2-48d5-9195-7fcf05b459b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Presentation1  -  AutoRecovered</Template>
  <TotalTime>1344</TotalTime>
  <Words>152</Words>
  <Application>Microsoft Office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Equinor</vt:lpstr>
      <vt:lpstr>Equinor Light</vt:lpstr>
      <vt:lpstr>Equinor Medium</vt:lpstr>
      <vt:lpstr>1_Office-tema</vt:lpstr>
      <vt:lpstr>Custom Design</vt:lpstr>
      <vt:lpstr>NoCoalMiners</vt:lpstr>
      <vt:lpstr>Diskos dataset</vt:lpstr>
      <vt:lpstr>EDA</vt:lpstr>
      <vt:lpstr>Plan</vt:lpstr>
      <vt:lpstr>How this is relevant for our Net Zero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INSTRUCTION: DELETE AFTER READING</dc:title>
  <dc:creator>Arina Sledina</dc:creator>
  <cp:lastModifiedBy>Alejandro Bello Palacios</cp:lastModifiedBy>
  <cp:revision>4</cp:revision>
  <dcterms:created xsi:type="dcterms:W3CDTF">2023-03-06T11:05:12Z</dcterms:created>
  <dcterms:modified xsi:type="dcterms:W3CDTF">2024-06-10T08:27:26Z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0x01010021A623C39873404E8BA89587BD4428B40100AEF93F650C6951448CF521C67F4B0CC3</vt:lpwstr>
  </property>
  <property fmtid="{D5CDD505-2E9C-101B-9397-08002B2CF9AE}" pid="3" name="EIMLegalEntity">
    <vt:lpwstr>6;#Equinor ASA|98c35a5d-62b8-4578-be3d-53b9f4deec1f</vt:lpwstr>
  </property>
  <property fmtid="{D5CDD505-2E9C-101B-9397-08002B2CF9AE}" pid="4" name="MediaServiceImageTags">
    <vt:lpwstr/>
  </property>
  <property fmtid="{D5CDD505-2E9C-101B-9397-08002B2CF9AE}" pid="5" name="EIMBusinessArea">
    <vt:lpwstr>11;#TECHNOLOGY DIGITAL ＆ INNOVATION (TDI)|90177810-19d5-40f0-8fda-8eb6a1357ee0</vt:lpwstr>
  </property>
  <property fmtid="{D5CDD505-2E9C-101B-9397-08002B2CF9AE}" pid="6" name="EIMSource">
    <vt:lpwstr>8;#Office 365|23cc2eaf-b88f-49bf-9aee-2309aadb8846</vt:lpwstr>
  </property>
  <property fmtid="{D5CDD505-2E9C-101B-9397-08002B2CF9AE}" pid="7" name="EIMSecurityClassification">
    <vt:lpwstr>9;#Internal|3361fef0-33ac-457d-8a1d-df19735ffcb1</vt:lpwstr>
  </property>
  <property fmtid="{D5CDD505-2E9C-101B-9397-08002B2CF9AE}" pid="8" name="EIMProcessArea">
    <vt:lpwstr>14;#Technology development and implementation (TDI)|01afcb3b-5eca-414e-9ead-1d3cb7205fcb</vt:lpwstr>
  </property>
  <property fmtid="{D5CDD505-2E9C-101B-9397-08002B2CF9AE}" pid="9" name="EIMStatus">
    <vt:lpwstr>7;#Draft|af4d3abd-d88d-48b7-8fea-db9baac9496f</vt:lpwstr>
  </property>
  <property fmtid="{D5CDD505-2E9C-101B-9397-08002B2CF9AE}" pid="10" name="lcf76f155ced4ddcb4097134ff3c332f">
    <vt:lpwstr/>
  </property>
  <property fmtid="{D5CDD505-2E9C-101B-9397-08002B2CF9AE}" pid="11" name="EIMCountry">
    <vt:lpwstr>41;#Global|c55188b0-9e1b-4cc5-8ff0-8cb874983813</vt:lpwstr>
  </property>
  <property fmtid="{D5CDD505-2E9C-101B-9397-08002B2CF9AE}" pid="12" name="EIMProcess">
    <vt:lpwstr>15;#Not Applicable|b6a69bb1-4da6-4b3a-bc7f-2752c0395156</vt:lpwstr>
  </property>
  <property fmtid="{D5CDD505-2E9C-101B-9397-08002B2CF9AE}" pid="13" name="EIMOrganisationUnit">
    <vt:lpwstr>54;#TDI RLC CCS SOLUTIONS (TDI RLC CCSS)|a8fd5728-3f03-486e-974e-ef2ed61f11c5</vt:lpwstr>
  </property>
  <property fmtid="{D5CDD505-2E9C-101B-9397-08002B2CF9AE}" pid="14" name="EIMInformationAsset">
    <vt:lpwstr>13;#Non record|90cacf05-b8a6-4550-939b-1ce95d12ffe4</vt:lpwstr>
  </property>
  <property fmtid="{D5CDD505-2E9C-101B-9397-08002B2CF9AE}" pid="15" name="SharedWithUsers">
    <vt:lpwstr>89;#Thorfinn Håkonsen</vt:lpwstr>
  </property>
</Properties>
</file>