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5" r:id="rId5"/>
    <p:sldMasterId id="2147483684" r:id="rId6"/>
  </p:sldMasterIdLst>
  <p:notesMasterIdLst>
    <p:notesMasterId r:id="rId17"/>
  </p:notesMasterIdLst>
  <p:sldIdLst>
    <p:sldId id="256" r:id="rId7"/>
    <p:sldId id="257" r:id="rId8"/>
    <p:sldId id="262" r:id="rId9"/>
    <p:sldId id="260" r:id="rId10"/>
    <p:sldId id="258" r:id="rId11"/>
    <p:sldId id="263" r:id="rId12"/>
    <p:sldId id="268" r:id="rId13"/>
    <p:sldId id="267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72Tk8yFWbmlYJYJTG2uzTZsiOD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369FA5-18F6-567F-45C4-79600706D512}" name="Line Kristin Borgerud" initials="LB" userId="S::LKB@equinor.com::577943d9-4c3f-4461-acb4-a20bc043e718" providerId="AD"/>
  <p188:author id="{729D5ABA-5AFB-9856-62A9-181B408E92C9}" name="Alejandro Bello Palacios" initials="AB" userId="S::GPB@equinor.com::c105b8ef-94fe-4388-8513-169c9b18916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3746"/>
    <a:srgbClr val="DFF5FF"/>
    <a:srgbClr val="7D0023"/>
    <a:srgbClr val="888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84" autoAdjust="0"/>
  </p:normalViewPr>
  <p:slideViewPr>
    <p:cSldViewPr snapToGrid="0">
      <p:cViewPr varScale="1">
        <p:scale>
          <a:sx n="92" d="100"/>
          <a:sy n="92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3" Type="http://schemas.openxmlformats.org/officeDocument/2006/relationships/customXml" Target="../customXml/item3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30" Type="http://customschemas.google.com/relationships/presentationmetadata" Target="metadata"/><Relationship Id="rId35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EADB82-619F-4CBD-8C0C-FD4A07FC44FF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ED2FD8-1CB2-4546-8EC8-18C0F01ADA03}">
      <dgm:prSet phldrT="[Text]"/>
      <dgm:spPr/>
      <dgm:t>
        <a:bodyPr/>
        <a:lstStyle/>
        <a:p>
          <a:r>
            <a:rPr lang="nb-NO" dirty="0"/>
            <a:t>Preliminary data </a:t>
          </a:r>
          <a:r>
            <a:rPr lang="nb-NO" dirty="0" err="1"/>
            <a:t>processing</a:t>
          </a:r>
          <a:endParaRPr lang="en-US" dirty="0"/>
        </a:p>
      </dgm:t>
    </dgm:pt>
    <dgm:pt modelId="{4E72218F-4F53-43BC-A3DA-59EDBEB99E1F}" type="parTrans" cxnId="{63FC3552-2B6D-46FC-862D-CDD4F921E726}">
      <dgm:prSet/>
      <dgm:spPr/>
      <dgm:t>
        <a:bodyPr/>
        <a:lstStyle/>
        <a:p>
          <a:endParaRPr lang="en-US"/>
        </a:p>
      </dgm:t>
    </dgm:pt>
    <dgm:pt modelId="{0C118D9E-1D19-4F6F-9A50-5016220754D8}" type="sibTrans" cxnId="{63FC3552-2B6D-46FC-862D-CDD4F921E726}">
      <dgm:prSet/>
      <dgm:spPr/>
      <dgm:t>
        <a:bodyPr/>
        <a:lstStyle/>
        <a:p>
          <a:endParaRPr lang="en-US"/>
        </a:p>
      </dgm:t>
    </dgm:pt>
    <dgm:pt modelId="{E79C06A0-8DFB-4500-BD0A-F2093FBFBA31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nb-NO" b="1" dirty="0"/>
            <a:t>Nemo </a:t>
          </a:r>
          <a:r>
            <a:rPr lang="nb-NO" b="1" dirty="0" err="1"/>
            <a:t>Curator</a:t>
          </a:r>
          <a:endParaRPr lang="en-US" b="1" dirty="0"/>
        </a:p>
      </dgm:t>
    </dgm:pt>
    <dgm:pt modelId="{B958C0A2-E848-4BEC-8D52-377518D098B7}" type="parTrans" cxnId="{8F17CF3D-CF35-4ACD-9CF1-67EDC3D4FF80}">
      <dgm:prSet/>
      <dgm:spPr/>
      <dgm:t>
        <a:bodyPr/>
        <a:lstStyle/>
        <a:p>
          <a:endParaRPr lang="en-US"/>
        </a:p>
      </dgm:t>
    </dgm:pt>
    <dgm:pt modelId="{E0B08F4D-4A22-4345-A613-FB893A8EA649}" type="sibTrans" cxnId="{8F17CF3D-CF35-4ACD-9CF1-67EDC3D4FF80}">
      <dgm:prSet/>
      <dgm:spPr/>
      <dgm:t>
        <a:bodyPr/>
        <a:lstStyle/>
        <a:p>
          <a:endParaRPr lang="en-US"/>
        </a:p>
      </dgm:t>
    </dgm:pt>
    <dgm:pt modelId="{D7111048-4D0E-4B26-9F6D-ECAB225E8BB5}">
      <dgm:prSet phldrT="[Text]"/>
      <dgm:spPr>
        <a:solidFill>
          <a:schemeClr val="accent6"/>
        </a:solidFill>
      </dgm:spPr>
      <dgm:t>
        <a:bodyPr/>
        <a:lstStyle/>
        <a:p>
          <a:pPr algn="ctr"/>
          <a:r>
            <a:rPr lang="nb-NO" b="1" dirty="0"/>
            <a:t>Data </a:t>
          </a:r>
          <a:r>
            <a:rPr lang="nb-NO" b="1" dirty="0" err="1"/>
            <a:t>Cleanup</a:t>
          </a:r>
          <a:endParaRPr lang="en-US" b="1" dirty="0"/>
        </a:p>
      </dgm:t>
    </dgm:pt>
    <dgm:pt modelId="{EB67399A-3ED7-445E-A815-5D4EA1742344}" type="parTrans" cxnId="{B7F6BD14-B236-445D-8DBA-3BC8454F8195}">
      <dgm:prSet/>
      <dgm:spPr/>
      <dgm:t>
        <a:bodyPr/>
        <a:lstStyle/>
        <a:p>
          <a:endParaRPr lang="en-US"/>
        </a:p>
      </dgm:t>
    </dgm:pt>
    <dgm:pt modelId="{D312A94B-27E8-470D-A18F-54EF8BE625A3}" type="sibTrans" cxnId="{B7F6BD14-B236-445D-8DBA-3BC8454F8195}">
      <dgm:prSet/>
      <dgm:spPr/>
      <dgm:t>
        <a:bodyPr/>
        <a:lstStyle/>
        <a:p>
          <a:endParaRPr lang="en-US"/>
        </a:p>
      </dgm:t>
    </dgm:pt>
    <dgm:pt modelId="{15B7273B-983E-4224-ACAD-BDD31925CC1F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/>
            <a:t>LLM training</a:t>
          </a:r>
          <a:endParaRPr lang="en-US" dirty="0"/>
        </a:p>
      </dgm:t>
    </dgm:pt>
    <dgm:pt modelId="{354A2570-8E6B-4F6A-B5B3-36E8002CCF70}" type="parTrans" cxnId="{5C09CBE7-8937-4BBB-B4F2-36ADED22E8D9}">
      <dgm:prSet/>
      <dgm:spPr/>
      <dgm:t>
        <a:bodyPr/>
        <a:lstStyle/>
        <a:p>
          <a:endParaRPr lang="en-US"/>
        </a:p>
      </dgm:t>
    </dgm:pt>
    <dgm:pt modelId="{0BEB9295-A002-4717-ACAE-1E77E11047D8}" type="sibTrans" cxnId="{5C09CBE7-8937-4BBB-B4F2-36ADED22E8D9}">
      <dgm:prSet/>
      <dgm:spPr/>
      <dgm:t>
        <a:bodyPr/>
        <a:lstStyle/>
        <a:p>
          <a:endParaRPr lang="en-US"/>
        </a:p>
      </dgm:t>
    </dgm:pt>
    <dgm:pt modelId="{C2517187-A412-493B-9B10-AB5BD906D428}">
      <dgm:prSet phldrT="[Text]"/>
      <dgm:spPr>
        <a:solidFill>
          <a:srgbClr val="243746">
            <a:alpha val="40000"/>
          </a:srgbClr>
        </a:solidFill>
      </dgm:spPr>
      <dgm:t>
        <a:bodyPr/>
        <a:lstStyle/>
        <a:p>
          <a:r>
            <a:rPr lang="nb-NO" dirty="0" err="1"/>
            <a:t>Interact</a:t>
          </a:r>
          <a:r>
            <a:rPr lang="nb-NO" dirty="0"/>
            <a:t> </a:t>
          </a:r>
          <a:r>
            <a:rPr lang="nb-NO" dirty="0" err="1"/>
            <a:t>with</a:t>
          </a:r>
          <a:r>
            <a:rPr lang="nb-NO" dirty="0"/>
            <a:t> LLM</a:t>
          </a:r>
          <a:endParaRPr lang="en-US" dirty="0"/>
        </a:p>
      </dgm:t>
    </dgm:pt>
    <dgm:pt modelId="{9EE91C27-1F7E-4F02-B1E8-DE7A481872E2}" type="parTrans" cxnId="{0AFDBCB4-5EB1-45E6-9B48-7FB33D13A765}">
      <dgm:prSet/>
      <dgm:spPr/>
      <dgm:t>
        <a:bodyPr/>
        <a:lstStyle/>
        <a:p>
          <a:endParaRPr lang="en-US"/>
        </a:p>
      </dgm:t>
    </dgm:pt>
    <dgm:pt modelId="{724482E5-AF10-4892-AD46-39B5226B2093}" type="sibTrans" cxnId="{0AFDBCB4-5EB1-45E6-9B48-7FB33D13A765}">
      <dgm:prSet/>
      <dgm:spPr/>
      <dgm:t>
        <a:bodyPr/>
        <a:lstStyle/>
        <a:p>
          <a:endParaRPr lang="en-US"/>
        </a:p>
      </dgm:t>
    </dgm:pt>
    <dgm:pt modelId="{D00FBC7A-C010-4FE8-8388-1DB64855D9FF}" type="pres">
      <dgm:prSet presAssocID="{03EADB82-619F-4CBD-8C0C-FD4A07FC44FF}" presName="diagram" presStyleCnt="0">
        <dgm:presLayoutVars>
          <dgm:dir/>
          <dgm:resizeHandles val="exact"/>
        </dgm:presLayoutVars>
      </dgm:prSet>
      <dgm:spPr/>
    </dgm:pt>
    <dgm:pt modelId="{E1161712-53F1-4C72-844A-A0830668252A}" type="pres">
      <dgm:prSet presAssocID="{62ED2FD8-1CB2-4546-8EC8-18C0F01ADA03}" presName="node" presStyleLbl="node1" presStyleIdx="0" presStyleCnt="4" custLinFactY="46536" custLinFactNeighborX="-8566" custLinFactNeighborY="100000">
        <dgm:presLayoutVars>
          <dgm:bulletEnabled val="1"/>
        </dgm:presLayoutVars>
      </dgm:prSet>
      <dgm:spPr/>
    </dgm:pt>
    <dgm:pt modelId="{DD8371A2-6559-43D9-98A4-6C0C66EA8802}" type="pres">
      <dgm:prSet presAssocID="{0C118D9E-1D19-4F6F-9A50-5016220754D8}" presName="sibTrans" presStyleLbl="sibTrans2D1" presStyleIdx="0" presStyleCnt="3"/>
      <dgm:spPr/>
    </dgm:pt>
    <dgm:pt modelId="{DC741948-71B5-410E-95BC-8EDB77B57E95}" type="pres">
      <dgm:prSet presAssocID="{0C118D9E-1D19-4F6F-9A50-5016220754D8}" presName="connectorText" presStyleLbl="sibTrans2D1" presStyleIdx="0" presStyleCnt="3"/>
      <dgm:spPr/>
    </dgm:pt>
    <dgm:pt modelId="{A51F8701-99F0-4DDC-9AB7-F00E586D7B8C}" type="pres">
      <dgm:prSet presAssocID="{E79C06A0-8DFB-4500-BD0A-F2093FBFBA31}" presName="node" presStyleLbl="node1" presStyleIdx="1" presStyleCnt="4" custLinFactNeighborX="-17202" custLinFactNeighborY="929">
        <dgm:presLayoutVars>
          <dgm:bulletEnabled val="1"/>
        </dgm:presLayoutVars>
      </dgm:prSet>
      <dgm:spPr/>
    </dgm:pt>
    <dgm:pt modelId="{9DE1445F-8F4A-4A2D-BAA6-9B836A9FE0DA}" type="pres">
      <dgm:prSet presAssocID="{E0B08F4D-4A22-4345-A613-FB893A8EA649}" presName="sibTrans" presStyleLbl="sibTrans2D1" presStyleIdx="1" presStyleCnt="3"/>
      <dgm:spPr/>
    </dgm:pt>
    <dgm:pt modelId="{3B4CFE44-8BFF-4CF5-A234-C5EDEEBDC597}" type="pres">
      <dgm:prSet presAssocID="{E0B08F4D-4A22-4345-A613-FB893A8EA649}" presName="connectorText" presStyleLbl="sibTrans2D1" presStyleIdx="1" presStyleCnt="3"/>
      <dgm:spPr/>
    </dgm:pt>
    <dgm:pt modelId="{DCCC8C2A-FF68-4838-8E94-C80249378D30}" type="pres">
      <dgm:prSet presAssocID="{15B7273B-983E-4224-ACAD-BDD31925CC1F}" presName="node" presStyleLbl="node1" presStyleIdx="2" presStyleCnt="4" custLinFactY="47810" custLinFactNeighborX="-3440" custLinFactNeighborY="100000">
        <dgm:presLayoutVars>
          <dgm:bulletEnabled val="1"/>
        </dgm:presLayoutVars>
      </dgm:prSet>
      <dgm:spPr/>
    </dgm:pt>
    <dgm:pt modelId="{CF77D077-E988-4752-8E12-268E2432F269}" type="pres">
      <dgm:prSet presAssocID="{0BEB9295-A002-4717-ACAE-1E77E11047D8}" presName="sibTrans" presStyleLbl="sibTrans2D1" presStyleIdx="2" presStyleCnt="3"/>
      <dgm:spPr/>
    </dgm:pt>
    <dgm:pt modelId="{E0F5188C-3B3A-4179-8ED1-D5C1DF81DD1F}" type="pres">
      <dgm:prSet presAssocID="{0BEB9295-A002-4717-ACAE-1E77E11047D8}" presName="connectorText" presStyleLbl="sibTrans2D1" presStyleIdx="2" presStyleCnt="3"/>
      <dgm:spPr/>
    </dgm:pt>
    <dgm:pt modelId="{B1B2B6AB-0E1B-4F92-9301-CF898F82F3A2}" type="pres">
      <dgm:prSet presAssocID="{C2517187-A412-493B-9B10-AB5BD906D428}" presName="node" presStyleLbl="node1" presStyleIdx="3" presStyleCnt="4" custLinFactY="-58596" custLinFactNeighborX="1147" custLinFactNeighborY="-100000">
        <dgm:presLayoutVars>
          <dgm:bulletEnabled val="1"/>
        </dgm:presLayoutVars>
      </dgm:prSet>
      <dgm:spPr/>
    </dgm:pt>
  </dgm:ptLst>
  <dgm:cxnLst>
    <dgm:cxn modelId="{B7F6BD14-B236-445D-8DBA-3BC8454F8195}" srcId="{E79C06A0-8DFB-4500-BD0A-F2093FBFBA31}" destId="{D7111048-4D0E-4B26-9F6D-ECAB225E8BB5}" srcOrd="0" destOrd="0" parTransId="{EB67399A-3ED7-445E-A815-5D4EA1742344}" sibTransId="{D312A94B-27E8-470D-A18F-54EF8BE625A3}"/>
    <dgm:cxn modelId="{159C3027-FA68-4C26-AFCB-B0D7536BA5C1}" type="presOf" srcId="{E0B08F4D-4A22-4345-A613-FB893A8EA649}" destId="{3B4CFE44-8BFF-4CF5-A234-C5EDEEBDC597}" srcOrd="1" destOrd="0" presId="urn:microsoft.com/office/officeart/2005/8/layout/process5"/>
    <dgm:cxn modelId="{3A15CC30-58DF-444F-BA8E-445FFB665DFF}" type="presOf" srcId="{0C118D9E-1D19-4F6F-9A50-5016220754D8}" destId="{DD8371A2-6559-43D9-98A4-6C0C66EA8802}" srcOrd="0" destOrd="0" presId="urn:microsoft.com/office/officeart/2005/8/layout/process5"/>
    <dgm:cxn modelId="{59521336-C8BC-40C0-B4CE-0C5EDC72B54B}" type="presOf" srcId="{0BEB9295-A002-4717-ACAE-1E77E11047D8}" destId="{E0F5188C-3B3A-4179-8ED1-D5C1DF81DD1F}" srcOrd="1" destOrd="0" presId="urn:microsoft.com/office/officeart/2005/8/layout/process5"/>
    <dgm:cxn modelId="{8F17CF3D-CF35-4ACD-9CF1-67EDC3D4FF80}" srcId="{03EADB82-619F-4CBD-8C0C-FD4A07FC44FF}" destId="{E79C06A0-8DFB-4500-BD0A-F2093FBFBA31}" srcOrd="1" destOrd="0" parTransId="{B958C0A2-E848-4BEC-8D52-377518D098B7}" sibTransId="{E0B08F4D-4A22-4345-A613-FB893A8EA649}"/>
    <dgm:cxn modelId="{2ACC323E-0403-4463-9BA9-E7DFA84F8663}" type="presOf" srcId="{15B7273B-983E-4224-ACAD-BDD31925CC1F}" destId="{DCCC8C2A-FF68-4838-8E94-C80249378D30}" srcOrd="0" destOrd="0" presId="urn:microsoft.com/office/officeart/2005/8/layout/process5"/>
    <dgm:cxn modelId="{7851D25B-9D66-4B64-8884-3DB143495DAF}" type="presOf" srcId="{03EADB82-619F-4CBD-8C0C-FD4A07FC44FF}" destId="{D00FBC7A-C010-4FE8-8388-1DB64855D9FF}" srcOrd="0" destOrd="0" presId="urn:microsoft.com/office/officeart/2005/8/layout/process5"/>
    <dgm:cxn modelId="{63FC3552-2B6D-46FC-862D-CDD4F921E726}" srcId="{03EADB82-619F-4CBD-8C0C-FD4A07FC44FF}" destId="{62ED2FD8-1CB2-4546-8EC8-18C0F01ADA03}" srcOrd="0" destOrd="0" parTransId="{4E72218F-4F53-43BC-A3DA-59EDBEB99E1F}" sibTransId="{0C118D9E-1D19-4F6F-9A50-5016220754D8}"/>
    <dgm:cxn modelId="{FFB5CF5A-FF6B-40DE-B87B-D316ADFB2928}" type="presOf" srcId="{C2517187-A412-493B-9B10-AB5BD906D428}" destId="{B1B2B6AB-0E1B-4F92-9301-CF898F82F3A2}" srcOrd="0" destOrd="0" presId="urn:microsoft.com/office/officeart/2005/8/layout/process5"/>
    <dgm:cxn modelId="{41BF5E86-CA9E-4A47-80D3-3B2272FFD9AE}" type="presOf" srcId="{E79C06A0-8DFB-4500-BD0A-F2093FBFBA31}" destId="{A51F8701-99F0-4DDC-9AB7-F00E586D7B8C}" srcOrd="0" destOrd="0" presId="urn:microsoft.com/office/officeart/2005/8/layout/process5"/>
    <dgm:cxn modelId="{4F21D99C-1931-4ED9-A5A9-CF28C80DCB9F}" type="presOf" srcId="{0C118D9E-1D19-4F6F-9A50-5016220754D8}" destId="{DC741948-71B5-410E-95BC-8EDB77B57E95}" srcOrd="1" destOrd="0" presId="urn:microsoft.com/office/officeart/2005/8/layout/process5"/>
    <dgm:cxn modelId="{0AFDBCB4-5EB1-45E6-9B48-7FB33D13A765}" srcId="{03EADB82-619F-4CBD-8C0C-FD4A07FC44FF}" destId="{C2517187-A412-493B-9B10-AB5BD906D428}" srcOrd="3" destOrd="0" parTransId="{9EE91C27-1F7E-4F02-B1E8-DE7A481872E2}" sibTransId="{724482E5-AF10-4892-AD46-39B5226B2093}"/>
    <dgm:cxn modelId="{381876C6-E127-40AD-A19F-0155B46C4256}" type="presOf" srcId="{0BEB9295-A002-4717-ACAE-1E77E11047D8}" destId="{CF77D077-E988-4752-8E12-268E2432F269}" srcOrd="0" destOrd="0" presId="urn:microsoft.com/office/officeart/2005/8/layout/process5"/>
    <dgm:cxn modelId="{FF5F73D2-0623-4B33-9683-8ABE786BE962}" type="presOf" srcId="{D7111048-4D0E-4B26-9F6D-ECAB225E8BB5}" destId="{A51F8701-99F0-4DDC-9AB7-F00E586D7B8C}" srcOrd="0" destOrd="1" presId="urn:microsoft.com/office/officeart/2005/8/layout/process5"/>
    <dgm:cxn modelId="{567E11D9-1DB9-4DD2-BE14-BCDC13EFAB9D}" type="presOf" srcId="{E0B08F4D-4A22-4345-A613-FB893A8EA649}" destId="{9DE1445F-8F4A-4A2D-BAA6-9B836A9FE0DA}" srcOrd="0" destOrd="0" presId="urn:microsoft.com/office/officeart/2005/8/layout/process5"/>
    <dgm:cxn modelId="{5C09CBE7-8937-4BBB-B4F2-36ADED22E8D9}" srcId="{03EADB82-619F-4CBD-8C0C-FD4A07FC44FF}" destId="{15B7273B-983E-4224-ACAD-BDD31925CC1F}" srcOrd="2" destOrd="0" parTransId="{354A2570-8E6B-4F6A-B5B3-36E8002CCF70}" sibTransId="{0BEB9295-A002-4717-ACAE-1E77E11047D8}"/>
    <dgm:cxn modelId="{730C17F2-CEDD-4B10-A914-876D5B99D12D}" type="presOf" srcId="{62ED2FD8-1CB2-4546-8EC8-18C0F01ADA03}" destId="{E1161712-53F1-4C72-844A-A0830668252A}" srcOrd="0" destOrd="0" presId="urn:microsoft.com/office/officeart/2005/8/layout/process5"/>
    <dgm:cxn modelId="{DFDF33CE-F906-4AE8-B60A-CA7CAD0925B9}" type="presParOf" srcId="{D00FBC7A-C010-4FE8-8388-1DB64855D9FF}" destId="{E1161712-53F1-4C72-844A-A0830668252A}" srcOrd="0" destOrd="0" presId="urn:microsoft.com/office/officeart/2005/8/layout/process5"/>
    <dgm:cxn modelId="{36B8E19A-D73B-452A-A225-C146937DFF3F}" type="presParOf" srcId="{D00FBC7A-C010-4FE8-8388-1DB64855D9FF}" destId="{DD8371A2-6559-43D9-98A4-6C0C66EA8802}" srcOrd="1" destOrd="0" presId="urn:microsoft.com/office/officeart/2005/8/layout/process5"/>
    <dgm:cxn modelId="{9AF7851B-3EC2-4F98-B76B-8DF6BAE09F62}" type="presParOf" srcId="{DD8371A2-6559-43D9-98A4-6C0C66EA8802}" destId="{DC741948-71B5-410E-95BC-8EDB77B57E95}" srcOrd="0" destOrd="0" presId="urn:microsoft.com/office/officeart/2005/8/layout/process5"/>
    <dgm:cxn modelId="{415B469E-2610-473B-8A5A-0E2FD514DA74}" type="presParOf" srcId="{D00FBC7A-C010-4FE8-8388-1DB64855D9FF}" destId="{A51F8701-99F0-4DDC-9AB7-F00E586D7B8C}" srcOrd="2" destOrd="0" presId="urn:microsoft.com/office/officeart/2005/8/layout/process5"/>
    <dgm:cxn modelId="{4D1AFD41-4FF7-4345-A319-3323F98EFADB}" type="presParOf" srcId="{D00FBC7A-C010-4FE8-8388-1DB64855D9FF}" destId="{9DE1445F-8F4A-4A2D-BAA6-9B836A9FE0DA}" srcOrd="3" destOrd="0" presId="urn:microsoft.com/office/officeart/2005/8/layout/process5"/>
    <dgm:cxn modelId="{303F03E7-7E3D-45DD-BE15-91ABBB853F6F}" type="presParOf" srcId="{9DE1445F-8F4A-4A2D-BAA6-9B836A9FE0DA}" destId="{3B4CFE44-8BFF-4CF5-A234-C5EDEEBDC597}" srcOrd="0" destOrd="0" presId="urn:microsoft.com/office/officeart/2005/8/layout/process5"/>
    <dgm:cxn modelId="{9A5206E9-FDE5-43E8-BB7B-C52C8AE25146}" type="presParOf" srcId="{D00FBC7A-C010-4FE8-8388-1DB64855D9FF}" destId="{DCCC8C2A-FF68-4838-8E94-C80249378D30}" srcOrd="4" destOrd="0" presId="urn:microsoft.com/office/officeart/2005/8/layout/process5"/>
    <dgm:cxn modelId="{E3C72252-5B11-4E86-9EE4-DAB874360A14}" type="presParOf" srcId="{D00FBC7A-C010-4FE8-8388-1DB64855D9FF}" destId="{CF77D077-E988-4752-8E12-268E2432F269}" srcOrd="5" destOrd="0" presId="urn:microsoft.com/office/officeart/2005/8/layout/process5"/>
    <dgm:cxn modelId="{003AD20B-6166-40D3-B87F-86D55EE81BC6}" type="presParOf" srcId="{CF77D077-E988-4752-8E12-268E2432F269}" destId="{E0F5188C-3B3A-4179-8ED1-D5C1DF81DD1F}" srcOrd="0" destOrd="0" presId="urn:microsoft.com/office/officeart/2005/8/layout/process5"/>
    <dgm:cxn modelId="{DA350465-DF6A-44F1-84DF-CCDEE5E7A975}" type="presParOf" srcId="{D00FBC7A-C010-4FE8-8388-1DB64855D9FF}" destId="{B1B2B6AB-0E1B-4F92-9301-CF898F82F3A2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1712-53F1-4C72-844A-A0830668252A}">
      <dsp:nvSpPr>
        <dsp:cNvPr id="0" name=""/>
        <dsp:cNvSpPr/>
      </dsp:nvSpPr>
      <dsp:spPr>
        <a:xfrm>
          <a:off x="0" y="2393377"/>
          <a:ext cx="2718234" cy="16309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Preliminary data </a:t>
          </a:r>
          <a:r>
            <a:rPr lang="nb-NO" sz="3000" kern="1200" dirty="0" err="1"/>
            <a:t>processing</a:t>
          </a:r>
          <a:endParaRPr lang="en-US" sz="3000" kern="1200" dirty="0"/>
        </a:p>
      </dsp:txBody>
      <dsp:txXfrm>
        <a:off x="47769" y="2441146"/>
        <a:ext cx="2622696" cy="1535402"/>
      </dsp:txXfrm>
    </dsp:sp>
    <dsp:sp modelId="{DD8371A2-6559-43D9-98A4-6C0C66EA8802}">
      <dsp:nvSpPr>
        <dsp:cNvPr id="0" name=""/>
        <dsp:cNvSpPr/>
      </dsp:nvSpPr>
      <dsp:spPr>
        <a:xfrm rot="19581031">
          <a:off x="2770435" y="1695562"/>
          <a:ext cx="711457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787378" y="1886417"/>
        <a:ext cx="509220" cy="404474"/>
      </dsp:txXfrm>
    </dsp:sp>
    <dsp:sp modelId="{A51F8701-99F0-4DDC-9AB7-F00E586D7B8C}">
      <dsp:nvSpPr>
        <dsp:cNvPr id="0" name=""/>
        <dsp:cNvSpPr/>
      </dsp:nvSpPr>
      <dsp:spPr>
        <a:xfrm>
          <a:off x="3567617" y="18614"/>
          <a:ext cx="2718234" cy="1630940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b="1" kern="1200" dirty="0"/>
            <a:t>Nemo </a:t>
          </a:r>
          <a:r>
            <a:rPr lang="nb-NO" sz="3000" b="1" kern="1200" dirty="0" err="1"/>
            <a:t>Curator</a:t>
          </a:r>
          <a:endParaRPr lang="en-US" sz="3000" b="1" kern="1200" dirty="0"/>
        </a:p>
        <a:p>
          <a:pPr marL="228600" lvl="1" indent="-228600" algn="ctr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b-NO" sz="2300" b="1" kern="1200" dirty="0"/>
            <a:t>Data </a:t>
          </a:r>
          <a:r>
            <a:rPr lang="nb-NO" sz="2300" b="1" kern="1200" dirty="0" err="1"/>
            <a:t>Cleanup</a:t>
          </a:r>
          <a:endParaRPr lang="en-US" sz="2300" b="1" kern="1200" dirty="0"/>
        </a:p>
      </dsp:txBody>
      <dsp:txXfrm>
        <a:off x="3615386" y="66383"/>
        <a:ext cx="2622696" cy="1535402"/>
      </dsp:txXfrm>
    </dsp:sp>
    <dsp:sp modelId="{9DE1445F-8F4A-4A2D-BAA6-9B836A9FE0DA}">
      <dsp:nvSpPr>
        <dsp:cNvPr id="0" name=""/>
        <dsp:cNvSpPr/>
      </dsp:nvSpPr>
      <dsp:spPr>
        <a:xfrm rot="1789149">
          <a:off x="6548255" y="1682230"/>
          <a:ext cx="892727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561643" y="1766771"/>
        <a:ext cx="690490" cy="404474"/>
      </dsp:txXfrm>
    </dsp:sp>
    <dsp:sp modelId="{DCCC8C2A-FF68-4838-8E94-C80249378D30}">
      <dsp:nvSpPr>
        <dsp:cNvPr id="0" name=""/>
        <dsp:cNvSpPr/>
      </dsp:nvSpPr>
      <dsp:spPr>
        <a:xfrm>
          <a:off x="7747228" y="2414155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/>
            <a:t>LLM training</a:t>
          </a:r>
          <a:endParaRPr lang="en-US" sz="3000" kern="1200" dirty="0"/>
        </a:p>
      </dsp:txBody>
      <dsp:txXfrm>
        <a:off x="7794997" y="2461924"/>
        <a:ext cx="2622696" cy="1535402"/>
      </dsp:txXfrm>
    </dsp:sp>
    <dsp:sp modelId="{CF77D077-E988-4752-8E12-268E2432F269}">
      <dsp:nvSpPr>
        <dsp:cNvPr id="0" name=""/>
        <dsp:cNvSpPr/>
      </dsp:nvSpPr>
      <dsp:spPr>
        <a:xfrm rot="16387888">
          <a:off x="8996146" y="1762754"/>
          <a:ext cx="344019" cy="67412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5400000">
        <a:off x="8963100" y="2030934"/>
        <a:ext cx="404474" cy="240813"/>
      </dsp:txXfrm>
    </dsp:sp>
    <dsp:sp modelId="{B1B2B6AB-0E1B-4F92-9301-CF898F82F3A2}">
      <dsp:nvSpPr>
        <dsp:cNvPr id="0" name=""/>
        <dsp:cNvSpPr/>
      </dsp:nvSpPr>
      <dsp:spPr>
        <a:xfrm>
          <a:off x="7871913" y="135090"/>
          <a:ext cx="2718234" cy="1630940"/>
        </a:xfrm>
        <a:prstGeom prst="roundRect">
          <a:avLst>
            <a:gd name="adj" fmla="val 10000"/>
          </a:avLst>
        </a:prstGeom>
        <a:solidFill>
          <a:srgbClr val="243746">
            <a:alpha val="4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000" kern="1200" dirty="0" err="1"/>
            <a:t>Interact</a:t>
          </a:r>
          <a:r>
            <a:rPr lang="nb-NO" sz="3000" kern="1200" dirty="0"/>
            <a:t> </a:t>
          </a:r>
          <a:r>
            <a:rPr lang="nb-NO" sz="3000" kern="1200" dirty="0" err="1"/>
            <a:t>with</a:t>
          </a:r>
          <a:r>
            <a:rPr lang="nb-NO" sz="3000" kern="1200" dirty="0"/>
            <a:t> LLM</a:t>
          </a:r>
          <a:endParaRPr lang="en-US" sz="3000" kern="1200" dirty="0"/>
        </a:p>
      </dsp:txBody>
      <dsp:txXfrm>
        <a:off x="7919682" y="182859"/>
        <a:ext cx="2622696" cy="1535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51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596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65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-NL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nl-NL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882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4056-C69C-4FBC-AE58-E44496D28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0801"/>
            <a:ext cx="10801350" cy="592073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E683-C623-4C3E-8A1E-D0CBFFA3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60" y="1800000"/>
            <a:ext cx="10789317" cy="435590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398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right column">
    <p:bg>
      <p:bgPr>
        <a:solidFill>
          <a:srgbClr val="DF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-1" y="0"/>
            <a:ext cx="339566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4A353F3-1233-4B1E-8AA8-841E825EC4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0219" y="175144"/>
            <a:ext cx="1078648" cy="42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71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lored top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D93E6-D8FD-41B3-ADA5-A3DE5E502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3787807"/>
          </a:xfrm>
          <a:solidFill>
            <a:srgbClr val="DFF5FF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98326F-7ADC-4CFA-A21A-595F3F82C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912125"/>
            <a:ext cx="2858580" cy="2253726"/>
          </a:xfrm>
        </p:spPr>
        <p:txBody>
          <a:bodyPr tIns="180000" rIns="0" anchor="t"/>
          <a:lstStyle>
            <a:lvl1pPr>
              <a:lnSpc>
                <a:spcPct val="100000"/>
              </a:lnSpc>
              <a:defRPr sz="2400"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93F6-5C04-42C5-853B-0828D06EBDC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95775" y="3902697"/>
            <a:ext cx="7200900" cy="2263153"/>
          </a:xfrm>
        </p:spPr>
        <p:txBody>
          <a:bodyPr lIns="0" tIns="288000" rIns="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69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CFB-02E9-4461-933C-7C1EAD81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11228"/>
            <a:ext cx="10801350" cy="601648"/>
          </a:xfrm>
        </p:spPr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96844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9098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14;p5" descr="A white background with black dots&#10;&#10;Description automatically generated">
            <a:extLst>
              <a:ext uri="{FF2B5EF4-FFF2-40B4-BE49-F238E27FC236}">
                <a16:creationId xmlns:a16="http://schemas.microsoft.com/office/drawing/2014/main" id="{9AEA4019-2FFE-FD8E-9B89-4310BBD33C7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73AFCD4-214A-1AB0-2156-E779B5DD387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352" y="164592"/>
            <a:ext cx="10323576" cy="1216152"/>
          </a:xfrm>
        </p:spPr>
        <p:txBody>
          <a:bodyPr anchor="b"/>
          <a:lstStyle>
            <a:lvl1pPr marL="0" indent="0">
              <a:buNone/>
              <a:defRPr sz="4000">
                <a:latin typeface="+mj-lt"/>
              </a:defRPr>
            </a:lvl1pPr>
          </a:lstStyle>
          <a:p>
            <a:pPr lvl="0"/>
            <a:r>
              <a:rPr lang="nb-NO" err="1"/>
              <a:t>Insert</a:t>
            </a:r>
            <a:r>
              <a:rPr lang="nb-NO"/>
              <a:t> </a:t>
            </a:r>
            <a:r>
              <a:rPr lang="nb-NO" err="1"/>
              <a:t>presentation</a:t>
            </a:r>
            <a:r>
              <a:rPr lang="nb-NO"/>
              <a:t> </a:t>
            </a:r>
            <a:r>
              <a:rPr lang="nb-NO" err="1"/>
              <a:t>title</a:t>
            </a:r>
            <a:r>
              <a:rPr lang="nb-NO"/>
              <a:t> 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78E62F8-64AA-52ED-0360-40AB5FBDBB4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6400" y="1447800"/>
            <a:ext cx="10326914" cy="5053013"/>
          </a:xfrm>
        </p:spPr>
        <p:txBody>
          <a:bodyPr/>
          <a:lstStyle>
            <a:lvl1pPr marL="0" indent="0">
              <a:buNone/>
              <a:tabLst>
                <a:tab pos="6461125" algn="l"/>
              </a:tabLst>
              <a:defRPr sz="2800"/>
            </a:lvl1pPr>
          </a:lstStyle>
          <a:p>
            <a:pPr lvl="0"/>
            <a:r>
              <a:rPr lang="en-US"/>
              <a:t>(co-)author names (no affiliations!)</a:t>
            </a:r>
          </a:p>
        </p:txBody>
      </p:sp>
    </p:spTree>
    <p:extLst>
      <p:ext uri="{BB962C8B-B14F-4D97-AF65-F5344CB8AC3E}">
        <p14:creationId xmlns:p14="http://schemas.microsoft.com/office/powerpoint/2010/main" val="7440495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96;p2" descr="A poster of a global conference&#10;&#10;Description automatically generated with medium confidence">
            <a:extLst>
              <a:ext uri="{FF2B5EF4-FFF2-40B4-BE49-F238E27FC236}">
                <a16:creationId xmlns:a16="http://schemas.microsoft.com/office/drawing/2014/main" id="{61A58D81-5371-0108-4DF4-7E8F57ED530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626629-5690-4594-84E2-75C8A861D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45481"/>
            <a:ext cx="9144000" cy="1353312"/>
          </a:xfrm>
          <a:noFill/>
        </p:spPr>
        <p:txBody>
          <a:bodyPr tIns="0" bIns="0" anchor="b"/>
          <a:lstStyle>
            <a:lvl1pPr algn="ctr">
              <a:lnSpc>
                <a:spcPct val="100000"/>
              </a:lnSpc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graphicFrame>
        <p:nvGraphicFramePr>
          <p:cNvPr id="44" name="Table 17">
            <a:extLst>
              <a:ext uri="{FF2B5EF4-FFF2-40B4-BE49-F238E27FC236}">
                <a16:creationId xmlns:a16="http://schemas.microsoft.com/office/drawing/2014/main" id="{081712E7-49E5-4927-88C5-A629CBED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11648"/>
              </p:ext>
            </p:extLst>
          </p:nvPr>
        </p:nvGraphicFramePr>
        <p:xfrm>
          <a:off x="12322308" y="1452223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 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062884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000"/>
            <a:ext cx="5400675" cy="4337043"/>
          </a:xfrm>
        </p:spPr>
        <p:txBody>
          <a:bodyPr r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04232" y="1800000"/>
            <a:ext cx="5400673" cy="4337043"/>
          </a:xfrm>
        </p:spPr>
        <p:txBody>
          <a:bodyPr lIns="28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F340-8562-4337-AC99-60EBFF7D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EEBF-586D-454D-88EE-A658145444B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95325" y="1800533"/>
            <a:ext cx="3600450" cy="4365317"/>
          </a:xfrm>
        </p:spPr>
        <p:txBody>
          <a:bodyPr r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542C3-B055-4FCA-9F98-B79594662E2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6225" y="1800533"/>
            <a:ext cx="3600449" cy="4365317"/>
          </a:xfrm>
        </p:spPr>
        <p:txBody>
          <a:bodyPr lIns="216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AB9CE00-B409-4DCF-A8B0-07E48E598F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21175" y="1800533"/>
            <a:ext cx="3575050" cy="4365317"/>
          </a:xfrm>
        </p:spPr>
        <p:txBody>
          <a:bodyPr lIns="108000" rIns="10800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782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3599703" cy="3565523"/>
          </a:xfrm>
        </p:spPr>
        <p:txBody>
          <a:bodyPr tIns="108000" rIns="216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95402" y="2600326"/>
            <a:ext cx="3575424" cy="3565520"/>
          </a:xfrm>
        </p:spPr>
        <p:txBody>
          <a:bodyPr lIns="108000" tIns="108000" rIns="10800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96225" y="2600326"/>
            <a:ext cx="3600449" cy="3565520"/>
          </a:xfrm>
        </p:spPr>
        <p:txBody>
          <a:bodyPr lIns="216000" tIns="108000" r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3600450" cy="595007"/>
          </a:xfrm>
        </p:spPr>
        <p:txBody>
          <a:bodyPr r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95775" y="2005318"/>
            <a:ext cx="3600450" cy="595007"/>
          </a:xfrm>
        </p:spPr>
        <p:txBody>
          <a:bodyPr lIns="108000" rIns="108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896225" y="2005318"/>
            <a:ext cx="3600824" cy="595007"/>
          </a:xfrm>
        </p:spPr>
        <p:txBody>
          <a:bodyPr lIns="216000" anchor="ctr"/>
          <a:lstStyle>
            <a:lvl1pPr marL="0" indent="0">
              <a:buNone/>
              <a:defRPr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974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B17FA0E-AA13-4C42-8188-620374EF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4" name="Plassholder for tekst 8">
            <a:extLst>
              <a:ext uri="{FF2B5EF4-FFF2-40B4-BE49-F238E27FC236}">
                <a16:creationId xmlns:a16="http://schemas.microsoft.com/office/drawing/2014/main" id="{8E74CE31-3457-4C54-9AC4-603EA7DF57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4" y="2600326"/>
            <a:ext cx="2700000" cy="3565523"/>
          </a:xfrm>
        </p:spPr>
        <p:txBody>
          <a:bodyPr tIns="108000" rIns="216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Plassholder for tekst 8">
            <a:extLst>
              <a:ext uri="{FF2B5EF4-FFF2-40B4-BE49-F238E27FC236}">
                <a16:creationId xmlns:a16="http://schemas.microsoft.com/office/drawing/2014/main" id="{007297FB-DFA9-41BB-AD98-EF67B10AFA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99856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Plassholder for tekst 8">
            <a:extLst>
              <a:ext uri="{FF2B5EF4-FFF2-40B4-BE49-F238E27FC236}">
                <a16:creationId xmlns:a16="http://schemas.microsoft.com/office/drawing/2014/main" id="{3886D0C4-44B7-49C8-9434-C6C25F9E028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96338" y="2600326"/>
            <a:ext cx="2700000" cy="3565520"/>
          </a:xfrm>
        </p:spPr>
        <p:txBody>
          <a:bodyPr lIns="216000" tIns="108000" rIns="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Plassholder for tekst 18">
            <a:extLst>
              <a:ext uri="{FF2B5EF4-FFF2-40B4-BE49-F238E27FC236}">
                <a16:creationId xmlns:a16="http://schemas.microsoft.com/office/drawing/2014/main" id="{DBFAF301-F8FD-4231-A63B-9F6E3A9ED2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325" y="2005318"/>
            <a:ext cx="2700000" cy="595007"/>
          </a:xfrm>
        </p:spPr>
        <p:txBody>
          <a:bodyPr r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Plassholder for tekst 18">
            <a:extLst>
              <a:ext uri="{FF2B5EF4-FFF2-40B4-BE49-F238E27FC236}">
                <a16:creationId xmlns:a16="http://schemas.microsoft.com/office/drawing/2014/main" id="{1D294CE1-173D-46A6-8782-22CC552D75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00229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Plassholder for tekst 18">
            <a:extLst>
              <a:ext uri="{FF2B5EF4-FFF2-40B4-BE49-F238E27FC236}">
                <a16:creationId xmlns:a16="http://schemas.microsoft.com/office/drawing/2014/main" id="{C0C9451C-6A50-40CA-A503-0AE05FF0FDA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6431" y="2005318"/>
            <a:ext cx="2700000" cy="595007"/>
          </a:xfrm>
        </p:spPr>
        <p:txBody>
          <a:bodyPr lIns="216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lassholder for tekst 8">
            <a:extLst>
              <a:ext uri="{FF2B5EF4-FFF2-40B4-BE49-F238E27FC236}">
                <a16:creationId xmlns:a16="http://schemas.microsoft.com/office/drawing/2014/main" id="{F41B8369-23C3-4F16-BCF6-293D6FF66C2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05349" y="2600326"/>
            <a:ext cx="2700000" cy="3565520"/>
          </a:xfrm>
        </p:spPr>
        <p:txBody>
          <a:bodyPr lIns="108000" tIns="108000" rIns="108000"/>
          <a:lstStyle>
            <a:lvl1pPr>
              <a:defRPr sz="1200">
                <a:solidFill>
                  <a:srgbClr val="243746"/>
                </a:solidFill>
              </a:defRPr>
            </a:lvl1pPr>
            <a:lvl2pPr>
              <a:defRPr sz="1200">
                <a:solidFill>
                  <a:srgbClr val="243746"/>
                </a:solidFill>
              </a:defRPr>
            </a:lvl2pPr>
            <a:lvl3pPr>
              <a:defRPr sz="1200">
                <a:solidFill>
                  <a:srgbClr val="243746"/>
                </a:solidFill>
              </a:defRPr>
            </a:lvl3pPr>
            <a:lvl4pPr>
              <a:defRPr sz="1200">
                <a:solidFill>
                  <a:srgbClr val="243746"/>
                </a:solidFill>
              </a:defRPr>
            </a:lvl4pPr>
            <a:lvl5pPr>
              <a:defRPr sz="12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Plassholder for tekst 18">
            <a:extLst>
              <a:ext uri="{FF2B5EF4-FFF2-40B4-BE49-F238E27FC236}">
                <a16:creationId xmlns:a16="http://schemas.microsoft.com/office/drawing/2014/main" id="{DBA1DC41-ABAE-4F03-A70D-362A4D4B590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05722" y="2005318"/>
            <a:ext cx="2700000" cy="595007"/>
          </a:xfrm>
        </p:spPr>
        <p:txBody>
          <a:bodyPr lIns="108000" rIns="108000" anchor="ctr"/>
          <a:lstStyle>
            <a:lvl1pPr marL="0" indent="0">
              <a:buNone/>
              <a:defRPr sz="1400">
                <a:solidFill>
                  <a:srgbClr val="243746"/>
                </a:solidFill>
                <a:latin typeface="+mj-lt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587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2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29015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3277" y="2014026"/>
            <a:ext cx="3546000" cy="1764000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4752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29015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29015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53277" y="3845002"/>
            <a:ext cx="3552825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53277" y="4397979"/>
            <a:ext cx="3546000" cy="1757362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4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8601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Column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A82A-D40B-4E23-84E3-79644D3CD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7251969-427C-48D2-85E3-C93C8311D3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4751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E46F400-E293-4169-9EF5-5E49E5FB89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0059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BC3ECC8-C305-4C0C-875D-732D6B6ADD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35367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C247620-8094-4788-8C24-2157F205A7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4752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0030F90-F52A-4AC2-B0ED-92D9015CF8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2528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B8B28E43-FC3A-4E3C-B7A4-BFAC3F6291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20060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D1324929-B8EB-44EC-8FF5-2C28A9CF9EA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17836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65952D41-90C0-4970-97E4-DCC2E9111D0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5368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AE74CFD7-A4E4-43FE-9998-D7E8ADED458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33144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DD9B2730-1633-40E2-8BC2-F1C84047131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850675" y="2014026"/>
            <a:ext cx="2646000" cy="1485554"/>
          </a:xfrm>
        </p:spPr>
        <p:txBody>
          <a:bodyPr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3116D8BC-B55B-42AC-B449-0078EDE9394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50675" y="3581051"/>
            <a:ext cx="2646000" cy="486000"/>
          </a:xfrm>
          <a:solidFill>
            <a:srgbClr val="243746"/>
          </a:solidFill>
        </p:spPr>
        <p:txBody>
          <a:bodyPr lIns="108000" tIns="72000" rIns="108000" bIns="72000" anchor="ctr"/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222868D-42E6-4FED-B90F-0A7F1DC09D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48451" y="4134027"/>
            <a:ext cx="2646000" cy="2031813"/>
          </a:xfrm>
          <a:solidFill>
            <a:srgbClr val="DFF5FF"/>
          </a:solidFill>
        </p:spPr>
        <p:txBody>
          <a:bodyPr lIns="108000" tIns="180000" rIns="108000" bIns="180000">
            <a:noAutofit/>
          </a:bodyPr>
          <a:lstStyle>
            <a:lvl1pPr marL="48600" indent="0">
              <a:buFontTx/>
              <a:buNone/>
              <a:defRPr sz="1200">
                <a:solidFill>
                  <a:srgbClr val="243746"/>
                </a:solidFill>
              </a:defRPr>
            </a:lvl1pPr>
            <a:lvl2pPr marL="505800" indent="0">
              <a:buFontTx/>
              <a:buNone/>
              <a:defRPr/>
            </a:lvl2pPr>
            <a:lvl3pPr marL="963000" indent="0">
              <a:buFontTx/>
              <a:buNone/>
              <a:defRPr/>
            </a:lvl3pPr>
            <a:lvl4pPr marL="1420200" indent="0">
              <a:buFontTx/>
              <a:buNone/>
              <a:defRPr/>
            </a:lvl4pPr>
            <a:lvl5pPr marL="1877400" indent="0">
              <a:buFontTx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314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3395663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2700338" cy="3752586"/>
          </a:xfrm>
        </p:spPr>
        <p:txBody>
          <a:bodyPr rIns="216000"/>
          <a:lstStyle>
            <a:lvl1pPr marL="0" indent="0">
              <a:buNone/>
              <a:defRPr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28576"/>
            <a:ext cx="2700338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90987" y="819150"/>
            <a:ext cx="7405688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>
                <a:solidFill>
                  <a:srgbClr val="243746"/>
                </a:solidFill>
              </a:defRPr>
            </a:lvl1pPr>
            <a:lvl2pPr>
              <a:defRPr>
                <a:solidFill>
                  <a:srgbClr val="243746"/>
                </a:solidFill>
              </a:defRPr>
            </a:lvl2pPr>
            <a:lvl3pPr>
              <a:defRPr>
                <a:solidFill>
                  <a:srgbClr val="243746"/>
                </a:solidFill>
              </a:defRPr>
            </a:lvl3pPr>
            <a:lvl4pPr>
              <a:defRPr>
                <a:solidFill>
                  <a:srgbClr val="243746"/>
                </a:solidFill>
              </a:defRPr>
            </a:lvl4pPr>
            <a:lvl5pPr>
              <a:defRPr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934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ed left column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978536-1525-4E05-977D-0FC7BD75B96F}"/>
              </a:ext>
            </a:extLst>
          </p:cNvPr>
          <p:cNvSpPr/>
          <p:nvPr userDrawn="1"/>
        </p:nvSpPr>
        <p:spPr>
          <a:xfrm>
            <a:off x="0" y="0"/>
            <a:ext cx="4295775" cy="6858000"/>
          </a:xfrm>
          <a:prstGeom prst="rect">
            <a:avLst/>
          </a:prstGeom>
          <a:solidFill>
            <a:srgbClr val="DFF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1F975F6F-F276-4F4B-AE2F-8E30304445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2413262"/>
            <a:ext cx="3600451" cy="3752586"/>
          </a:xfrm>
        </p:spPr>
        <p:txBody>
          <a:bodyPr rIns="216000"/>
          <a:lstStyle>
            <a:lvl1pPr marL="0" indent="0">
              <a:buNone/>
              <a:defRPr sz="1600">
                <a:solidFill>
                  <a:srgbClr val="243746"/>
                </a:solidFill>
              </a:defRPr>
            </a:lvl1pPr>
            <a:lvl2pPr marL="505800" indent="0">
              <a:buNone/>
              <a:defRPr/>
            </a:lvl2pPr>
            <a:lvl3pPr marL="963000" indent="0">
              <a:buNone/>
              <a:defRPr/>
            </a:lvl3pPr>
            <a:lvl4pPr marL="1420200" indent="0">
              <a:buNone/>
              <a:defRPr/>
            </a:lvl4pPr>
            <a:lvl5pPr marL="1877400" indent="0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4F1FA1-F8C4-4A70-8714-30D12783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28576"/>
            <a:ext cx="3600451" cy="1264173"/>
          </a:xfrm>
        </p:spPr>
        <p:txBody>
          <a:bodyPr rIns="216000" bIns="180000" anchor="t"/>
          <a:lstStyle>
            <a:lvl1pPr>
              <a:defRPr>
                <a:solidFill>
                  <a:srgbClr val="243746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09FDF-4C81-4BCA-ADC5-7AE23DDC7CC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91099" y="819150"/>
            <a:ext cx="6505575" cy="5346700"/>
          </a:xfrm>
          <a:prstGeom prst="rect">
            <a:avLst/>
          </a:prstGeom>
        </p:spPr>
        <p:txBody>
          <a:bodyPr lIns="180000" tIns="0" rIns="0" bIns="0"/>
          <a:lstStyle>
            <a:lvl1pPr>
              <a:defRPr sz="1400">
                <a:solidFill>
                  <a:srgbClr val="243746"/>
                </a:solidFill>
              </a:defRPr>
            </a:lvl1pPr>
            <a:lvl2pPr>
              <a:defRPr sz="1400">
                <a:solidFill>
                  <a:srgbClr val="243746"/>
                </a:solidFill>
              </a:defRPr>
            </a:lvl2pPr>
            <a:lvl3pPr>
              <a:defRPr sz="1400">
                <a:solidFill>
                  <a:srgbClr val="243746"/>
                </a:solidFill>
              </a:defRPr>
            </a:lvl3pPr>
            <a:lvl4pPr>
              <a:defRPr sz="1400">
                <a:solidFill>
                  <a:srgbClr val="243746"/>
                </a:solidFill>
              </a:defRPr>
            </a:lvl4pPr>
            <a:lvl5pPr>
              <a:defRPr sz="1400">
                <a:solidFill>
                  <a:srgbClr val="243746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615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08;p4" descr="A white background with a sphere&#10;&#10;Description automatically generated with medium confidence">
            <a:extLst>
              <a:ext uri="{FF2B5EF4-FFF2-40B4-BE49-F238E27FC236}">
                <a16:creationId xmlns:a16="http://schemas.microsoft.com/office/drawing/2014/main" id="{1F066B72-163A-07AF-C4F6-4A6CA9658AD8}"/>
              </a:ext>
            </a:extLst>
          </p:cNvPr>
          <p:cNvPicPr preferRelativeResize="0">
            <a:picLocks/>
          </p:cNvPicPr>
          <p:nvPr userDrawn="1"/>
        </p:nvPicPr>
        <p:blipFill rotWithShape="1">
          <a:blip r:embed="rId17">
            <a:alphaModFix/>
          </a:blip>
          <a:srcRect b="14681"/>
          <a:stretch/>
        </p:blipFill>
        <p:spPr>
          <a:xfrm>
            <a:off x="0" y="-1"/>
            <a:ext cx="12192000" cy="58511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DEBD90AC-FD60-41F4-9529-E31232224E59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88235611"/>
              </p:ext>
            </p:extLst>
          </p:nvPr>
        </p:nvGraphicFramePr>
        <p:xfrm>
          <a:off x="-362400" y="-365400"/>
          <a:ext cx="12916800" cy="758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70690869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112251758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21436069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6169064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76828646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17176268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2016409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985058925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52045644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882555492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6309326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425330014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19793743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75328341"/>
                    </a:ext>
                  </a:extLst>
                </a:gridCol>
                <a:gridCol w="698400">
                  <a:extLst>
                    <a:ext uri="{9D8B030D-6E8A-4147-A177-3AD203B41FA5}">
                      <a16:colId xmlns:a16="http://schemas.microsoft.com/office/drawing/2014/main" val="343456234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7075772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267116639"/>
                  </a:ext>
                </a:extLst>
              </a:tr>
              <a:tr h="8244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Logo </a:t>
                      </a:r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space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56019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2883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678639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840466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49273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297255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9784121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6277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0813238"/>
                  </a:ext>
                </a:extLst>
              </a:tr>
              <a:tr h="594000"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3967900"/>
                  </a:ext>
                </a:extLst>
              </a:tr>
              <a:tr h="698400"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Bottom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416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Up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 err="1">
                          <a:solidFill>
                            <a:schemeClr val="bg1"/>
                          </a:solidFill>
                        </a:rPr>
                        <a:t>Left</a:t>
                      </a:r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700">
                          <a:solidFill>
                            <a:schemeClr val="bg1"/>
                          </a:solidFill>
                        </a:rPr>
                        <a:t>Right margin</a:t>
                      </a:r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7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ltDnDiag">
                      <a:fgClr>
                        <a:schemeClr val="bg1">
                          <a:lumMod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87438051"/>
                  </a:ext>
                </a:extLst>
              </a:tr>
            </a:tbl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58EDB7-2099-41D3-A175-DAC6E212A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296" y="820012"/>
            <a:ext cx="10797447" cy="595007"/>
          </a:xfrm>
          <a:prstGeom prst="rect">
            <a:avLst/>
          </a:prstGeom>
        </p:spPr>
        <p:txBody>
          <a:bodyPr vert="horz" lIns="0" tIns="18000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D17EAE-7603-437B-BEF7-B208D7061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360" y="1800000"/>
            <a:ext cx="10789317" cy="43559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7" name="DateBox">
            <a:extLst>
              <a:ext uri="{FF2B5EF4-FFF2-40B4-BE49-F238E27FC236}">
                <a16:creationId xmlns:a16="http://schemas.microsoft.com/office/drawing/2014/main" id="{66CDF6A4-3F2C-4A0A-88CC-5D8A55FE1230}"/>
              </a:ext>
            </a:extLst>
          </p:cNvPr>
          <p:cNvSpPr txBox="1"/>
          <p:nvPr userDrawn="1"/>
        </p:nvSpPr>
        <p:spPr>
          <a:xfrm>
            <a:off x="9756774" y="6597278"/>
            <a:ext cx="1739900" cy="215444"/>
          </a:xfrm>
          <a:prstGeom prst="rect">
            <a:avLst/>
          </a:prstGeom>
        </p:spPr>
        <p:txBody>
          <a:bodyPr vert="horz" lIns="0" tIns="45720" rIns="0" bIns="45720" rtlCol="0" anchor="ctr">
            <a:spAutoFit/>
          </a:bodyPr>
          <a:lstStyle>
            <a:defPPr>
              <a:defRPr lang="en-US"/>
            </a:defPPr>
            <a:lvl1pPr algn="r">
              <a:defRPr sz="800">
                <a:solidFill>
                  <a:srgbClr val="7C8F98"/>
                </a:solidFill>
                <a:latin typeface="Verdana" panose="00000500000000000000" pitchFamily="50" charset="0"/>
              </a:defRPr>
            </a:lvl1pPr>
          </a:lstStyle>
          <a:p>
            <a:pPr lvl="0"/>
            <a:endParaRPr lang="en-GB" noProof="0">
              <a:latin typeface="+mn-lt"/>
            </a:endParaRPr>
          </a:p>
        </p:txBody>
      </p:sp>
      <p:sp>
        <p:nvSpPr>
          <p:cNvPr id="4" name="isEquinor" hidden="1">
            <a:extLst>
              <a:ext uri="{FF2B5EF4-FFF2-40B4-BE49-F238E27FC236}">
                <a16:creationId xmlns:a16="http://schemas.microsoft.com/office/drawing/2014/main" id="{5118DC7A-7735-4C04-9A17-53916530E1F8}"/>
              </a:ext>
            </a:extLst>
          </p:cNvPr>
          <p:cNvSpPr/>
          <p:nvPr userDrawn="1"/>
        </p:nvSpPr>
        <p:spPr>
          <a:xfrm>
            <a:off x="349624" y="242047"/>
            <a:ext cx="2050676" cy="2016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A9751D39-C401-4890-BA02-013724A8DE6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194168426"/>
              </p:ext>
            </p:extLst>
          </p:nvPr>
        </p:nvGraphicFramePr>
        <p:xfrm>
          <a:off x="12552080" y="821391"/>
          <a:ext cx="651031" cy="540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">
                  <a:extLst>
                    <a:ext uri="{9D8B030D-6E8A-4147-A177-3AD203B41FA5}">
                      <a16:colId xmlns:a16="http://schemas.microsoft.com/office/drawing/2014/main" val="232980812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754942325"/>
                    </a:ext>
                  </a:extLst>
                </a:gridCol>
                <a:gridCol w="102191">
                  <a:extLst>
                    <a:ext uri="{9D8B030D-6E8A-4147-A177-3AD203B41FA5}">
                      <a16:colId xmlns:a16="http://schemas.microsoft.com/office/drawing/2014/main" val="93901371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40829785"/>
                    </a:ext>
                  </a:extLst>
                </a:gridCol>
              </a:tblGrid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Primary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407568"/>
                  </a:ext>
                </a:extLst>
              </a:tr>
              <a:tr h="216578"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124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077592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99123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Secondary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3042197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9669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678500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5822879"/>
                  </a:ext>
                </a:extLst>
              </a:tr>
              <a:tr h="366740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Tints for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charts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nb-NO" sz="600" b="0">
                          <a:solidFill>
                            <a:schemeClr val="bg1"/>
                          </a:solidFill>
                        </a:rPr>
                      </a:b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and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infographics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751124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74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2383182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475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7D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4325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576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B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271361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6778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98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65072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F778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A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5432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889A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B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959910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C98AB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EC1C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1785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BA8B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82556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8C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9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5680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C8DE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E4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14745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9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613283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427155"/>
                  </a:ext>
                </a:extLst>
              </a:tr>
              <a:tr h="216578">
                <a:tc gridSpan="4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402365"/>
                  </a:ext>
                </a:extLst>
              </a:tr>
              <a:tr h="288771">
                <a:tc gridSpan="4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Supporting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color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30478"/>
                  </a:ext>
                </a:extLst>
              </a:tr>
              <a:tr h="216578">
                <a:tc>
                  <a:txBody>
                    <a:bodyPr/>
                    <a:lstStyle/>
                    <a:p>
                      <a:pPr algn="ctr"/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002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Only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if</a:t>
                      </a:r>
                      <a:r>
                        <a:rPr lang="nb-NO" sz="600" b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nb-NO" sz="600" b="0" err="1">
                          <a:solidFill>
                            <a:schemeClr val="bg1"/>
                          </a:solidFill>
                        </a:rPr>
                        <a:t>necessary</a:t>
                      </a:r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600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491287"/>
                  </a:ext>
                </a:extLst>
              </a:tr>
            </a:tbl>
          </a:graphicData>
        </a:graphic>
      </p:graphicFrame>
      <p:pic>
        <p:nvPicPr>
          <p:cNvPr id="9" name="Picture 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3190A13F-BCC9-6023-2349-83E23D6F9B21}"/>
              </a:ext>
            </a:extLst>
          </p:cNvPr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9939371" y="6197608"/>
            <a:ext cx="2031336" cy="594360"/>
          </a:xfrm>
          <a:prstGeom prst="rect">
            <a:avLst/>
          </a:prstGeom>
        </p:spPr>
      </p:pic>
      <p:sp>
        <p:nvSpPr>
          <p:cNvPr id="10" name="Google Shape;18;p7">
            <a:extLst>
              <a:ext uri="{FF2B5EF4-FFF2-40B4-BE49-F238E27FC236}">
                <a16:creationId xmlns:a16="http://schemas.microsoft.com/office/drawing/2014/main" id="{3441F5CF-5890-3391-070F-8071E69496C0}"/>
              </a:ext>
            </a:extLst>
          </p:cNvPr>
          <p:cNvSpPr txBox="1">
            <a:spLocks noGrp="1"/>
          </p:cNvSpPr>
          <p:nvPr>
            <p:ph type="dt" idx="2"/>
          </p:nvPr>
        </p:nvSpPr>
        <p:spPr>
          <a:xfrm>
            <a:off x="694296" y="6323593"/>
            <a:ext cx="236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1" name="Google Shape;19;p7">
            <a:extLst>
              <a:ext uri="{FF2B5EF4-FFF2-40B4-BE49-F238E27FC236}">
                <a16:creationId xmlns:a16="http://schemas.microsoft.com/office/drawing/2014/main" id="{775B2BFA-E968-2A1A-55F2-A4D817E7391F}"/>
              </a:ext>
            </a:extLst>
          </p:cNvPr>
          <p:cNvSpPr txBox="1">
            <a:spLocks noGrp="1"/>
          </p:cNvSpPr>
          <p:nvPr>
            <p:ph type="ftr" idx="3"/>
          </p:nvPr>
        </p:nvSpPr>
        <p:spPr>
          <a:xfrm>
            <a:off x="3241552" y="6323593"/>
            <a:ext cx="43098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12" name="Google Shape;20;p7">
            <a:extLst>
              <a:ext uri="{FF2B5EF4-FFF2-40B4-BE49-F238E27FC236}">
                <a16:creationId xmlns:a16="http://schemas.microsoft.com/office/drawing/2014/main" id="{D1880FB3-158F-7C88-2A0F-26A9F25084E4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7716043" y="6323593"/>
            <a:ext cx="21320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945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73" r:id="rId14"/>
    <p:sldLayoutId id="2147483674" r:id="rId1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rgbClr val="243746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1pPr>
      <a:lvl2pPr marL="612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2pPr>
      <a:lvl3pPr marL="1044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3pPr>
      <a:lvl4pPr marL="1476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4pPr>
      <a:lvl5pPr marL="1908000" indent="-1800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80000"/>
        <a:buFont typeface="Arial" panose="020B0604020202020204" pitchFamily="34" charset="0"/>
        <a:buChar char="•"/>
        <a:defRPr sz="1600" kern="1200" spc="0" baseline="0">
          <a:solidFill>
            <a:srgbClr val="243746"/>
          </a:solidFill>
          <a:latin typeface="+mn-lt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>
          <p15:clr>
            <a:srgbClr val="F26B43"/>
          </p15:clr>
        </p15:guide>
        <p15:guide id="2" pos="7242">
          <p15:clr>
            <a:srgbClr val="F26B43"/>
          </p15:clr>
        </p15:guide>
        <p15:guide id="4" orient="horz" pos="516">
          <p15:clr>
            <a:srgbClr val="F26B43"/>
          </p15:clr>
        </p15:guide>
        <p15:guide id="6" orient="horz" pos="890">
          <p15:clr>
            <a:srgbClr val="F26B43"/>
          </p15:clr>
        </p15:guide>
        <p15:guide id="8" orient="horz" pos="1265">
          <p15:clr>
            <a:srgbClr val="F26B43"/>
          </p15:clr>
        </p15:guide>
        <p15:guide id="10" orient="horz" pos="1638">
          <p15:clr>
            <a:srgbClr val="F26B43"/>
          </p15:clr>
        </p15:guide>
        <p15:guide id="14" orient="horz" pos="2013">
          <p15:clr>
            <a:srgbClr val="F26B43"/>
          </p15:clr>
        </p15:guide>
        <p15:guide id="15" orient="horz" pos="2387">
          <p15:clr>
            <a:srgbClr val="F26B43"/>
          </p15:clr>
        </p15:guide>
        <p15:guide id="18" orient="horz" pos="2760">
          <p15:clr>
            <a:srgbClr val="F26B43"/>
          </p15:clr>
        </p15:guide>
        <p15:guide id="20" orient="horz" pos="3135">
          <p15:clr>
            <a:srgbClr val="F26B43"/>
          </p15:clr>
        </p15:guide>
        <p15:guide id="21" orient="horz" pos="3510">
          <p15:clr>
            <a:srgbClr val="F26B43"/>
          </p15:clr>
        </p15:guide>
        <p15:guide id="22" pos="6675">
          <p15:clr>
            <a:srgbClr val="F26B43"/>
          </p15:clr>
        </p15:guide>
        <p15:guide id="24" pos="6108">
          <p15:clr>
            <a:srgbClr val="F26B43"/>
          </p15:clr>
        </p15:guide>
        <p15:guide id="26" pos="5541">
          <p15:clr>
            <a:srgbClr val="F26B43"/>
          </p15:clr>
        </p15:guide>
        <p15:guide id="28" pos="4974">
          <p15:clr>
            <a:srgbClr val="F26B43"/>
          </p15:clr>
        </p15:guide>
        <p15:guide id="30" pos="4407">
          <p15:clr>
            <a:srgbClr val="F26B43"/>
          </p15:clr>
        </p15:guide>
        <p15:guide id="32" pos="3840">
          <p15:clr>
            <a:srgbClr val="F26B43"/>
          </p15:clr>
        </p15:guide>
        <p15:guide id="34" pos="3273">
          <p15:clr>
            <a:srgbClr val="F26B43"/>
          </p15:clr>
        </p15:guide>
        <p15:guide id="36" pos="2706">
          <p15:clr>
            <a:srgbClr val="F26B43"/>
          </p15:clr>
        </p15:guide>
        <p15:guide id="38" pos="2139">
          <p15:clr>
            <a:srgbClr val="F26B43"/>
          </p15:clr>
        </p15:guide>
        <p15:guide id="40" pos="1572">
          <p15:clr>
            <a:srgbClr val="F26B43"/>
          </p15:clr>
        </p15:guide>
        <p15:guide id="42" pos="1005">
          <p15:clr>
            <a:srgbClr val="F26B43"/>
          </p15:clr>
        </p15:guide>
        <p15:guide id="43" orient="horz" pos="3884">
          <p15:clr>
            <a:srgbClr val="F26B43"/>
          </p15:clr>
        </p15:guide>
        <p15:guide id="44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E90BF16-7070-4A95-9AEF-55DBC958E75E}"/>
              </a:ext>
            </a:extLst>
          </p:cNvPr>
          <p:cNvSpPr txBox="1">
            <a:spLocks/>
          </p:cNvSpPr>
          <p:nvPr/>
        </p:nvSpPr>
        <p:spPr>
          <a:xfrm>
            <a:off x="695325" y="811227"/>
            <a:ext cx="10801350" cy="1145313"/>
          </a:xfrm>
          <a:prstGeom prst="rect">
            <a:avLst/>
          </a:prstGeom>
        </p:spPr>
        <p:txBody>
          <a:bodyPr vert="horz" lIns="0" tIns="252000" rIns="0" bIns="14400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24374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Embedded fonts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72C405-F956-4F94-95E2-A22E0C6C22EA}"/>
              </a:ext>
            </a:extLst>
          </p:cNvPr>
          <p:cNvSpPr txBox="1"/>
          <p:nvPr/>
        </p:nvSpPr>
        <p:spPr>
          <a:xfrm>
            <a:off x="666964" y="1609946"/>
            <a:ext cx="344424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  <a:t>Font faces:</a:t>
            </a:r>
            <a:br>
              <a:rPr lang="en-GB" sz="1400" u="sng" noProof="0">
                <a:solidFill>
                  <a:srgbClr val="243746"/>
                </a:solidFill>
                <a:latin typeface="Equinor Medium" panose="020B0603050302040203" pitchFamily="34" charset="0"/>
              </a:rPr>
            </a:br>
            <a:endParaRPr lang="en-GB" sz="1400" u="sng" noProof="0">
              <a:solidFill>
                <a:srgbClr val="243746"/>
              </a:solidFill>
              <a:latin typeface="Equinor Medium" panose="020B0603050302040203" pitchFamily="34" charset="0"/>
            </a:endParaRPr>
          </a:p>
          <a:p>
            <a:r>
              <a:rPr lang="en-GB" sz="1400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 Light" panose="020B0303050302040203" pitchFamily="34" charset="0"/>
              </a:rPr>
              <a:t>Equinor Light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" panose="020B0503050302040203" pitchFamily="34" charset="0"/>
              </a:rPr>
              <a:t>Equinor</a:t>
            </a:r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 </a:t>
            </a:r>
          </a:p>
          <a:p>
            <a:r>
              <a:rPr lang="en-GB" sz="1400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Italic</a:t>
            </a:r>
          </a:p>
          <a:p>
            <a:r>
              <a:rPr lang="en-GB" sz="1400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i="1" noProof="0">
                <a:solidFill>
                  <a:srgbClr val="243746"/>
                </a:solidFill>
                <a:latin typeface="Equinor Medium" panose="020B0603050302040203" pitchFamily="34" charset="0"/>
              </a:rPr>
              <a:t>Equinor Medium Italic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i="1" noProof="0">
                <a:solidFill>
                  <a:srgbClr val="243746"/>
                </a:solidFill>
                <a:latin typeface="Equinor" panose="020B0503050302040203" pitchFamily="34" charset="0"/>
              </a:rPr>
              <a:t>Equinor Bold Italic</a:t>
            </a:r>
          </a:p>
          <a:p>
            <a:endParaRPr lang="en-GB" noProof="0">
              <a:solidFill>
                <a:srgbClr val="243746"/>
              </a:solidFill>
              <a:latin typeface="Equinor Medium" panose="020B060305030204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1643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738E25-B498-293C-FEFD-9EC656AD7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NoCoalMiners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7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804B9-C74D-53E7-1579-9CFDF06FEF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B5B1E-D827-2847-34CE-F57E2E67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Way forward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9C45C3-FB73-4A82-2527-74B30614CD1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s-CO" sz="1800" dirty="0"/>
              <a:t>Train LLM and compare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accuracy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LLM </a:t>
            </a:r>
            <a:r>
              <a:rPr lang="es-CO" sz="1800" dirty="0" err="1"/>
              <a:t>with</a:t>
            </a:r>
            <a:r>
              <a:rPr lang="es-CO" sz="1800" dirty="0"/>
              <a:t> </a:t>
            </a:r>
            <a:r>
              <a:rPr lang="es-CO" sz="1800" dirty="0" err="1"/>
              <a:t>different</a:t>
            </a:r>
            <a:r>
              <a:rPr lang="es-CO" sz="1800" dirty="0"/>
              <a:t> </a:t>
            </a:r>
            <a:r>
              <a:rPr lang="es-CO" sz="1800" dirty="0" err="1"/>
              <a:t>number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tokens.</a:t>
            </a:r>
          </a:p>
          <a:p>
            <a:pPr lvl="1"/>
            <a:r>
              <a:rPr lang="es-CO" sz="1800" dirty="0" err="1"/>
              <a:t>Challenge</a:t>
            </a:r>
            <a:r>
              <a:rPr lang="es-CO" sz="1800" dirty="0"/>
              <a:t> </a:t>
            </a:r>
            <a:r>
              <a:rPr lang="es-CO" sz="1800" dirty="0" err="1"/>
              <a:t>is</a:t>
            </a:r>
            <a:r>
              <a:rPr lang="es-CO" sz="1800" dirty="0"/>
              <a:t> to </a:t>
            </a:r>
            <a:r>
              <a:rPr lang="es-CO" sz="1800" dirty="0" err="1"/>
              <a:t>find</a:t>
            </a:r>
            <a:r>
              <a:rPr lang="es-CO" sz="1800" dirty="0"/>
              <a:t> a </a:t>
            </a:r>
            <a:r>
              <a:rPr lang="es-CO" sz="1800" dirty="0" err="1"/>
              <a:t>benchmark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LLM (time-</a:t>
            </a:r>
            <a:r>
              <a:rPr lang="es-CO" sz="1800" dirty="0" err="1"/>
              <a:t>consuimg</a:t>
            </a:r>
            <a:r>
              <a:rPr lang="es-CO" sz="1800" dirty="0"/>
              <a:t>, </a:t>
            </a:r>
            <a:r>
              <a:rPr lang="es-CO" sz="1800" dirty="0" err="1"/>
              <a:t>bias</a:t>
            </a:r>
            <a:r>
              <a:rPr lang="es-CO" sz="1800" dirty="0"/>
              <a:t>-prone)</a:t>
            </a:r>
          </a:p>
          <a:p>
            <a:endParaRPr lang="es-CO" sz="1800" dirty="0"/>
          </a:p>
          <a:p>
            <a:endParaRPr lang="es-CO" sz="1800" dirty="0"/>
          </a:p>
          <a:p>
            <a:endParaRPr lang="es-CO" sz="1800" dirty="0"/>
          </a:p>
          <a:p>
            <a:r>
              <a:rPr lang="es-CO" sz="1800" dirty="0" err="1"/>
              <a:t>Chunk</a:t>
            </a:r>
            <a:r>
              <a:rPr lang="es-CO" sz="1800" dirty="0"/>
              <a:t> </a:t>
            </a:r>
            <a:r>
              <a:rPr lang="es-CO" sz="1800" dirty="0" err="1"/>
              <a:t>size</a:t>
            </a:r>
            <a:r>
              <a:rPr lang="es-CO" sz="1800" dirty="0"/>
              <a:t> </a:t>
            </a:r>
            <a:r>
              <a:rPr lang="es-CO" sz="1800" dirty="0" err="1"/>
              <a:t>optimization</a:t>
            </a:r>
            <a:r>
              <a:rPr lang="es-CO" sz="1800" dirty="0"/>
              <a:t>.</a:t>
            </a:r>
          </a:p>
          <a:p>
            <a:pPr lvl="1"/>
            <a:r>
              <a:rPr lang="es-CO" sz="1800" dirty="0" err="1"/>
              <a:t>Impact</a:t>
            </a:r>
            <a:r>
              <a:rPr lang="es-CO" sz="1800" dirty="0"/>
              <a:t> </a:t>
            </a:r>
            <a:r>
              <a:rPr lang="es-CO" sz="1800" dirty="0" err="1"/>
              <a:t>of</a:t>
            </a:r>
            <a:r>
              <a:rPr lang="es-CO" sz="1800" dirty="0"/>
              <a:t> </a:t>
            </a:r>
            <a:r>
              <a:rPr lang="es-CO" sz="1800" dirty="0" err="1"/>
              <a:t>the</a:t>
            </a:r>
            <a:r>
              <a:rPr lang="es-CO" sz="1800" dirty="0"/>
              <a:t> </a:t>
            </a:r>
            <a:r>
              <a:rPr lang="es-CO" sz="1800" dirty="0" err="1"/>
              <a:t>computational</a:t>
            </a:r>
            <a:r>
              <a:rPr lang="es-CO" sz="1800" dirty="0"/>
              <a:t> time </a:t>
            </a:r>
            <a:r>
              <a:rPr lang="es-CO" sz="1800" dirty="0" err="1"/>
              <a:t>but</a:t>
            </a:r>
            <a:r>
              <a:rPr lang="es-CO" sz="1800" dirty="0"/>
              <a:t> </a:t>
            </a:r>
            <a:r>
              <a:rPr lang="es-CO" sz="1800" dirty="0" err="1"/>
              <a:t>also</a:t>
            </a:r>
            <a:r>
              <a:rPr lang="es-CO" sz="1800" dirty="0"/>
              <a:t> </a:t>
            </a:r>
            <a:r>
              <a:rPr lang="es-CO" sz="1800" dirty="0" err="1"/>
              <a:t>on</a:t>
            </a:r>
            <a:r>
              <a:rPr lang="es-CO" sz="1800" dirty="0"/>
              <a:t> LLM </a:t>
            </a:r>
            <a:r>
              <a:rPr lang="es-CO" sz="1800" dirty="0" err="1"/>
              <a:t>accuracy</a:t>
            </a:r>
            <a:endParaRPr lang="es-CO" sz="1800" dirty="0"/>
          </a:p>
          <a:p>
            <a:pPr lvl="1"/>
            <a:endParaRPr lang="es-CO" sz="1800" dirty="0"/>
          </a:p>
          <a:p>
            <a:pPr lvl="1"/>
            <a:endParaRPr lang="es-CO" sz="1800" dirty="0"/>
          </a:p>
          <a:p>
            <a:r>
              <a:rPr lang="es-CO" sz="1800" dirty="0" err="1"/>
              <a:t>Very</a:t>
            </a:r>
            <a:r>
              <a:rPr lang="es-CO" sz="1800" dirty="0"/>
              <a:t> </a:t>
            </a:r>
            <a:r>
              <a:rPr lang="es-CO" sz="1800" dirty="0" err="1"/>
              <a:t>promising</a:t>
            </a:r>
            <a:r>
              <a:rPr lang="es-CO" sz="1800" dirty="0"/>
              <a:t> :</a:t>
            </a:r>
          </a:p>
          <a:p>
            <a:pPr lvl="1"/>
            <a:r>
              <a:rPr lang="es-CO" sz="1800" dirty="0"/>
              <a:t>20% token </a:t>
            </a:r>
            <a:r>
              <a:rPr lang="es-CO" sz="1800" dirty="0" err="1"/>
              <a:t>reduction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only</a:t>
            </a:r>
            <a:r>
              <a:rPr lang="es-CO" sz="1800" dirty="0"/>
              <a:t> 2% </a:t>
            </a:r>
            <a:r>
              <a:rPr lang="es-CO" sz="1800" dirty="0" err="1"/>
              <a:t>of</a:t>
            </a:r>
            <a:r>
              <a:rPr lang="es-CO" sz="1800" dirty="0"/>
              <a:t> files </a:t>
            </a:r>
            <a:r>
              <a:rPr lang="es-CO" sz="1800" dirty="0" err="1"/>
              <a:t>reduction</a:t>
            </a:r>
            <a:endParaRPr lang="es-CO" sz="1800" dirty="0"/>
          </a:p>
          <a:p>
            <a:pPr lvl="1"/>
            <a:r>
              <a:rPr lang="es-CO" sz="1800" dirty="0" err="1"/>
              <a:t>We</a:t>
            </a:r>
            <a:r>
              <a:rPr lang="es-CO" sz="1800" dirty="0"/>
              <a:t> </a:t>
            </a:r>
            <a:r>
              <a:rPr lang="es-CO" sz="1800" dirty="0" err="1"/>
              <a:t>remove</a:t>
            </a:r>
            <a:r>
              <a:rPr lang="es-CO" sz="1800" dirty="0"/>
              <a:t> </a:t>
            </a:r>
            <a:r>
              <a:rPr lang="es-CO" sz="1800" dirty="0" err="1"/>
              <a:t>specific</a:t>
            </a:r>
            <a:r>
              <a:rPr lang="es-CO" sz="1800" dirty="0"/>
              <a:t> </a:t>
            </a:r>
            <a:r>
              <a:rPr lang="es-CO" sz="1800" dirty="0" err="1"/>
              <a:t>words</a:t>
            </a:r>
            <a:r>
              <a:rPr lang="es-CO" sz="1800" dirty="0"/>
              <a:t> in </a:t>
            </a:r>
            <a:r>
              <a:rPr lang="es-CO" sz="1800" dirty="0" err="1"/>
              <a:t>document</a:t>
            </a:r>
            <a:r>
              <a:rPr lang="es-CO" sz="1800" dirty="0"/>
              <a:t> -&gt; </a:t>
            </a:r>
            <a:r>
              <a:rPr lang="es-CO" sz="1800" dirty="0" err="1"/>
              <a:t>Few</a:t>
            </a:r>
            <a:r>
              <a:rPr lang="es-CO" sz="1800" dirty="0"/>
              <a:t> data </a:t>
            </a:r>
            <a:r>
              <a:rPr lang="es-CO" sz="1800" dirty="0" err="1"/>
              <a:t>loss</a:t>
            </a:r>
            <a:r>
              <a:rPr lang="es-CO" sz="1800" dirty="0"/>
              <a:t> </a:t>
            </a:r>
            <a:r>
              <a:rPr lang="es-CO" sz="1800" dirty="0" err="1"/>
              <a:t>for</a:t>
            </a:r>
            <a:r>
              <a:rPr lang="es-CO" sz="1800" dirty="0"/>
              <a:t> </a:t>
            </a:r>
            <a:r>
              <a:rPr lang="es-CO" sz="1800" dirty="0" err="1"/>
              <a:t>high</a:t>
            </a:r>
            <a:r>
              <a:rPr lang="es-CO" sz="1800" dirty="0"/>
              <a:t> </a:t>
            </a:r>
            <a:r>
              <a:rPr lang="es-CO" sz="1800" dirty="0" err="1"/>
              <a:t>computational</a:t>
            </a:r>
            <a:r>
              <a:rPr lang="es-CO" sz="1800" dirty="0"/>
              <a:t> </a:t>
            </a:r>
            <a:r>
              <a:rPr lang="es-CO" sz="1800" dirty="0" err="1"/>
              <a:t>save</a:t>
            </a:r>
            <a:endParaRPr lang="es-CO" sz="1800" dirty="0"/>
          </a:p>
        </p:txBody>
      </p:sp>
    </p:spTree>
    <p:extLst>
      <p:ext uri="{BB962C8B-B14F-4D97-AF65-F5344CB8AC3E}">
        <p14:creationId xmlns:p14="http://schemas.microsoft.com/office/powerpoint/2010/main" val="20865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C5335E-04C2-DA6C-CFBA-7054D980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Diskos </a:t>
            </a:r>
            <a:r>
              <a:rPr lang="nb-NO" dirty="0" err="1"/>
              <a:t>dataset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4C28C-6A24-CD97-0A08-31947E9B29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To analyze a big dataset containing text extracted from PDF well reports from the Norwegian Offshore directorate.</a:t>
            </a:r>
          </a:p>
          <a:p>
            <a:r>
              <a:rPr lang="en-US" dirty="0"/>
              <a:t>To explore the use of LLM in processing and extracting data from these files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Dataset</a:t>
            </a:r>
          </a:p>
          <a:p>
            <a:r>
              <a:rPr lang="en-US" dirty="0"/>
              <a:t>5.7 GB</a:t>
            </a:r>
          </a:p>
          <a:p>
            <a:r>
              <a:rPr lang="en-US" dirty="0"/>
              <a:t>~2.7 million records</a:t>
            </a:r>
          </a:p>
          <a:p>
            <a:r>
              <a:rPr lang="en-US" dirty="0"/>
              <a:t>6456 wellbores (4183 wells)</a:t>
            </a:r>
          </a:p>
          <a:p>
            <a:r>
              <a:rPr lang="en-US" dirty="0"/>
              <a:t>39217 documents</a:t>
            </a:r>
          </a:p>
          <a:p>
            <a:r>
              <a:rPr lang="en-US" dirty="0"/>
              <a:t>258 document types (‘INFO ITEM TYPE’) grouped in 9 categories (‘INFO ITEM GROUP TYPE’)</a:t>
            </a:r>
          </a:p>
          <a:p>
            <a:r>
              <a:rPr lang="en-US" dirty="0"/>
              <a:t>Documents from 1 page to 950  pages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015A3C-9509-6D62-1857-769CE33961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9014" y="1800225"/>
            <a:ext cx="4130523" cy="4337050"/>
          </a:xfrm>
        </p:spPr>
      </p:pic>
    </p:spTree>
    <p:extLst>
      <p:ext uri="{BB962C8B-B14F-4D97-AF65-F5344CB8AC3E}">
        <p14:creationId xmlns:p14="http://schemas.microsoft.com/office/powerpoint/2010/main" val="256019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C9F67B9-3D87-35B7-3AE6-8E1980251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How </a:t>
            </a:r>
            <a:r>
              <a:rPr lang="nb-NO" dirty="0" err="1"/>
              <a:t>this</a:t>
            </a:r>
            <a:r>
              <a:rPr lang="nb-NO" dirty="0"/>
              <a:t> is relevant for </a:t>
            </a:r>
            <a:r>
              <a:rPr lang="nb-NO" dirty="0" err="1"/>
              <a:t>our</a:t>
            </a:r>
            <a:r>
              <a:rPr lang="nb-NO" dirty="0"/>
              <a:t> Net Zero goals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B2E2238-7654-CA36-1321-7412678C14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069977"/>
              </p:ext>
            </p:extLst>
          </p:nvPr>
        </p:nvGraphicFramePr>
        <p:xfrm>
          <a:off x="708025" y="2762751"/>
          <a:ext cx="10788650" cy="31089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3917043">
                  <a:extLst>
                    <a:ext uri="{9D8B030D-6E8A-4147-A177-3AD203B41FA5}">
                      <a16:colId xmlns:a16="http://schemas.microsoft.com/office/drawing/2014/main" val="2358508804"/>
                    </a:ext>
                  </a:extLst>
                </a:gridCol>
                <a:gridCol w="6871607">
                  <a:extLst>
                    <a:ext uri="{9D8B030D-6E8A-4147-A177-3AD203B41FA5}">
                      <a16:colId xmlns:a16="http://schemas.microsoft.com/office/drawing/2014/main" val="3982361422"/>
                    </a:ext>
                  </a:extLst>
                </a:gridCol>
              </a:tblGrid>
              <a:tr h="596579">
                <a:tc>
                  <a:txBody>
                    <a:bodyPr/>
                    <a:lstStyle/>
                    <a:p>
                      <a:r>
                        <a:rPr lang="en-US" dirty="0"/>
                        <a:t>Information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subsurface relevant features from wellbore records and associated documents.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437473"/>
                  </a:ext>
                </a:extLst>
              </a:tr>
              <a:tr h="345637">
                <a:tc>
                  <a:txBody>
                    <a:bodyPr/>
                    <a:lstStyle/>
                    <a:p>
                      <a:r>
                        <a:rPr lang="en-US" dirty="0"/>
                        <a:t>Document 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Condense extensive reports into insights for rapid analysis.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75349"/>
                  </a:ext>
                </a:extLst>
              </a:tr>
              <a:tr h="596579">
                <a:tc>
                  <a:txBody>
                    <a:bodyPr/>
                    <a:lstStyle/>
                    <a:p>
                      <a:r>
                        <a:rPr lang="en-US" dirty="0"/>
                        <a:t>Data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disparate data types (e.g., textual, tabular, spatial) to update/complement subsurface </a:t>
                      </a:r>
                      <a:r>
                        <a:rPr lang="en-US" dirty="0" err="1"/>
                        <a:t>DBs.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556839"/>
                  </a:ext>
                </a:extLst>
              </a:tr>
              <a:tr h="1363609">
                <a:tc>
                  <a:txBody>
                    <a:bodyPr/>
                    <a:lstStyle/>
                    <a:p>
                      <a:r>
                        <a:rPr lang="en-US" dirty="0"/>
                        <a:t>Case Example: Legacy Well Integrity for CCS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err="1"/>
                        <a:t>Retrieve</a:t>
                      </a:r>
                      <a:r>
                        <a:rPr lang="nb-NO" dirty="0"/>
                        <a:t> info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construction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wellbore</a:t>
                      </a:r>
                      <a:r>
                        <a:rPr lang="nb-NO" dirty="0"/>
                        <a:t>, </a:t>
                      </a:r>
                      <a:r>
                        <a:rPr lang="nb-NO" dirty="0" err="1"/>
                        <a:t>details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about</a:t>
                      </a:r>
                      <a:r>
                        <a:rPr lang="nb-NO" dirty="0"/>
                        <a:t> P&amp;A.</a:t>
                      </a:r>
                    </a:p>
                    <a:p>
                      <a:endParaRPr lang="nb-NO" dirty="0"/>
                    </a:p>
                    <a:p>
                      <a:r>
                        <a:rPr lang="nb-NO" dirty="0"/>
                        <a:t>This </a:t>
                      </a:r>
                      <a:r>
                        <a:rPr lang="nb-NO" dirty="0" err="1"/>
                        <a:t>could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feed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increase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efficiency</a:t>
                      </a:r>
                      <a:r>
                        <a:rPr lang="nb-NO" dirty="0"/>
                        <a:t> in </a:t>
                      </a:r>
                      <a:r>
                        <a:rPr lang="nb-NO" dirty="0" err="1"/>
                        <a:t>assessing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the</a:t>
                      </a:r>
                      <a:r>
                        <a:rPr lang="nb-NO" dirty="0"/>
                        <a:t> risk </a:t>
                      </a:r>
                      <a:r>
                        <a:rPr lang="nb-NO" dirty="0" err="1"/>
                        <a:t>of</a:t>
                      </a:r>
                      <a:r>
                        <a:rPr lang="nb-NO" dirty="0"/>
                        <a:t> </a:t>
                      </a:r>
                      <a:r>
                        <a:rPr lang="nb-NO" dirty="0" err="1"/>
                        <a:t>leakage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1131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DE3134-414A-7E61-D202-96FF4038275F}"/>
              </a:ext>
            </a:extLst>
          </p:cNvPr>
          <p:cNvSpPr txBox="1"/>
          <p:nvPr/>
        </p:nvSpPr>
        <p:spPr>
          <a:xfrm>
            <a:off x="708025" y="1708333"/>
            <a:ext cx="10959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2400" b="1" dirty="0"/>
              <a:t>The </a:t>
            </a:r>
            <a:r>
              <a:rPr lang="nb-NO" sz="2400" b="1" dirty="0" err="1"/>
              <a:t>reduction</a:t>
            </a:r>
            <a:r>
              <a:rPr lang="nb-NO" sz="2400" b="1" dirty="0"/>
              <a:t> </a:t>
            </a:r>
            <a:r>
              <a:rPr lang="nb-NO" sz="2400" b="1" dirty="0" err="1"/>
              <a:t>of</a:t>
            </a:r>
            <a:r>
              <a:rPr lang="nb-NO" sz="2400" b="1" dirty="0"/>
              <a:t> tokens (</a:t>
            </a:r>
            <a:r>
              <a:rPr lang="es-CO" sz="2400" b="1" dirty="0"/>
              <a:t>“</a:t>
            </a:r>
            <a:r>
              <a:rPr lang="es-CO" sz="2400" b="1" dirty="0" err="1"/>
              <a:t>units</a:t>
            </a:r>
            <a:r>
              <a:rPr lang="es-CO" sz="2400" b="1" dirty="0"/>
              <a:t> </a:t>
            </a:r>
            <a:r>
              <a:rPr lang="es-CO" sz="2400" b="1" dirty="0" err="1"/>
              <a:t>of</a:t>
            </a:r>
            <a:r>
              <a:rPr lang="es-CO" sz="2400" b="1" dirty="0"/>
              <a:t> </a:t>
            </a:r>
            <a:r>
              <a:rPr lang="es-CO" sz="2400" b="1" dirty="0" err="1"/>
              <a:t>information</a:t>
            </a:r>
            <a:r>
              <a:rPr lang="es-CO" sz="2400" b="1" dirty="0"/>
              <a:t>”</a:t>
            </a:r>
            <a:r>
              <a:rPr lang="nb-NO" sz="2400" b="1" dirty="0"/>
              <a:t>) </a:t>
            </a:r>
            <a:r>
              <a:rPr lang="nb-NO" sz="2400" b="1" dirty="0" err="1"/>
              <a:t>results</a:t>
            </a:r>
            <a:r>
              <a:rPr lang="nb-NO" sz="2400" b="1" dirty="0"/>
              <a:t> in:</a:t>
            </a:r>
          </a:p>
          <a:p>
            <a:pPr algn="ctr"/>
            <a:r>
              <a:rPr lang="nb-NO" sz="2400" b="1" dirty="0"/>
              <a:t>less </a:t>
            </a:r>
            <a:r>
              <a:rPr lang="nb-NO" sz="2400" b="1" dirty="0" err="1"/>
              <a:t>computations</a:t>
            </a:r>
            <a:r>
              <a:rPr lang="nb-NO" sz="2400" b="1" dirty="0"/>
              <a:t> -&gt; less </a:t>
            </a:r>
            <a:r>
              <a:rPr lang="nb-NO" sz="2400" b="1" dirty="0" err="1"/>
              <a:t>emissions</a:t>
            </a:r>
            <a:r>
              <a:rPr lang="nb-NO" sz="2400" b="1" dirty="0"/>
              <a:t> 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4728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D5EA1-F283-D65B-8AF2-0B007E87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Preliminary data </a:t>
            </a:r>
            <a:r>
              <a:rPr lang="nb-NO" dirty="0" err="1"/>
              <a:t>exploration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38BB52-440B-45F5-258D-B058D928448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5325" y="1850382"/>
            <a:ext cx="5400675" cy="423673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AB8F8-03C8-38E1-EB31-D8D7F5936C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Wide</a:t>
            </a:r>
            <a:r>
              <a:rPr lang="nb-NO" dirty="0"/>
              <a:t> range </a:t>
            </a:r>
            <a:r>
              <a:rPr lang="nb-NO" dirty="0" err="1"/>
              <a:t>of</a:t>
            </a:r>
            <a:r>
              <a:rPr lang="nb-NO" dirty="0"/>
              <a:t> file types:</a:t>
            </a:r>
          </a:p>
          <a:p>
            <a:r>
              <a:rPr lang="nb-NO" dirty="0"/>
              <a:t>Small </a:t>
            </a:r>
            <a:r>
              <a:rPr lang="nb-NO" dirty="0" err="1"/>
              <a:t>documents</a:t>
            </a:r>
            <a:r>
              <a:rPr lang="nb-NO" dirty="0"/>
              <a:t> (0-10 </a:t>
            </a:r>
            <a:r>
              <a:rPr lang="nb-NO" dirty="0" err="1"/>
              <a:t>pages</a:t>
            </a:r>
            <a:r>
              <a:rPr lang="nb-NO" dirty="0"/>
              <a:t>)</a:t>
            </a:r>
          </a:p>
          <a:p>
            <a:r>
              <a:rPr lang="nb-NO" dirty="0"/>
              <a:t>Full reports (&gt; 100 </a:t>
            </a:r>
            <a:r>
              <a:rPr lang="nb-NO" dirty="0" err="1"/>
              <a:t>pages</a:t>
            </a:r>
            <a:r>
              <a:rPr lang="nb-NO" dirty="0"/>
              <a:t>)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Diverse </a:t>
            </a:r>
            <a:r>
              <a:rPr lang="nb-NO" dirty="0" err="1"/>
              <a:t>content</a:t>
            </a:r>
            <a:r>
              <a:rPr lang="nb-NO" dirty="0"/>
              <a:t> types:</a:t>
            </a:r>
          </a:p>
          <a:p>
            <a:r>
              <a:rPr lang="nb-NO" dirty="0" err="1"/>
              <a:t>Text</a:t>
            </a:r>
            <a:r>
              <a:rPr lang="nb-NO" dirty="0"/>
              <a:t> reports</a:t>
            </a:r>
          </a:p>
          <a:p>
            <a:r>
              <a:rPr lang="nb-NO" dirty="0"/>
              <a:t>Data </a:t>
            </a:r>
            <a:r>
              <a:rPr lang="nb-NO" dirty="0" err="1"/>
              <a:t>tables</a:t>
            </a:r>
            <a:endParaRPr lang="nb-NO" dirty="0"/>
          </a:p>
          <a:p>
            <a:r>
              <a:rPr lang="nb-NO" dirty="0"/>
              <a:t>Charts/</a:t>
            </a:r>
            <a:r>
              <a:rPr lang="nb-NO" dirty="0" err="1"/>
              <a:t>infographics</a:t>
            </a:r>
            <a:endParaRPr lang="nb-NO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37A5AA8-FC0E-DE43-5B70-19803ADBB9C9}"/>
              </a:ext>
            </a:extLst>
          </p:cNvPr>
          <p:cNvGrpSpPr/>
          <p:nvPr/>
        </p:nvGrpSpPr>
        <p:grpSpPr>
          <a:xfrm>
            <a:off x="6276880" y="4499810"/>
            <a:ext cx="1964982" cy="1886650"/>
            <a:chOff x="868338" y="1814737"/>
            <a:chExt cx="4570392" cy="458313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CBD6010-0F44-BA45-060E-6264CB5CFE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rcRect t="11102" r="6227"/>
            <a:stretch/>
          </p:blipFill>
          <p:spPr>
            <a:xfrm rot="21016303">
              <a:off x="868338" y="1912267"/>
              <a:ext cx="2045649" cy="269619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D6746E4-9DDB-2FBD-BA80-6FE7E12E7A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rcRect b="21856"/>
            <a:stretch/>
          </p:blipFill>
          <p:spPr>
            <a:xfrm rot="21103106">
              <a:off x="2773241" y="1814737"/>
              <a:ext cx="2665489" cy="28986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2B4A5CF-494B-F9FD-93AF-6B95DFCB55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 radius="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642016">
              <a:off x="3139186" y="3340519"/>
              <a:ext cx="2111201" cy="289860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0E6AF54-ECB4-1357-EA0E-75E4583194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Blur radius="4"/>
                      </a14:imgEffect>
                    </a14:imgLayer>
                  </a14:imgProps>
                </a:ext>
              </a:extLst>
            </a:blip>
            <a:srcRect t="9575" r="27927"/>
            <a:stretch/>
          </p:blipFill>
          <p:spPr>
            <a:xfrm rot="21303582">
              <a:off x="1292621" y="3947069"/>
              <a:ext cx="1732143" cy="245080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20FF39A-E304-6540-FF60-1CD61A999F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96851" y="4423498"/>
            <a:ext cx="3000000" cy="166666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5BD5B95-2A33-C9DB-61AE-26C1345FD11E}"/>
              </a:ext>
            </a:extLst>
          </p:cNvPr>
          <p:cNvSpPr/>
          <p:nvPr/>
        </p:nvSpPr>
        <p:spPr>
          <a:xfrm>
            <a:off x="8456232" y="5233737"/>
            <a:ext cx="464262" cy="3128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FC7359-C0EB-175C-11AF-5927E0CF4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A697832-5E03-2F0D-209B-6A7A3E9B23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627542"/>
              </p:ext>
            </p:extLst>
          </p:nvPr>
        </p:nvGraphicFramePr>
        <p:xfrm>
          <a:off x="698500" y="1800225"/>
          <a:ext cx="10788650" cy="4356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985668F0-7657-24C0-9E8A-19F006E2D37D}"/>
              </a:ext>
            </a:extLst>
          </p:cNvPr>
          <p:cNvSpPr/>
          <p:nvPr/>
        </p:nvSpPr>
        <p:spPr>
          <a:xfrm>
            <a:off x="3979718" y="4623955"/>
            <a:ext cx="3813464" cy="748145"/>
          </a:xfrm>
          <a:prstGeom prst="rightArrow">
            <a:avLst/>
          </a:prstGeom>
          <a:solidFill>
            <a:srgbClr val="243746">
              <a:tint val="60000"/>
              <a:hueOff val="0"/>
              <a:satOff val="0"/>
              <a:lumOff val="0"/>
              <a:alphaOff val="0"/>
            </a:srgbClr>
          </a:solidFill>
          <a:ln>
            <a:noFill/>
          </a:ln>
          <a:effectLst/>
        </p:spPr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4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B088-7A83-44AB-5295-ACD67D52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240EB-A04F-A5DA-38BB-118D9639632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Relative </a:t>
            </a:r>
            <a:r>
              <a:rPr lang="nb-NO" dirty="0" err="1"/>
              <a:t>reduction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tokens </a:t>
            </a:r>
            <a:r>
              <a:rPr lang="nb-NO" dirty="0" err="1"/>
              <a:t>after</a:t>
            </a:r>
            <a:r>
              <a:rPr lang="nb-NO" dirty="0"/>
              <a:t> </a:t>
            </a:r>
            <a:r>
              <a:rPr lang="nb-NO" dirty="0" err="1"/>
              <a:t>cleanup</a:t>
            </a:r>
            <a:endParaRPr lang="nb-NO" dirty="0"/>
          </a:p>
          <a:p>
            <a:endParaRPr lang="nb-NO" dirty="0"/>
          </a:p>
          <a:p>
            <a:r>
              <a:rPr lang="nb-NO" dirty="0"/>
              <a:t>11% in </a:t>
            </a:r>
            <a:r>
              <a:rPr lang="nb-NO" dirty="0" err="1"/>
              <a:t>subsample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10 files</a:t>
            </a:r>
          </a:p>
          <a:p>
            <a:endParaRPr lang="nb-NO" dirty="0"/>
          </a:p>
          <a:p>
            <a:r>
              <a:rPr lang="nb-NO" dirty="0"/>
              <a:t>18% in </a:t>
            </a:r>
            <a:r>
              <a:rPr lang="nb-NO" dirty="0" err="1"/>
              <a:t>subsample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1000 files</a:t>
            </a:r>
          </a:p>
          <a:p>
            <a:endParaRPr lang="nb-NO" dirty="0"/>
          </a:p>
          <a:p>
            <a:r>
              <a:rPr lang="nb-NO" dirty="0"/>
              <a:t>20.41% in 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dataset</a:t>
            </a:r>
            <a:endParaRPr lang="nb-NO" dirty="0"/>
          </a:p>
          <a:p>
            <a:pPr lvl="1"/>
            <a:r>
              <a:rPr lang="en-US" dirty="0"/>
              <a:t># tokens: 682254403 to 566607633</a:t>
            </a:r>
          </a:p>
          <a:p>
            <a:pPr lvl="1"/>
            <a:endParaRPr lang="en-US" dirty="0"/>
          </a:p>
          <a:p>
            <a:r>
              <a:rPr lang="en-US" dirty="0"/>
              <a:t>Estimated time to train LLM</a:t>
            </a:r>
          </a:p>
          <a:p>
            <a:pPr lvl="1"/>
            <a:r>
              <a:rPr lang="en-US" dirty="0"/>
              <a:t>194 hours to 160 hours (34 hours difference on the same hardware)</a:t>
            </a:r>
          </a:p>
          <a:p>
            <a:pPr lvl="1"/>
            <a:r>
              <a:rPr lang="en-US" dirty="0"/>
              <a:t>209 kg CO2 equivalent for fossil fueled based electricity.</a:t>
            </a:r>
          </a:p>
          <a:p>
            <a:pPr lvl="1"/>
            <a:r>
              <a:rPr lang="en-US" dirty="0"/>
              <a:t>3.4 kg CO2 equivalent for Norway-based energy mix</a:t>
            </a:r>
          </a:p>
          <a:p>
            <a:pPr marL="432000" lvl="1" indent="0">
              <a:buNone/>
            </a:pPr>
            <a:endParaRPr lang="en-US" dirty="0"/>
          </a:p>
        </p:txBody>
      </p:sp>
      <p:pic>
        <p:nvPicPr>
          <p:cNvPr id="7" name="Content Placeholder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9E5D3A7A-F8D4-6230-8648-7D99C5255C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b="54841"/>
          <a:stretch/>
        </p:blipFill>
        <p:spPr bwMode="auto">
          <a:xfrm>
            <a:off x="6103938" y="1954213"/>
            <a:ext cx="5400675" cy="1819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6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6C205E38-B250-1A11-D3EF-80F05BE72D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928"/>
          <a:stretch/>
        </p:blipFill>
        <p:spPr bwMode="auto">
          <a:xfrm>
            <a:off x="6103938" y="3773715"/>
            <a:ext cx="5400675" cy="44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E3D352-EA4B-FC9C-6B03-9EBB10E283A0}"/>
              </a:ext>
            </a:extLst>
          </p:cNvPr>
          <p:cNvSpPr txBox="1">
            <a:spLocks/>
          </p:cNvSpPr>
          <p:nvPr/>
        </p:nvSpPr>
        <p:spPr>
          <a:xfrm>
            <a:off x="6695073" y="4312909"/>
            <a:ext cx="5256213" cy="1729475"/>
          </a:xfrm>
          <a:prstGeom prst="rect">
            <a:avLst/>
          </a:prstGeom>
        </p:spPr>
        <p:txBody>
          <a:bodyPr vert="horz" lIns="0" tIns="0" rIns="288000" bIns="0" rtlCol="0">
            <a:no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612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044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476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908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  <a:defRPr sz="1600" kern="1200" spc="0" baseline="0">
                <a:solidFill>
                  <a:srgbClr val="24374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1.99% files removed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Around only 10% of the token reduction is due to the file filtering.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Remaining token reduction is due to word removal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12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796FB-03EA-FBEF-6D2E-015E7C6E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r>
              <a:rPr lang="nb-NO" dirty="0"/>
              <a:t> – Word </a:t>
            </a:r>
            <a:r>
              <a:rPr lang="nb-NO" dirty="0" err="1"/>
              <a:t>reduction</a:t>
            </a:r>
            <a:r>
              <a:rPr lang="nb-NO" dirty="0"/>
              <a:t> (</a:t>
            </a:r>
            <a:r>
              <a:rPr lang="nb-NO" dirty="0" err="1"/>
              <a:t>whole</a:t>
            </a:r>
            <a:r>
              <a:rPr lang="nb-NO" dirty="0"/>
              <a:t> </a:t>
            </a:r>
            <a:r>
              <a:rPr lang="nb-NO" dirty="0" err="1"/>
              <a:t>dataset</a:t>
            </a:r>
            <a:r>
              <a:rPr lang="nb-NO" dirty="0"/>
              <a:t>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073FF0-D338-68F6-6066-FFED089C6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/>
          <a:stretch/>
        </p:blipFill>
        <p:spPr>
          <a:xfrm>
            <a:off x="695325" y="1957464"/>
            <a:ext cx="5400675" cy="402257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35ADB-3BDC-30E4-F6E7-90D3C56A3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O" dirty="0"/>
              <a:t>Word </a:t>
            </a:r>
            <a:r>
              <a:rPr lang="es-CO" dirty="0" err="1"/>
              <a:t>reduction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not</a:t>
            </a:r>
            <a:r>
              <a:rPr lang="es-CO" dirty="0"/>
              <a:t> </a:t>
            </a:r>
            <a:r>
              <a:rPr lang="es-CO" dirty="0" err="1"/>
              <a:t>constant</a:t>
            </a:r>
            <a:r>
              <a:rPr lang="es-CO" dirty="0"/>
              <a:t>:</a:t>
            </a:r>
          </a:p>
          <a:p>
            <a:endParaRPr lang="es-CO" dirty="0"/>
          </a:p>
          <a:p>
            <a:pPr lvl="1"/>
            <a:r>
              <a:rPr lang="es-CO" dirty="0" err="1"/>
              <a:t>Average</a:t>
            </a:r>
            <a:r>
              <a:rPr lang="es-CO" dirty="0"/>
              <a:t> 382 </a:t>
            </a:r>
            <a:r>
              <a:rPr lang="es-CO" dirty="0" err="1"/>
              <a:t>words</a:t>
            </a:r>
            <a:r>
              <a:rPr lang="es-CO" dirty="0"/>
              <a:t> per </a:t>
            </a:r>
            <a:r>
              <a:rPr lang="es-CO" dirty="0" err="1"/>
              <a:t>document</a:t>
            </a:r>
            <a:r>
              <a:rPr lang="es-CO" dirty="0"/>
              <a:t>.</a:t>
            </a:r>
          </a:p>
          <a:p>
            <a:pPr lvl="1"/>
            <a:endParaRPr lang="es-CO" dirty="0"/>
          </a:p>
          <a:p>
            <a:pPr lvl="1"/>
            <a:r>
              <a:rPr lang="es-CO" dirty="0" err="1"/>
              <a:t>Few</a:t>
            </a:r>
            <a:r>
              <a:rPr lang="es-CO" dirty="0"/>
              <a:t> </a:t>
            </a:r>
            <a:r>
              <a:rPr lang="es-CO" dirty="0" err="1"/>
              <a:t>paper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a </a:t>
            </a:r>
            <a:r>
              <a:rPr lang="es-CO" dirty="0" err="1"/>
              <a:t>high</a:t>
            </a:r>
            <a:r>
              <a:rPr lang="es-CO" dirty="0"/>
              <a:t> Word </a:t>
            </a:r>
            <a:r>
              <a:rPr lang="es-CO" dirty="0" err="1"/>
              <a:t>loss</a:t>
            </a:r>
            <a:r>
              <a:rPr lang="es-C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2054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A796FB-03EA-FBEF-6D2E-015E7C6E0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LLM Data </a:t>
            </a:r>
            <a:r>
              <a:rPr lang="nb-NO" dirty="0" err="1"/>
              <a:t>Cleanup</a:t>
            </a:r>
            <a:r>
              <a:rPr lang="nb-NO" dirty="0"/>
              <a:t> – Word </a:t>
            </a:r>
            <a:r>
              <a:rPr lang="nb-NO" dirty="0" err="1"/>
              <a:t>reduction</a:t>
            </a:r>
            <a:endParaRPr lang="en-US" dirty="0"/>
          </a:p>
        </p:txBody>
      </p:sp>
      <p:pic>
        <p:nvPicPr>
          <p:cNvPr id="9" name="Content Placeholder 8" descr="A graph with blue lines&#10;&#10;Description automatically generated">
            <a:extLst>
              <a:ext uri="{FF2B5EF4-FFF2-40B4-BE49-F238E27FC236}">
                <a16:creationId xmlns:a16="http://schemas.microsoft.com/office/drawing/2014/main" id="{E6073FF0-D338-68F6-6066-FFED089C69C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95325" y="1957464"/>
            <a:ext cx="5400675" cy="4022571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2BBEF6-9588-C5DD-752D-A75BB7EF93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03938" y="2098767"/>
            <a:ext cx="5400675" cy="3739965"/>
          </a:xfr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D7CF6975-0BC8-8718-4BF9-8AA65D929ED8}"/>
              </a:ext>
            </a:extLst>
          </p:cNvPr>
          <p:cNvSpPr/>
          <p:nvPr/>
        </p:nvSpPr>
        <p:spPr>
          <a:xfrm rot="5400000">
            <a:off x="4506691" y="809567"/>
            <a:ext cx="267144" cy="379548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A9FEE6-DC45-5F10-E504-4FFDE8B34CF9}"/>
              </a:ext>
            </a:extLst>
          </p:cNvPr>
          <p:cNvSpPr/>
          <p:nvPr/>
        </p:nvSpPr>
        <p:spPr>
          <a:xfrm>
            <a:off x="6545946" y="2627086"/>
            <a:ext cx="957940" cy="3342195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47EB0-7FF0-9560-4E2D-F228EBC86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916" y="568043"/>
            <a:ext cx="4067175" cy="14001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521BE1-D127-40A4-9C51-0159A4978EBE}"/>
              </a:ext>
            </a:extLst>
          </p:cNvPr>
          <p:cNvSpPr txBox="1"/>
          <p:nvPr/>
        </p:nvSpPr>
        <p:spPr>
          <a:xfrm>
            <a:off x="7817685" y="198711"/>
            <a:ext cx="3010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Removed </a:t>
            </a:r>
            <a:r>
              <a:rPr lang="es-CO" dirty="0" err="1"/>
              <a:t>words</a:t>
            </a:r>
            <a:r>
              <a:rPr lang="es-CO" dirty="0"/>
              <a:t> </a:t>
            </a:r>
            <a:r>
              <a:rPr lang="es-CO" dirty="0" err="1"/>
              <a:t>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8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0CDE90-1D3A-1BDD-CDD8-A77816E7F8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08922-2071-FCD8-F653-CC1054EA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Challenges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E40A-DD08-19CA-2B96-1378FD57DC5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Complexity:</a:t>
            </a:r>
          </a:p>
          <a:p>
            <a:pPr lvl="1"/>
            <a:r>
              <a:rPr lang="en-US" dirty="0"/>
              <a:t>High computational and time-consuming for processing </a:t>
            </a:r>
            <a:r>
              <a:rPr lang="en-US" b="1" dirty="0"/>
              <a:t>large text-based</a:t>
            </a:r>
            <a:r>
              <a:rPr lang="en-US" dirty="0"/>
              <a:t> </a:t>
            </a:r>
            <a:r>
              <a:rPr lang="en-US" b="1" dirty="0"/>
              <a:t>datasets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Data Quality Issues</a:t>
            </a:r>
            <a:r>
              <a:rPr lang="en-US" dirty="0"/>
              <a:t>: inconsistent and incomplete data due to PDF processing.</a:t>
            </a:r>
          </a:p>
          <a:p>
            <a:pPr lvl="1"/>
            <a:r>
              <a:rPr lang="en-US" dirty="0"/>
              <a:t>Irrecoverable Data: Acceptance that certain data may be permanently lost or unusable, despite advanced algorithms.</a:t>
            </a:r>
          </a:p>
          <a:p>
            <a:pPr lvl="1"/>
            <a:r>
              <a:rPr lang="en-US" dirty="0"/>
              <a:t>Analysis Complexity: Non-trivial extraction and interpretation challenges due to data diversity and volume.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Objective Specificity: What do we want to get out of this dataset?</a:t>
            </a:r>
          </a:p>
          <a:p>
            <a:pPr lvl="1"/>
            <a:r>
              <a:rPr lang="en-US" b="1" dirty="0"/>
              <a:t>Try to reduce the number of tokens without compromising the quality of data to save computational time.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NLP Trade-offs: </a:t>
            </a:r>
          </a:p>
          <a:p>
            <a:pPr lvl="1"/>
            <a:r>
              <a:rPr lang="en-US" b="1" dirty="0"/>
              <a:t>Reduction of data &gt; Computational time</a:t>
            </a:r>
            <a:r>
              <a:rPr lang="en-US" dirty="0"/>
              <a:t> vs </a:t>
            </a:r>
            <a:r>
              <a:rPr lang="en-US" b="1" dirty="0"/>
              <a:t>Preservation of data &gt; LLM accuracy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932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tema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DE1C57A0-6917-4810-8DA9-139330FF18EA}"/>
    </a:ext>
  </a:extLst>
</a:theme>
</file>

<file path=ppt/theme/theme2.xml><?xml version="1.0" encoding="utf-8"?>
<a:theme xmlns:a="http://schemas.openxmlformats.org/drawingml/2006/main" name="Custom Design">
  <a:themeElements>
    <a:clrScheme name="Equinor palette">
      <a:dk1>
        <a:srgbClr val="333333"/>
      </a:dk1>
      <a:lt1>
        <a:srgbClr val="FFFFFF"/>
      </a:lt1>
      <a:dk2>
        <a:srgbClr val="7D0023"/>
      </a:dk2>
      <a:lt2>
        <a:srgbClr val="E0E4E7"/>
      </a:lt2>
      <a:accent1>
        <a:srgbClr val="243746"/>
      </a:accent1>
      <a:accent2>
        <a:srgbClr val="007079"/>
      </a:accent2>
      <a:accent3>
        <a:srgbClr val="DFF5FF"/>
      </a:accent3>
      <a:accent4>
        <a:srgbClr val="E6FAEC"/>
      </a:accent4>
      <a:accent5>
        <a:srgbClr val="FFE7D6"/>
      </a:accent5>
      <a:accent6>
        <a:srgbClr val="FF1243"/>
      </a:accent6>
      <a:hlink>
        <a:srgbClr val="7D0023"/>
      </a:hlink>
      <a:folHlink>
        <a:srgbClr val="7D0023"/>
      </a:folHlink>
    </a:clrScheme>
    <a:fontScheme name="Equinor">
      <a:majorFont>
        <a:latin typeface="Equinor Medium"/>
        <a:ea typeface=""/>
        <a:cs typeface=""/>
      </a:majorFont>
      <a:minorFont>
        <a:latin typeface="Equino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quinor corporate template .potx" id="{B6C8F20C-A55D-4B51-85F8-5BA516B42600}" vid="{BEE2C9F1-0DB0-4CD9-A9A1-98FA32C8718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519d5ff8fc64ffea9cb9a4c0b377271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</TermName>
          <TermId xmlns="http://schemas.microsoft.com/office/infopath/2007/PartnerControls">3361fef0-33ac-457d-8a1d-df19735ffcb1</TermId>
        </TermInfo>
      </Terms>
    </b519d5ff8fc64ffea9cb9a4c0b377271>
    <c71f94430ee24530b6af52dc58e8598c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 record</TermName>
          <TermId xmlns="http://schemas.microsoft.com/office/infopath/2007/PartnerControls">90cacf05-b8a6-4550-939b-1ce95d12ffe4</TermId>
        </TermInfo>
      </Terms>
    </c71f94430ee24530b6af52dc58e8598c>
    <hfb23c77fa4f4618a5f446ac03ac12a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development and implementation (TDI)</TermName>
          <TermId xmlns="http://schemas.microsoft.com/office/infopath/2007/PartnerControls">01afcb3b-5eca-414e-9ead-1d3cb7205fcb</TermId>
        </TermInfo>
      </Terms>
    </hfb23c77fa4f4618a5f446ac03ac12ab>
    <gd56e2644879487f8da67586944cf0f5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af4d3abd-d88d-48b7-8fea-db9baac9496f</TermId>
        </TermInfo>
      </Terms>
    </gd56e2644879487f8da67586944cf0f5>
    <g971e9ce8060489b80a056801d36d93d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b6a69bb1-4da6-4b3a-bc7f-2752c0395156</TermId>
        </TermInfo>
      </Terms>
    </g971e9ce8060489b80a056801d36d93d>
    <j463fd55c1e24278acd7d668b68aa43a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TDI RLC CCS SOLUTIONS (TDI RLC CCSS)</TermName>
          <TermId xmlns="http://schemas.microsoft.com/office/infopath/2007/PartnerControls">a8fd5728-3f03-486e-974e-ef2ed61f11c5</TermId>
        </TermInfo>
      </Terms>
    </j463fd55c1e24278acd7d668b68aa43a>
    <TaxCatchAll xmlns="a656ad94-3715-4ea0-be80-cf24fdf77b36">
      <Value>15</Value>
      <Value>14</Value>
      <Value>13</Value>
      <Value>11</Value>
      <Value>9</Value>
      <Value>8</Value>
      <Value>41</Value>
      <Value>6</Value>
      <Value>54</Value>
      <Value>7</Value>
    </TaxCatchAll>
    <m9e92212f5fa42fa9b52bc2f3224e0af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Equinor ASA</TermName>
          <TermId xmlns="http://schemas.microsoft.com/office/infopath/2007/PartnerControls">98c35a5d-62b8-4578-be3d-53b9f4deec1f</TermId>
        </TermInfo>
      </Terms>
    </m9e92212f5fa42fa9b52bc2f3224e0af>
    <d632f762b19c46329b06e4a329cb5038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TECHNOLOGY DIGITAL ＆ INNOVATION (TDI)</TermName>
          <TermId xmlns="http://schemas.microsoft.com/office/infopath/2007/PartnerControls">90177810-19d5-40f0-8fda-8eb6a1357ee0</TermId>
        </TermInfo>
      </Terms>
    </d632f762b19c46329b06e4a329cb5038>
    <mbf6ec96a4d94feeaf76fee4d5d0c80e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Global</TermName>
          <TermId xmlns="http://schemas.microsoft.com/office/infopath/2007/PartnerControls">c55188b0-9e1b-4cc5-8ff0-8cb874983813</TermId>
        </TermInfo>
      </Terms>
    </mbf6ec96a4d94feeaf76fee4d5d0c80e>
    <o6fe11a35735487dac377a215490fa4b xmlns="a656ad94-3715-4ea0-be80-cf24fdf77b36">
      <Terms xmlns="http://schemas.microsoft.com/office/infopath/2007/PartnerControls">
        <TermInfo xmlns="http://schemas.microsoft.com/office/infopath/2007/PartnerControls">
          <TermName xmlns="http://schemas.microsoft.com/office/infopath/2007/PartnerControls">Office 365</TermName>
          <TermId xmlns="http://schemas.microsoft.com/office/infopath/2007/PartnerControls">23cc2eaf-b88f-49bf-9aee-2309aadb8846</TermId>
        </TermInfo>
      </Terms>
    </o6fe11a35735487dac377a215490fa4b>
  </documentManagement>
</p:properties>
</file>

<file path=customXml/item2.xml><?xml version="1.0" encoding="utf-8"?>
<?mso-contentType ?>
<SharedContentType xmlns="Microsoft.SharePoint.Taxonomy.ContentTypeSync" SourceId="02f74cf1-ae9f-400d-bc52-3bcd3a9e177f" ContentTypeId="0x0101" PreviousValue="false" LastSyncTimeStamp="2017-04-04T06:38:12.213Z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quinor Document" ma:contentTypeID="0x01010021A623C39873404E8BA89587BD4428B40100AEF93F650C6951448CF521C67F4B0CC3" ma:contentTypeVersion="3" ma:contentTypeDescription="Create a new document." ma:contentTypeScope="" ma:versionID="bbad98c9ee31a395afc6987666185298">
  <xsd:schema xmlns:xsd="http://www.w3.org/2001/XMLSchema" xmlns:xs="http://www.w3.org/2001/XMLSchema" xmlns:p="http://schemas.microsoft.com/office/2006/metadata/properties" xmlns:ns2="a656ad94-3715-4ea0-be80-cf24fdf77b36" xmlns:ns3="ccd26e1a-6845-4a0f-ace8-4bb8f2ffe80e" targetNamespace="http://schemas.microsoft.com/office/2006/metadata/properties" ma:root="true" ma:fieldsID="ce58365d249d088e2ab6c18c0c912871" ns2:_="" ns3:_="">
    <xsd:import namespace="a656ad94-3715-4ea0-be80-cf24fdf77b36"/>
    <xsd:import namespace="ccd26e1a-6845-4a0f-ace8-4bb8f2ffe80e"/>
    <xsd:element name="properties">
      <xsd:complexType>
        <xsd:sequence>
          <xsd:element name="documentManagement">
            <xsd:complexType>
              <xsd:all>
                <xsd:element ref="ns2:d632f762b19c46329b06e4a329cb5038" minOccurs="0"/>
                <xsd:element ref="ns2:TaxCatchAll" minOccurs="0"/>
                <xsd:element ref="ns2:TaxCatchAllLabel" minOccurs="0"/>
                <xsd:element ref="ns2:mbf6ec96a4d94feeaf76fee4d5d0c80e" minOccurs="0"/>
                <xsd:element ref="ns2:c71f94430ee24530b6af52dc58e8598c" minOccurs="0"/>
                <xsd:element ref="ns2:m9e92212f5fa42fa9b52bc2f3224e0af" minOccurs="0"/>
                <xsd:element ref="ns2:hfb23c77fa4f4618a5f446ac03ac12ab" minOccurs="0"/>
                <xsd:element ref="ns2:g971e9ce8060489b80a056801d36d93d" minOccurs="0"/>
                <xsd:element ref="ns2:b519d5ff8fc64ffea9cb9a4c0b377271" minOccurs="0"/>
                <xsd:element ref="ns2:o6fe11a35735487dac377a215490fa4b" minOccurs="0"/>
                <xsd:element ref="ns2:gd56e2644879487f8da67586944cf0f5" minOccurs="0"/>
                <xsd:element ref="ns2:j463fd55c1e24278acd7d668b68aa43a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56ad94-3715-4ea0-be80-cf24fdf77b36" elementFormDefault="qualified">
    <xsd:import namespace="http://schemas.microsoft.com/office/2006/documentManagement/types"/>
    <xsd:import namespace="http://schemas.microsoft.com/office/infopath/2007/PartnerControls"/>
    <xsd:element name="d632f762b19c46329b06e4a329cb5038" ma:index="8" ma:taxonomy="true" ma:internalName="d632f762b19c46329b06e4a329cb5038" ma:taxonomyFieldName="EIMBusinessArea" ma:displayName="Business Area" ma:default="11;#TECHNOLOGY DIGITAL ＆ INNOVATION (TDI)|90177810-19d5-40f0-8fda-8eb6a1357ee0" ma:fieldId="{d632f762-b19c-4632-9b06-e4a329cb5038}" ma:sspId="02f74cf1-ae9f-400d-bc52-3bcd3a9e177f" ma:termSetId="a8ca9a86-9113-48ea-8063-579000373f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4b4694c1-b74d-4017-9989-5531e8dc14cf}" ma:internalName="TaxCatchAll" ma:showField="CatchAllData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4b4694c1-b74d-4017-9989-5531e8dc14cf}" ma:internalName="TaxCatchAllLabel" ma:readOnly="true" ma:showField="CatchAllDataLabel" ma:web="a656ad94-3715-4ea0-be80-cf24fdf77b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bf6ec96a4d94feeaf76fee4d5d0c80e" ma:index="12" ma:taxonomy="true" ma:internalName="mbf6ec96a4d94feeaf76fee4d5d0c80e" ma:taxonomyFieldName="EIMCountry" ma:displayName="Country" ma:default="12;#Norway|cd21f0fc-a0f3-48c6-8f36-ae1c60534e37" ma:fieldId="{6bf6ec96-a4d9-4fee-af76-fee4d5d0c80e}" ma:taxonomyMulti="true" ma:sspId="02f74cf1-ae9f-400d-bc52-3bcd3a9e177f" ma:termSetId="0250f7c1-058f-435e-97fc-c7f58584592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71f94430ee24530b6af52dc58e8598c" ma:index="14" ma:taxonomy="true" ma:internalName="c71f94430ee24530b6af52dc58e8598c" ma:taxonomyFieldName="EIMInformationAsset" ma:displayName="Information type" ma:default="" ma:fieldId="{c71f9443-0ee2-4530-b6af-52dc58e8598c}" ma:sspId="02f74cf1-ae9f-400d-bc52-3bcd3a9e177f" ma:termSetId="b76f03a6-1db7-44cf-ab25-1870b16029a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9e92212f5fa42fa9b52bc2f3224e0af" ma:index="16" ma:taxonomy="true" ma:internalName="m9e92212f5fa42fa9b52bc2f3224e0af" ma:taxonomyFieldName="EIMLegalEntity" ma:displayName="Legal Entity" ma:default="6;#Equinor ASA|98c35a5d-62b8-4578-be3d-53b9f4deec1f" ma:fieldId="{69e92212-f5fa-42fa-9b52-bc2f3224e0af}" ma:sspId="02f74cf1-ae9f-400d-bc52-3bcd3a9e177f" ma:termSetId="547ebc0c-73a3-4a88-b498-ea2a950fe21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b23c77fa4f4618a5f446ac03ac12ab" ma:index="18" ma:taxonomy="true" ma:internalName="hfb23c77fa4f4618a5f446ac03ac12ab" ma:taxonomyFieldName="EIMProcessArea" ma:displayName="Business capability level 1" ma:default="14;#Technology development and implementation (TDI)|01afcb3b-5eca-414e-9ead-1d3cb7205fcb" ma:fieldId="{1fb23c77-fa4f-4618-a5f4-46ac03ac12ab}" ma:sspId="02f74cf1-ae9f-400d-bc52-3bcd3a9e177f" ma:termSetId="041c847a-4248-484c-8e89-6aba1a2f3a5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971e9ce8060489b80a056801d36d93d" ma:index="20" ma:taxonomy="true" ma:internalName="g971e9ce8060489b80a056801d36d93d" ma:taxonomyFieldName="EIMProcess" ma:displayName="Business capability level 2" ma:default="16;#Technology development and implementation|dc35df5a-637b-4931-aa8a-8ad4f87f1407" ma:fieldId="{0971e9ce-8060-489b-80a0-56801d36d93d}" ma:sspId="02f74cf1-ae9f-400d-bc52-3bcd3a9e177f" ma:termSetId="3b80e1d2-5900-412d-b185-fa8652847d1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519d5ff8fc64ffea9cb9a4c0b377271" ma:index="22" ma:taxonomy="true" ma:internalName="b519d5ff8fc64ffea9cb9a4c0b377271" ma:taxonomyFieldName="EIMSecurityClassification" ma:displayName="Security Classification" ma:default="9;#Internal|3361fef0-33ac-457d-8a1d-df19735ffcb1" ma:fieldId="{b519d5ff-8fc6-4ffe-a9cb-9a4c0b377271}" ma:sspId="02f74cf1-ae9f-400d-bc52-3bcd3a9e177f" ma:termSetId="6586e8a5-4521-47b6-a267-a502c9a77ea2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o6fe11a35735487dac377a215490fa4b" ma:index="24" nillable="true" ma:taxonomy="true" ma:internalName="o6fe11a35735487dac377a215490fa4b" ma:taxonomyFieldName="EIMSource" ma:displayName="Source" ma:default="8;#Office 365|23cc2eaf-b88f-49bf-9aee-2309aadb8846" ma:fieldId="{86fe11a3-5735-487d-ac37-7a215490fa4b}" ma:sspId="02f74cf1-ae9f-400d-bc52-3bcd3a9e177f" ma:termSetId="68f706c4-2129-47d0-b770-1bab961b61b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d56e2644879487f8da67586944cf0f5" ma:index="26" ma:taxonomy="true" ma:internalName="gd56e2644879487f8da67586944cf0f5" ma:taxonomyFieldName="EIMStatus" ma:displayName="Status" ma:default="7;#Draft|af4d3abd-d88d-48b7-8fea-db9baac9496f" ma:fieldId="{0d56e264-4879-487f-8da6-7586944cf0f5}" ma:sspId="02f74cf1-ae9f-400d-bc52-3bcd3a9e177f" ma:termSetId="ee819452-dde8-4ad2-a8b9-030bdfafa61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463fd55c1e24278acd7d668b68aa43a" ma:index="28" nillable="true" ma:taxonomy="true" ma:internalName="j463fd55c1e24278acd7d668b68aa43a" ma:taxonomyFieldName="EIMOrganisationUnit" ma:displayName="Organisation Unit" ma:default="17;#TDI RENEWABLE AND LOW CARBON (TDI RLC)|316a5e64-5003-4a22-b397-1ab125a108bb" ma:fieldId="{3463fd55-c1e2-4278-acd7-d668b68aa43a}" ma:sspId="02f74cf1-ae9f-400d-bc52-3bcd3a9e177f" ma:termSetId="f36a540b-7bb7-4142-ae76-bc96ba0f7f01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d26e1a-6845-4a0f-ace8-4bb8f2ffe80e" elementFormDefault="qualified">
    <xsd:import namespace="http://schemas.microsoft.com/office/2006/documentManagement/types"/>
    <xsd:import namespace="http://schemas.microsoft.com/office/infopath/2007/PartnerControls"/>
    <xsd:element name="MediaServiceSearchProperties" ma:index="3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3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06BC25-6971-4927-B290-6A453B190920}">
  <ds:schemaRefs>
    <ds:schemaRef ds:uri="a656ad94-3715-4ea0-be80-cf24fdf77b36"/>
    <ds:schemaRef ds:uri="ccd26e1a-6845-4a0f-ace8-4bb8f2ffe8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64C2E64-C33F-4F1F-A3BC-4AF20845B69E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11EFDA35-DF5D-45D0-8C5E-DF4A79807BDC}">
  <ds:schemaRefs>
    <ds:schemaRef ds:uri="a656ad94-3715-4ea0-be80-cf24fdf77b36"/>
    <ds:schemaRef ds:uri="ccd26e1a-6845-4a0f-ace8-4bb8f2ffe8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1CA759BA-60DD-4235-BDB1-B2C8185628E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aa4a235-b6e2-48d5-9195-7fcf05b459b0}" enabled="0" method="" siteId="{3aa4a235-b6e2-48d5-9195-7fcf05b459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Presentation1  -  AutoRecovered</Template>
  <TotalTime>1548</TotalTime>
  <Words>554</Words>
  <Application>Microsoft Office PowerPoint</Application>
  <PresentationFormat>Widescreen</PresentationFormat>
  <Paragraphs>100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Equinor</vt:lpstr>
      <vt:lpstr>Equinor Light</vt:lpstr>
      <vt:lpstr>Equinor Medium</vt:lpstr>
      <vt:lpstr>1_Office-tema</vt:lpstr>
      <vt:lpstr>Custom Design</vt:lpstr>
      <vt:lpstr>NoCoalMiners</vt:lpstr>
      <vt:lpstr>Diskos dataset</vt:lpstr>
      <vt:lpstr>How this is relevant for our Net Zero goals</vt:lpstr>
      <vt:lpstr>Preliminary data exploration</vt:lpstr>
      <vt:lpstr>Plan</vt:lpstr>
      <vt:lpstr>LLM Data Cleanup</vt:lpstr>
      <vt:lpstr>LLM Data Cleanup – Word reduction (whole dataset)</vt:lpstr>
      <vt:lpstr>LLM Data Cleanup – Word reduction</vt:lpstr>
      <vt:lpstr>Challenges</vt:lpstr>
      <vt:lpstr>Way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INSTRUCTION: DELETE AFTER READING</dc:title>
  <dc:creator>Arina Sledina</dc:creator>
  <cp:lastModifiedBy>Alejandro Bello Palacios</cp:lastModifiedBy>
  <cp:revision>5</cp:revision>
  <dcterms:created xsi:type="dcterms:W3CDTF">2023-03-06T11:05:12Z</dcterms:created>
  <dcterms:modified xsi:type="dcterms:W3CDTF">2024-06-10T11:51:01Z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0x01010021A623C39873404E8BA89587BD4428B40100AEF93F650C6951448CF521C67F4B0CC3</vt:lpwstr>
  </property>
  <property fmtid="{D5CDD505-2E9C-101B-9397-08002B2CF9AE}" pid="3" name="EIMLegalEntity">
    <vt:lpwstr>6;#Equinor ASA|98c35a5d-62b8-4578-be3d-53b9f4deec1f</vt:lpwstr>
  </property>
  <property fmtid="{D5CDD505-2E9C-101B-9397-08002B2CF9AE}" pid="4" name="MediaServiceImageTags">
    <vt:lpwstr/>
  </property>
  <property fmtid="{D5CDD505-2E9C-101B-9397-08002B2CF9AE}" pid="5" name="EIMBusinessArea">
    <vt:lpwstr>11;#TECHNOLOGY DIGITAL ＆ INNOVATION (TDI)|90177810-19d5-40f0-8fda-8eb6a1357ee0</vt:lpwstr>
  </property>
  <property fmtid="{D5CDD505-2E9C-101B-9397-08002B2CF9AE}" pid="6" name="EIMSource">
    <vt:lpwstr>8;#Office 365|23cc2eaf-b88f-49bf-9aee-2309aadb8846</vt:lpwstr>
  </property>
  <property fmtid="{D5CDD505-2E9C-101B-9397-08002B2CF9AE}" pid="7" name="EIMSecurityClassification">
    <vt:lpwstr>9;#Internal|3361fef0-33ac-457d-8a1d-df19735ffcb1</vt:lpwstr>
  </property>
  <property fmtid="{D5CDD505-2E9C-101B-9397-08002B2CF9AE}" pid="8" name="EIMProcessArea">
    <vt:lpwstr>14;#Technology development and implementation (TDI)|01afcb3b-5eca-414e-9ead-1d3cb7205fcb</vt:lpwstr>
  </property>
  <property fmtid="{D5CDD505-2E9C-101B-9397-08002B2CF9AE}" pid="9" name="EIMStatus">
    <vt:lpwstr>7;#Draft|af4d3abd-d88d-48b7-8fea-db9baac9496f</vt:lpwstr>
  </property>
  <property fmtid="{D5CDD505-2E9C-101B-9397-08002B2CF9AE}" pid="10" name="lcf76f155ced4ddcb4097134ff3c332f">
    <vt:lpwstr/>
  </property>
  <property fmtid="{D5CDD505-2E9C-101B-9397-08002B2CF9AE}" pid="11" name="EIMCountry">
    <vt:lpwstr>41;#Global|c55188b0-9e1b-4cc5-8ff0-8cb874983813</vt:lpwstr>
  </property>
  <property fmtid="{D5CDD505-2E9C-101B-9397-08002B2CF9AE}" pid="12" name="EIMProcess">
    <vt:lpwstr>15;#Not Applicable|b6a69bb1-4da6-4b3a-bc7f-2752c0395156</vt:lpwstr>
  </property>
  <property fmtid="{D5CDD505-2E9C-101B-9397-08002B2CF9AE}" pid="13" name="EIMOrganisationUnit">
    <vt:lpwstr>54;#TDI RLC CCS SOLUTIONS (TDI RLC CCSS)|a8fd5728-3f03-486e-974e-ef2ed61f11c5</vt:lpwstr>
  </property>
  <property fmtid="{D5CDD505-2E9C-101B-9397-08002B2CF9AE}" pid="14" name="EIMInformationAsset">
    <vt:lpwstr>13;#Non record|90cacf05-b8a6-4550-939b-1ce95d12ffe4</vt:lpwstr>
  </property>
  <property fmtid="{D5CDD505-2E9C-101B-9397-08002B2CF9AE}" pid="15" name="SharedWithUsers">
    <vt:lpwstr>89;#Thorfinn Håkonsen</vt:lpwstr>
  </property>
</Properties>
</file>