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Poppins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Poppi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27fccff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27fccff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27fccff3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27fccff3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27fccff3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27fccff3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27fccff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27fccff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27fccff3e_1_14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27fccff3e_1_14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27fccff3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27fccff3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27fccff3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27fccff3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27fccff3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27fccff3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27fccff3e_1_14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27fccff3e_1_14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27fccff3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27fccff3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Explainable-Christmas</a:t>
            </a:r>
            <a:endParaRPr sz="56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Marcos Jacinto - Madrid - Geowellex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Edwin Brown - UK - Optic Earth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0" l="0" r="76086" t="0"/>
          <a:stretch/>
        </p:blipFill>
        <p:spPr>
          <a:xfrm>
            <a:off x="56600" y="40300"/>
            <a:ext cx="569250" cy="10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0" l="74576" r="0" t="0"/>
          <a:stretch/>
        </p:blipFill>
        <p:spPr>
          <a:xfrm>
            <a:off x="8497025" y="40300"/>
            <a:ext cx="605200" cy="10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24322" r="50254" t="0"/>
          <a:stretch/>
        </p:blipFill>
        <p:spPr>
          <a:xfrm>
            <a:off x="38625" y="4069775"/>
            <a:ext cx="605200" cy="10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b="0" l="47206" r="24558" t="0"/>
          <a:stretch/>
        </p:blipFill>
        <p:spPr>
          <a:xfrm>
            <a:off x="8397975" y="4038225"/>
            <a:ext cx="672125" cy="10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Challenges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6593050" y="1152475"/>
            <a:ext cx="223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Computing the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SHAP values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isn’t optimized yet to GPUs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had to reduce samples to 16x16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NVIDIA’s cluster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50" y="1152475"/>
            <a:ext cx="6288511" cy="35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Conclusions &amp; Further Work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Using SHAP to explain allowed us to: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valuate possible biases: all the attributes and the seismic data contribute to the predictions;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data-driven approach;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Next steps: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Optimize a few parts of the code so it runs faster;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Reproducible pipeline and experiment tracking.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oppins"/>
                <a:ea typeface="Poppins"/>
                <a:cs typeface="Poppins"/>
                <a:sym typeface="Poppins"/>
              </a:rPr>
              <a:t>Food for thought. . </a:t>
            </a:r>
            <a:endParaRPr sz="3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“Deep learning also makes problem-solving much easier, because it completely automates what used to be the most crucial step in a machine learning workflow: feature engineering. “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latin typeface="Montserrat"/>
                <a:ea typeface="Montserrat"/>
                <a:cs typeface="Montserrat"/>
                <a:sym typeface="Montserrat"/>
              </a:rPr>
              <a:t>Francois Chollet, Deep Learning with Python, 2021</a:t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Intro to Idea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5301075" y="1152475"/>
            <a:ext cx="353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 used the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TGS Salt Identification Challenge data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along with a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U-Net model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trained from scratch using Tensorflow's library.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Seismic attributes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were created from the seismic data.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Finally, we used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Shap library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to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calculate SHAP values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and obtain a measure of how important each feature (seismic data and attributes) is.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0" l="0" r="49101" t="0"/>
          <a:stretch/>
        </p:blipFill>
        <p:spPr>
          <a:xfrm>
            <a:off x="701300" y="1135525"/>
            <a:ext cx="3792901" cy="20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b="0" l="0" r="60049" t="0"/>
          <a:stretch/>
        </p:blipFill>
        <p:spPr>
          <a:xfrm>
            <a:off x="769125" y="3167200"/>
            <a:ext cx="3531299" cy="17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Attribute Generation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00" y="1309400"/>
            <a:ext cx="8839200" cy="1782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426925" y="3268775"/>
            <a:ext cx="38103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 set of </a:t>
            </a: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seismic attributes</a:t>
            </a: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were calculated from the original seismic section using the </a:t>
            </a: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Bruges library.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484700" y="3180625"/>
            <a:ext cx="4260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Salt often has a different seismic character compared with other type of geological structures. Therefore, seismic attributes could </a:t>
            </a: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offer some useful input features.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Model Summary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52475"/>
            <a:ext cx="392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 used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U-Net model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trained from scratch using Tensorflow's library.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During training, we used two NVIDIA GPUs* from the provided cluster.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*Thanks NVIDIA!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325" y="1152463"/>
            <a:ext cx="4495800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5132225" y="41528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Ronnerberger et al. (2015)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1492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Model Training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9189"/>
            <a:ext cx="9144001" cy="432432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6244500" y="1318600"/>
            <a:ext cx="2587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Validation AUC: 92.4%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Validation Acc.: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88.8%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Test AUC: 92.5%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Test Acc.: 87.7%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Model Evaluation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1000" y="866675"/>
            <a:ext cx="8355526" cy="4177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7036800" y="3844900"/>
            <a:ext cx="2107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had to reduce samples to 16x16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2595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Shap Evaluation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000" y="946950"/>
            <a:ext cx="3850100" cy="34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2595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Shap Evaluation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10393" r="8726" t="0"/>
          <a:stretch/>
        </p:blipFill>
        <p:spPr>
          <a:xfrm>
            <a:off x="390213" y="670202"/>
            <a:ext cx="8363575" cy="47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Shap Evaluation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925" y="1209900"/>
            <a:ext cx="1935670" cy="17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/>
          <p:nvPr/>
        </p:nvSpPr>
        <p:spPr>
          <a:xfrm>
            <a:off x="5592482" y="1840214"/>
            <a:ext cx="151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4">
            <a:alphaModFix/>
          </a:blip>
          <a:srcRect b="7325" l="39172" r="35685" t="49356"/>
          <a:stretch/>
        </p:blipFill>
        <p:spPr>
          <a:xfrm>
            <a:off x="6557621" y="1291533"/>
            <a:ext cx="1826204" cy="1573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/>
          <p:nvPr/>
        </p:nvSpPr>
        <p:spPr>
          <a:xfrm>
            <a:off x="7640957" y="1840214"/>
            <a:ext cx="151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500" y="1555425"/>
            <a:ext cx="3258400" cy="1345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1"/>
          <p:cNvCxnSpPr/>
          <p:nvPr/>
        </p:nvCxnSpPr>
        <p:spPr>
          <a:xfrm>
            <a:off x="849000" y="3940750"/>
            <a:ext cx="36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1"/>
          <p:cNvCxnSpPr/>
          <p:nvPr/>
        </p:nvCxnSpPr>
        <p:spPr>
          <a:xfrm>
            <a:off x="1829175" y="3940750"/>
            <a:ext cx="14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1"/>
          <p:cNvCxnSpPr/>
          <p:nvPr/>
        </p:nvCxnSpPr>
        <p:spPr>
          <a:xfrm>
            <a:off x="3989950" y="3940750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075" y="3105775"/>
            <a:ext cx="7005906" cy="189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1"/>
          <p:cNvCxnSpPr/>
          <p:nvPr/>
        </p:nvCxnSpPr>
        <p:spPr>
          <a:xfrm>
            <a:off x="806550" y="4016600"/>
            <a:ext cx="31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1570875" y="4016600"/>
            <a:ext cx="175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1"/>
          <p:cNvCxnSpPr/>
          <p:nvPr/>
        </p:nvCxnSpPr>
        <p:spPr>
          <a:xfrm>
            <a:off x="3789150" y="4016600"/>
            <a:ext cx="27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1"/>
          <p:cNvCxnSpPr/>
          <p:nvPr/>
        </p:nvCxnSpPr>
        <p:spPr>
          <a:xfrm>
            <a:off x="4645075" y="4016600"/>
            <a:ext cx="9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1"/>
          <p:cNvCxnSpPr/>
          <p:nvPr/>
        </p:nvCxnSpPr>
        <p:spPr>
          <a:xfrm>
            <a:off x="6212475" y="3981225"/>
            <a:ext cx="48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