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68" r:id="rId3"/>
    <p:sldId id="257" r:id="rId4"/>
    <p:sldId id="258" r:id="rId5"/>
    <p:sldId id="274" r:id="rId6"/>
    <p:sldId id="260" r:id="rId7"/>
    <p:sldId id="265" r:id="rId8"/>
    <p:sldId id="261" r:id="rId9"/>
    <p:sldId id="269" r:id="rId10"/>
    <p:sldId id="270" r:id="rId11"/>
    <p:sldId id="277" r:id="rId12"/>
    <p:sldId id="276" r:id="rId13"/>
    <p:sldId id="275" r:id="rId14"/>
    <p:sldId id="267" r:id="rId15"/>
    <p:sldId id="271" r:id="rId16"/>
    <p:sldId id="273" r:id="rId17"/>
    <p:sldId id="272" r:id="rId18"/>
    <p:sldId id="266" r:id="rId19"/>
  </p:sldIdLst>
  <p:sldSz cx="12192000" cy="6858000"/>
  <p:notesSz cx="6858000" cy="9144000"/>
  <p:defaultTextStyle>
    <a:defPPr>
      <a:defRPr lang="en-A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10"/>
    <p:restoredTop sz="81250"/>
  </p:normalViewPr>
  <p:slideViewPr>
    <p:cSldViewPr snapToGrid="0">
      <p:cViewPr>
        <p:scale>
          <a:sx n="70" d="100"/>
          <a:sy n="70" d="100"/>
        </p:scale>
        <p:origin x="101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90EBA9-0528-F64B-B305-38B693F88063}" type="datetimeFigureOut">
              <a:rPr lang="en-US" smtClean="0"/>
              <a:t>6/10/24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46E190-F6B8-CA4C-8B51-B8AA8A3AAB6A}" type="slidenum">
              <a:rPr lang="en-US" smtClean="0"/>
              <a:t>‹#›</a:t>
            </a:fld>
            <a:endParaRPr lang="en-US"/>
          </a:p>
        </p:txBody>
      </p:sp>
    </p:spTree>
    <p:extLst>
      <p:ext uri="{BB962C8B-B14F-4D97-AF65-F5344CB8AC3E}">
        <p14:creationId xmlns:p14="http://schemas.microsoft.com/office/powerpoint/2010/main" val="976268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B651078A-064B-4B4D-B703-C76459915C50}" type="slidenum">
              <a:rPr lang="en-CA" smtClean="0"/>
              <a:t>5</a:t>
            </a:fld>
            <a:endParaRPr lang="en-CA"/>
          </a:p>
        </p:txBody>
      </p:sp>
    </p:spTree>
    <p:extLst>
      <p:ext uri="{BB962C8B-B14F-4D97-AF65-F5344CB8AC3E}">
        <p14:creationId xmlns:p14="http://schemas.microsoft.com/office/powerpoint/2010/main" val="4129749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a:t>
            </a:r>
            <a:r>
              <a:rPr lang="en-US" sz="1200" dirty="0" err="1"/>
              <a:t>Norne</a:t>
            </a:r>
            <a:r>
              <a:rPr lang="en-US" sz="1200" dirty="0"/>
              <a:t> Field dataset is a comprehensive collection of data from the </a:t>
            </a:r>
            <a:r>
              <a:rPr lang="en-US" sz="1200" dirty="0" err="1"/>
              <a:t>Norne</a:t>
            </a:r>
            <a:r>
              <a:rPr lang="en-US" sz="1200" dirty="0"/>
              <a:t> oil field, located in the Norwegian Sea. It includes detailed information on pressure, saturation, and other essential reservoir properties. This dataset provides an excellent basis for developing advanced simulation models that can predict reservoir behavior and optimize production strategies.</a:t>
            </a:r>
          </a:p>
          <a:p>
            <a:endParaRPr lang="en-US" dirty="0"/>
          </a:p>
        </p:txBody>
      </p:sp>
      <p:sp>
        <p:nvSpPr>
          <p:cNvPr id="4" name="Slide Number Placeholder 3"/>
          <p:cNvSpPr>
            <a:spLocks noGrp="1"/>
          </p:cNvSpPr>
          <p:nvPr>
            <p:ph type="sldNum" sz="quarter" idx="5"/>
          </p:nvPr>
        </p:nvSpPr>
        <p:spPr/>
        <p:txBody>
          <a:bodyPr/>
          <a:lstStyle/>
          <a:p>
            <a:fld id="{0B46E190-F6B8-CA4C-8B51-B8AA8A3AAB6A}" type="slidenum">
              <a:rPr lang="en-US" smtClean="0"/>
              <a:t>6</a:t>
            </a:fld>
            <a:endParaRPr lang="en-US"/>
          </a:p>
        </p:txBody>
      </p:sp>
    </p:spTree>
    <p:extLst>
      <p:ext uri="{BB962C8B-B14F-4D97-AF65-F5344CB8AC3E}">
        <p14:creationId xmlns:p14="http://schemas.microsoft.com/office/powerpoint/2010/main" val="4171125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200" dirty="0"/>
              <a:t>PINO is an advanced machine learning framework that integrates physical laws governing reservoir dynamics with data-driven neural networks. </a:t>
            </a:r>
          </a:p>
          <a:p>
            <a:pPr marL="285750" indent="-285750">
              <a:buFont typeface="Arial" panose="020B0604020202020204" pitchFamily="34" charset="0"/>
              <a:buChar char="•"/>
            </a:pPr>
            <a:r>
              <a:rPr lang="en-US" dirty="0"/>
              <a:t>Modulus current code </a:t>
            </a:r>
          </a:p>
          <a:p>
            <a:endParaRPr lang="en-US" dirty="0"/>
          </a:p>
          <a:p>
            <a:r>
              <a:rPr lang="en-US" dirty="0"/>
              <a:t>Edit FNO history matching to predict </a:t>
            </a:r>
            <a:r>
              <a:rPr lang="en-US" dirty="0" err="1"/>
              <a:t>sequenatilly</a:t>
            </a:r>
            <a:r>
              <a:rPr lang="en-US" dirty="0"/>
              <a:t> the new states given the current states </a:t>
            </a:r>
            <a:r>
              <a:rPr lang="en-US" dirty="0" err="1"/>
              <a:t>ook</a:t>
            </a:r>
            <a:r>
              <a:rPr lang="en-US" dirty="0"/>
              <a:t> forward</a:t>
            </a:r>
          </a:p>
          <a:p>
            <a:endParaRPr lang="en-US" dirty="0"/>
          </a:p>
          <a:p>
            <a:r>
              <a:rPr lang="en-US" dirty="0"/>
              <a:t>Change architecture t </a:t>
            </a:r>
          </a:p>
          <a:p>
            <a:endParaRPr lang="en-US" dirty="0"/>
          </a:p>
        </p:txBody>
      </p:sp>
      <p:sp>
        <p:nvSpPr>
          <p:cNvPr id="4" name="Slide Number Placeholder 3"/>
          <p:cNvSpPr>
            <a:spLocks noGrp="1"/>
          </p:cNvSpPr>
          <p:nvPr>
            <p:ph type="sldNum" sz="quarter" idx="5"/>
          </p:nvPr>
        </p:nvSpPr>
        <p:spPr/>
        <p:txBody>
          <a:bodyPr/>
          <a:lstStyle/>
          <a:p>
            <a:fld id="{0B46E190-F6B8-CA4C-8B51-B8AA8A3AAB6A}" type="slidenum">
              <a:rPr lang="en-US" smtClean="0"/>
              <a:t>7</a:t>
            </a:fld>
            <a:endParaRPr lang="en-US"/>
          </a:p>
        </p:txBody>
      </p:sp>
    </p:spTree>
    <p:extLst>
      <p:ext uri="{BB962C8B-B14F-4D97-AF65-F5344CB8AC3E}">
        <p14:creationId xmlns:p14="http://schemas.microsoft.com/office/powerpoint/2010/main" val="3076797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Due to (Hackathon) time constrains, we are assuming time zero, before the </a:t>
            </a:r>
            <a:r>
              <a:rPr lang="en-US" sz="1200" dirty="0" err="1"/>
              <a:t>Norne</a:t>
            </a:r>
            <a:r>
              <a:rPr lang="en-US" sz="1200" dirty="0"/>
              <a:t> Field started production, we have access to saturation and pressure data. This data will be used to train a Physics-Informed Neural Operator (PINO). This hybrid approach ensures the model respects the fundamental principles of reservoir behavior while leveraging historical data to enhance predictive accuracy.</a:t>
            </a:r>
          </a:p>
          <a:p>
            <a:endParaRPr lang="en-US" dirty="0"/>
          </a:p>
        </p:txBody>
      </p:sp>
      <p:sp>
        <p:nvSpPr>
          <p:cNvPr id="4" name="Slide Number Placeholder 3"/>
          <p:cNvSpPr>
            <a:spLocks noGrp="1"/>
          </p:cNvSpPr>
          <p:nvPr>
            <p:ph type="sldNum" sz="quarter" idx="5"/>
          </p:nvPr>
        </p:nvSpPr>
        <p:spPr/>
        <p:txBody>
          <a:bodyPr/>
          <a:lstStyle/>
          <a:p>
            <a:fld id="{0B46E190-F6B8-CA4C-8B51-B8AA8A3AAB6A}" type="slidenum">
              <a:rPr lang="en-US" smtClean="0"/>
              <a:t>9</a:t>
            </a:fld>
            <a:endParaRPr lang="en-US"/>
          </a:p>
        </p:txBody>
      </p:sp>
    </p:spTree>
    <p:extLst>
      <p:ext uri="{BB962C8B-B14F-4D97-AF65-F5344CB8AC3E}">
        <p14:creationId xmlns:p14="http://schemas.microsoft.com/office/powerpoint/2010/main" val="330477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F3728-2A72-0205-3C5D-6D144248631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0D3E641-6D4A-1594-E67B-919EE9A10A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95705C03-C247-1F90-5080-3FE30D4F1CE7}"/>
              </a:ext>
            </a:extLst>
          </p:cNvPr>
          <p:cNvSpPr>
            <a:spLocks noGrp="1"/>
          </p:cNvSpPr>
          <p:nvPr>
            <p:ph type="dt" sz="half" idx="10"/>
          </p:nvPr>
        </p:nvSpPr>
        <p:spPr/>
        <p:txBody>
          <a:bodyPr/>
          <a:lstStyle/>
          <a:p>
            <a:fld id="{055A6EB5-FEF3-F146-8D97-5C265EFC0B44}" type="datetimeFigureOut">
              <a:rPr lang="en-US" smtClean="0"/>
              <a:t>6/10/24</a:t>
            </a:fld>
            <a:endParaRPr lang="en-US"/>
          </a:p>
        </p:txBody>
      </p:sp>
      <p:sp>
        <p:nvSpPr>
          <p:cNvPr id="5" name="Footer Placeholder 4">
            <a:extLst>
              <a:ext uri="{FF2B5EF4-FFF2-40B4-BE49-F238E27FC236}">
                <a16:creationId xmlns:a16="http://schemas.microsoft.com/office/drawing/2014/main" id="{4964E1E3-FEFF-0512-7E88-AF4A149503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577420-4517-528B-8E79-21478CED3DB4}"/>
              </a:ext>
            </a:extLst>
          </p:cNvPr>
          <p:cNvSpPr>
            <a:spLocks noGrp="1"/>
          </p:cNvSpPr>
          <p:nvPr>
            <p:ph type="sldNum" sz="quarter" idx="12"/>
          </p:nvPr>
        </p:nvSpPr>
        <p:spPr/>
        <p:txBody>
          <a:bodyPr/>
          <a:lstStyle/>
          <a:p>
            <a:fld id="{B13BEA4E-85BB-3D43-9682-D152CDBAF5ED}" type="slidenum">
              <a:rPr lang="en-US" smtClean="0"/>
              <a:t>‹#›</a:t>
            </a:fld>
            <a:endParaRPr lang="en-US"/>
          </a:p>
        </p:txBody>
      </p:sp>
    </p:spTree>
    <p:extLst>
      <p:ext uri="{BB962C8B-B14F-4D97-AF65-F5344CB8AC3E}">
        <p14:creationId xmlns:p14="http://schemas.microsoft.com/office/powerpoint/2010/main" val="3298289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1D01E-9EF4-BDA9-9BB8-12CC554D2E1F}"/>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6DF3C43-F875-C52C-0CF7-D94E4DA2846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35EE66C-4903-37F1-A981-AAE9D464C89B}"/>
              </a:ext>
            </a:extLst>
          </p:cNvPr>
          <p:cNvSpPr>
            <a:spLocks noGrp="1"/>
          </p:cNvSpPr>
          <p:nvPr>
            <p:ph type="dt" sz="half" idx="10"/>
          </p:nvPr>
        </p:nvSpPr>
        <p:spPr/>
        <p:txBody>
          <a:bodyPr/>
          <a:lstStyle/>
          <a:p>
            <a:fld id="{055A6EB5-FEF3-F146-8D97-5C265EFC0B44}" type="datetimeFigureOut">
              <a:rPr lang="en-US" smtClean="0"/>
              <a:t>6/10/24</a:t>
            </a:fld>
            <a:endParaRPr lang="en-US"/>
          </a:p>
        </p:txBody>
      </p:sp>
      <p:sp>
        <p:nvSpPr>
          <p:cNvPr id="5" name="Footer Placeholder 4">
            <a:extLst>
              <a:ext uri="{FF2B5EF4-FFF2-40B4-BE49-F238E27FC236}">
                <a16:creationId xmlns:a16="http://schemas.microsoft.com/office/drawing/2014/main" id="{90E16BB1-9C4D-2A90-F4A4-89E23EE837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CD3340-B608-D32F-D0BF-CED0BA712DEF}"/>
              </a:ext>
            </a:extLst>
          </p:cNvPr>
          <p:cNvSpPr>
            <a:spLocks noGrp="1"/>
          </p:cNvSpPr>
          <p:nvPr>
            <p:ph type="sldNum" sz="quarter" idx="12"/>
          </p:nvPr>
        </p:nvSpPr>
        <p:spPr/>
        <p:txBody>
          <a:bodyPr/>
          <a:lstStyle/>
          <a:p>
            <a:fld id="{B13BEA4E-85BB-3D43-9682-D152CDBAF5ED}" type="slidenum">
              <a:rPr lang="en-US" smtClean="0"/>
              <a:t>‹#›</a:t>
            </a:fld>
            <a:endParaRPr lang="en-US"/>
          </a:p>
        </p:txBody>
      </p:sp>
    </p:spTree>
    <p:extLst>
      <p:ext uri="{BB962C8B-B14F-4D97-AF65-F5344CB8AC3E}">
        <p14:creationId xmlns:p14="http://schemas.microsoft.com/office/powerpoint/2010/main" val="2008005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F90D68-D88F-8BDE-8D19-2C108207E85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9DA8525-1DAC-64E0-FC82-760203E2AE2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D1657C8-96D9-6A77-3E9F-A1BF00791878}"/>
              </a:ext>
            </a:extLst>
          </p:cNvPr>
          <p:cNvSpPr>
            <a:spLocks noGrp="1"/>
          </p:cNvSpPr>
          <p:nvPr>
            <p:ph type="dt" sz="half" idx="10"/>
          </p:nvPr>
        </p:nvSpPr>
        <p:spPr/>
        <p:txBody>
          <a:bodyPr/>
          <a:lstStyle/>
          <a:p>
            <a:fld id="{055A6EB5-FEF3-F146-8D97-5C265EFC0B44}" type="datetimeFigureOut">
              <a:rPr lang="en-US" smtClean="0"/>
              <a:t>6/10/24</a:t>
            </a:fld>
            <a:endParaRPr lang="en-US"/>
          </a:p>
        </p:txBody>
      </p:sp>
      <p:sp>
        <p:nvSpPr>
          <p:cNvPr id="5" name="Footer Placeholder 4">
            <a:extLst>
              <a:ext uri="{FF2B5EF4-FFF2-40B4-BE49-F238E27FC236}">
                <a16:creationId xmlns:a16="http://schemas.microsoft.com/office/drawing/2014/main" id="{DCB3FF1F-5F31-0F90-4890-BC01D2D678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BD2E96-6CFF-E742-7F19-E1129ED3B074}"/>
              </a:ext>
            </a:extLst>
          </p:cNvPr>
          <p:cNvSpPr>
            <a:spLocks noGrp="1"/>
          </p:cNvSpPr>
          <p:nvPr>
            <p:ph type="sldNum" sz="quarter" idx="12"/>
          </p:nvPr>
        </p:nvSpPr>
        <p:spPr/>
        <p:txBody>
          <a:bodyPr/>
          <a:lstStyle/>
          <a:p>
            <a:fld id="{B13BEA4E-85BB-3D43-9682-D152CDBAF5ED}" type="slidenum">
              <a:rPr lang="en-US" smtClean="0"/>
              <a:t>‹#›</a:t>
            </a:fld>
            <a:endParaRPr lang="en-US"/>
          </a:p>
        </p:txBody>
      </p:sp>
    </p:spTree>
    <p:extLst>
      <p:ext uri="{BB962C8B-B14F-4D97-AF65-F5344CB8AC3E}">
        <p14:creationId xmlns:p14="http://schemas.microsoft.com/office/powerpoint/2010/main" val="3554250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8FF5F-C925-4E42-6FBF-82CE653FA10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D89E78C-230A-18F0-F7D9-F2637A04876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D9BD2F3-06D8-1317-274F-57913D988423}"/>
              </a:ext>
            </a:extLst>
          </p:cNvPr>
          <p:cNvSpPr>
            <a:spLocks noGrp="1"/>
          </p:cNvSpPr>
          <p:nvPr>
            <p:ph type="dt" sz="half" idx="10"/>
          </p:nvPr>
        </p:nvSpPr>
        <p:spPr/>
        <p:txBody>
          <a:bodyPr/>
          <a:lstStyle/>
          <a:p>
            <a:fld id="{055A6EB5-FEF3-F146-8D97-5C265EFC0B44}" type="datetimeFigureOut">
              <a:rPr lang="en-US" smtClean="0"/>
              <a:t>6/10/24</a:t>
            </a:fld>
            <a:endParaRPr lang="en-US"/>
          </a:p>
        </p:txBody>
      </p:sp>
      <p:sp>
        <p:nvSpPr>
          <p:cNvPr id="5" name="Footer Placeholder 4">
            <a:extLst>
              <a:ext uri="{FF2B5EF4-FFF2-40B4-BE49-F238E27FC236}">
                <a16:creationId xmlns:a16="http://schemas.microsoft.com/office/drawing/2014/main" id="{83C8A129-8098-5809-E141-5FBE0C773F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BC5F8F-6E6D-5BCD-A323-F7AAF306AAEF}"/>
              </a:ext>
            </a:extLst>
          </p:cNvPr>
          <p:cNvSpPr>
            <a:spLocks noGrp="1"/>
          </p:cNvSpPr>
          <p:nvPr>
            <p:ph type="sldNum" sz="quarter" idx="12"/>
          </p:nvPr>
        </p:nvSpPr>
        <p:spPr/>
        <p:txBody>
          <a:bodyPr/>
          <a:lstStyle/>
          <a:p>
            <a:fld id="{B13BEA4E-85BB-3D43-9682-D152CDBAF5ED}" type="slidenum">
              <a:rPr lang="en-US" smtClean="0"/>
              <a:t>‹#›</a:t>
            </a:fld>
            <a:endParaRPr lang="en-US"/>
          </a:p>
        </p:txBody>
      </p:sp>
    </p:spTree>
    <p:extLst>
      <p:ext uri="{BB962C8B-B14F-4D97-AF65-F5344CB8AC3E}">
        <p14:creationId xmlns:p14="http://schemas.microsoft.com/office/powerpoint/2010/main" val="1701790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F7919-E3A3-D28B-2A3B-636CD1F95D4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6A5916F6-1D2D-6018-0D73-B95F38954CC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D2E3EB8-BEE0-A7CB-5081-80D6828F82DE}"/>
              </a:ext>
            </a:extLst>
          </p:cNvPr>
          <p:cNvSpPr>
            <a:spLocks noGrp="1"/>
          </p:cNvSpPr>
          <p:nvPr>
            <p:ph type="dt" sz="half" idx="10"/>
          </p:nvPr>
        </p:nvSpPr>
        <p:spPr/>
        <p:txBody>
          <a:bodyPr/>
          <a:lstStyle/>
          <a:p>
            <a:fld id="{055A6EB5-FEF3-F146-8D97-5C265EFC0B44}" type="datetimeFigureOut">
              <a:rPr lang="en-US" smtClean="0"/>
              <a:t>6/10/24</a:t>
            </a:fld>
            <a:endParaRPr lang="en-US"/>
          </a:p>
        </p:txBody>
      </p:sp>
      <p:sp>
        <p:nvSpPr>
          <p:cNvPr id="5" name="Footer Placeholder 4">
            <a:extLst>
              <a:ext uri="{FF2B5EF4-FFF2-40B4-BE49-F238E27FC236}">
                <a16:creationId xmlns:a16="http://schemas.microsoft.com/office/drawing/2014/main" id="{4C8B8042-434D-497D-6519-91D6815D19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E28461-9569-8F9C-8A65-138910C4D4DC}"/>
              </a:ext>
            </a:extLst>
          </p:cNvPr>
          <p:cNvSpPr>
            <a:spLocks noGrp="1"/>
          </p:cNvSpPr>
          <p:nvPr>
            <p:ph type="sldNum" sz="quarter" idx="12"/>
          </p:nvPr>
        </p:nvSpPr>
        <p:spPr/>
        <p:txBody>
          <a:bodyPr/>
          <a:lstStyle/>
          <a:p>
            <a:fld id="{B13BEA4E-85BB-3D43-9682-D152CDBAF5ED}" type="slidenum">
              <a:rPr lang="en-US" smtClean="0"/>
              <a:t>‹#›</a:t>
            </a:fld>
            <a:endParaRPr lang="en-US"/>
          </a:p>
        </p:txBody>
      </p:sp>
    </p:spTree>
    <p:extLst>
      <p:ext uri="{BB962C8B-B14F-4D97-AF65-F5344CB8AC3E}">
        <p14:creationId xmlns:p14="http://schemas.microsoft.com/office/powerpoint/2010/main" val="2299453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48FCF-90BD-8A06-42C1-B2318322BAD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0A11294-F4E7-6CDB-530A-D119924BCBF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D65F4AD-FBE7-0D35-0D75-C99BFFB76BC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45560F6-2A0D-10FE-B653-36CECA85867E}"/>
              </a:ext>
            </a:extLst>
          </p:cNvPr>
          <p:cNvSpPr>
            <a:spLocks noGrp="1"/>
          </p:cNvSpPr>
          <p:nvPr>
            <p:ph type="dt" sz="half" idx="10"/>
          </p:nvPr>
        </p:nvSpPr>
        <p:spPr/>
        <p:txBody>
          <a:bodyPr/>
          <a:lstStyle/>
          <a:p>
            <a:fld id="{055A6EB5-FEF3-F146-8D97-5C265EFC0B44}" type="datetimeFigureOut">
              <a:rPr lang="en-US" smtClean="0"/>
              <a:t>6/10/24</a:t>
            </a:fld>
            <a:endParaRPr lang="en-US"/>
          </a:p>
        </p:txBody>
      </p:sp>
      <p:sp>
        <p:nvSpPr>
          <p:cNvPr id="6" name="Footer Placeholder 5">
            <a:extLst>
              <a:ext uri="{FF2B5EF4-FFF2-40B4-BE49-F238E27FC236}">
                <a16:creationId xmlns:a16="http://schemas.microsoft.com/office/drawing/2014/main" id="{5463FB17-BD12-CA52-1A3D-BD9B6F7546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A6BE8C-CF58-19EA-5868-3BCF62B93284}"/>
              </a:ext>
            </a:extLst>
          </p:cNvPr>
          <p:cNvSpPr>
            <a:spLocks noGrp="1"/>
          </p:cNvSpPr>
          <p:nvPr>
            <p:ph type="sldNum" sz="quarter" idx="12"/>
          </p:nvPr>
        </p:nvSpPr>
        <p:spPr/>
        <p:txBody>
          <a:bodyPr/>
          <a:lstStyle/>
          <a:p>
            <a:fld id="{B13BEA4E-85BB-3D43-9682-D152CDBAF5ED}" type="slidenum">
              <a:rPr lang="en-US" smtClean="0"/>
              <a:t>‹#›</a:t>
            </a:fld>
            <a:endParaRPr lang="en-US"/>
          </a:p>
        </p:txBody>
      </p:sp>
    </p:spTree>
    <p:extLst>
      <p:ext uri="{BB962C8B-B14F-4D97-AF65-F5344CB8AC3E}">
        <p14:creationId xmlns:p14="http://schemas.microsoft.com/office/powerpoint/2010/main" val="769060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414B0-C377-F83A-6AD8-EE569BA0AA6F}"/>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6928A95-109B-A6B2-8CBE-100606744D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5E0FF79-F1FB-E30D-AFA7-6BCB91AAA9F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F639F94-B2B8-6806-4029-2C33E08D07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15B428D-AB7E-9B75-5506-E3CDBD843FE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4D40DD3B-1AE5-AE2C-7D9B-2E1797721F08}"/>
              </a:ext>
            </a:extLst>
          </p:cNvPr>
          <p:cNvSpPr>
            <a:spLocks noGrp="1"/>
          </p:cNvSpPr>
          <p:nvPr>
            <p:ph type="dt" sz="half" idx="10"/>
          </p:nvPr>
        </p:nvSpPr>
        <p:spPr/>
        <p:txBody>
          <a:bodyPr/>
          <a:lstStyle/>
          <a:p>
            <a:fld id="{055A6EB5-FEF3-F146-8D97-5C265EFC0B44}" type="datetimeFigureOut">
              <a:rPr lang="en-US" smtClean="0"/>
              <a:t>6/10/24</a:t>
            </a:fld>
            <a:endParaRPr lang="en-US"/>
          </a:p>
        </p:txBody>
      </p:sp>
      <p:sp>
        <p:nvSpPr>
          <p:cNvPr id="8" name="Footer Placeholder 7">
            <a:extLst>
              <a:ext uri="{FF2B5EF4-FFF2-40B4-BE49-F238E27FC236}">
                <a16:creationId xmlns:a16="http://schemas.microsoft.com/office/drawing/2014/main" id="{E5A7FEE1-BD29-2554-E91E-2D1AF731AE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9938B8-8B8E-34F7-4964-C9EEBF513C3F}"/>
              </a:ext>
            </a:extLst>
          </p:cNvPr>
          <p:cNvSpPr>
            <a:spLocks noGrp="1"/>
          </p:cNvSpPr>
          <p:nvPr>
            <p:ph type="sldNum" sz="quarter" idx="12"/>
          </p:nvPr>
        </p:nvSpPr>
        <p:spPr/>
        <p:txBody>
          <a:bodyPr/>
          <a:lstStyle/>
          <a:p>
            <a:fld id="{B13BEA4E-85BB-3D43-9682-D152CDBAF5ED}" type="slidenum">
              <a:rPr lang="en-US" smtClean="0"/>
              <a:t>‹#›</a:t>
            </a:fld>
            <a:endParaRPr lang="en-US"/>
          </a:p>
        </p:txBody>
      </p:sp>
    </p:spTree>
    <p:extLst>
      <p:ext uri="{BB962C8B-B14F-4D97-AF65-F5344CB8AC3E}">
        <p14:creationId xmlns:p14="http://schemas.microsoft.com/office/powerpoint/2010/main" val="2019898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26940-54E8-CF01-961D-B9772B92E9F0}"/>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A9F3377-2354-E84E-21C2-EA29BCA80124}"/>
              </a:ext>
            </a:extLst>
          </p:cNvPr>
          <p:cNvSpPr>
            <a:spLocks noGrp="1"/>
          </p:cNvSpPr>
          <p:nvPr>
            <p:ph type="dt" sz="half" idx="10"/>
          </p:nvPr>
        </p:nvSpPr>
        <p:spPr/>
        <p:txBody>
          <a:bodyPr/>
          <a:lstStyle/>
          <a:p>
            <a:fld id="{055A6EB5-FEF3-F146-8D97-5C265EFC0B44}" type="datetimeFigureOut">
              <a:rPr lang="en-US" smtClean="0"/>
              <a:t>6/10/24</a:t>
            </a:fld>
            <a:endParaRPr lang="en-US"/>
          </a:p>
        </p:txBody>
      </p:sp>
      <p:sp>
        <p:nvSpPr>
          <p:cNvPr id="4" name="Footer Placeholder 3">
            <a:extLst>
              <a:ext uri="{FF2B5EF4-FFF2-40B4-BE49-F238E27FC236}">
                <a16:creationId xmlns:a16="http://schemas.microsoft.com/office/drawing/2014/main" id="{6BFB99C9-56F9-9551-7A43-51037836235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CCA935-4D39-65FF-4838-B619C73061E2}"/>
              </a:ext>
            </a:extLst>
          </p:cNvPr>
          <p:cNvSpPr>
            <a:spLocks noGrp="1"/>
          </p:cNvSpPr>
          <p:nvPr>
            <p:ph type="sldNum" sz="quarter" idx="12"/>
          </p:nvPr>
        </p:nvSpPr>
        <p:spPr/>
        <p:txBody>
          <a:bodyPr/>
          <a:lstStyle/>
          <a:p>
            <a:fld id="{B13BEA4E-85BB-3D43-9682-D152CDBAF5ED}" type="slidenum">
              <a:rPr lang="en-US" smtClean="0"/>
              <a:t>‹#›</a:t>
            </a:fld>
            <a:endParaRPr lang="en-US"/>
          </a:p>
        </p:txBody>
      </p:sp>
    </p:spTree>
    <p:extLst>
      <p:ext uri="{BB962C8B-B14F-4D97-AF65-F5344CB8AC3E}">
        <p14:creationId xmlns:p14="http://schemas.microsoft.com/office/powerpoint/2010/main" val="3339048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D91162-52E2-044B-EFCB-64CC383AF819}"/>
              </a:ext>
            </a:extLst>
          </p:cNvPr>
          <p:cNvSpPr>
            <a:spLocks noGrp="1"/>
          </p:cNvSpPr>
          <p:nvPr>
            <p:ph type="dt" sz="half" idx="10"/>
          </p:nvPr>
        </p:nvSpPr>
        <p:spPr/>
        <p:txBody>
          <a:bodyPr/>
          <a:lstStyle/>
          <a:p>
            <a:fld id="{055A6EB5-FEF3-F146-8D97-5C265EFC0B44}" type="datetimeFigureOut">
              <a:rPr lang="en-US" smtClean="0"/>
              <a:t>6/10/24</a:t>
            </a:fld>
            <a:endParaRPr lang="en-US"/>
          </a:p>
        </p:txBody>
      </p:sp>
      <p:sp>
        <p:nvSpPr>
          <p:cNvPr id="3" name="Footer Placeholder 2">
            <a:extLst>
              <a:ext uri="{FF2B5EF4-FFF2-40B4-BE49-F238E27FC236}">
                <a16:creationId xmlns:a16="http://schemas.microsoft.com/office/drawing/2014/main" id="{689C34ED-F1B1-F8DD-07B9-A99D18CE55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898EB2A-E96F-7392-3C24-D160919B40A9}"/>
              </a:ext>
            </a:extLst>
          </p:cNvPr>
          <p:cNvSpPr>
            <a:spLocks noGrp="1"/>
          </p:cNvSpPr>
          <p:nvPr>
            <p:ph type="sldNum" sz="quarter" idx="12"/>
          </p:nvPr>
        </p:nvSpPr>
        <p:spPr/>
        <p:txBody>
          <a:bodyPr/>
          <a:lstStyle/>
          <a:p>
            <a:fld id="{B13BEA4E-85BB-3D43-9682-D152CDBAF5ED}" type="slidenum">
              <a:rPr lang="en-US" smtClean="0"/>
              <a:t>‹#›</a:t>
            </a:fld>
            <a:endParaRPr lang="en-US"/>
          </a:p>
        </p:txBody>
      </p:sp>
    </p:spTree>
    <p:extLst>
      <p:ext uri="{BB962C8B-B14F-4D97-AF65-F5344CB8AC3E}">
        <p14:creationId xmlns:p14="http://schemas.microsoft.com/office/powerpoint/2010/main" val="3407970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FD9EC-78C7-636F-B92E-531A2E30735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A6F2D1AD-2896-B71D-0FAF-8696D39721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E2538BE8-723C-B87C-C098-F7AD9B6E8A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F616363-8039-AF44-6315-DF48AB00D981}"/>
              </a:ext>
            </a:extLst>
          </p:cNvPr>
          <p:cNvSpPr>
            <a:spLocks noGrp="1"/>
          </p:cNvSpPr>
          <p:nvPr>
            <p:ph type="dt" sz="half" idx="10"/>
          </p:nvPr>
        </p:nvSpPr>
        <p:spPr/>
        <p:txBody>
          <a:bodyPr/>
          <a:lstStyle/>
          <a:p>
            <a:fld id="{055A6EB5-FEF3-F146-8D97-5C265EFC0B44}" type="datetimeFigureOut">
              <a:rPr lang="en-US" smtClean="0"/>
              <a:t>6/10/24</a:t>
            </a:fld>
            <a:endParaRPr lang="en-US"/>
          </a:p>
        </p:txBody>
      </p:sp>
      <p:sp>
        <p:nvSpPr>
          <p:cNvPr id="6" name="Footer Placeholder 5">
            <a:extLst>
              <a:ext uri="{FF2B5EF4-FFF2-40B4-BE49-F238E27FC236}">
                <a16:creationId xmlns:a16="http://schemas.microsoft.com/office/drawing/2014/main" id="{9EF2A49F-F66B-8715-73F3-5AF89ADBC0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87545B-16B9-8110-7E1C-2A117418768F}"/>
              </a:ext>
            </a:extLst>
          </p:cNvPr>
          <p:cNvSpPr>
            <a:spLocks noGrp="1"/>
          </p:cNvSpPr>
          <p:nvPr>
            <p:ph type="sldNum" sz="quarter" idx="12"/>
          </p:nvPr>
        </p:nvSpPr>
        <p:spPr/>
        <p:txBody>
          <a:bodyPr/>
          <a:lstStyle/>
          <a:p>
            <a:fld id="{B13BEA4E-85BB-3D43-9682-D152CDBAF5ED}" type="slidenum">
              <a:rPr lang="en-US" smtClean="0"/>
              <a:t>‹#›</a:t>
            </a:fld>
            <a:endParaRPr lang="en-US"/>
          </a:p>
        </p:txBody>
      </p:sp>
    </p:spTree>
    <p:extLst>
      <p:ext uri="{BB962C8B-B14F-4D97-AF65-F5344CB8AC3E}">
        <p14:creationId xmlns:p14="http://schemas.microsoft.com/office/powerpoint/2010/main" val="382802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E42B2-0E20-C014-BF07-C46B77D84F0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238AA457-24D1-BAA3-8A5C-FB5F65143D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464F943-DA1B-EB5A-1322-FC6CBDD645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D693E89-E5CF-661D-194D-8134B8744549}"/>
              </a:ext>
            </a:extLst>
          </p:cNvPr>
          <p:cNvSpPr>
            <a:spLocks noGrp="1"/>
          </p:cNvSpPr>
          <p:nvPr>
            <p:ph type="dt" sz="half" idx="10"/>
          </p:nvPr>
        </p:nvSpPr>
        <p:spPr/>
        <p:txBody>
          <a:bodyPr/>
          <a:lstStyle/>
          <a:p>
            <a:fld id="{055A6EB5-FEF3-F146-8D97-5C265EFC0B44}" type="datetimeFigureOut">
              <a:rPr lang="en-US" smtClean="0"/>
              <a:t>6/10/24</a:t>
            </a:fld>
            <a:endParaRPr lang="en-US"/>
          </a:p>
        </p:txBody>
      </p:sp>
      <p:sp>
        <p:nvSpPr>
          <p:cNvPr id="6" name="Footer Placeholder 5">
            <a:extLst>
              <a:ext uri="{FF2B5EF4-FFF2-40B4-BE49-F238E27FC236}">
                <a16:creationId xmlns:a16="http://schemas.microsoft.com/office/drawing/2014/main" id="{366791FC-C90E-6A31-64F0-5926D4F624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6A0FD7-AC6F-D793-3ABE-EDDFCFC37866}"/>
              </a:ext>
            </a:extLst>
          </p:cNvPr>
          <p:cNvSpPr>
            <a:spLocks noGrp="1"/>
          </p:cNvSpPr>
          <p:nvPr>
            <p:ph type="sldNum" sz="quarter" idx="12"/>
          </p:nvPr>
        </p:nvSpPr>
        <p:spPr/>
        <p:txBody>
          <a:bodyPr/>
          <a:lstStyle/>
          <a:p>
            <a:fld id="{B13BEA4E-85BB-3D43-9682-D152CDBAF5ED}" type="slidenum">
              <a:rPr lang="en-US" smtClean="0"/>
              <a:t>‹#›</a:t>
            </a:fld>
            <a:endParaRPr lang="en-US"/>
          </a:p>
        </p:txBody>
      </p:sp>
    </p:spTree>
    <p:extLst>
      <p:ext uri="{BB962C8B-B14F-4D97-AF65-F5344CB8AC3E}">
        <p14:creationId xmlns:p14="http://schemas.microsoft.com/office/powerpoint/2010/main" val="1583522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AFBA4D-8FBA-B4FA-B2FC-C35155F057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8B8EBDB-6839-FAF6-614B-D7F2D687A5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32B7EF1-F0F1-763E-7640-DAF7D5CEBC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55A6EB5-FEF3-F146-8D97-5C265EFC0B44}" type="datetimeFigureOut">
              <a:rPr lang="en-US" smtClean="0"/>
              <a:t>6/10/24</a:t>
            </a:fld>
            <a:endParaRPr lang="en-US"/>
          </a:p>
        </p:txBody>
      </p:sp>
      <p:sp>
        <p:nvSpPr>
          <p:cNvPr id="5" name="Footer Placeholder 4">
            <a:extLst>
              <a:ext uri="{FF2B5EF4-FFF2-40B4-BE49-F238E27FC236}">
                <a16:creationId xmlns:a16="http://schemas.microsoft.com/office/drawing/2014/main" id="{6DD29F91-CFD7-F61E-7A8A-FADF58DEC8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43D6A5C-D83D-62D3-3FF3-5D77AE286E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13BEA4E-85BB-3D43-9682-D152CDBAF5ED}" type="slidenum">
              <a:rPr lang="en-US" smtClean="0"/>
              <a:t>‹#›</a:t>
            </a:fld>
            <a:endParaRPr lang="en-US"/>
          </a:p>
        </p:txBody>
      </p:sp>
    </p:spTree>
    <p:extLst>
      <p:ext uri="{BB962C8B-B14F-4D97-AF65-F5344CB8AC3E}">
        <p14:creationId xmlns:p14="http://schemas.microsoft.com/office/powerpoint/2010/main" val="31497150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A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8.svg"/><Relationship Id="rId7" Type="http://schemas.openxmlformats.org/officeDocument/2006/relationships/image" Target="../media/image31.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0.svg"/><Relationship Id="rId10" Type="http://schemas.openxmlformats.org/officeDocument/2006/relationships/image" Target="../media/image34.png"/><Relationship Id="rId4" Type="http://schemas.openxmlformats.org/officeDocument/2006/relationships/image" Target="../media/image29.png"/><Relationship Id="rId9" Type="http://schemas.openxmlformats.org/officeDocument/2006/relationships/image" Target="../media/image33.jpeg"/></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FCD0A-F568-50ED-29C6-F92EE9785086}"/>
              </a:ext>
            </a:extLst>
          </p:cNvPr>
          <p:cNvSpPr>
            <a:spLocks noGrp="1"/>
          </p:cNvSpPr>
          <p:nvPr>
            <p:ph type="ctrTitle"/>
          </p:nvPr>
        </p:nvSpPr>
        <p:spPr/>
        <p:txBody>
          <a:bodyPr>
            <a:normAutofit fontScale="90000"/>
          </a:bodyPr>
          <a:lstStyle/>
          <a:p>
            <a:r>
              <a:rPr lang="en-US" dirty="0" err="1"/>
              <a:t>Norne</a:t>
            </a:r>
            <a:r>
              <a:rPr lang="en-US" dirty="0"/>
              <a:t> Field Dataset and Reservoir Simulation Forward Modelling Using PINO</a:t>
            </a:r>
          </a:p>
        </p:txBody>
      </p:sp>
      <p:sp>
        <p:nvSpPr>
          <p:cNvPr id="3" name="Subtitle 2">
            <a:extLst>
              <a:ext uri="{FF2B5EF4-FFF2-40B4-BE49-F238E27FC236}">
                <a16:creationId xmlns:a16="http://schemas.microsoft.com/office/drawing/2014/main" id="{AEE61041-6ACC-77DF-3345-055A968C4313}"/>
              </a:ext>
            </a:extLst>
          </p:cNvPr>
          <p:cNvSpPr>
            <a:spLocks noGrp="1"/>
          </p:cNvSpPr>
          <p:nvPr>
            <p:ph type="subTitle" idx="1"/>
          </p:nvPr>
        </p:nvSpPr>
        <p:spPr>
          <a:xfrm>
            <a:off x="1524000" y="3602037"/>
            <a:ext cx="9144000" cy="2387599"/>
          </a:xfrm>
        </p:spPr>
        <p:txBody>
          <a:bodyPr>
            <a:normAutofit/>
          </a:bodyPr>
          <a:lstStyle/>
          <a:p>
            <a:r>
              <a:rPr lang="en-US" b="1" dirty="0" err="1"/>
              <a:t>ModulusMavericks</a:t>
            </a:r>
            <a:endParaRPr lang="en-US" b="1" dirty="0"/>
          </a:p>
          <a:p>
            <a:endParaRPr lang="en-US" dirty="0"/>
          </a:p>
          <a:p>
            <a:endParaRPr lang="en-US" dirty="0"/>
          </a:p>
          <a:p>
            <a:r>
              <a:rPr lang="en-US" dirty="0"/>
              <a:t>Jorge </a:t>
            </a:r>
            <a:r>
              <a:rPr lang="en-US" dirty="0" err="1"/>
              <a:t>Nustes</a:t>
            </a:r>
            <a:r>
              <a:rPr lang="en-US" dirty="0"/>
              <a:t> (</a:t>
            </a:r>
            <a:r>
              <a:rPr lang="en-US" dirty="0" err="1"/>
              <a:t>Veridien</a:t>
            </a:r>
            <a:r>
              <a:rPr lang="en-US" dirty="0"/>
              <a:t>)</a:t>
            </a:r>
          </a:p>
          <a:p>
            <a:r>
              <a:rPr lang="en-US" dirty="0"/>
              <a:t>Roderick Perez (OMV)</a:t>
            </a:r>
          </a:p>
        </p:txBody>
      </p:sp>
      <p:pic>
        <p:nvPicPr>
          <p:cNvPr id="6146" name="Picture 2" descr="Image result for eage 2024 oslo">
            <a:extLst>
              <a:ext uri="{FF2B5EF4-FFF2-40B4-BE49-F238E27FC236}">
                <a16:creationId xmlns:a16="http://schemas.microsoft.com/office/drawing/2014/main" id="{E5306CB0-58DF-6A6E-A40E-2243C1FBDC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494" y="4008438"/>
            <a:ext cx="3015916" cy="23876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BD65FAC-E9FA-2F82-D666-3D9FC3CE28EA}"/>
              </a:ext>
            </a:extLst>
          </p:cNvPr>
          <p:cNvSpPr txBox="1"/>
          <p:nvPr/>
        </p:nvSpPr>
        <p:spPr>
          <a:xfrm>
            <a:off x="5490068" y="6211372"/>
            <a:ext cx="6099048" cy="369332"/>
          </a:xfrm>
          <a:prstGeom prst="rect">
            <a:avLst/>
          </a:prstGeom>
          <a:noFill/>
        </p:spPr>
        <p:txBody>
          <a:bodyPr wrap="square">
            <a:spAutoFit/>
          </a:bodyPr>
          <a:lstStyle/>
          <a:p>
            <a:pPr algn="r"/>
            <a:r>
              <a:rPr lang="en-US" dirty="0"/>
              <a:t>June, 10</a:t>
            </a:r>
            <a:r>
              <a:rPr lang="en-US" baseline="30000" dirty="0"/>
              <a:t>th</a:t>
            </a:r>
            <a:r>
              <a:rPr lang="en-US" dirty="0"/>
              <a:t>, 2024</a:t>
            </a:r>
          </a:p>
        </p:txBody>
      </p:sp>
    </p:spTree>
    <p:extLst>
      <p:ext uri="{BB962C8B-B14F-4D97-AF65-F5344CB8AC3E}">
        <p14:creationId xmlns:p14="http://schemas.microsoft.com/office/powerpoint/2010/main" val="5259252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D4C0B-C73F-E04D-F7E9-489C7DC6EA66}"/>
              </a:ext>
            </a:extLst>
          </p:cNvPr>
          <p:cNvSpPr>
            <a:spLocks noGrp="1"/>
          </p:cNvSpPr>
          <p:nvPr>
            <p:ph type="title"/>
          </p:nvPr>
        </p:nvSpPr>
        <p:spPr/>
        <p:txBody>
          <a:bodyPr>
            <a:normAutofit/>
          </a:bodyPr>
          <a:lstStyle/>
          <a:p>
            <a:r>
              <a:rPr lang="en-US" dirty="0"/>
              <a:t>Methodology</a:t>
            </a:r>
            <a:br>
              <a:rPr lang="en-US" dirty="0"/>
            </a:br>
            <a:r>
              <a:rPr lang="en-US" sz="2800" dirty="0"/>
              <a:t>Training the PINO Model</a:t>
            </a:r>
            <a:endParaRPr lang="en-US" dirty="0"/>
          </a:p>
        </p:txBody>
      </p:sp>
      <p:sp>
        <p:nvSpPr>
          <p:cNvPr id="3" name="Content Placeholder 2">
            <a:extLst>
              <a:ext uri="{FF2B5EF4-FFF2-40B4-BE49-F238E27FC236}">
                <a16:creationId xmlns:a16="http://schemas.microsoft.com/office/drawing/2014/main" id="{4B2CA370-B375-90C5-DEEA-7D22D3387000}"/>
              </a:ext>
            </a:extLst>
          </p:cNvPr>
          <p:cNvSpPr>
            <a:spLocks noGrp="1"/>
          </p:cNvSpPr>
          <p:nvPr>
            <p:ph idx="1"/>
          </p:nvPr>
        </p:nvSpPr>
        <p:spPr>
          <a:xfrm>
            <a:off x="838200" y="1690688"/>
            <a:ext cx="10515600" cy="4968903"/>
          </a:xfrm>
        </p:spPr>
        <p:txBody>
          <a:bodyPr>
            <a:normAutofit/>
          </a:bodyPr>
          <a:lstStyle/>
          <a:p>
            <a:r>
              <a:rPr lang="en-US" sz="2400" dirty="0"/>
              <a:t>⁠</a:t>
            </a:r>
            <a:r>
              <a:rPr lang="en-US" sz="2400" u="sng" dirty="0"/>
              <a:t>Data Preparation</a:t>
            </a:r>
            <a:r>
              <a:rPr lang="en-US" sz="2400" dirty="0"/>
              <a:t>: Extract pressure and saturation data from the </a:t>
            </a:r>
            <a:r>
              <a:rPr lang="en-US" sz="2400" dirty="0" err="1"/>
              <a:t>Norne</a:t>
            </a:r>
            <a:r>
              <a:rPr lang="en-US" sz="2400" dirty="0"/>
              <a:t> Field dataset. This data will be split into training and validation sets.</a:t>
            </a:r>
          </a:p>
          <a:p>
            <a:r>
              <a:rPr lang="en-US" sz="2400" u="sng" dirty="0"/>
              <a:t>Model Architecture</a:t>
            </a:r>
            <a:r>
              <a:rPr lang="en-US" sz="2400" dirty="0"/>
              <a:t>: The PINO model will be designed to incorporate the governing equations of reservoir simulation, such as the continuity equation, Darcy's law, and the equation of state for fluid flow.</a:t>
            </a:r>
          </a:p>
          <a:p>
            <a:r>
              <a:rPr lang="en-US" sz="2400" u="sng" dirty="0"/>
              <a:t>Training</a:t>
            </a:r>
            <a:r>
              <a:rPr lang="en-US" sz="2400" dirty="0"/>
              <a:t>: The model will be trained on the historical data, learning to predict pressure and saturation over time. The training process will involve minimizing the error between the model predictions and the observed data, while ensuring the physical laws are respected.</a:t>
            </a:r>
          </a:p>
        </p:txBody>
      </p:sp>
    </p:spTree>
    <p:extLst>
      <p:ext uri="{BB962C8B-B14F-4D97-AF65-F5344CB8AC3E}">
        <p14:creationId xmlns:p14="http://schemas.microsoft.com/office/powerpoint/2010/main" val="1839896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D4C0B-C73F-E04D-F7E9-489C7DC6EA66}"/>
              </a:ext>
            </a:extLst>
          </p:cNvPr>
          <p:cNvSpPr>
            <a:spLocks noGrp="1"/>
          </p:cNvSpPr>
          <p:nvPr>
            <p:ph type="title"/>
          </p:nvPr>
        </p:nvSpPr>
        <p:spPr/>
        <p:txBody>
          <a:bodyPr>
            <a:normAutofit/>
          </a:bodyPr>
          <a:lstStyle/>
          <a:p>
            <a:r>
              <a:rPr lang="en-US" dirty="0"/>
              <a:t>Methodology</a:t>
            </a:r>
            <a:br>
              <a:rPr lang="en-US" dirty="0"/>
            </a:br>
            <a:r>
              <a:rPr lang="en-US" sz="2800" dirty="0"/>
              <a:t>Validation</a:t>
            </a:r>
            <a:endParaRPr lang="en-US" dirty="0"/>
          </a:p>
        </p:txBody>
      </p:sp>
      <p:sp>
        <p:nvSpPr>
          <p:cNvPr id="3" name="Content Placeholder 2">
            <a:extLst>
              <a:ext uri="{FF2B5EF4-FFF2-40B4-BE49-F238E27FC236}">
                <a16:creationId xmlns:a16="http://schemas.microsoft.com/office/drawing/2014/main" id="{4B2CA370-B375-90C5-DEEA-7D22D3387000}"/>
              </a:ext>
            </a:extLst>
          </p:cNvPr>
          <p:cNvSpPr>
            <a:spLocks noGrp="1"/>
          </p:cNvSpPr>
          <p:nvPr>
            <p:ph idx="1"/>
          </p:nvPr>
        </p:nvSpPr>
        <p:spPr>
          <a:xfrm>
            <a:off x="838200" y="1690688"/>
            <a:ext cx="10515600" cy="4968903"/>
          </a:xfrm>
        </p:spPr>
        <p:txBody>
          <a:bodyPr>
            <a:normAutofit/>
          </a:bodyPr>
          <a:lstStyle/>
          <a:p>
            <a:pPr marL="0" indent="0">
              <a:buNone/>
            </a:pPr>
            <a:r>
              <a:rPr lang="en-US" sz="2400" dirty="0"/>
              <a:t>The trained PINO model will be validated using historical production data from the </a:t>
            </a:r>
            <a:r>
              <a:rPr lang="en-US" sz="2400" dirty="0" err="1"/>
              <a:t>Norne</a:t>
            </a:r>
            <a:r>
              <a:rPr lang="en-US" sz="2400" dirty="0"/>
              <a:t> Field. The validation process involves comparing the model's predictions with actual historical data to ensure accuracy. Key metrics for validation will include:</a:t>
            </a:r>
          </a:p>
          <a:p>
            <a:r>
              <a:rPr lang="en-US" sz="2400" u="sng" dirty="0"/>
              <a:t>Pressure Profiles</a:t>
            </a:r>
            <a:r>
              <a:rPr lang="en-US" sz="2400" dirty="0"/>
              <a:t>: Comparing predicted pressure distribution with historical measurements.</a:t>
            </a:r>
          </a:p>
          <a:p>
            <a:r>
              <a:rPr lang="en-US" sz="2400" u="sng" dirty="0"/>
              <a:t>Saturation Levels</a:t>
            </a:r>
            <a:r>
              <a:rPr lang="en-US" sz="2400" dirty="0"/>
              <a:t>: Evaluating the accuracy of predicted fluid saturation across the reservoir.</a:t>
            </a:r>
          </a:p>
          <a:p>
            <a:r>
              <a:rPr lang="en-US" sz="2400" u="sng" dirty="0"/>
              <a:t>Production Rates</a:t>
            </a:r>
            <a:r>
              <a:rPr lang="en-US" sz="2400" dirty="0"/>
              <a:t>: Matching the predicted oil, gas, and water production rates with historical data.</a:t>
            </a:r>
          </a:p>
        </p:txBody>
      </p:sp>
    </p:spTree>
    <p:extLst>
      <p:ext uri="{BB962C8B-B14F-4D97-AF65-F5344CB8AC3E}">
        <p14:creationId xmlns:p14="http://schemas.microsoft.com/office/powerpoint/2010/main" val="4070267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C6152-FF75-66DF-D5DC-D00BC75176A1}"/>
              </a:ext>
            </a:extLst>
          </p:cNvPr>
          <p:cNvSpPr>
            <a:spLocks noGrp="1"/>
          </p:cNvSpPr>
          <p:nvPr>
            <p:ph type="title"/>
          </p:nvPr>
        </p:nvSpPr>
        <p:spPr/>
        <p:txBody>
          <a:bodyPr/>
          <a:lstStyle/>
          <a:p>
            <a:r>
              <a:rPr lang="en-US" dirty="0"/>
              <a:t>Code Snapshot</a:t>
            </a:r>
          </a:p>
        </p:txBody>
      </p:sp>
      <p:pic>
        <p:nvPicPr>
          <p:cNvPr id="3" name="Content Placeholder 4">
            <a:extLst>
              <a:ext uri="{FF2B5EF4-FFF2-40B4-BE49-F238E27FC236}">
                <a16:creationId xmlns:a16="http://schemas.microsoft.com/office/drawing/2014/main" id="{5B0507D2-82DD-ABB5-E29C-7D3C8973C008}"/>
              </a:ext>
            </a:extLst>
          </p:cNvPr>
          <p:cNvPicPr>
            <a:picLocks noChangeAspect="1"/>
          </p:cNvPicPr>
          <p:nvPr/>
        </p:nvPicPr>
        <p:blipFill>
          <a:blip r:embed="rId2"/>
          <a:stretch>
            <a:fillRect/>
          </a:stretch>
        </p:blipFill>
        <p:spPr>
          <a:xfrm>
            <a:off x="838200" y="2420471"/>
            <a:ext cx="5249338" cy="3549960"/>
          </a:xfrm>
          <a:prstGeom prst="rect">
            <a:avLst/>
          </a:prstGeom>
        </p:spPr>
      </p:pic>
      <p:sp>
        <p:nvSpPr>
          <p:cNvPr id="4" name="TextBox 3">
            <a:extLst>
              <a:ext uri="{FF2B5EF4-FFF2-40B4-BE49-F238E27FC236}">
                <a16:creationId xmlns:a16="http://schemas.microsoft.com/office/drawing/2014/main" id="{E86E49B9-D195-C762-231B-FD39734E533E}"/>
              </a:ext>
            </a:extLst>
          </p:cNvPr>
          <p:cNvSpPr txBox="1"/>
          <p:nvPr/>
        </p:nvSpPr>
        <p:spPr>
          <a:xfrm>
            <a:off x="838199" y="2051139"/>
            <a:ext cx="5249337" cy="369332"/>
          </a:xfrm>
          <a:prstGeom prst="rect">
            <a:avLst/>
          </a:prstGeom>
          <a:noFill/>
        </p:spPr>
        <p:txBody>
          <a:bodyPr wrap="square" rtlCol="0">
            <a:spAutoFit/>
          </a:bodyPr>
          <a:lstStyle/>
          <a:p>
            <a:pPr algn="ctr"/>
            <a:r>
              <a:rPr lang="en-CA" dirty="0"/>
              <a:t>Training</a:t>
            </a:r>
            <a:endParaRPr lang="en-US" dirty="0"/>
          </a:p>
        </p:txBody>
      </p:sp>
      <p:pic>
        <p:nvPicPr>
          <p:cNvPr id="5" name="Content Placeholder 5">
            <a:extLst>
              <a:ext uri="{FF2B5EF4-FFF2-40B4-BE49-F238E27FC236}">
                <a16:creationId xmlns:a16="http://schemas.microsoft.com/office/drawing/2014/main" id="{619576FB-7542-BB9C-B06A-9B2C3E8648AA}"/>
              </a:ext>
            </a:extLst>
          </p:cNvPr>
          <p:cNvPicPr>
            <a:picLocks noChangeAspect="1"/>
          </p:cNvPicPr>
          <p:nvPr/>
        </p:nvPicPr>
        <p:blipFill>
          <a:blip r:embed="rId3"/>
          <a:stretch>
            <a:fillRect/>
          </a:stretch>
        </p:blipFill>
        <p:spPr>
          <a:xfrm>
            <a:off x="6526783" y="2467685"/>
            <a:ext cx="4827017" cy="3502746"/>
          </a:xfrm>
          <a:prstGeom prst="rect">
            <a:avLst/>
          </a:prstGeom>
        </p:spPr>
      </p:pic>
      <p:sp>
        <p:nvSpPr>
          <p:cNvPr id="6" name="TextBox 5">
            <a:extLst>
              <a:ext uri="{FF2B5EF4-FFF2-40B4-BE49-F238E27FC236}">
                <a16:creationId xmlns:a16="http://schemas.microsoft.com/office/drawing/2014/main" id="{9A14756C-FCA5-27A9-481E-14D1A554F840}"/>
              </a:ext>
            </a:extLst>
          </p:cNvPr>
          <p:cNvSpPr txBox="1"/>
          <p:nvPr/>
        </p:nvSpPr>
        <p:spPr>
          <a:xfrm>
            <a:off x="8229600" y="2051139"/>
            <a:ext cx="1067985" cy="369332"/>
          </a:xfrm>
          <a:prstGeom prst="rect">
            <a:avLst/>
          </a:prstGeom>
          <a:noFill/>
        </p:spPr>
        <p:txBody>
          <a:bodyPr wrap="none" rtlCol="0">
            <a:spAutoFit/>
          </a:bodyPr>
          <a:lstStyle/>
          <a:p>
            <a:r>
              <a:rPr lang="en-CA" dirty="0"/>
              <a:t>.</a:t>
            </a:r>
            <a:r>
              <a:rPr lang="en-CA" dirty="0" err="1"/>
              <a:t>yaml</a:t>
            </a:r>
            <a:r>
              <a:rPr lang="en-CA" dirty="0"/>
              <a:t> file</a:t>
            </a:r>
            <a:endParaRPr lang="en-US" dirty="0"/>
          </a:p>
        </p:txBody>
      </p:sp>
    </p:spTree>
    <p:extLst>
      <p:ext uri="{BB962C8B-B14F-4D97-AF65-F5344CB8AC3E}">
        <p14:creationId xmlns:p14="http://schemas.microsoft.com/office/powerpoint/2010/main" val="1464141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4C751-5DA2-8D5A-948E-7EB39361EBF4}"/>
              </a:ext>
            </a:extLst>
          </p:cNvPr>
          <p:cNvSpPr>
            <a:spLocks noGrp="1"/>
          </p:cNvSpPr>
          <p:nvPr>
            <p:ph type="title"/>
          </p:nvPr>
        </p:nvSpPr>
        <p:spPr/>
        <p:txBody>
          <a:bodyPr>
            <a:normAutofit/>
          </a:bodyPr>
          <a:lstStyle/>
          <a:p>
            <a:r>
              <a:rPr lang="en-US" dirty="0"/>
              <a:t>Results</a:t>
            </a:r>
            <a:br>
              <a:rPr lang="en-US" dirty="0"/>
            </a:br>
            <a:r>
              <a:rPr lang="en-US" sz="2800" dirty="0"/>
              <a:t>Trains for 100,000</a:t>
            </a:r>
            <a:endParaRPr lang="en-US" dirty="0"/>
          </a:p>
        </p:txBody>
      </p:sp>
      <p:sp>
        <p:nvSpPr>
          <p:cNvPr id="10" name="TextBox 9">
            <a:extLst>
              <a:ext uri="{FF2B5EF4-FFF2-40B4-BE49-F238E27FC236}">
                <a16:creationId xmlns:a16="http://schemas.microsoft.com/office/drawing/2014/main" id="{274D351D-4D11-3376-F497-DA0390E1C91E}"/>
              </a:ext>
            </a:extLst>
          </p:cNvPr>
          <p:cNvSpPr txBox="1"/>
          <p:nvPr/>
        </p:nvSpPr>
        <p:spPr>
          <a:xfrm>
            <a:off x="7182579" y="289242"/>
            <a:ext cx="4631204" cy="1477328"/>
          </a:xfrm>
          <a:prstGeom prst="rect">
            <a:avLst/>
          </a:prstGeom>
          <a:noFill/>
        </p:spPr>
        <p:txBody>
          <a:bodyPr wrap="none" rtlCol="0">
            <a:spAutoFit/>
          </a:bodyPr>
          <a:lstStyle/>
          <a:p>
            <a:r>
              <a:rPr lang="en-US" u="sng" dirty="0"/>
              <a:t>Execution time</a:t>
            </a:r>
            <a:r>
              <a:rPr lang="en-US" dirty="0"/>
              <a:t>: 30 secs/100 steps</a:t>
            </a:r>
          </a:p>
          <a:p>
            <a:r>
              <a:rPr lang="en-US" dirty="0"/>
              <a:t>30,000 secs = 8.3 hours</a:t>
            </a:r>
          </a:p>
          <a:p>
            <a:endParaRPr lang="en-US" dirty="0"/>
          </a:p>
          <a:p>
            <a:r>
              <a:rPr lang="en-US" dirty="0"/>
              <a:t>Numerical simulation = 6,000x (per scenario)</a:t>
            </a:r>
          </a:p>
          <a:p>
            <a:endParaRPr lang="en-US" dirty="0"/>
          </a:p>
        </p:txBody>
      </p:sp>
      <p:pic>
        <p:nvPicPr>
          <p:cNvPr id="3" name="Picture 2" descr="Output image">
            <a:extLst>
              <a:ext uri="{FF2B5EF4-FFF2-40B4-BE49-F238E27FC236}">
                <a16:creationId xmlns:a16="http://schemas.microsoft.com/office/drawing/2014/main" id="{637A6422-62A3-C5F6-2863-C16B3EE0E2A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58354" y="2119451"/>
            <a:ext cx="7951763" cy="435133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3B8B3AF7-90DE-F60C-A858-159B5B705444}"/>
              </a:ext>
            </a:extLst>
          </p:cNvPr>
          <p:cNvCxnSpPr/>
          <p:nvPr/>
        </p:nvCxnSpPr>
        <p:spPr>
          <a:xfrm>
            <a:off x="3310128" y="4553712"/>
            <a:ext cx="5120640" cy="1316736"/>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122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4C751-5DA2-8D5A-948E-7EB39361EBF4}"/>
              </a:ext>
            </a:extLst>
          </p:cNvPr>
          <p:cNvSpPr>
            <a:spLocks noGrp="1"/>
          </p:cNvSpPr>
          <p:nvPr>
            <p:ph type="title"/>
          </p:nvPr>
        </p:nvSpPr>
        <p:spPr/>
        <p:txBody>
          <a:bodyPr/>
          <a:lstStyle/>
          <a:p>
            <a:r>
              <a:rPr lang="en-US" dirty="0"/>
              <a:t>Potential Applications</a:t>
            </a:r>
          </a:p>
        </p:txBody>
      </p:sp>
      <p:sp>
        <p:nvSpPr>
          <p:cNvPr id="3" name="Content Placeholder 2">
            <a:extLst>
              <a:ext uri="{FF2B5EF4-FFF2-40B4-BE49-F238E27FC236}">
                <a16:creationId xmlns:a16="http://schemas.microsoft.com/office/drawing/2014/main" id="{4FA5EE6F-B54E-CDD3-8029-25316FA28FBF}"/>
              </a:ext>
            </a:extLst>
          </p:cNvPr>
          <p:cNvSpPr>
            <a:spLocks noGrp="1"/>
          </p:cNvSpPr>
          <p:nvPr>
            <p:ph idx="1"/>
          </p:nvPr>
        </p:nvSpPr>
        <p:spPr>
          <a:xfrm>
            <a:off x="838200" y="1825625"/>
            <a:ext cx="10515600" cy="4885726"/>
          </a:xfrm>
        </p:spPr>
        <p:txBody>
          <a:bodyPr>
            <a:normAutofit fontScale="92500"/>
          </a:bodyPr>
          <a:lstStyle/>
          <a:p>
            <a:r>
              <a:rPr lang="en-US" sz="2800" dirty="0"/>
              <a:t>Optimizing Well Placement</a:t>
            </a:r>
          </a:p>
          <a:p>
            <a:r>
              <a:rPr lang="en-US" sz="2800" dirty="0"/>
              <a:t>Once validated, the PINO model will be used to optimize well placement. The goal is to identify the best locations for drilling new wells to maximize production efficiency, enhance recovery rates, and at the same time, optimize CO2 injection after the production period. The optimization process will consider:</a:t>
            </a:r>
          </a:p>
          <a:p>
            <a:r>
              <a:rPr lang="en-US" sz="2800" u="sng" dirty="0"/>
              <a:t>Production Maximization</a:t>
            </a:r>
            <a:r>
              <a:rPr lang="en-US" sz="2800" dirty="0"/>
              <a:t>: Identifying locations with the highest potential for oil and gas extraction.</a:t>
            </a:r>
          </a:p>
          <a:p>
            <a:r>
              <a:rPr lang="en-US" sz="2800" u="sng" dirty="0"/>
              <a:t>CO2 Injection</a:t>
            </a:r>
            <a:r>
              <a:rPr lang="en-US" sz="2800" dirty="0"/>
              <a:t>: Evaluating the feasibility of injecting CO2 to enhance oil recovery and reduce carbon emissions.</a:t>
            </a:r>
          </a:p>
          <a:p>
            <a:r>
              <a:rPr lang="en-US" sz="2800" u="sng" dirty="0" err="1"/>
              <a:t>Geomechanical</a:t>
            </a:r>
            <a:r>
              <a:rPr lang="en-US" sz="2800" u="sng" dirty="0"/>
              <a:t> Considerations</a:t>
            </a:r>
            <a:r>
              <a:rPr lang="en-US" sz="2800" dirty="0"/>
              <a:t>: Ensuring the structural integrity of the reservoir is maintained during production and injection activities.</a:t>
            </a:r>
          </a:p>
          <a:p>
            <a:endParaRPr lang="en-US" dirty="0"/>
          </a:p>
        </p:txBody>
      </p:sp>
    </p:spTree>
    <p:extLst>
      <p:ext uri="{BB962C8B-B14F-4D97-AF65-F5344CB8AC3E}">
        <p14:creationId xmlns:p14="http://schemas.microsoft.com/office/powerpoint/2010/main" val="1976583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4C751-5DA2-8D5A-948E-7EB39361EBF4}"/>
              </a:ext>
            </a:extLst>
          </p:cNvPr>
          <p:cNvSpPr>
            <a:spLocks noGrp="1"/>
          </p:cNvSpPr>
          <p:nvPr>
            <p:ph type="title"/>
          </p:nvPr>
        </p:nvSpPr>
        <p:spPr/>
        <p:txBody>
          <a:bodyPr/>
          <a:lstStyle/>
          <a:p>
            <a:r>
              <a:rPr lang="en-US" dirty="0"/>
              <a:t>Future Steps</a:t>
            </a:r>
          </a:p>
        </p:txBody>
      </p:sp>
      <p:sp>
        <p:nvSpPr>
          <p:cNvPr id="3" name="Content Placeholder 2">
            <a:extLst>
              <a:ext uri="{FF2B5EF4-FFF2-40B4-BE49-F238E27FC236}">
                <a16:creationId xmlns:a16="http://schemas.microsoft.com/office/drawing/2014/main" id="{4FA5EE6F-B54E-CDD3-8029-25316FA28FBF}"/>
              </a:ext>
            </a:extLst>
          </p:cNvPr>
          <p:cNvSpPr>
            <a:spLocks noGrp="1"/>
          </p:cNvSpPr>
          <p:nvPr>
            <p:ph idx="1"/>
          </p:nvPr>
        </p:nvSpPr>
        <p:spPr/>
        <p:txBody>
          <a:bodyPr>
            <a:normAutofit/>
          </a:bodyPr>
          <a:lstStyle/>
          <a:p>
            <a:r>
              <a:rPr lang="en-US" dirty="0" err="1"/>
              <a:t>G</a:t>
            </a:r>
            <a:r>
              <a:rPr lang="en-US" sz="2800" dirty="0" err="1"/>
              <a:t>eomechanical</a:t>
            </a:r>
            <a:r>
              <a:rPr lang="en-US" sz="2800" dirty="0"/>
              <a:t> considerations </a:t>
            </a:r>
          </a:p>
          <a:p>
            <a:r>
              <a:rPr lang="en-US" dirty="0"/>
              <a:t>Reinforcement Learning</a:t>
            </a:r>
            <a:endParaRPr lang="en-US" sz="2800" dirty="0"/>
          </a:p>
          <a:p>
            <a:r>
              <a:rPr lang="en-US" dirty="0"/>
              <a:t>O</a:t>
            </a:r>
            <a:r>
              <a:rPr lang="en-US" sz="2800" dirty="0"/>
              <a:t>ptimizing well locations for CO2 injection</a:t>
            </a:r>
          </a:p>
          <a:p>
            <a:r>
              <a:rPr lang="en-US" dirty="0"/>
              <a:t>Use Transformers AFNO </a:t>
            </a:r>
            <a:endParaRPr lang="en-US" sz="2800" dirty="0"/>
          </a:p>
          <a:p>
            <a:pPr marL="0" indent="0">
              <a:buNone/>
            </a:pPr>
            <a:endParaRPr lang="en-US" dirty="0"/>
          </a:p>
        </p:txBody>
      </p:sp>
      <p:pic>
        <p:nvPicPr>
          <p:cNvPr id="4" name="Content Placeholder 4">
            <a:extLst>
              <a:ext uri="{FF2B5EF4-FFF2-40B4-BE49-F238E27FC236}">
                <a16:creationId xmlns:a16="http://schemas.microsoft.com/office/drawing/2014/main" id="{B51B1222-F4DD-78ED-788D-60A3C9579064}"/>
              </a:ext>
            </a:extLst>
          </p:cNvPr>
          <p:cNvPicPr>
            <a:picLocks noChangeAspect="1"/>
          </p:cNvPicPr>
          <p:nvPr/>
        </p:nvPicPr>
        <p:blipFill>
          <a:blip r:embed="rId2"/>
          <a:stretch>
            <a:fillRect/>
          </a:stretch>
        </p:blipFill>
        <p:spPr>
          <a:xfrm>
            <a:off x="1355848" y="3932871"/>
            <a:ext cx="9480304" cy="2122197"/>
          </a:xfrm>
          <a:prstGeom prst="rect">
            <a:avLst/>
          </a:prstGeom>
        </p:spPr>
      </p:pic>
      <p:sp>
        <p:nvSpPr>
          <p:cNvPr id="5" name="TextBox 4">
            <a:extLst>
              <a:ext uri="{FF2B5EF4-FFF2-40B4-BE49-F238E27FC236}">
                <a16:creationId xmlns:a16="http://schemas.microsoft.com/office/drawing/2014/main" id="{FD5A07F9-8CCB-4A00-7A5E-6829B30E97EC}"/>
              </a:ext>
            </a:extLst>
          </p:cNvPr>
          <p:cNvSpPr txBox="1"/>
          <p:nvPr/>
        </p:nvSpPr>
        <p:spPr>
          <a:xfrm>
            <a:off x="4737104" y="5969655"/>
            <a:ext cx="6099048" cy="523220"/>
          </a:xfrm>
          <a:prstGeom prst="rect">
            <a:avLst/>
          </a:prstGeom>
          <a:noFill/>
        </p:spPr>
        <p:txBody>
          <a:bodyPr wrap="square">
            <a:spAutoFit/>
          </a:bodyPr>
          <a:lstStyle/>
          <a:p>
            <a:r>
              <a:rPr lang="en-US" sz="1400" u="sng" dirty="0"/>
              <a:t>Reference</a:t>
            </a:r>
            <a:r>
              <a:rPr lang="en-US" sz="1400" dirty="0"/>
              <a:t>: </a:t>
            </a:r>
            <a:r>
              <a:rPr lang="en-US" sz="1400" dirty="0" err="1"/>
              <a:t>Wenn</a:t>
            </a:r>
            <a:r>
              <a:rPr lang="en-US" sz="1400" dirty="0"/>
              <a:t> (2023), Accelerating Carbon Capture and Storage Modeling using Fourier Neural </a:t>
            </a:r>
          </a:p>
        </p:txBody>
      </p:sp>
    </p:spTree>
    <p:extLst>
      <p:ext uri="{BB962C8B-B14F-4D97-AF65-F5344CB8AC3E}">
        <p14:creationId xmlns:p14="http://schemas.microsoft.com/office/powerpoint/2010/main" val="1322153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Graphic 16" descr="Deciduous tree with solid fill">
            <a:extLst>
              <a:ext uri="{FF2B5EF4-FFF2-40B4-BE49-F238E27FC236}">
                <a16:creationId xmlns:a16="http://schemas.microsoft.com/office/drawing/2014/main" id="{6DD6C8AB-9A6F-BBD4-ACCA-02676CA1E38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52587" y="3177201"/>
            <a:ext cx="2866521" cy="2866521"/>
          </a:xfrm>
          <a:prstGeom prst="rect">
            <a:avLst/>
          </a:prstGeom>
        </p:spPr>
      </p:pic>
      <p:sp>
        <p:nvSpPr>
          <p:cNvPr id="2" name="Title 1">
            <a:extLst>
              <a:ext uri="{FF2B5EF4-FFF2-40B4-BE49-F238E27FC236}">
                <a16:creationId xmlns:a16="http://schemas.microsoft.com/office/drawing/2014/main" id="{8CDBF81C-DBCE-4CD9-C37A-9C7839054625}"/>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125C97CB-61AD-DF03-E65B-6B6CEA5B05CC}"/>
              </a:ext>
            </a:extLst>
          </p:cNvPr>
          <p:cNvSpPr>
            <a:spLocks noGrp="1"/>
          </p:cNvSpPr>
          <p:nvPr>
            <p:ph idx="1"/>
          </p:nvPr>
        </p:nvSpPr>
        <p:spPr>
          <a:xfrm>
            <a:off x="809144" y="1446942"/>
            <a:ext cx="10701529" cy="4677347"/>
          </a:xfrm>
        </p:spPr>
        <p:txBody>
          <a:bodyPr>
            <a:normAutofit/>
          </a:bodyPr>
          <a:lstStyle/>
          <a:p>
            <a:r>
              <a:rPr lang="en-US" sz="2400" dirty="0"/>
              <a:t>Reduce simulation scenario time and energy consumption</a:t>
            </a:r>
          </a:p>
          <a:p>
            <a:r>
              <a:rPr lang="en-US" sz="2400" dirty="0"/>
              <a:t>Speeds up predictions nearly 1000’s x compared to existing methods.</a:t>
            </a:r>
          </a:p>
          <a:p>
            <a:r>
              <a:rPr lang="en-US" sz="2400" dirty="0"/>
              <a:t>Reach Net – Zero goals</a:t>
            </a:r>
            <a:endParaRPr lang="en-CA" sz="2400" dirty="0"/>
          </a:p>
          <a:p>
            <a:pPr marL="0" indent="0">
              <a:buNone/>
            </a:pPr>
            <a:endParaRPr lang="en-US" sz="2400" dirty="0"/>
          </a:p>
        </p:txBody>
      </p:sp>
      <p:pic>
        <p:nvPicPr>
          <p:cNvPr id="11" name="Graphic 10" descr="Oil Rig with solid fill">
            <a:extLst>
              <a:ext uri="{FF2B5EF4-FFF2-40B4-BE49-F238E27FC236}">
                <a16:creationId xmlns:a16="http://schemas.microsoft.com/office/drawing/2014/main" id="{E94C8EB9-4F42-6EF5-34D9-6E9DFE8F0F2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347982" y="3785616"/>
            <a:ext cx="1261923" cy="1261923"/>
          </a:xfrm>
          <a:prstGeom prst="rect">
            <a:avLst/>
          </a:prstGeom>
        </p:spPr>
      </p:pic>
      <p:pic>
        <p:nvPicPr>
          <p:cNvPr id="12" name="Picture 2" descr="The reservoir quantities at the end of 2000 days of N2 injection on a subset of the Norne field model. In addition, we show the accumulated nonlinear iterations spent for each of the simulators. ">
            <a:extLst>
              <a:ext uri="{FF2B5EF4-FFF2-40B4-BE49-F238E27FC236}">
                <a16:creationId xmlns:a16="http://schemas.microsoft.com/office/drawing/2014/main" id="{3C6CBC65-7DAA-84C3-0196-EF4DE078A40C}"/>
              </a:ext>
            </a:extLst>
          </p:cNvPr>
          <p:cNvPicPr>
            <a:picLocks noChangeAspect="1" noChangeArrowheads="1"/>
          </p:cNvPicPr>
          <p:nvPr/>
        </p:nvPicPr>
        <p:blipFill rotWithShape="1">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b="14936"/>
          <a:stretch/>
        </p:blipFill>
        <p:spPr bwMode="auto">
          <a:xfrm>
            <a:off x="244237" y="3905196"/>
            <a:ext cx="2442450" cy="1603375"/>
          </a:xfrm>
          <a:prstGeom prst="rect">
            <a:avLst/>
          </a:prstGeom>
          <a:noFill/>
          <a:extLst>
            <a:ext uri="{909E8E84-426E-40DD-AFC4-6F175D3DCCD1}">
              <a14:hiddenFill xmlns:a14="http://schemas.microsoft.com/office/drawing/2010/main">
                <a:solidFill>
                  <a:srgbClr val="FFFFFF"/>
                </a:solidFill>
              </a14:hiddenFill>
            </a:ext>
          </a:extLst>
        </p:spPr>
      </p:pic>
      <p:sp>
        <p:nvSpPr>
          <p:cNvPr id="13" name="Curved Left Arrow 12">
            <a:extLst>
              <a:ext uri="{FF2B5EF4-FFF2-40B4-BE49-F238E27FC236}">
                <a16:creationId xmlns:a16="http://schemas.microsoft.com/office/drawing/2014/main" id="{A6223B0F-7366-97A2-E9AE-024E835370ED}"/>
              </a:ext>
            </a:extLst>
          </p:cNvPr>
          <p:cNvSpPr/>
          <p:nvPr/>
        </p:nvSpPr>
        <p:spPr>
          <a:xfrm rot="16200000">
            <a:off x="3296904" y="1988632"/>
            <a:ext cx="1080828" cy="3052510"/>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Curved Left Arrow 13">
            <a:extLst>
              <a:ext uri="{FF2B5EF4-FFF2-40B4-BE49-F238E27FC236}">
                <a16:creationId xmlns:a16="http://schemas.microsoft.com/office/drawing/2014/main" id="{D2325DD8-C635-CEE6-A4EC-B1BA2D65AD97}"/>
              </a:ext>
            </a:extLst>
          </p:cNvPr>
          <p:cNvSpPr/>
          <p:nvPr/>
        </p:nvSpPr>
        <p:spPr>
          <a:xfrm rot="5400000">
            <a:off x="3216068" y="4659828"/>
            <a:ext cx="1080828" cy="3052510"/>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6" name="Graphic 15" descr="Stopwatch 75% with solid fill">
            <a:extLst>
              <a:ext uri="{FF2B5EF4-FFF2-40B4-BE49-F238E27FC236}">
                <a16:creationId xmlns:a16="http://schemas.microsoft.com/office/drawing/2014/main" id="{F3D7A9FD-C17A-42BF-A975-300494A71A6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188564" y="3556944"/>
            <a:ext cx="1131652" cy="1131652"/>
          </a:xfrm>
          <a:prstGeom prst="rect">
            <a:avLst/>
          </a:prstGeom>
        </p:spPr>
      </p:pic>
      <p:pic>
        <p:nvPicPr>
          <p:cNvPr id="9218" name="Picture 2" descr="Image result for co2">
            <a:extLst>
              <a:ext uri="{FF2B5EF4-FFF2-40B4-BE49-F238E27FC236}">
                <a16:creationId xmlns:a16="http://schemas.microsoft.com/office/drawing/2014/main" id="{588CD77F-481F-691A-6487-F16271AED13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44293" y="5007634"/>
            <a:ext cx="1251648" cy="63803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51">
            <a:extLst>
              <a:ext uri="{FF2B5EF4-FFF2-40B4-BE49-F238E27FC236}">
                <a16:creationId xmlns:a16="http://schemas.microsoft.com/office/drawing/2014/main" id="{D4FC7755-53F5-8698-8570-7CC8256963B8}"/>
              </a:ext>
            </a:extLst>
          </p:cNvPr>
          <p:cNvPicPr>
            <a:picLocks noChangeAspect="1"/>
          </p:cNvPicPr>
          <p:nvPr/>
        </p:nvPicPr>
        <p:blipFill>
          <a:blip r:embed="rId10"/>
          <a:stretch>
            <a:fillRect/>
          </a:stretch>
        </p:blipFill>
        <p:spPr>
          <a:xfrm>
            <a:off x="6857497" y="3323766"/>
            <a:ext cx="5276191" cy="3056657"/>
          </a:xfrm>
          <a:prstGeom prst="rect">
            <a:avLst/>
          </a:prstGeom>
        </p:spPr>
      </p:pic>
    </p:spTree>
    <p:extLst>
      <p:ext uri="{BB962C8B-B14F-4D97-AF65-F5344CB8AC3E}">
        <p14:creationId xmlns:p14="http://schemas.microsoft.com/office/powerpoint/2010/main" val="4255490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B37E58E-B2E0-35DA-22B3-96CB0D08CC41}"/>
              </a:ext>
            </a:extLst>
          </p:cNvPr>
          <p:cNvSpPr txBox="1"/>
          <p:nvPr/>
        </p:nvSpPr>
        <p:spPr>
          <a:xfrm>
            <a:off x="2999230" y="1863804"/>
            <a:ext cx="5620321" cy="2215991"/>
          </a:xfrm>
          <a:prstGeom prst="rect">
            <a:avLst/>
          </a:prstGeom>
          <a:noFill/>
        </p:spPr>
        <p:txBody>
          <a:bodyPr wrap="none" rtlCol="0">
            <a:spAutoFit/>
          </a:bodyPr>
          <a:lstStyle/>
          <a:p>
            <a:r>
              <a:rPr lang="en-US" sz="13800" dirty="0"/>
              <a:t>Thanks</a:t>
            </a:r>
          </a:p>
        </p:txBody>
      </p:sp>
      <p:sp>
        <p:nvSpPr>
          <p:cNvPr id="7" name="TextBox 6">
            <a:extLst>
              <a:ext uri="{FF2B5EF4-FFF2-40B4-BE49-F238E27FC236}">
                <a16:creationId xmlns:a16="http://schemas.microsoft.com/office/drawing/2014/main" id="{78329298-89A0-2C18-722E-2B8332CFC573}"/>
              </a:ext>
            </a:extLst>
          </p:cNvPr>
          <p:cNvSpPr txBox="1"/>
          <p:nvPr/>
        </p:nvSpPr>
        <p:spPr>
          <a:xfrm>
            <a:off x="3662297" y="4393644"/>
            <a:ext cx="4294189" cy="1200329"/>
          </a:xfrm>
          <a:prstGeom prst="rect">
            <a:avLst/>
          </a:prstGeom>
          <a:noFill/>
        </p:spPr>
        <p:txBody>
          <a:bodyPr wrap="none" rtlCol="0">
            <a:spAutoFit/>
          </a:bodyPr>
          <a:lstStyle/>
          <a:p>
            <a:r>
              <a:rPr lang="en-US" sz="7200" dirty="0"/>
              <a:t>Questions</a:t>
            </a:r>
          </a:p>
        </p:txBody>
      </p:sp>
      <p:pic>
        <p:nvPicPr>
          <p:cNvPr id="8" name="Picture 2" descr="Image result for eage 2024 oslo">
            <a:extLst>
              <a:ext uri="{FF2B5EF4-FFF2-40B4-BE49-F238E27FC236}">
                <a16:creationId xmlns:a16="http://schemas.microsoft.com/office/drawing/2014/main" id="{85117C9E-3EC9-174F-C5A7-E285F654B4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6336" y="4801866"/>
            <a:ext cx="2500266" cy="1979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6333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E8335-EDE6-FC5E-DF77-274636FB00D2}"/>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2FA1A5A9-7221-3CC1-BD27-EDCD112EA393}"/>
              </a:ext>
            </a:extLst>
          </p:cNvPr>
          <p:cNvSpPr>
            <a:spLocks noGrp="1"/>
          </p:cNvSpPr>
          <p:nvPr>
            <p:ph idx="1"/>
          </p:nvPr>
        </p:nvSpPr>
        <p:spPr/>
        <p:txBody>
          <a:bodyPr/>
          <a:lstStyle/>
          <a:p>
            <a:r>
              <a:rPr lang="en-US" u="sng" dirty="0"/>
              <a:t>Conceptual</a:t>
            </a:r>
            <a:r>
              <a:rPr lang="en-US" dirty="0"/>
              <a:t>:</a:t>
            </a:r>
          </a:p>
          <a:p>
            <a:pPr lvl="1"/>
            <a:r>
              <a:rPr lang="en-US" dirty="0"/>
              <a:t>Understand the problem and equations</a:t>
            </a:r>
          </a:p>
          <a:p>
            <a:pPr lvl="1"/>
            <a:r>
              <a:rPr lang="en-US" dirty="0"/>
              <a:t>From 3D geological model --&gt; Tensor thinking</a:t>
            </a:r>
          </a:p>
          <a:p>
            <a:r>
              <a:rPr lang="en-US" u="sng" dirty="0"/>
              <a:t>Technical</a:t>
            </a:r>
            <a:r>
              <a:rPr lang="en-US" dirty="0"/>
              <a:t>:</a:t>
            </a:r>
          </a:p>
          <a:p>
            <a:pPr lvl="1"/>
            <a:r>
              <a:rPr lang="en-US" dirty="0"/>
              <a:t>Internet connection was unreliable </a:t>
            </a:r>
          </a:p>
          <a:p>
            <a:pPr lvl="1"/>
            <a:r>
              <a:rPr lang="en-US" dirty="0"/>
              <a:t>Short time to execute code (and QC results)</a:t>
            </a:r>
          </a:p>
        </p:txBody>
      </p:sp>
      <p:sp>
        <p:nvSpPr>
          <p:cNvPr id="4" name="Rectangle 3">
            <a:extLst>
              <a:ext uri="{FF2B5EF4-FFF2-40B4-BE49-F238E27FC236}">
                <a16:creationId xmlns:a16="http://schemas.microsoft.com/office/drawing/2014/main" id="{3CEB5DDE-7A14-0C7B-8999-6CC7C67B210E}"/>
              </a:ext>
            </a:extLst>
          </p:cNvPr>
          <p:cNvSpPr/>
          <p:nvPr/>
        </p:nvSpPr>
        <p:spPr>
          <a:xfrm>
            <a:off x="1828800" y="4434840"/>
            <a:ext cx="8534400" cy="2286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t>“Not because they are easy, but because they are hard”</a:t>
            </a:r>
            <a:br>
              <a:rPr lang="en-US" sz="3600" dirty="0"/>
            </a:br>
            <a:endParaRPr lang="en-US" sz="3600" dirty="0"/>
          </a:p>
          <a:p>
            <a:pPr algn="r"/>
            <a:r>
              <a:rPr lang="en-US" sz="1600" dirty="0"/>
              <a:t>John F Kennedy, Moon Speech - 1962</a:t>
            </a:r>
          </a:p>
        </p:txBody>
      </p:sp>
    </p:spTree>
    <p:extLst>
      <p:ext uri="{BB962C8B-B14F-4D97-AF65-F5344CB8AC3E}">
        <p14:creationId xmlns:p14="http://schemas.microsoft.com/office/powerpoint/2010/main" val="2286343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342F3-6EE0-7503-CF4F-4999BD27B8DF}"/>
              </a:ext>
            </a:extLst>
          </p:cNvPr>
          <p:cNvSpPr>
            <a:spLocks noGrp="1"/>
          </p:cNvSpPr>
          <p:nvPr>
            <p:ph type="title"/>
          </p:nvPr>
        </p:nvSpPr>
        <p:spPr/>
        <p:txBody>
          <a:bodyPr/>
          <a:lstStyle/>
          <a:p>
            <a:r>
              <a:rPr lang="en-US" dirty="0"/>
              <a:t>Net Zero Future</a:t>
            </a:r>
          </a:p>
        </p:txBody>
      </p:sp>
      <p:sp>
        <p:nvSpPr>
          <p:cNvPr id="4" name="Chevron 3">
            <a:extLst>
              <a:ext uri="{FF2B5EF4-FFF2-40B4-BE49-F238E27FC236}">
                <a16:creationId xmlns:a16="http://schemas.microsoft.com/office/drawing/2014/main" id="{58FAC5D6-C2E3-E4D3-D0CD-C2BC069F77D5}"/>
              </a:ext>
            </a:extLst>
          </p:cNvPr>
          <p:cNvSpPr/>
          <p:nvPr/>
        </p:nvSpPr>
        <p:spPr>
          <a:xfrm>
            <a:off x="2017935" y="1663232"/>
            <a:ext cx="1771014" cy="1188292"/>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5" name="Chevron 4">
            <a:extLst>
              <a:ext uri="{FF2B5EF4-FFF2-40B4-BE49-F238E27FC236}">
                <a16:creationId xmlns:a16="http://schemas.microsoft.com/office/drawing/2014/main" id="{95B04E4A-D13B-4E3B-5231-F70F40663342}"/>
              </a:ext>
            </a:extLst>
          </p:cNvPr>
          <p:cNvSpPr/>
          <p:nvPr/>
        </p:nvSpPr>
        <p:spPr>
          <a:xfrm>
            <a:off x="3425605" y="1663232"/>
            <a:ext cx="1771014" cy="1188292"/>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6" name="Chevron 5">
            <a:extLst>
              <a:ext uri="{FF2B5EF4-FFF2-40B4-BE49-F238E27FC236}">
                <a16:creationId xmlns:a16="http://schemas.microsoft.com/office/drawing/2014/main" id="{0DF28ED6-D20F-20D3-8266-C64EC52F12C7}"/>
              </a:ext>
            </a:extLst>
          </p:cNvPr>
          <p:cNvSpPr/>
          <p:nvPr/>
        </p:nvSpPr>
        <p:spPr>
          <a:xfrm>
            <a:off x="4833276" y="1663232"/>
            <a:ext cx="1771014" cy="1188292"/>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7" name="Chevron 6">
            <a:extLst>
              <a:ext uri="{FF2B5EF4-FFF2-40B4-BE49-F238E27FC236}">
                <a16:creationId xmlns:a16="http://schemas.microsoft.com/office/drawing/2014/main" id="{614D48DF-5AFF-9DA7-1D73-EEAE0E6CE751}"/>
              </a:ext>
            </a:extLst>
          </p:cNvPr>
          <p:cNvSpPr/>
          <p:nvPr/>
        </p:nvSpPr>
        <p:spPr>
          <a:xfrm>
            <a:off x="6240946" y="1663232"/>
            <a:ext cx="1771014" cy="1188292"/>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8" name="Chevron 7">
            <a:extLst>
              <a:ext uri="{FF2B5EF4-FFF2-40B4-BE49-F238E27FC236}">
                <a16:creationId xmlns:a16="http://schemas.microsoft.com/office/drawing/2014/main" id="{F701E0B5-EDE4-7035-F97B-3442F0C2E1CC}"/>
              </a:ext>
            </a:extLst>
          </p:cNvPr>
          <p:cNvSpPr/>
          <p:nvPr/>
        </p:nvSpPr>
        <p:spPr>
          <a:xfrm>
            <a:off x="7648617" y="1663232"/>
            <a:ext cx="1771014" cy="1188292"/>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10" name="Rectangle 9">
            <a:extLst>
              <a:ext uri="{FF2B5EF4-FFF2-40B4-BE49-F238E27FC236}">
                <a16:creationId xmlns:a16="http://schemas.microsoft.com/office/drawing/2014/main" id="{F974E6EB-A02B-F4ED-7D36-A0EB1FDF0573}"/>
              </a:ext>
            </a:extLst>
          </p:cNvPr>
          <p:cNvSpPr/>
          <p:nvPr/>
        </p:nvSpPr>
        <p:spPr>
          <a:xfrm>
            <a:off x="2017935" y="3045765"/>
            <a:ext cx="2593679" cy="262795"/>
          </a:xfrm>
          <a:prstGeom prst="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 name="Rectangle 10">
            <a:extLst>
              <a:ext uri="{FF2B5EF4-FFF2-40B4-BE49-F238E27FC236}">
                <a16:creationId xmlns:a16="http://schemas.microsoft.com/office/drawing/2014/main" id="{69E600E0-A666-7ADE-2778-DAA609A8C2D2}"/>
              </a:ext>
            </a:extLst>
          </p:cNvPr>
          <p:cNvSpPr/>
          <p:nvPr/>
        </p:nvSpPr>
        <p:spPr>
          <a:xfrm>
            <a:off x="2017935" y="3371402"/>
            <a:ext cx="2593679" cy="2627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 name="Rectangle 12">
            <a:extLst>
              <a:ext uri="{FF2B5EF4-FFF2-40B4-BE49-F238E27FC236}">
                <a16:creationId xmlns:a16="http://schemas.microsoft.com/office/drawing/2014/main" id="{7AD87D13-D326-CF0B-7033-D13F6C65403E}"/>
              </a:ext>
            </a:extLst>
          </p:cNvPr>
          <p:cNvSpPr/>
          <p:nvPr/>
        </p:nvSpPr>
        <p:spPr>
          <a:xfrm>
            <a:off x="4833276" y="3045765"/>
            <a:ext cx="4005919" cy="262795"/>
          </a:xfrm>
          <a:prstGeom prst="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 name="Rectangle 13">
            <a:extLst>
              <a:ext uri="{FF2B5EF4-FFF2-40B4-BE49-F238E27FC236}">
                <a16:creationId xmlns:a16="http://schemas.microsoft.com/office/drawing/2014/main" id="{483520B0-3A0B-9552-1C1E-D32E936515A8}"/>
              </a:ext>
            </a:extLst>
          </p:cNvPr>
          <p:cNvSpPr/>
          <p:nvPr/>
        </p:nvSpPr>
        <p:spPr>
          <a:xfrm>
            <a:off x="4833276" y="3371402"/>
            <a:ext cx="4005919" cy="2627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 name="TextBox 15">
            <a:extLst>
              <a:ext uri="{FF2B5EF4-FFF2-40B4-BE49-F238E27FC236}">
                <a16:creationId xmlns:a16="http://schemas.microsoft.com/office/drawing/2014/main" id="{D231FACE-B0C1-6CD8-4602-7E4A56D73E0D}"/>
              </a:ext>
            </a:extLst>
          </p:cNvPr>
          <p:cNvSpPr txBox="1"/>
          <p:nvPr/>
        </p:nvSpPr>
        <p:spPr>
          <a:xfrm>
            <a:off x="2657785" y="2118929"/>
            <a:ext cx="838050" cy="276999"/>
          </a:xfrm>
          <a:prstGeom prst="rect">
            <a:avLst/>
          </a:prstGeom>
          <a:noFill/>
        </p:spPr>
        <p:txBody>
          <a:bodyPr wrap="none" rtlCol="0">
            <a:spAutoFit/>
          </a:bodyPr>
          <a:lstStyle/>
          <a:p>
            <a:r>
              <a:rPr lang="en-US" sz="1200" dirty="0">
                <a:solidFill>
                  <a:schemeClr val="bg1"/>
                </a:solidFill>
              </a:rPr>
              <a:t>Discovery</a:t>
            </a:r>
          </a:p>
        </p:txBody>
      </p:sp>
      <p:sp>
        <p:nvSpPr>
          <p:cNvPr id="17" name="TextBox 16">
            <a:extLst>
              <a:ext uri="{FF2B5EF4-FFF2-40B4-BE49-F238E27FC236}">
                <a16:creationId xmlns:a16="http://schemas.microsoft.com/office/drawing/2014/main" id="{774A79FF-8BE6-C00B-F828-5647ABA57FDD}"/>
              </a:ext>
            </a:extLst>
          </p:cNvPr>
          <p:cNvSpPr txBox="1"/>
          <p:nvPr/>
        </p:nvSpPr>
        <p:spPr>
          <a:xfrm>
            <a:off x="4058856" y="2153207"/>
            <a:ext cx="883703" cy="276999"/>
          </a:xfrm>
          <a:prstGeom prst="rect">
            <a:avLst/>
          </a:prstGeom>
          <a:noFill/>
        </p:spPr>
        <p:txBody>
          <a:bodyPr wrap="none" rtlCol="0">
            <a:spAutoFit/>
          </a:bodyPr>
          <a:lstStyle/>
          <a:p>
            <a:r>
              <a:rPr lang="en-US" sz="1200" dirty="0">
                <a:solidFill>
                  <a:schemeClr val="bg1"/>
                </a:solidFill>
              </a:rPr>
              <a:t>Evaluation</a:t>
            </a:r>
          </a:p>
        </p:txBody>
      </p:sp>
      <p:sp>
        <p:nvSpPr>
          <p:cNvPr id="18" name="TextBox 17">
            <a:extLst>
              <a:ext uri="{FF2B5EF4-FFF2-40B4-BE49-F238E27FC236}">
                <a16:creationId xmlns:a16="http://schemas.microsoft.com/office/drawing/2014/main" id="{A93334A4-E480-BA9A-3BAB-5F8EECAE202E}"/>
              </a:ext>
            </a:extLst>
          </p:cNvPr>
          <p:cNvSpPr txBox="1"/>
          <p:nvPr/>
        </p:nvSpPr>
        <p:spPr>
          <a:xfrm>
            <a:off x="5383876" y="2153207"/>
            <a:ext cx="1080745" cy="276999"/>
          </a:xfrm>
          <a:prstGeom prst="rect">
            <a:avLst/>
          </a:prstGeom>
          <a:noFill/>
        </p:spPr>
        <p:txBody>
          <a:bodyPr wrap="none" rtlCol="0">
            <a:spAutoFit/>
          </a:bodyPr>
          <a:lstStyle/>
          <a:p>
            <a:r>
              <a:rPr lang="en-US" sz="1200" dirty="0">
                <a:solidFill>
                  <a:schemeClr val="bg1"/>
                </a:solidFill>
              </a:rPr>
              <a:t>Development</a:t>
            </a:r>
          </a:p>
        </p:txBody>
      </p:sp>
      <p:sp>
        <p:nvSpPr>
          <p:cNvPr id="19" name="TextBox 18">
            <a:extLst>
              <a:ext uri="{FF2B5EF4-FFF2-40B4-BE49-F238E27FC236}">
                <a16:creationId xmlns:a16="http://schemas.microsoft.com/office/drawing/2014/main" id="{0132907D-A5DC-7D47-88E0-B2ABD200135C}"/>
              </a:ext>
            </a:extLst>
          </p:cNvPr>
          <p:cNvSpPr txBox="1"/>
          <p:nvPr/>
        </p:nvSpPr>
        <p:spPr>
          <a:xfrm>
            <a:off x="6847661" y="2153207"/>
            <a:ext cx="915251" cy="276999"/>
          </a:xfrm>
          <a:prstGeom prst="rect">
            <a:avLst/>
          </a:prstGeom>
          <a:noFill/>
        </p:spPr>
        <p:txBody>
          <a:bodyPr wrap="none" rtlCol="0">
            <a:spAutoFit/>
          </a:bodyPr>
          <a:lstStyle/>
          <a:p>
            <a:r>
              <a:rPr lang="en-US" sz="1200" dirty="0">
                <a:solidFill>
                  <a:schemeClr val="bg1"/>
                </a:solidFill>
              </a:rPr>
              <a:t>Production</a:t>
            </a:r>
          </a:p>
        </p:txBody>
      </p:sp>
      <p:sp>
        <p:nvSpPr>
          <p:cNvPr id="20" name="TextBox 19">
            <a:extLst>
              <a:ext uri="{FF2B5EF4-FFF2-40B4-BE49-F238E27FC236}">
                <a16:creationId xmlns:a16="http://schemas.microsoft.com/office/drawing/2014/main" id="{8DBD2F51-04FB-8FAD-5771-AFAE41916127}"/>
              </a:ext>
            </a:extLst>
          </p:cNvPr>
          <p:cNvSpPr txBox="1"/>
          <p:nvPr/>
        </p:nvSpPr>
        <p:spPr>
          <a:xfrm>
            <a:off x="8211228" y="2118929"/>
            <a:ext cx="1290669" cy="276999"/>
          </a:xfrm>
          <a:prstGeom prst="rect">
            <a:avLst/>
          </a:prstGeom>
          <a:noFill/>
        </p:spPr>
        <p:txBody>
          <a:bodyPr wrap="square" rtlCol="0">
            <a:spAutoFit/>
          </a:bodyPr>
          <a:lstStyle/>
          <a:p>
            <a:r>
              <a:rPr lang="en-US" sz="1200" dirty="0">
                <a:solidFill>
                  <a:schemeClr val="bg1"/>
                </a:solidFill>
              </a:rPr>
              <a:t>Abandonment </a:t>
            </a:r>
          </a:p>
        </p:txBody>
      </p:sp>
      <p:sp>
        <p:nvSpPr>
          <p:cNvPr id="21" name="TextBox 20">
            <a:extLst>
              <a:ext uri="{FF2B5EF4-FFF2-40B4-BE49-F238E27FC236}">
                <a16:creationId xmlns:a16="http://schemas.microsoft.com/office/drawing/2014/main" id="{C94EFFA9-1684-1A1A-6AD5-1EDAF7D94B27}"/>
              </a:ext>
            </a:extLst>
          </p:cNvPr>
          <p:cNvSpPr txBox="1"/>
          <p:nvPr/>
        </p:nvSpPr>
        <p:spPr>
          <a:xfrm>
            <a:off x="2017935" y="3030320"/>
            <a:ext cx="2593679" cy="276999"/>
          </a:xfrm>
          <a:prstGeom prst="rect">
            <a:avLst/>
          </a:prstGeom>
          <a:noFill/>
        </p:spPr>
        <p:txBody>
          <a:bodyPr wrap="square" rtlCol="0">
            <a:spAutoFit/>
          </a:bodyPr>
          <a:lstStyle/>
          <a:p>
            <a:pPr algn="ctr"/>
            <a:r>
              <a:rPr lang="en-US" sz="1200" dirty="0">
                <a:solidFill>
                  <a:schemeClr val="bg1"/>
                </a:solidFill>
              </a:rPr>
              <a:t>EXPLORATION</a:t>
            </a:r>
          </a:p>
        </p:txBody>
      </p:sp>
      <p:sp>
        <p:nvSpPr>
          <p:cNvPr id="22" name="TextBox 21">
            <a:extLst>
              <a:ext uri="{FF2B5EF4-FFF2-40B4-BE49-F238E27FC236}">
                <a16:creationId xmlns:a16="http://schemas.microsoft.com/office/drawing/2014/main" id="{FAFEEA12-3D8E-3193-A6F4-5DC2351E94EF}"/>
              </a:ext>
            </a:extLst>
          </p:cNvPr>
          <p:cNvSpPr txBox="1"/>
          <p:nvPr/>
        </p:nvSpPr>
        <p:spPr>
          <a:xfrm>
            <a:off x="4833276" y="3040409"/>
            <a:ext cx="4005919" cy="276999"/>
          </a:xfrm>
          <a:prstGeom prst="rect">
            <a:avLst/>
          </a:prstGeom>
          <a:noFill/>
        </p:spPr>
        <p:txBody>
          <a:bodyPr wrap="square" rtlCol="0">
            <a:spAutoFit/>
          </a:bodyPr>
          <a:lstStyle/>
          <a:p>
            <a:pPr algn="ctr"/>
            <a:r>
              <a:rPr lang="en-US" sz="1200" dirty="0">
                <a:solidFill>
                  <a:schemeClr val="bg1"/>
                </a:solidFill>
              </a:rPr>
              <a:t>PRODUCTION</a:t>
            </a:r>
          </a:p>
        </p:txBody>
      </p:sp>
      <p:sp>
        <p:nvSpPr>
          <p:cNvPr id="23" name="TextBox 22">
            <a:extLst>
              <a:ext uri="{FF2B5EF4-FFF2-40B4-BE49-F238E27FC236}">
                <a16:creationId xmlns:a16="http://schemas.microsoft.com/office/drawing/2014/main" id="{CAED6DC5-ABF7-185D-E281-F79E1E895D7D}"/>
              </a:ext>
            </a:extLst>
          </p:cNvPr>
          <p:cNvSpPr txBox="1"/>
          <p:nvPr/>
        </p:nvSpPr>
        <p:spPr>
          <a:xfrm>
            <a:off x="1972861" y="3371401"/>
            <a:ext cx="2593679" cy="276999"/>
          </a:xfrm>
          <a:prstGeom prst="rect">
            <a:avLst/>
          </a:prstGeom>
          <a:noFill/>
        </p:spPr>
        <p:txBody>
          <a:bodyPr wrap="square" rtlCol="0">
            <a:spAutoFit/>
          </a:bodyPr>
          <a:lstStyle/>
          <a:p>
            <a:pPr algn="ctr"/>
            <a:r>
              <a:rPr lang="en-US" sz="1200" dirty="0">
                <a:solidFill>
                  <a:schemeClr val="bg1"/>
                </a:solidFill>
              </a:rPr>
              <a:t>5-10 years</a:t>
            </a:r>
          </a:p>
        </p:txBody>
      </p:sp>
      <p:sp>
        <p:nvSpPr>
          <p:cNvPr id="24" name="TextBox 23">
            <a:extLst>
              <a:ext uri="{FF2B5EF4-FFF2-40B4-BE49-F238E27FC236}">
                <a16:creationId xmlns:a16="http://schemas.microsoft.com/office/drawing/2014/main" id="{1FAC56AE-D5F9-1284-8B50-B3EF0A82A4A7}"/>
              </a:ext>
            </a:extLst>
          </p:cNvPr>
          <p:cNvSpPr txBox="1"/>
          <p:nvPr/>
        </p:nvSpPr>
        <p:spPr>
          <a:xfrm>
            <a:off x="4833276" y="3358994"/>
            <a:ext cx="4005919" cy="276999"/>
          </a:xfrm>
          <a:prstGeom prst="rect">
            <a:avLst/>
          </a:prstGeom>
          <a:noFill/>
        </p:spPr>
        <p:txBody>
          <a:bodyPr wrap="square" rtlCol="0">
            <a:spAutoFit/>
          </a:bodyPr>
          <a:lstStyle/>
          <a:p>
            <a:pPr algn="ctr"/>
            <a:r>
              <a:rPr lang="en-US" sz="1200" dirty="0">
                <a:solidFill>
                  <a:schemeClr val="bg1"/>
                </a:solidFill>
              </a:rPr>
              <a:t>15-30 years</a:t>
            </a:r>
          </a:p>
        </p:txBody>
      </p:sp>
      <p:cxnSp>
        <p:nvCxnSpPr>
          <p:cNvPr id="33" name="Straight Connector 32">
            <a:extLst>
              <a:ext uri="{FF2B5EF4-FFF2-40B4-BE49-F238E27FC236}">
                <a16:creationId xmlns:a16="http://schemas.microsoft.com/office/drawing/2014/main" id="{259A5A9F-6FE2-0996-F380-26734EA06F08}"/>
              </a:ext>
            </a:extLst>
          </p:cNvPr>
          <p:cNvCxnSpPr/>
          <p:nvPr/>
        </p:nvCxnSpPr>
        <p:spPr>
          <a:xfrm>
            <a:off x="2169608" y="3944083"/>
            <a:ext cx="0" cy="257863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A3D0DE12-8E16-48EE-DB39-32C97CBBAFB1}"/>
              </a:ext>
            </a:extLst>
          </p:cNvPr>
          <p:cNvCxnSpPr>
            <a:cxnSpLocks/>
          </p:cNvCxnSpPr>
          <p:nvPr/>
        </p:nvCxnSpPr>
        <p:spPr>
          <a:xfrm flipH="1">
            <a:off x="2169608" y="5248641"/>
            <a:ext cx="822407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A3D25F3E-1737-AFA6-1336-FC6384C66854}"/>
              </a:ext>
            </a:extLst>
          </p:cNvPr>
          <p:cNvSpPr txBox="1"/>
          <p:nvPr/>
        </p:nvSpPr>
        <p:spPr>
          <a:xfrm>
            <a:off x="2169607" y="6230843"/>
            <a:ext cx="8224063" cy="369332"/>
          </a:xfrm>
          <a:prstGeom prst="rect">
            <a:avLst/>
          </a:prstGeom>
          <a:noFill/>
        </p:spPr>
        <p:txBody>
          <a:bodyPr wrap="square" rtlCol="0">
            <a:spAutoFit/>
          </a:bodyPr>
          <a:lstStyle/>
          <a:p>
            <a:pPr algn="ctr"/>
            <a:r>
              <a:rPr lang="en-US" dirty="0"/>
              <a:t>Year</a:t>
            </a:r>
          </a:p>
        </p:txBody>
      </p:sp>
      <p:sp>
        <p:nvSpPr>
          <p:cNvPr id="38" name="TextBox 37">
            <a:extLst>
              <a:ext uri="{FF2B5EF4-FFF2-40B4-BE49-F238E27FC236}">
                <a16:creationId xmlns:a16="http://schemas.microsoft.com/office/drawing/2014/main" id="{C0F3826C-1C86-9650-D524-A987631D1636}"/>
              </a:ext>
            </a:extLst>
          </p:cNvPr>
          <p:cNvSpPr txBox="1"/>
          <p:nvPr/>
        </p:nvSpPr>
        <p:spPr>
          <a:xfrm rot="16200000">
            <a:off x="607343" y="5144446"/>
            <a:ext cx="2578637" cy="369332"/>
          </a:xfrm>
          <a:prstGeom prst="rect">
            <a:avLst/>
          </a:prstGeom>
          <a:noFill/>
        </p:spPr>
        <p:txBody>
          <a:bodyPr wrap="square" rtlCol="0">
            <a:spAutoFit/>
          </a:bodyPr>
          <a:lstStyle/>
          <a:p>
            <a:pPr algn="ctr"/>
            <a:r>
              <a:rPr lang="en-US" dirty="0"/>
              <a:t>Cash Flow</a:t>
            </a:r>
          </a:p>
        </p:txBody>
      </p:sp>
      <p:cxnSp>
        <p:nvCxnSpPr>
          <p:cNvPr id="39" name="Straight Connector 38">
            <a:extLst>
              <a:ext uri="{FF2B5EF4-FFF2-40B4-BE49-F238E27FC236}">
                <a16:creationId xmlns:a16="http://schemas.microsoft.com/office/drawing/2014/main" id="{86805700-B53B-048D-5A24-A7F3057C4F65}"/>
              </a:ext>
            </a:extLst>
          </p:cNvPr>
          <p:cNvCxnSpPr/>
          <p:nvPr/>
        </p:nvCxnSpPr>
        <p:spPr>
          <a:xfrm>
            <a:off x="8839195" y="3836872"/>
            <a:ext cx="0" cy="257863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nvGrpSpPr>
          <p:cNvPr id="53" name="Group 52">
            <a:extLst>
              <a:ext uri="{FF2B5EF4-FFF2-40B4-BE49-F238E27FC236}">
                <a16:creationId xmlns:a16="http://schemas.microsoft.com/office/drawing/2014/main" id="{39C58274-8D87-3323-8187-4BC6B770F90B}"/>
              </a:ext>
            </a:extLst>
          </p:cNvPr>
          <p:cNvGrpSpPr/>
          <p:nvPr/>
        </p:nvGrpSpPr>
        <p:grpSpPr>
          <a:xfrm>
            <a:off x="7209316" y="150530"/>
            <a:ext cx="4870808" cy="3485463"/>
            <a:chOff x="7209316" y="150530"/>
            <a:chExt cx="4870808" cy="3485463"/>
          </a:xfrm>
        </p:grpSpPr>
        <p:grpSp>
          <p:nvGrpSpPr>
            <p:cNvPr id="31" name="Group 30">
              <a:extLst>
                <a:ext uri="{FF2B5EF4-FFF2-40B4-BE49-F238E27FC236}">
                  <a16:creationId xmlns:a16="http://schemas.microsoft.com/office/drawing/2014/main" id="{BBBAC980-D4D6-1368-82AF-21249725C082}"/>
                </a:ext>
              </a:extLst>
            </p:cNvPr>
            <p:cNvGrpSpPr/>
            <p:nvPr/>
          </p:nvGrpSpPr>
          <p:grpSpPr>
            <a:xfrm>
              <a:off x="9056287" y="1663232"/>
              <a:ext cx="1771014" cy="1972761"/>
              <a:chOff x="9677400" y="3246120"/>
              <a:chExt cx="2362200" cy="2631295"/>
            </a:xfrm>
          </p:grpSpPr>
          <p:sp>
            <p:nvSpPr>
              <p:cNvPr id="9" name="Chevron 8">
                <a:extLst>
                  <a:ext uri="{FF2B5EF4-FFF2-40B4-BE49-F238E27FC236}">
                    <a16:creationId xmlns:a16="http://schemas.microsoft.com/office/drawing/2014/main" id="{13A57629-A84D-765B-17C9-6B7B4A1DB9EE}"/>
                  </a:ext>
                </a:extLst>
              </p:cNvPr>
              <p:cNvSpPr/>
              <p:nvPr/>
            </p:nvSpPr>
            <p:spPr>
              <a:xfrm>
                <a:off x="9677400" y="3246120"/>
                <a:ext cx="2362200" cy="1584960"/>
              </a:xfrm>
              <a:prstGeom prst="chevron">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25" name="TextBox 24">
                <a:extLst>
                  <a:ext uri="{FF2B5EF4-FFF2-40B4-BE49-F238E27FC236}">
                    <a16:creationId xmlns:a16="http://schemas.microsoft.com/office/drawing/2014/main" id="{B8AC4440-54C6-95AD-261A-22736EA8B477}"/>
                  </a:ext>
                </a:extLst>
              </p:cNvPr>
              <p:cNvSpPr txBox="1"/>
              <p:nvPr/>
            </p:nvSpPr>
            <p:spPr>
              <a:xfrm>
                <a:off x="10330282" y="3853935"/>
                <a:ext cx="1526439" cy="369465"/>
              </a:xfrm>
              <a:prstGeom prst="rect">
                <a:avLst/>
              </a:prstGeom>
              <a:noFill/>
            </p:spPr>
            <p:txBody>
              <a:bodyPr wrap="square" rtlCol="0">
                <a:spAutoFit/>
              </a:bodyPr>
              <a:lstStyle/>
              <a:p>
                <a:pPr algn="ctr"/>
                <a:r>
                  <a:rPr lang="en-US" sz="1200" dirty="0">
                    <a:solidFill>
                      <a:schemeClr val="bg1"/>
                    </a:solidFill>
                  </a:rPr>
                  <a:t>CCUS </a:t>
                </a:r>
              </a:p>
            </p:txBody>
          </p:sp>
          <p:grpSp>
            <p:nvGrpSpPr>
              <p:cNvPr id="30" name="Group 29">
                <a:extLst>
                  <a:ext uri="{FF2B5EF4-FFF2-40B4-BE49-F238E27FC236}">
                    <a16:creationId xmlns:a16="http://schemas.microsoft.com/office/drawing/2014/main" id="{19851BC9-7828-101E-2980-B2465311B159}"/>
                  </a:ext>
                </a:extLst>
              </p:cNvPr>
              <p:cNvGrpSpPr/>
              <p:nvPr/>
            </p:nvGrpSpPr>
            <p:grpSpPr>
              <a:xfrm>
                <a:off x="9677400" y="5083016"/>
                <a:ext cx="1569720" cy="794399"/>
                <a:chOff x="9677400" y="5069562"/>
                <a:chExt cx="5343144" cy="794399"/>
              </a:xfrm>
            </p:grpSpPr>
            <p:sp>
              <p:nvSpPr>
                <p:cNvPr id="26" name="Rectangle 25">
                  <a:extLst>
                    <a:ext uri="{FF2B5EF4-FFF2-40B4-BE49-F238E27FC236}">
                      <a16:creationId xmlns:a16="http://schemas.microsoft.com/office/drawing/2014/main" id="{E886681D-DB0E-4D4D-11C4-E17C51B557E2}"/>
                    </a:ext>
                  </a:extLst>
                </p:cNvPr>
                <p:cNvSpPr/>
                <p:nvPr/>
              </p:nvSpPr>
              <p:spPr>
                <a:xfrm>
                  <a:off x="9677400" y="5076706"/>
                  <a:ext cx="5343144" cy="350520"/>
                </a:xfrm>
                <a:prstGeom prst="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7" name="Rectangle 26">
                  <a:extLst>
                    <a:ext uri="{FF2B5EF4-FFF2-40B4-BE49-F238E27FC236}">
                      <a16:creationId xmlns:a16="http://schemas.microsoft.com/office/drawing/2014/main" id="{27226863-D09A-4460-CA01-5418E44F3C6F}"/>
                    </a:ext>
                  </a:extLst>
                </p:cNvPr>
                <p:cNvSpPr/>
                <p:nvPr/>
              </p:nvSpPr>
              <p:spPr>
                <a:xfrm>
                  <a:off x="9677400" y="5511046"/>
                  <a:ext cx="5343144" cy="3505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8" name="TextBox 27">
                  <a:extLst>
                    <a:ext uri="{FF2B5EF4-FFF2-40B4-BE49-F238E27FC236}">
                      <a16:creationId xmlns:a16="http://schemas.microsoft.com/office/drawing/2014/main" id="{3F24B8F2-092F-BE33-239F-AAA8C926E71F}"/>
                    </a:ext>
                  </a:extLst>
                </p:cNvPr>
                <p:cNvSpPr txBox="1"/>
                <p:nvPr/>
              </p:nvSpPr>
              <p:spPr>
                <a:xfrm>
                  <a:off x="9677400" y="5069562"/>
                  <a:ext cx="5343144" cy="369465"/>
                </a:xfrm>
                <a:prstGeom prst="rect">
                  <a:avLst/>
                </a:prstGeom>
                <a:noFill/>
              </p:spPr>
              <p:txBody>
                <a:bodyPr wrap="square" rtlCol="0">
                  <a:spAutoFit/>
                </a:bodyPr>
                <a:lstStyle/>
                <a:p>
                  <a:pPr algn="ctr"/>
                  <a:r>
                    <a:rPr lang="en-US" sz="1200" dirty="0">
                      <a:solidFill>
                        <a:schemeClr val="bg1"/>
                      </a:solidFill>
                    </a:rPr>
                    <a:t>STORAGE</a:t>
                  </a:r>
                </a:p>
              </p:txBody>
            </p:sp>
            <p:sp>
              <p:nvSpPr>
                <p:cNvPr id="29" name="TextBox 28">
                  <a:extLst>
                    <a:ext uri="{FF2B5EF4-FFF2-40B4-BE49-F238E27FC236}">
                      <a16:creationId xmlns:a16="http://schemas.microsoft.com/office/drawing/2014/main" id="{79FB8672-77C9-0B72-312F-6DFCE8A2FA8A}"/>
                    </a:ext>
                  </a:extLst>
                </p:cNvPr>
                <p:cNvSpPr txBox="1"/>
                <p:nvPr/>
              </p:nvSpPr>
              <p:spPr>
                <a:xfrm>
                  <a:off x="9677400" y="5494496"/>
                  <a:ext cx="5343144" cy="369465"/>
                </a:xfrm>
                <a:prstGeom prst="rect">
                  <a:avLst/>
                </a:prstGeom>
                <a:noFill/>
              </p:spPr>
              <p:txBody>
                <a:bodyPr wrap="square" rtlCol="0">
                  <a:spAutoFit/>
                </a:bodyPr>
                <a:lstStyle/>
                <a:p>
                  <a:pPr algn="ctr"/>
                  <a:r>
                    <a:rPr lang="en-US" sz="1200" dirty="0">
                      <a:solidFill>
                        <a:schemeClr val="bg1"/>
                      </a:solidFill>
                    </a:rPr>
                    <a:t>100+  years</a:t>
                  </a:r>
                </a:p>
              </p:txBody>
            </p:sp>
          </p:grpSp>
        </p:grpSp>
        <p:sp>
          <p:nvSpPr>
            <p:cNvPr id="41" name="TextBox 40">
              <a:extLst>
                <a:ext uri="{FF2B5EF4-FFF2-40B4-BE49-F238E27FC236}">
                  <a16:creationId xmlns:a16="http://schemas.microsoft.com/office/drawing/2014/main" id="{66B58DC6-88DF-466F-6AA6-12B79982ED3A}"/>
                </a:ext>
              </a:extLst>
            </p:cNvPr>
            <p:cNvSpPr txBox="1"/>
            <p:nvPr/>
          </p:nvSpPr>
          <p:spPr>
            <a:xfrm>
              <a:off x="7209316" y="150530"/>
              <a:ext cx="4870808" cy="1384995"/>
            </a:xfrm>
            <a:prstGeom prst="rect">
              <a:avLst/>
            </a:prstGeom>
            <a:noFill/>
          </p:spPr>
          <p:txBody>
            <a:bodyPr wrap="square">
              <a:spAutoFit/>
            </a:bodyPr>
            <a:lstStyle/>
            <a:p>
              <a:pPr algn="r"/>
              <a:r>
                <a:rPr lang="en-GB" sz="1400" dirty="0">
                  <a:highlight>
                    <a:srgbClr val="FFFFFF"/>
                  </a:highlight>
                  <a:latin typeface="Roboto" panose="02000000000000000000" pitchFamily="2" charset="0"/>
                </a:rPr>
                <a:t>“N</a:t>
              </a:r>
              <a:r>
                <a:rPr lang="en-GB" sz="1400" b="0" i="0" dirty="0">
                  <a:effectLst/>
                  <a:highlight>
                    <a:srgbClr val="FFFFFF"/>
                  </a:highlight>
                  <a:latin typeface="Roboto" panose="02000000000000000000" pitchFamily="2" charset="0"/>
                </a:rPr>
                <a:t>et zero means cutting carbon emissions to a small amount of residual emissions that can be absorbed and durably stored by nature and other carbon dioxide removal measures, leaving zero in the atmosphere.”</a:t>
              </a:r>
              <a:br>
                <a:rPr lang="en-GB" sz="1400" b="0" i="0" dirty="0">
                  <a:effectLst/>
                  <a:highlight>
                    <a:srgbClr val="FFFFFF"/>
                  </a:highlight>
                  <a:latin typeface="Roboto" panose="02000000000000000000" pitchFamily="2" charset="0"/>
                </a:rPr>
              </a:br>
              <a:endParaRPr lang="en-GB" sz="1400" b="0" i="0" dirty="0">
                <a:effectLst/>
                <a:highlight>
                  <a:srgbClr val="FFFFFF"/>
                </a:highlight>
                <a:latin typeface="Roboto" panose="02000000000000000000" pitchFamily="2" charset="0"/>
              </a:endParaRPr>
            </a:p>
            <a:p>
              <a:pPr algn="r"/>
              <a:r>
                <a:rPr lang="en-GB" sz="1400" b="0" i="0" dirty="0">
                  <a:effectLst/>
                  <a:highlight>
                    <a:srgbClr val="FFFFFF"/>
                  </a:highlight>
                  <a:latin typeface="Roboto" panose="02000000000000000000" pitchFamily="2" charset="0"/>
                </a:rPr>
                <a:t>Net Zero Coalition | United Nations</a:t>
              </a:r>
              <a:endParaRPr lang="en-US" sz="1400" dirty="0"/>
            </a:p>
          </p:txBody>
        </p:sp>
      </p:grpSp>
      <p:sp>
        <p:nvSpPr>
          <p:cNvPr id="42" name="Rectangle 41">
            <a:extLst>
              <a:ext uri="{FF2B5EF4-FFF2-40B4-BE49-F238E27FC236}">
                <a16:creationId xmlns:a16="http://schemas.microsoft.com/office/drawing/2014/main" id="{788C88E6-5CC3-E161-8A16-1CFE98E6D9B3}"/>
              </a:ext>
            </a:extLst>
          </p:cNvPr>
          <p:cNvSpPr/>
          <p:nvPr/>
        </p:nvSpPr>
        <p:spPr>
          <a:xfrm>
            <a:off x="2169608" y="5248640"/>
            <a:ext cx="985066" cy="397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248D38CA-027C-6F39-2D33-950DFFDE893A}"/>
              </a:ext>
            </a:extLst>
          </p:cNvPr>
          <p:cNvSpPr/>
          <p:nvPr/>
        </p:nvSpPr>
        <p:spPr>
          <a:xfrm>
            <a:off x="3423736" y="5261048"/>
            <a:ext cx="985066" cy="5653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D206B8A9-4BAE-51BD-0866-AE84C2F283C9}"/>
              </a:ext>
            </a:extLst>
          </p:cNvPr>
          <p:cNvSpPr/>
          <p:nvPr/>
        </p:nvSpPr>
        <p:spPr>
          <a:xfrm>
            <a:off x="4939181" y="5261048"/>
            <a:ext cx="1156807" cy="96979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0677D622-2246-946A-7213-FD321E04C368}"/>
              </a:ext>
            </a:extLst>
          </p:cNvPr>
          <p:cNvSpPr/>
          <p:nvPr/>
        </p:nvSpPr>
        <p:spPr>
          <a:xfrm>
            <a:off x="6310784" y="3841975"/>
            <a:ext cx="1156807" cy="13978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B868E75E-85D4-102C-0A4A-C0DC7BB82122}"/>
              </a:ext>
            </a:extLst>
          </p:cNvPr>
          <p:cNvSpPr/>
          <p:nvPr/>
        </p:nvSpPr>
        <p:spPr>
          <a:xfrm>
            <a:off x="7682388" y="4720329"/>
            <a:ext cx="1156807" cy="5194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46">
            <a:extLst>
              <a:ext uri="{FF2B5EF4-FFF2-40B4-BE49-F238E27FC236}">
                <a16:creationId xmlns:a16="http://schemas.microsoft.com/office/drawing/2014/main" id="{447CB3DC-5DE8-56D7-0167-AA779A9C0836}"/>
              </a:ext>
            </a:extLst>
          </p:cNvPr>
          <p:cNvSpPr/>
          <p:nvPr/>
        </p:nvSpPr>
        <p:spPr>
          <a:xfrm>
            <a:off x="2590800" y="3855720"/>
            <a:ext cx="5715000" cy="2423160"/>
          </a:xfrm>
          <a:custGeom>
            <a:avLst/>
            <a:gdLst>
              <a:gd name="connsiteX0" fmla="*/ 0 w 5715000"/>
              <a:gd name="connsiteY0" fmla="*/ 1767840 h 2423160"/>
              <a:gd name="connsiteX1" fmla="*/ 1371600 w 5715000"/>
              <a:gd name="connsiteY1" fmla="*/ 1996440 h 2423160"/>
              <a:gd name="connsiteX2" fmla="*/ 2971800 w 5715000"/>
              <a:gd name="connsiteY2" fmla="*/ 2423160 h 2423160"/>
              <a:gd name="connsiteX3" fmla="*/ 4312920 w 5715000"/>
              <a:gd name="connsiteY3" fmla="*/ 0 h 2423160"/>
              <a:gd name="connsiteX4" fmla="*/ 5715000 w 5715000"/>
              <a:gd name="connsiteY4" fmla="*/ 883920 h 2423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00" h="2423160">
                <a:moveTo>
                  <a:pt x="0" y="1767840"/>
                </a:moveTo>
                <a:lnTo>
                  <a:pt x="1371600" y="1996440"/>
                </a:lnTo>
                <a:lnTo>
                  <a:pt x="2971800" y="2423160"/>
                </a:lnTo>
                <a:lnTo>
                  <a:pt x="4312920" y="0"/>
                </a:lnTo>
                <a:lnTo>
                  <a:pt x="5715000" y="883920"/>
                </a:lnTo>
              </a:path>
            </a:pathLst>
          </a:cu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F0659359-891D-06E9-A0F5-2DB968072A09}"/>
              </a:ext>
            </a:extLst>
          </p:cNvPr>
          <p:cNvSpPr/>
          <p:nvPr/>
        </p:nvSpPr>
        <p:spPr>
          <a:xfrm>
            <a:off x="2499360" y="5477792"/>
            <a:ext cx="298632" cy="29863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134B508-21AC-FDF2-BDA4-1A9834356D5B}"/>
              </a:ext>
            </a:extLst>
          </p:cNvPr>
          <p:cNvSpPr/>
          <p:nvPr/>
        </p:nvSpPr>
        <p:spPr>
          <a:xfrm>
            <a:off x="3764280" y="5675912"/>
            <a:ext cx="298632" cy="29863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90689C18-794B-0F58-DDDD-E969A8045F58}"/>
              </a:ext>
            </a:extLst>
          </p:cNvPr>
          <p:cNvSpPr/>
          <p:nvPr/>
        </p:nvSpPr>
        <p:spPr>
          <a:xfrm>
            <a:off x="5334000" y="6102632"/>
            <a:ext cx="298632" cy="29863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1D116BF1-673E-30D5-30E1-4B1D6FD617F8}"/>
              </a:ext>
            </a:extLst>
          </p:cNvPr>
          <p:cNvSpPr/>
          <p:nvPr/>
        </p:nvSpPr>
        <p:spPr>
          <a:xfrm>
            <a:off x="6781800" y="3709952"/>
            <a:ext cx="298632" cy="29863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9F6773D1-CFD4-B1F0-38BB-772B031391BD}"/>
              </a:ext>
            </a:extLst>
          </p:cNvPr>
          <p:cNvSpPr/>
          <p:nvPr/>
        </p:nvSpPr>
        <p:spPr>
          <a:xfrm>
            <a:off x="8092440" y="4593872"/>
            <a:ext cx="298632" cy="29863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8632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D4FAC-43DC-1117-A5FE-A47673A0098C}"/>
              </a:ext>
            </a:extLst>
          </p:cNvPr>
          <p:cNvSpPr>
            <a:spLocks noGrp="1"/>
          </p:cNvSpPr>
          <p:nvPr>
            <p:ph type="title"/>
          </p:nvPr>
        </p:nvSpPr>
        <p:spPr/>
        <p:txBody>
          <a:bodyPr/>
          <a:lstStyle/>
          <a:p>
            <a:r>
              <a:rPr lang="en-CA" dirty="0"/>
              <a:t>Physics Informed Neural Networks (PINNs)</a:t>
            </a:r>
          </a:p>
        </p:txBody>
      </p:sp>
      <p:pic>
        <p:nvPicPr>
          <p:cNvPr id="5" name="Content Placeholder 4">
            <a:extLst>
              <a:ext uri="{FF2B5EF4-FFF2-40B4-BE49-F238E27FC236}">
                <a16:creationId xmlns:a16="http://schemas.microsoft.com/office/drawing/2014/main" id="{DFD05654-D71F-633C-E8D0-307ABCB842EF}"/>
              </a:ext>
            </a:extLst>
          </p:cNvPr>
          <p:cNvPicPr>
            <a:picLocks noGrp="1" noChangeAspect="1"/>
          </p:cNvPicPr>
          <p:nvPr>
            <p:ph idx="1"/>
          </p:nvPr>
        </p:nvPicPr>
        <p:blipFill>
          <a:blip r:embed="rId2"/>
          <a:stretch>
            <a:fillRect/>
          </a:stretch>
        </p:blipFill>
        <p:spPr>
          <a:xfrm>
            <a:off x="1454789" y="1343922"/>
            <a:ext cx="9282422" cy="5066022"/>
          </a:xfrm>
        </p:spPr>
      </p:pic>
      <p:sp>
        <p:nvSpPr>
          <p:cNvPr id="6" name="TextBox 5">
            <a:extLst>
              <a:ext uri="{FF2B5EF4-FFF2-40B4-BE49-F238E27FC236}">
                <a16:creationId xmlns:a16="http://schemas.microsoft.com/office/drawing/2014/main" id="{5A016A99-A42E-019A-925C-DC55251F218E}"/>
              </a:ext>
            </a:extLst>
          </p:cNvPr>
          <p:cNvSpPr txBox="1"/>
          <p:nvPr/>
        </p:nvSpPr>
        <p:spPr>
          <a:xfrm>
            <a:off x="10762488" y="6409944"/>
            <a:ext cx="1527048" cy="369332"/>
          </a:xfrm>
          <a:prstGeom prst="rect">
            <a:avLst/>
          </a:prstGeom>
          <a:noFill/>
        </p:spPr>
        <p:txBody>
          <a:bodyPr wrap="square" rtlCol="0">
            <a:spAutoFit/>
          </a:bodyPr>
          <a:lstStyle/>
          <a:p>
            <a:r>
              <a:rPr lang="en-CA" dirty="0"/>
              <a:t>(Nvidia DLI)</a:t>
            </a:r>
          </a:p>
        </p:txBody>
      </p:sp>
    </p:spTree>
    <p:extLst>
      <p:ext uri="{BB962C8B-B14F-4D97-AF65-F5344CB8AC3E}">
        <p14:creationId xmlns:p14="http://schemas.microsoft.com/office/powerpoint/2010/main" val="969605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7CC27-10A7-F0F3-FA4F-4FF0AEA7A256}"/>
              </a:ext>
            </a:extLst>
          </p:cNvPr>
          <p:cNvSpPr>
            <a:spLocks noGrp="1"/>
          </p:cNvSpPr>
          <p:nvPr>
            <p:ph type="title"/>
          </p:nvPr>
        </p:nvSpPr>
        <p:spPr/>
        <p:txBody>
          <a:bodyPr/>
          <a:lstStyle/>
          <a:p>
            <a:r>
              <a:rPr lang="en-CA" dirty="0"/>
              <a:t>Fourier Neural Operator (FNO)</a:t>
            </a:r>
          </a:p>
        </p:txBody>
      </p:sp>
      <p:pic>
        <p:nvPicPr>
          <p:cNvPr id="5" name="Content Placeholder 4">
            <a:extLst>
              <a:ext uri="{FF2B5EF4-FFF2-40B4-BE49-F238E27FC236}">
                <a16:creationId xmlns:a16="http://schemas.microsoft.com/office/drawing/2014/main" id="{48615632-7848-01E2-D0C5-940C9A55279A}"/>
              </a:ext>
            </a:extLst>
          </p:cNvPr>
          <p:cNvPicPr>
            <a:picLocks noGrp="1" noChangeAspect="1"/>
          </p:cNvPicPr>
          <p:nvPr>
            <p:ph idx="1"/>
          </p:nvPr>
        </p:nvPicPr>
        <p:blipFill>
          <a:blip r:embed="rId2"/>
          <a:stretch>
            <a:fillRect/>
          </a:stretch>
        </p:blipFill>
        <p:spPr>
          <a:xfrm>
            <a:off x="1520981" y="2112264"/>
            <a:ext cx="9685705" cy="3662790"/>
          </a:xfrm>
        </p:spPr>
      </p:pic>
      <p:sp>
        <p:nvSpPr>
          <p:cNvPr id="6" name="TextBox 5">
            <a:extLst>
              <a:ext uri="{FF2B5EF4-FFF2-40B4-BE49-F238E27FC236}">
                <a16:creationId xmlns:a16="http://schemas.microsoft.com/office/drawing/2014/main" id="{7DFE37E8-8E9F-D12E-426B-D0926810C231}"/>
              </a:ext>
            </a:extLst>
          </p:cNvPr>
          <p:cNvSpPr txBox="1"/>
          <p:nvPr/>
        </p:nvSpPr>
        <p:spPr>
          <a:xfrm>
            <a:off x="10232136" y="6409944"/>
            <a:ext cx="1865376" cy="369332"/>
          </a:xfrm>
          <a:prstGeom prst="rect">
            <a:avLst/>
          </a:prstGeom>
          <a:noFill/>
        </p:spPr>
        <p:txBody>
          <a:bodyPr wrap="square" rtlCol="0">
            <a:spAutoFit/>
          </a:bodyPr>
          <a:lstStyle/>
          <a:p>
            <a:r>
              <a:rPr lang="en-CA" dirty="0"/>
              <a:t>(Li, et al., 2020)</a:t>
            </a:r>
          </a:p>
        </p:txBody>
      </p:sp>
    </p:spTree>
    <p:extLst>
      <p:ext uri="{BB962C8B-B14F-4D97-AF65-F5344CB8AC3E}">
        <p14:creationId xmlns:p14="http://schemas.microsoft.com/office/powerpoint/2010/main" val="2238495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1BAB4-229C-56E9-2597-BF26D69FD797}"/>
              </a:ext>
            </a:extLst>
          </p:cNvPr>
          <p:cNvSpPr>
            <a:spLocks noGrp="1"/>
          </p:cNvSpPr>
          <p:nvPr>
            <p:ph type="title"/>
          </p:nvPr>
        </p:nvSpPr>
        <p:spPr/>
        <p:txBody>
          <a:bodyPr/>
          <a:lstStyle/>
          <a:p>
            <a:r>
              <a:rPr lang="en-CA" dirty="0"/>
              <a:t>Physics Informed Neural Operator (PINO)</a:t>
            </a:r>
          </a:p>
        </p:txBody>
      </p:sp>
      <p:sp>
        <p:nvSpPr>
          <p:cNvPr id="3" name="Content Placeholder 2">
            <a:extLst>
              <a:ext uri="{FF2B5EF4-FFF2-40B4-BE49-F238E27FC236}">
                <a16:creationId xmlns:a16="http://schemas.microsoft.com/office/drawing/2014/main" id="{41EC3854-EAF1-5A48-DD5C-2E7408151537}"/>
              </a:ext>
            </a:extLst>
          </p:cNvPr>
          <p:cNvSpPr>
            <a:spLocks noGrp="1"/>
          </p:cNvSpPr>
          <p:nvPr>
            <p:ph idx="1"/>
          </p:nvPr>
        </p:nvSpPr>
        <p:spPr/>
        <p:txBody>
          <a:bodyPr/>
          <a:lstStyle/>
          <a:p>
            <a:r>
              <a:rPr lang="en-CA" dirty="0"/>
              <a:t>Combines the data-informed supervised learning in FNO with the physics-informed learning in PINNs.</a:t>
            </a:r>
          </a:p>
        </p:txBody>
      </p:sp>
      <p:sp>
        <p:nvSpPr>
          <p:cNvPr id="4" name="TextBox 3">
            <a:extLst>
              <a:ext uri="{FF2B5EF4-FFF2-40B4-BE49-F238E27FC236}">
                <a16:creationId xmlns:a16="http://schemas.microsoft.com/office/drawing/2014/main" id="{E6A01D56-87B4-7FFC-9C02-8838712E842B}"/>
              </a:ext>
            </a:extLst>
          </p:cNvPr>
          <p:cNvSpPr txBox="1"/>
          <p:nvPr/>
        </p:nvSpPr>
        <p:spPr>
          <a:xfrm>
            <a:off x="10232136" y="6409944"/>
            <a:ext cx="1865376" cy="369332"/>
          </a:xfrm>
          <a:prstGeom prst="rect">
            <a:avLst/>
          </a:prstGeom>
          <a:noFill/>
        </p:spPr>
        <p:txBody>
          <a:bodyPr wrap="square" rtlCol="0">
            <a:spAutoFit/>
          </a:bodyPr>
          <a:lstStyle/>
          <a:p>
            <a:r>
              <a:rPr lang="en-CA" dirty="0"/>
              <a:t>(Li, et al., 2021)</a:t>
            </a:r>
          </a:p>
        </p:txBody>
      </p:sp>
      <p:pic>
        <p:nvPicPr>
          <p:cNvPr id="6" name="Picture 5">
            <a:extLst>
              <a:ext uri="{FF2B5EF4-FFF2-40B4-BE49-F238E27FC236}">
                <a16:creationId xmlns:a16="http://schemas.microsoft.com/office/drawing/2014/main" id="{B9217F25-DC0F-C2E2-FA18-7C805712F0CD}"/>
              </a:ext>
            </a:extLst>
          </p:cNvPr>
          <p:cNvPicPr>
            <a:picLocks noChangeAspect="1"/>
          </p:cNvPicPr>
          <p:nvPr/>
        </p:nvPicPr>
        <p:blipFill>
          <a:blip r:embed="rId3"/>
          <a:stretch>
            <a:fillRect/>
          </a:stretch>
        </p:blipFill>
        <p:spPr>
          <a:xfrm>
            <a:off x="1108431" y="2928975"/>
            <a:ext cx="9975138" cy="2242986"/>
          </a:xfrm>
          <a:prstGeom prst="rect">
            <a:avLst/>
          </a:prstGeom>
        </p:spPr>
      </p:pic>
      <p:sp>
        <p:nvSpPr>
          <p:cNvPr id="7" name="TextBox 6">
            <a:extLst>
              <a:ext uri="{FF2B5EF4-FFF2-40B4-BE49-F238E27FC236}">
                <a16:creationId xmlns:a16="http://schemas.microsoft.com/office/drawing/2014/main" id="{8CAADAAC-3C6C-0C7A-3F9D-963299479E5B}"/>
              </a:ext>
            </a:extLst>
          </p:cNvPr>
          <p:cNvSpPr txBox="1"/>
          <p:nvPr/>
        </p:nvSpPr>
        <p:spPr>
          <a:xfrm>
            <a:off x="8775192" y="6409944"/>
            <a:ext cx="1865376" cy="369332"/>
          </a:xfrm>
          <a:prstGeom prst="rect">
            <a:avLst/>
          </a:prstGeom>
          <a:noFill/>
        </p:spPr>
        <p:txBody>
          <a:bodyPr wrap="square" rtlCol="0">
            <a:spAutoFit/>
          </a:bodyPr>
          <a:lstStyle/>
          <a:p>
            <a:r>
              <a:rPr lang="en-CA" dirty="0"/>
              <a:t>(NVIDIA, DLI)</a:t>
            </a:r>
          </a:p>
        </p:txBody>
      </p:sp>
    </p:spTree>
    <p:extLst>
      <p:ext uri="{BB962C8B-B14F-4D97-AF65-F5344CB8AC3E}">
        <p14:creationId xmlns:p14="http://schemas.microsoft.com/office/powerpoint/2010/main" val="166964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2134F-C12E-AF59-F4C7-0FDFFF1D9DE2}"/>
              </a:ext>
            </a:extLst>
          </p:cNvPr>
          <p:cNvSpPr>
            <a:spLocks noGrp="1"/>
          </p:cNvSpPr>
          <p:nvPr>
            <p:ph type="title"/>
          </p:nvPr>
        </p:nvSpPr>
        <p:spPr/>
        <p:txBody>
          <a:bodyPr/>
          <a:lstStyle/>
          <a:p>
            <a:r>
              <a:rPr lang="en-US" dirty="0" err="1"/>
              <a:t>Norne</a:t>
            </a:r>
            <a:r>
              <a:rPr lang="en-US" dirty="0"/>
              <a:t> Field</a:t>
            </a:r>
          </a:p>
        </p:txBody>
      </p:sp>
      <p:sp>
        <p:nvSpPr>
          <p:cNvPr id="3" name="Content Placeholder 2">
            <a:extLst>
              <a:ext uri="{FF2B5EF4-FFF2-40B4-BE49-F238E27FC236}">
                <a16:creationId xmlns:a16="http://schemas.microsoft.com/office/drawing/2014/main" id="{328CADD3-16E5-5CEE-B71E-FEFB8C1DAD0E}"/>
              </a:ext>
            </a:extLst>
          </p:cNvPr>
          <p:cNvSpPr>
            <a:spLocks noGrp="1"/>
          </p:cNvSpPr>
          <p:nvPr>
            <p:ph idx="1"/>
          </p:nvPr>
        </p:nvSpPr>
        <p:spPr>
          <a:xfrm>
            <a:off x="7059167" y="3158122"/>
            <a:ext cx="4818229" cy="3063875"/>
          </a:xfrm>
        </p:spPr>
        <p:txBody>
          <a:bodyPr>
            <a:normAutofit/>
          </a:bodyPr>
          <a:lstStyle/>
          <a:p>
            <a:pPr>
              <a:spcAft>
                <a:spcPts val="600"/>
              </a:spcAft>
            </a:pPr>
            <a:r>
              <a:rPr lang="en-US" sz="2000" b="1" dirty="0"/>
              <a:t>Location: </a:t>
            </a:r>
            <a:r>
              <a:rPr lang="en-US" sz="2000" dirty="0"/>
              <a:t>Norwegian Sea</a:t>
            </a:r>
            <a:endParaRPr lang="en-US" sz="2000" b="1" dirty="0"/>
          </a:p>
          <a:p>
            <a:pPr>
              <a:spcAft>
                <a:spcPts val="600"/>
              </a:spcAft>
            </a:pPr>
            <a:r>
              <a:rPr lang="en-US" sz="2000" b="1" dirty="0"/>
              <a:t>Geological Setting</a:t>
            </a:r>
            <a:r>
              <a:rPr lang="en-US" sz="2000" dirty="0"/>
              <a:t>: </a:t>
            </a:r>
            <a:r>
              <a:rPr lang="en-US" sz="2000" b="1" dirty="0"/>
              <a:t>Production (Oil, Gas, Water): </a:t>
            </a:r>
            <a:r>
              <a:rPr lang="en-US" sz="2000" dirty="0"/>
              <a:t>Oil production in the </a:t>
            </a:r>
            <a:r>
              <a:rPr lang="en-US" sz="2000" dirty="0" err="1"/>
              <a:t>Norne</a:t>
            </a:r>
            <a:r>
              <a:rPr lang="en-US" sz="2000" dirty="0"/>
              <a:t> field began in November 1997. </a:t>
            </a:r>
          </a:p>
          <a:p>
            <a:pPr>
              <a:spcAft>
                <a:spcPts val="600"/>
              </a:spcAft>
            </a:pPr>
            <a:r>
              <a:rPr lang="en-US" sz="2000" b="1" dirty="0"/>
              <a:t>Initial Reservoir Model</a:t>
            </a:r>
            <a:r>
              <a:rPr lang="en-US" sz="2000" dirty="0"/>
              <a:t>: The initial reservoir model consisted of 113,344 grid cells, with 44,927 active cells.</a:t>
            </a:r>
          </a:p>
        </p:txBody>
      </p:sp>
      <p:pic>
        <p:nvPicPr>
          <p:cNvPr id="2050" name="Picture 2" descr="The reservoir quantities at the end of 2000 days of N2 injection on a subset of the Norne field model. In addition, we show the accumulated nonlinear iterations spent for each of the simulators. ">
            <a:extLst>
              <a:ext uri="{FF2B5EF4-FFF2-40B4-BE49-F238E27FC236}">
                <a16:creationId xmlns:a16="http://schemas.microsoft.com/office/drawing/2014/main" id="{F1F1EAF5-E6F5-F572-BA79-AF6568FE86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168" y="2163763"/>
            <a:ext cx="5200311" cy="4013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7468956-482D-F237-ED6C-9FD9D9124EE0}"/>
              </a:ext>
            </a:extLst>
          </p:cNvPr>
          <p:cNvSpPr txBox="1"/>
          <p:nvPr/>
        </p:nvSpPr>
        <p:spPr>
          <a:xfrm>
            <a:off x="3816459" y="1886764"/>
            <a:ext cx="2024593" cy="553998"/>
          </a:xfrm>
          <a:prstGeom prst="rect">
            <a:avLst/>
          </a:prstGeom>
          <a:noFill/>
        </p:spPr>
        <p:txBody>
          <a:bodyPr wrap="none" lIns="0" tIns="0" rIns="0" bIns="0" rtlCol="0">
            <a:spAutoFit/>
          </a:bodyPr>
          <a:lstStyle/>
          <a:p>
            <a:r>
              <a:rPr lang="en-US" b="1" dirty="0"/>
              <a:t>Model Dimensions</a:t>
            </a:r>
            <a:r>
              <a:rPr lang="en-US" dirty="0"/>
              <a:t>:</a:t>
            </a:r>
            <a:br>
              <a:rPr lang="en-US" dirty="0"/>
            </a:br>
            <a:r>
              <a:rPr lang="en-US" dirty="0"/>
              <a:t>d, w, h = 22, 46, 112</a:t>
            </a:r>
          </a:p>
        </p:txBody>
      </p:sp>
    </p:spTree>
    <p:extLst>
      <p:ext uri="{BB962C8B-B14F-4D97-AF65-F5344CB8AC3E}">
        <p14:creationId xmlns:p14="http://schemas.microsoft.com/office/powerpoint/2010/main" val="1667980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CB358A8D-2243-2A5B-C041-77942EBF5C1D}"/>
              </a:ext>
            </a:extLst>
          </p:cNvPr>
          <p:cNvSpPr txBox="1"/>
          <p:nvPr/>
        </p:nvSpPr>
        <p:spPr>
          <a:xfrm>
            <a:off x="5074561" y="1259602"/>
            <a:ext cx="2086469" cy="461665"/>
          </a:xfrm>
          <a:prstGeom prst="rect">
            <a:avLst/>
          </a:prstGeom>
          <a:noFill/>
        </p:spPr>
        <p:txBody>
          <a:bodyPr wrap="none" rtlCol="0">
            <a:spAutoFit/>
          </a:bodyPr>
          <a:lstStyle/>
          <a:p>
            <a:r>
              <a:rPr lang="en-US" sz="2400" b="1" dirty="0"/>
              <a:t>Existing Code</a:t>
            </a:r>
          </a:p>
        </p:txBody>
      </p:sp>
      <p:sp>
        <p:nvSpPr>
          <p:cNvPr id="2" name="Title 1">
            <a:extLst>
              <a:ext uri="{FF2B5EF4-FFF2-40B4-BE49-F238E27FC236}">
                <a16:creationId xmlns:a16="http://schemas.microsoft.com/office/drawing/2014/main" id="{48C342F3-6EE0-7503-CF4F-4999BD27B8DF}"/>
              </a:ext>
            </a:extLst>
          </p:cNvPr>
          <p:cNvSpPr>
            <a:spLocks noGrp="1"/>
          </p:cNvSpPr>
          <p:nvPr>
            <p:ph type="title"/>
          </p:nvPr>
        </p:nvSpPr>
        <p:spPr/>
        <p:txBody>
          <a:bodyPr/>
          <a:lstStyle/>
          <a:p>
            <a:r>
              <a:rPr lang="en-US" dirty="0"/>
              <a:t>Executive Summary</a:t>
            </a:r>
          </a:p>
        </p:txBody>
      </p:sp>
      <p:grpSp>
        <p:nvGrpSpPr>
          <p:cNvPr id="41" name="Group 40">
            <a:extLst>
              <a:ext uri="{FF2B5EF4-FFF2-40B4-BE49-F238E27FC236}">
                <a16:creationId xmlns:a16="http://schemas.microsoft.com/office/drawing/2014/main" id="{755C1A96-4AD8-3F1B-26C3-6311DB2458EB}"/>
              </a:ext>
            </a:extLst>
          </p:cNvPr>
          <p:cNvGrpSpPr/>
          <p:nvPr/>
        </p:nvGrpSpPr>
        <p:grpSpPr>
          <a:xfrm>
            <a:off x="607315" y="3764506"/>
            <a:ext cx="4939717" cy="2105035"/>
            <a:chOff x="696657" y="3614393"/>
            <a:chExt cx="7508210" cy="3199587"/>
          </a:xfrm>
        </p:grpSpPr>
        <p:sp>
          <p:nvSpPr>
            <p:cNvPr id="35" name="Cube 34">
              <a:extLst>
                <a:ext uri="{FF2B5EF4-FFF2-40B4-BE49-F238E27FC236}">
                  <a16:creationId xmlns:a16="http://schemas.microsoft.com/office/drawing/2014/main" id="{7CB50436-6C3B-589E-D13E-50C54D8C6A90}"/>
                </a:ext>
              </a:extLst>
            </p:cNvPr>
            <p:cNvSpPr/>
            <p:nvPr/>
          </p:nvSpPr>
          <p:spPr>
            <a:xfrm>
              <a:off x="1350069" y="4537487"/>
              <a:ext cx="1432560" cy="1432560"/>
            </a:xfrm>
            <a:prstGeom prst="cub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Cube 35">
              <a:extLst>
                <a:ext uri="{FF2B5EF4-FFF2-40B4-BE49-F238E27FC236}">
                  <a16:creationId xmlns:a16="http://schemas.microsoft.com/office/drawing/2014/main" id="{ED591ECC-7EE5-1AE0-F144-FB36BBB8C777}"/>
                </a:ext>
              </a:extLst>
            </p:cNvPr>
            <p:cNvSpPr/>
            <p:nvPr/>
          </p:nvSpPr>
          <p:spPr>
            <a:xfrm>
              <a:off x="2904549" y="4537487"/>
              <a:ext cx="1432560" cy="1432560"/>
            </a:xfrm>
            <a:prstGeom prst="cub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Cube 36">
              <a:extLst>
                <a:ext uri="{FF2B5EF4-FFF2-40B4-BE49-F238E27FC236}">
                  <a16:creationId xmlns:a16="http://schemas.microsoft.com/office/drawing/2014/main" id="{E1763CBF-2F8A-4306-4CC0-A725D0CC7A0A}"/>
                </a:ext>
              </a:extLst>
            </p:cNvPr>
            <p:cNvSpPr/>
            <p:nvPr/>
          </p:nvSpPr>
          <p:spPr>
            <a:xfrm>
              <a:off x="6127809" y="4537487"/>
              <a:ext cx="1432560" cy="1432560"/>
            </a:xfrm>
            <a:prstGeom prst="cub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C8A03FF7-7F60-57FB-856D-D2606E5BFF54}"/>
                </a:ext>
              </a:extLst>
            </p:cNvPr>
            <p:cNvSpPr txBox="1"/>
            <p:nvPr/>
          </p:nvSpPr>
          <p:spPr>
            <a:xfrm>
              <a:off x="4782594" y="4861317"/>
              <a:ext cx="855704" cy="982403"/>
            </a:xfrm>
            <a:prstGeom prst="rect">
              <a:avLst/>
            </a:prstGeom>
            <a:noFill/>
          </p:spPr>
          <p:txBody>
            <a:bodyPr wrap="none" rtlCol="0">
              <a:spAutoFit/>
            </a:bodyPr>
            <a:lstStyle/>
            <a:p>
              <a:r>
                <a:rPr lang="en-US" sz="3600" dirty="0"/>
                <a:t>…</a:t>
              </a:r>
            </a:p>
          </p:txBody>
        </p:sp>
        <p:sp>
          <p:nvSpPr>
            <p:cNvPr id="39" name="TextBox 38">
              <a:extLst>
                <a:ext uri="{FF2B5EF4-FFF2-40B4-BE49-F238E27FC236}">
                  <a16:creationId xmlns:a16="http://schemas.microsoft.com/office/drawing/2014/main" id="{80BF23ED-99DF-421C-402A-2551CC28EE56}"/>
                </a:ext>
              </a:extLst>
            </p:cNvPr>
            <p:cNvSpPr txBox="1"/>
            <p:nvPr/>
          </p:nvSpPr>
          <p:spPr>
            <a:xfrm>
              <a:off x="696657" y="3614393"/>
              <a:ext cx="1196339" cy="2830253"/>
            </a:xfrm>
            <a:prstGeom prst="rect">
              <a:avLst/>
            </a:prstGeom>
            <a:noFill/>
          </p:spPr>
          <p:txBody>
            <a:bodyPr wrap="square" rtlCol="0">
              <a:spAutoFit/>
            </a:bodyPr>
            <a:lstStyle/>
            <a:p>
              <a:r>
                <a:rPr lang="en-US" sz="11500" dirty="0">
                  <a:latin typeface="Arial" panose="020B0604020202020204" pitchFamily="34" charset="0"/>
                  <a:cs typeface="Arial" panose="020B0604020202020204" pitchFamily="34" charset="0"/>
                </a:rPr>
                <a:t>[</a:t>
              </a:r>
            </a:p>
          </p:txBody>
        </p:sp>
        <p:sp>
          <p:nvSpPr>
            <p:cNvPr id="40" name="TextBox 39">
              <a:extLst>
                <a:ext uri="{FF2B5EF4-FFF2-40B4-BE49-F238E27FC236}">
                  <a16:creationId xmlns:a16="http://schemas.microsoft.com/office/drawing/2014/main" id="{1083F82E-31D8-4024-0401-04572A3FE922}"/>
                </a:ext>
              </a:extLst>
            </p:cNvPr>
            <p:cNvSpPr txBox="1"/>
            <p:nvPr/>
          </p:nvSpPr>
          <p:spPr>
            <a:xfrm rot="10800000">
              <a:off x="7008528" y="3983726"/>
              <a:ext cx="1196339" cy="2830254"/>
            </a:xfrm>
            <a:prstGeom prst="rect">
              <a:avLst/>
            </a:prstGeom>
            <a:noFill/>
          </p:spPr>
          <p:txBody>
            <a:bodyPr wrap="square" rtlCol="0">
              <a:spAutoFit/>
            </a:bodyPr>
            <a:lstStyle/>
            <a:p>
              <a:r>
                <a:rPr lang="en-US" sz="11500" dirty="0">
                  <a:latin typeface="Arial" panose="020B0604020202020204" pitchFamily="34" charset="0"/>
                  <a:cs typeface="Arial" panose="020B0604020202020204" pitchFamily="34" charset="0"/>
                </a:rPr>
                <a:t>[</a:t>
              </a:r>
            </a:p>
          </p:txBody>
        </p:sp>
      </p:grpSp>
      <p:grpSp>
        <p:nvGrpSpPr>
          <p:cNvPr id="42" name="Group 41">
            <a:extLst>
              <a:ext uri="{FF2B5EF4-FFF2-40B4-BE49-F238E27FC236}">
                <a16:creationId xmlns:a16="http://schemas.microsoft.com/office/drawing/2014/main" id="{6538DC03-14C2-04A3-E9CD-4A63B262DFB2}"/>
              </a:ext>
            </a:extLst>
          </p:cNvPr>
          <p:cNvGrpSpPr/>
          <p:nvPr/>
        </p:nvGrpSpPr>
        <p:grpSpPr>
          <a:xfrm>
            <a:off x="6729342" y="3749264"/>
            <a:ext cx="4939717" cy="2105035"/>
            <a:chOff x="696657" y="3614393"/>
            <a:chExt cx="7508210" cy="3199587"/>
          </a:xfrm>
        </p:grpSpPr>
        <p:sp>
          <p:nvSpPr>
            <p:cNvPr id="43" name="Cube 42">
              <a:extLst>
                <a:ext uri="{FF2B5EF4-FFF2-40B4-BE49-F238E27FC236}">
                  <a16:creationId xmlns:a16="http://schemas.microsoft.com/office/drawing/2014/main" id="{8A7445CE-9B74-50B3-C319-6F51D3D1E44C}"/>
                </a:ext>
              </a:extLst>
            </p:cNvPr>
            <p:cNvSpPr/>
            <p:nvPr/>
          </p:nvSpPr>
          <p:spPr>
            <a:xfrm>
              <a:off x="1350069" y="4537487"/>
              <a:ext cx="1432560" cy="1432560"/>
            </a:xfrm>
            <a:prstGeom prst="cub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Cube 43">
              <a:extLst>
                <a:ext uri="{FF2B5EF4-FFF2-40B4-BE49-F238E27FC236}">
                  <a16:creationId xmlns:a16="http://schemas.microsoft.com/office/drawing/2014/main" id="{EC1C5191-9B7C-24B6-97FD-5D319BC99F68}"/>
                </a:ext>
              </a:extLst>
            </p:cNvPr>
            <p:cNvSpPr/>
            <p:nvPr/>
          </p:nvSpPr>
          <p:spPr>
            <a:xfrm>
              <a:off x="2904549" y="4537487"/>
              <a:ext cx="1432560" cy="1432560"/>
            </a:xfrm>
            <a:prstGeom prst="cub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Cube 44">
              <a:extLst>
                <a:ext uri="{FF2B5EF4-FFF2-40B4-BE49-F238E27FC236}">
                  <a16:creationId xmlns:a16="http://schemas.microsoft.com/office/drawing/2014/main" id="{50F76B21-CE7E-D317-3F61-718179DE39CC}"/>
                </a:ext>
              </a:extLst>
            </p:cNvPr>
            <p:cNvSpPr/>
            <p:nvPr/>
          </p:nvSpPr>
          <p:spPr>
            <a:xfrm>
              <a:off x="6127809" y="4537487"/>
              <a:ext cx="1432560" cy="1432560"/>
            </a:xfrm>
            <a:prstGeom prst="cub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545E18ED-CD94-4761-14E6-F5C6A214DE9E}"/>
                </a:ext>
              </a:extLst>
            </p:cNvPr>
            <p:cNvSpPr txBox="1"/>
            <p:nvPr/>
          </p:nvSpPr>
          <p:spPr>
            <a:xfrm>
              <a:off x="4789975" y="4907651"/>
              <a:ext cx="855704" cy="982403"/>
            </a:xfrm>
            <a:prstGeom prst="rect">
              <a:avLst/>
            </a:prstGeom>
            <a:noFill/>
          </p:spPr>
          <p:txBody>
            <a:bodyPr wrap="none" rtlCol="0">
              <a:spAutoFit/>
            </a:bodyPr>
            <a:lstStyle/>
            <a:p>
              <a:r>
                <a:rPr lang="en-US" sz="3600" dirty="0"/>
                <a:t>…</a:t>
              </a:r>
            </a:p>
          </p:txBody>
        </p:sp>
        <p:sp>
          <p:nvSpPr>
            <p:cNvPr id="47" name="TextBox 46">
              <a:extLst>
                <a:ext uri="{FF2B5EF4-FFF2-40B4-BE49-F238E27FC236}">
                  <a16:creationId xmlns:a16="http://schemas.microsoft.com/office/drawing/2014/main" id="{F04F2CA0-8802-63EE-9DE5-269BBDA0BFA4}"/>
                </a:ext>
              </a:extLst>
            </p:cNvPr>
            <p:cNvSpPr txBox="1"/>
            <p:nvPr/>
          </p:nvSpPr>
          <p:spPr>
            <a:xfrm>
              <a:off x="696657" y="3614393"/>
              <a:ext cx="1196339" cy="2830253"/>
            </a:xfrm>
            <a:prstGeom prst="rect">
              <a:avLst/>
            </a:prstGeom>
            <a:noFill/>
          </p:spPr>
          <p:txBody>
            <a:bodyPr wrap="square" rtlCol="0">
              <a:spAutoFit/>
            </a:bodyPr>
            <a:lstStyle/>
            <a:p>
              <a:r>
                <a:rPr lang="en-US" sz="11500" dirty="0">
                  <a:latin typeface="Arial" panose="020B0604020202020204" pitchFamily="34" charset="0"/>
                  <a:cs typeface="Arial" panose="020B0604020202020204" pitchFamily="34" charset="0"/>
                </a:rPr>
                <a:t>[</a:t>
              </a:r>
            </a:p>
          </p:txBody>
        </p:sp>
        <p:sp>
          <p:nvSpPr>
            <p:cNvPr id="48" name="TextBox 47">
              <a:extLst>
                <a:ext uri="{FF2B5EF4-FFF2-40B4-BE49-F238E27FC236}">
                  <a16:creationId xmlns:a16="http://schemas.microsoft.com/office/drawing/2014/main" id="{81F395C7-2036-ED0B-8E34-EC56AC0E709B}"/>
                </a:ext>
              </a:extLst>
            </p:cNvPr>
            <p:cNvSpPr txBox="1"/>
            <p:nvPr/>
          </p:nvSpPr>
          <p:spPr>
            <a:xfrm rot="10800000">
              <a:off x="7008528" y="3983726"/>
              <a:ext cx="1196339" cy="2830254"/>
            </a:xfrm>
            <a:prstGeom prst="rect">
              <a:avLst/>
            </a:prstGeom>
            <a:noFill/>
          </p:spPr>
          <p:txBody>
            <a:bodyPr wrap="square" rtlCol="0">
              <a:spAutoFit/>
            </a:bodyPr>
            <a:lstStyle/>
            <a:p>
              <a:r>
                <a:rPr lang="en-US" sz="11500" dirty="0">
                  <a:latin typeface="Arial" panose="020B0604020202020204" pitchFamily="34" charset="0"/>
                  <a:cs typeface="Arial" panose="020B0604020202020204" pitchFamily="34" charset="0"/>
                </a:rPr>
                <a:t>[</a:t>
              </a:r>
            </a:p>
          </p:txBody>
        </p:sp>
      </p:grpSp>
      <p:sp>
        <p:nvSpPr>
          <p:cNvPr id="50" name="TextBox 49">
            <a:extLst>
              <a:ext uri="{FF2B5EF4-FFF2-40B4-BE49-F238E27FC236}">
                <a16:creationId xmlns:a16="http://schemas.microsoft.com/office/drawing/2014/main" id="{B17B920D-86CD-FE6F-BF89-B4C65EA56427}"/>
              </a:ext>
            </a:extLst>
          </p:cNvPr>
          <p:cNvSpPr txBox="1"/>
          <p:nvPr/>
        </p:nvSpPr>
        <p:spPr>
          <a:xfrm>
            <a:off x="5920326" y="4519897"/>
            <a:ext cx="431528" cy="646331"/>
          </a:xfrm>
          <a:prstGeom prst="rect">
            <a:avLst/>
          </a:prstGeom>
          <a:noFill/>
        </p:spPr>
        <p:txBody>
          <a:bodyPr wrap="none" rtlCol="0">
            <a:spAutoFit/>
          </a:bodyPr>
          <a:lstStyle/>
          <a:p>
            <a:r>
              <a:rPr lang="en-US" sz="3600" dirty="0"/>
              <a:t>=</a:t>
            </a:r>
          </a:p>
        </p:txBody>
      </p:sp>
      <mc:AlternateContent xmlns:mc="http://schemas.openxmlformats.org/markup-compatibility/2006">
        <mc:Choice xmlns:a14="http://schemas.microsoft.com/office/drawing/2010/main" Requires="a14">
          <p:sp>
            <p:nvSpPr>
              <p:cNvPr id="53" name="TextBox 52">
                <a:extLst>
                  <a:ext uri="{FF2B5EF4-FFF2-40B4-BE49-F238E27FC236}">
                    <a16:creationId xmlns:a16="http://schemas.microsoft.com/office/drawing/2014/main" id="{7FB53891-6F3C-4F40-5BA6-987C612548A1}"/>
                  </a:ext>
                </a:extLst>
              </p:cNvPr>
              <p:cNvSpPr txBox="1"/>
              <p:nvPr/>
            </p:nvSpPr>
            <p:spPr>
              <a:xfrm>
                <a:off x="2179514" y="5611311"/>
                <a:ext cx="1585306" cy="29597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r>
                        <a:rPr lang="en-US" i="1" smtClean="0">
                          <a:latin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𝑅</m:t>
                          </m:r>
                        </m:e>
                        <m:sup>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𝑁𝑒</m:t>
                              </m:r>
                              <m:r>
                                <a:rPr lang="en-US" b="0" i="1" smtClean="0">
                                  <a:latin typeface="Cambria Math" panose="02040503050406030204" pitchFamily="18" charset="0"/>
                                </a:rPr>
                                <m:t>,1, </m:t>
                              </m:r>
                              <m:r>
                                <a:rPr lang="en-US" b="0" i="1" smtClean="0">
                                  <a:latin typeface="Cambria Math" panose="02040503050406030204" pitchFamily="18" charset="0"/>
                                </a:rPr>
                                <m:t>𝑑</m:t>
                              </m:r>
                              <m:r>
                                <a:rPr lang="en-US" b="0" i="1" smtClean="0">
                                  <a:latin typeface="Cambria Math" panose="02040503050406030204" pitchFamily="18" charset="0"/>
                                </a:rPr>
                                <m:t>, </m:t>
                              </m:r>
                              <m:r>
                                <a:rPr lang="en-US" b="0" i="1" smtClean="0">
                                  <a:latin typeface="Cambria Math" panose="02040503050406030204" pitchFamily="18" charset="0"/>
                                </a:rPr>
                                <m:t>h</m:t>
                              </m:r>
                              <m:r>
                                <a:rPr lang="en-US" b="0" i="1" smtClean="0">
                                  <a:latin typeface="Cambria Math" panose="02040503050406030204" pitchFamily="18" charset="0"/>
                                </a:rPr>
                                <m:t>, </m:t>
                              </m:r>
                              <m:r>
                                <a:rPr lang="en-US" b="0" i="1" smtClean="0">
                                  <a:latin typeface="Cambria Math" panose="02040503050406030204" pitchFamily="18" charset="0"/>
                                </a:rPr>
                                <m:t>𝑤</m:t>
                              </m:r>
                            </m:e>
                          </m:d>
                        </m:sup>
                      </m:sSup>
                    </m:oMath>
                  </m:oMathPara>
                </a14:m>
                <a:endParaRPr lang="en-US" dirty="0"/>
              </a:p>
            </p:txBody>
          </p:sp>
        </mc:Choice>
        <mc:Fallback>
          <p:sp>
            <p:nvSpPr>
              <p:cNvPr id="53" name="TextBox 52">
                <a:extLst>
                  <a:ext uri="{FF2B5EF4-FFF2-40B4-BE49-F238E27FC236}">
                    <a16:creationId xmlns:a16="http://schemas.microsoft.com/office/drawing/2014/main" id="{7FB53891-6F3C-4F40-5BA6-987C612548A1}"/>
                  </a:ext>
                </a:extLst>
              </p:cNvPr>
              <p:cNvSpPr txBox="1">
                <a:spLocks noRot="1" noChangeAspect="1" noMove="1" noResize="1" noEditPoints="1" noAdjustHandles="1" noChangeArrowheads="1" noChangeShapeType="1" noTextEdit="1"/>
              </p:cNvSpPr>
              <p:nvPr/>
            </p:nvSpPr>
            <p:spPr>
              <a:xfrm>
                <a:off x="2179514" y="5611311"/>
                <a:ext cx="1585306" cy="295978"/>
              </a:xfrm>
              <a:prstGeom prst="rect">
                <a:avLst/>
              </a:prstGeom>
              <a:blipFill>
                <a:blip r:embed="rId3"/>
                <a:stretch>
                  <a:fillRect l="-1587" b="-4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4" name="TextBox 53">
                <a:extLst>
                  <a:ext uri="{FF2B5EF4-FFF2-40B4-BE49-F238E27FC236}">
                    <a16:creationId xmlns:a16="http://schemas.microsoft.com/office/drawing/2014/main" id="{EC4C8449-7009-A3A5-E594-6FD0F598B599}"/>
                  </a:ext>
                </a:extLst>
              </p:cNvPr>
              <p:cNvSpPr txBox="1"/>
              <p:nvPr/>
            </p:nvSpPr>
            <p:spPr>
              <a:xfrm>
                <a:off x="8698734" y="5611311"/>
                <a:ext cx="1588705" cy="29597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i="1" smtClean="0">
                          <a:latin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𝑅</m:t>
                          </m:r>
                        </m:e>
                        <m:sup>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𝑁𝑒</m:t>
                              </m:r>
                              <m:r>
                                <a:rPr lang="en-US" b="0" i="1" smtClean="0">
                                  <a:latin typeface="Cambria Math" panose="02040503050406030204" pitchFamily="18" charset="0"/>
                                </a:rPr>
                                <m:t>,1, </m:t>
                              </m:r>
                              <m:r>
                                <a:rPr lang="en-US" b="0" i="1" smtClean="0">
                                  <a:latin typeface="Cambria Math" panose="02040503050406030204" pitchFamily="18" charset="0"/>
                                </a:rPr>
                                <m:t>𝑑</m:t>
                              </m:r>
                              <m:r>
                                <a:rPr lang="en-US" b="0" i="1" smtClean="0">
                                  <a:latin typeface="Cambria Math" panose="02040503050406030204" pitchFamily="18" charset="0"/>
                                </a:rPr>
                                <m:t>, </m:t>
                              </m:r>
                              <m:r>
                                <a:rPr lang="en-US" b="0" i="1" smtClean="0">
                                  <a:latin typeface="Cambria Math" panose="02040503050406030204" pitchFamily="18" charset="0"/>
                                </a:rPr>
                                <m:t>h</m:t>
                              </m:r>
                              <m:r>
                                <a:rPr lang="en-US" b="0" i="1" smtClean="0">
                                  <a:latin typeface="Cambria Math" panose="02040503050406030204" pitchFamily="18" charset="0"/>
                                </a:rPr>
                                <m:t>, </m:t>
                              </m:r>
                              <m:r>
                                <a:rPr lang="en-US" b="0" i="1" smtClean="0">
                                  <a:latin typeface="Cambria Math" panose="02040503050406030204" pitchFamily="18" charset="0"/>
                                </a:rPr>
                                <m:t>𝑤</m:t>
                              </m:r>
                            </m:e>
                          </m:d>
                        </m:sup>
                      </m:sSup>
                    </m:oMath>
                  </m:oMathPara>
                </a14:m>
                <a:endParaRPr lang="en-US" dirty="0"/>
              </a:p>
            </p:txBody>
          </p:sp>
        </mc:Choice>
        <mc:Fallback>
          <p:sp>
            <p:nvSpPr>
              <p:cNvPr id="54" name="TextBox 53">
                <a:extLst>
                  <a:ext uri="{FF2B5EF4-FFF2-40B4-BE49-F238E27FC236}">
                    <a16:creationId xmlns:a16="http://schemas.microsoft.com/office/drawing/2014/main" id="{EC4C8449-7009-A3A5-E594-6FD0F598B599}"/>
                  </a:ext>
                </a:extLst>
              </p:cNvPr>
              <p:cNvSpPr txBox="1">
                <a:spLocks noRot="1" noChangeAspect="1" noMove="1" noResize="1" noEditPoints="1" noAdjustHandles="1" noChangeArrowheads="1" noChangeShapeType="1" noTextEdit="1"/>
              </p:cNvSpPr>
              <p:nvPr/>
            </p:nvSpPr>
            <p:spPr>
              <a:xfrm>
                <a:off x="8698734" y="5611311"/>
                <a:ext cx="1588705" cy="295978"/>
              </a:xfrm>
              <a:prstGeom prst="rect">
                <a:avLst/>
              </a:prstGeom>
              <a:blipFill>
                <a:blip r:embed="rId4"/>
                <a:stretch>
                  <a:fillRect l="-3150" b="-20000"/>
                </a:stretch>
              </a:blipFill>
            </p:spPr>
            <p:txBody>
              <a:bodyPr/>
              <a:lstStyle/>
              <a:p>
                <a:r>
                  <a:rPr lang="en-US">
                    <a:noFill/>
                  </a:rPr>
                  <a:t> </a:t>
                </a:r>
              </a:p>
            </p:txBody>
          </p:sp>
        </mc:Fallback>
      </mc:AlternateContent>
      <p:sp>
        <p:nvSpPr>
          <p:cNvPr id="56" name="TextBox 55">
            <a:extLst>
              <a:ext uri="{FF2B5EF4-FFF2-40B4-BE49-F238E27FC236}">
                <a16:creationId xmlns:a16="http://schemas.microsoft.com/office/drawing/2014/main" id="{BC6244A3-1638-731E-B853-6C70DB316C5F}"/>
              </a:ext>
            </a:extLst>
          </p:cNvPr>
          <p:cNvSpPr txBox="1"/>
          <p:nvPr/>
        </p:nvSpPr>
        <p:spPr>
          <a:xfrm>
            <a:off x="1266464" y="4113686"/>
            <a:ext cx="716991" cy="276999"/>
          </a:xfrm>
          <a:prstGeom prst="rect">
            <a:avLst/>
          </a:prstGeom>
          <a:noFill/>
        </p:spPr>
        <p:txBody>
          <a:bodyPr wrap="none" rtlCol="0">
            <a:spAutoFit/>
          </a:bodyPr>
          <a:lstStyle/>
          <a:p>
            <a:r>
              <a:rPr lang="en-US" sz="1200" dirty="0"/>
              <a:t>Porosity</a:t>
            </a:r>
          </a:p>
        </p:txBody>
      </p:sp>
      <p:sp>
        <p:nvSpPr>
          <p:cNvPr id="57" name="TextBox 56">
            <a:extLst>
              <a:ext uri="{FF2B5EF4-FFF2-40B4-BE49-F238E27FC236}">
                <a16:creationId xmlns:a16="http://schemas.microsoft.com/office/drawing/2014/main" id="{4652538E-1A23-000B-B08B-B6054107AC4E}"/>
              </a:ext>
            </a:extLst>
          </p:cNvPr>
          <p:cNvSpPr txBox="1"/>
          <p:nvPr/>
        </p:nvSpPr>
        <p:spPr>
          <a:xfrm>
            <a:off x="2325515" y="4113686"/>
            <a:ext cx="574837" cy="276999"/>
          </a:xfrm>
          <a:prstGeom prst="rect">
            <a:avLst/>
          </a:prstGeom>
          <a:noFill/>
        </p:spPr>
        <p:txBody>
          <a:bodyPr wrap="none" rtlCol="0">
            <a:spAutoFit/>
          </a:bodyPr>
          <a:lstStyle/>
          <a:p>
            <a:r>
              <a:rPr lang="en-US" sz="1200" dirty="0"/>
              <a:t>Perm.</a:t>
            </a:r>
          </a:p>
        </p:txBody>
      </p:sp>
      <p:sp>
        <p:nvSpPr>
          <p:cNvPr id="58" name="TextBox 57">
            <a:extLst>
              <a:ext uri="{FF2B5EF4-FFF2-40B4-BE49-F238E27FC236}">
                <a16:creationId xmlns:a16="http://schemas.microsoft.com/office/drawing/2014/main" id="{EFB79573-6E3D-E4BD-7A0F-4D1D0D6AE09D}"/>
              </a:ext>
            </a:extLst>
          </p:cNvPr>
          <p:cNvSpPr txBox="1"/>
          <p:nvPr/>
        </p:nvSpPr>
        <p:spPr>
          <a:xfrm>
            <a:off x="4213971" y="4129879"/>
            <a:ext cx="949875" cy="276999"/>
          </a:xfrm>
          <a:prstGeom prst="rect">
            <a:avLst/>
          </a:prstGeom>
          <a:noFill/>
        </p:spPr>
        <p:txBody>
          <a:bodyPr wrap="none" rtlCol="0">
            <a:spAutoFit/>
          </a:bodyPr>
          <a:lstStyle/>
          <a:p>
            <a:r>
              <a:rPr lang="en-US" sz="1200" dirty="0"/>
              <a:t>Fault Trans.</a:t>
            </a:r>
          </a:p>
        </p:txBody>
      </p:sp>
      <mc:AlternateContent xmlns:mc="http://schemas.openxmlformats.org/markup-compatibility/2006">
        <mc:Choice xmlns:a14="http://schemas.microsoft.com/office/drawing/2010/main" Requires="a14">
          <p:sp>
            <p:nvSpPr>
              <p:cNvPr id="59" name="TextBox 58">
                <a:extLst>
                  <a:ext uri="{FF2B5EF4-FFF2-40B4-BE49-F238E27FC236}">
                    <a16:creationId xmlns:a16="http://schemas.microsoft.com/office/drawing/2014/main" id="{34837706-4BB0-A837-46F4-8480EB674D98}"/>
                  </a:ext>
                </a:extLst>
              </p:cNvPr>
              <p:cNvSpPr txBox="1"/>
              <p:nvPr/>
            </p:nvSpPr>
            <p:spPr>
              <a:xfrm>
                <a:off x="5047603" y="5671068"/>
                <a:ext cx="2372829" cy="58477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𝑦</m:t>
                      </m:r>
                      <m:r>
                        <a:rPr lang="en-US" sz="3200" b="0" i="1" smtClean="0">
                          <a:latin typeface="Cambria Math" panose="02040503050406030204" pitchFamily="18" charset="0"/>
                        </a:rPr>
                        <m:t>=</m:t>
                      </m:r>
                      <m:r>
                        <a:rPr lang="en-US" sz="3200" b="0" i="1" smtClean="0">
                          <a:latin typeface="Cambria Math" panose="02040503050406030204" pitchFamily="18" charset="0"/>
                        </a:rPr>
                        <m:t>𝑓</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𝑥</m:t>
                          </m:r>
                          <m:r>
                            <a:rPr lang="en-US" sz="3200" b="0" i="1" smtClean="0">
                              <a:latin typeface="Cambria Math" panose="02040503050406030204" pitchFamily="18" charset="0"/>
                            </a:rPr>
                            <m:t>; ∅</m:t>
                          </m:r>
                        </m:e>
                      </m:d>
                    </m:oMath>
                  </m:oMathPara>
                </a14:m>
                <a:endParaRPr lang="en-US" sz="3200" dirty="0"/>
              </a:p>
            </p:txBody>
          </p:sp>
        </mc:Choice>
        <mc:Fallback>
          <p:sp>
            <p:nvSpPr>
              <p:cNvPr id="59" name="TextBox 58">
                <a:extLst>
                  <a:ext uri="{FF2B5EF4-FFF2-40B4-BE49-F238E27FC236}">
                    <a16:creationId xmlns:a16="http://schemas.microsoft.com/office/drawing/2014/main" id="{34837706-4BB0-A837-46F4-8480EB674D98}"/>
                  </a:ext>
                </a:extLst>
              </p:cNvPr>
              <p:cNvSpPr txBox="1">
                <a:spLocks noRot="1" noChangeAspect="1" noMove="1" noResize="1" noEditPoints="1" noAdjustHandles="1" noChangeArrowheads="1" noChangeShapeType="1" noTextEdit="1"/>
              </p:cNvSpPr>
              <p:nvPr/>
            </p:nvSpPr>
            <p:spPr>
              <a:xfrm>
                <a:off x="5047603" y="5671068"/>
                <a:ext cx="2372829" cy="584775"/>
              </a:xfrm>
              <a:prstGeom prst="rect">
                <a:avLst/>
              </a:prstGeom>
              <a:blipFill>
                <a:blip r:embed="rId5"/>
                <a:stretch>
                  <a:fillRect b="-23404"/>
                </a:stretch>
              </a:blipFill>
            </p:spPr>
            <p:txBody>
              <a:bodyPr/>
              <a:lstStyle/>
              <a:p>
                <a:r>
                  <a:rPr lang="en-US">
                    <a:noFill/>
                  </a:rPr>
                  <a:t> </a:t>
                </a:r>
              </a:p>
            </p:txBody>
          </p:sp>
        </mc:Fallback>
      </mc:AlternateContent>
      <p:sp>
        <p:nvSpPr>
          <p:cNvPr id="60" name="TextBox 59">
            <a:extLst>
              <a:ext uri="{FF2B5EF4-FFF2-40B4-BE49-F238E27FC236}">
                <a16:creationId xmlns:a16="http://schemas.microsoft.com/office/drawing/2014/main" id="{2BF70279-783F-A25A-059F-8FD90F588C13}"/>
              </a:ext>
            </a:extLst>
          </p:cNvPr>
          <p:cNvSpPr txBox="1"/>
          <p:nvPr/>
        </p:nvSpPr>
        <p:spPr>
          <a:xfrm>
            <a:off x="2786636" y="5888006"/>
            <a:ext cx="514885" cy="461665"/>
          </a:xfrm>
          <a:prstGeom prst="rect">
            <a:avLst/>
          </a:prstGeom>
          <a:noFill/>
        </p:spPr>
        <p:txBody>
          <a:bodyPr wrap="none" rtlCol="0">
            <a:spAutoFit/>
          </a:bodyPr>
          <a:lstStyle/>
          <a:p>
            <a:pPr algn="ctr"/>
            <a:r>
              <a:rPr lang="en-US" sz="2400" dirty="0">
                <a:solidFill>
                  <a:srgbClr val="FF0000"/>
                </a:solidFill>
              </a:rPr>
              <a:t>11</a:t>
            </a:r>
          </a:p>
        </p:txBody>
      </p:sp>
      <p:sp>
        <p:nvSpPr>
          <p:cNvPr id="62" name="TextBox 61">
            <a:extLst>
              <a:ext uri="{FF2B5EF4-FFF2-40B4-BE49-F238E27FC236}">
                <a16:creationId xmlns:a16="http://schemas.microsoft.com/office/drawing/2014/main" id="{093035A5-EB09-5EC0-D6CE-E0E6E351A6A5}"/>
              </a:ext>
            </a:extLst>
          </p:cNvPr>
          <p:cNvSpPr txBox="1"/>
          <p:nvPr/>
        </p:nvSpPr>
        <p:spPr>
          <a:xfrm>
            <a:off x="9374087" y="5888006"/>
            <a:ext cx="673384" cy="461665"/>
          </a:xfrm>
          <a:prstGeom prst="rect">
            <a:avLst/>
          </a:prstGeom>
          <a:noFill/>
        </p:spPr>
        <p:txBody>
          <a:bodyPr wrap="square" rtlCol="0">
            <a:spAutoFit/>
          </a:bodyPr>
          <a:lstStyle/>
          <a:p>
            <a:pPr algn="ctr"/>
            <a:r>
              <a:rPr lang="en-US" sz="2400" dirty="0">
                <a:solidFill>
                  <a:srgbClr val="FF0000"/>
                </a:solidFill>
              </a:rPr>
              <a:t>6</a:t>
            </a:r>
          </a:p>
        </p:txBody>
      </p:sp>
      <p:sp>
        <p:nvSpPr>
          <p:cNvPr id="1030" name="TextBox 1029">
            <a:extLst>
              <a:ext uri="{FF2B5EF4-FFF2-40B4-BE49-F238E27FC236}">
                <a16:creationId xmlns:a16="http://schemas.microsoft.com/office/drawing/2014/main" id="{8CF46273-0A3F-5AAA-62C0-E41EAB845E2C}"/>
              </a:ext>
            </a:extLst>
          </p:cNvPr>
          <p:cNvSpPr txBox="1"/>
          <p:nvPr/>
        </p:nvSpPr>
        <p:spPr>
          <a:xfrm>
            <a:off x="3858464" y="1715741"/>
            <a:ext cx="4512255" cy="2000548"/>
          </a:xfrm>
          <a:prstGeom prst="rect">
            <a:avLst/>
          </a:prstGeom>
          <a:noFill/>
          <a:ln w="19050">
            <a:solidFill>
              <a:srgbClr val="00B050"/>
            </a:solidFill>
          </a:ln>
        </p:spPr>
        <p:txBody>
          <a:bodyPr wrap="square" rtlCol="0">
            <a:spAutoFit/>
          </a:bodyPr>
          <a:lstStyle/>
          <a:p>
            <a:pPr marL="285750" indent="-285750">
              <a:buFont typeface="Arial" panose="020B0604020202020204" pitchFamily="34" charset="0"/>
              <a:buChar char="•"/>
            </a:pPr>
            <a:r>
              <a:rPr lang="en-US" dirty="0"/>
              <a:t>History Matching</a:t>
            </a:r>
          </a:p>
          <a:p>
            <a:pPr marL="285750" indent="-285750">
              <a:buFont typeface="Arial" panose="020B0604020202020204" pitchFamily="34" charset="0"/>
              <a:buChar char="•"/>
            </a:pPr>
            <a:r>
              <a:rPr lang="en-US" dirty="0"/>
              <a:t>Inputs [5]: </a:t>
            </a:r>
          </a:p>
          <a:p>
            <a:pPr marL="742950" lvl="1" indent="-285750">
              <a:buFont typeface="Arial" panose="020B0604020202020204" pitchFamily="34" charset="0"/>
              <a:buChar char="•"/>
            </a:pPr>
            <a:r>
              <a:rPr lang="en-US" sz="1400" dirty="0"/>
              <a:t>Porosity</a:t>
            </a:r>
          </a:p>
          <a:p>
            <a:pPr marL="742950" lvl="1" indent="-285750">
              <a:buFont typeface="Arial" panose="020B0604020202020204" pitchFamily="34" charset="0"/>
              <a:buChar char="•"/>
            </a:pPr>
            <a:r>
              <a:rPr lang="en-US" sz="1400" dirty="0"/>
              <a:t>Permeability</a:t>
            </a:r>
          </a:p>
          <a:p>
            <a:pPr marL="742950" lvl="1" indent="-285750">
              <a:buFont typeface="Arial" panose="020B0604020202020204" pitchFamily="34" charset="0"/>
              <a:buChar char="•"/>
            </a:pPr>
            <a:r>
              <a:rPr lang="en-US" sz="1400" dirty="0"/>
              <a:t>Fault Transmissibility</a:t>
            </a:r>
          </a:p>
          <a:p>
            <a:pPr marL="742950" lvl="1" indent="-285750">
              <a:buFont typeface="Arial" panose="020B0604020202020204" pitchFamily="34" charset="0"/>
              <a:buChar char="•"/>
            </a:pPr>
            <a:r>
              <a:rPr lang="en-US" sz="1400" dirty="0"/>
              <a:t>Initial pressure</a:t>
            </a:r>
          </a:p>
          <a:p>
            <a:pPr marL="742950" lvl="1" indent="-285750">
              <a:buFont typeface="Arial" panose="020B0604020202020204" pitchFamily="34" charset="0"/>
              <a:buChar char="•"/>
            </a:pPr>
            <a:r>
              <a:rPr lang="en-US" sz="1400" dirty="0"/>
              <a:t>Initial saturation</a:t>
            </a:r>
            <a:endParaRPr lang="en-US" dirty="0"/>
          </a:p>
          <a:p>
            <a:pPr marL="285750" indent="-285750">
              <a:buFont typeface="Arial" panose="020B0604020202020204" pitchFamily="34" charset="0"/>
              <a:buChar char="•"/>
            </a:pPr>
            <a:r>
              <a:rPr lang="en-US" dirty="0"/>
              <a:t>Outputs of all time steps</a:t>
            </a:r>
          </a:p>
        </p:txBody>
      </p:sp>
      <p:sp>
        <p:nvSpPr>
          <p:cNvPr id="1032" name="TextBox 1031">
            <a:extLst>
              <a:ext uri="{FF2B5EF4-FFF2-40B4-BE49-F238E27FC236}">
                <a16:creationId xmlns:a16="http://schemas.microsoft.com/office/drawing/2014/main" id="{73953FB5-F75C-621A-4148-7482BC46125F}"/>
              </a:ext>
            </a:extLst>
          </p:cNvPr>
          <p:cNvSpPr txBox="1"/>
          <p:nvPr/>
        </p:nvSpPr>
        <p:spPr>
          <a:xfrm>
            <a:off x="6097687" y="2283353"/>
            <a:ext cx="2552692" cy="738664"/>
          </a:xfrm>
          <a:prstGeom prst="rect">
            <a:avLst/>
          </a:prstGeom>
          <a:noFill/>
        </p:spPr>
        <p:txBody>
          <a:bodyPr wrap="square">
            <a:spAutoFit/>
          </a:bodyPr>
          <a:lstStyle/>
          <a:p>
            <a:pPr marL="742950" lvl="1" indent="-285750">
              <a:buFont typeface="Arial" panose="020B0604020202020204" pitchFamily="34" charset="0"/>
              <a:buChar char="•"/>
            </a:pPr>
            <a:r>
              <a:rPr lang="en-US" sz="1400" dirty="0"/>
              <a:t>Pressure</a:t>
            </a:r>
          </a:p>
          <a:p>
            <a:pPr marL="742950" lvl="1" indent="-285750">
              <a:buFont typeface="Arial" panose="020B0604020202020204" pitchFamily="34" charset="0"/>
              <a:buChar char="•"/>
            </a:pPr>
            <a:r>
              <a:rPr lang="en-US" sz="1400" dirty="0"/>
              <a:t>Water saturation</a:t>
            </a:r>
          </a:p>
          <a:p>
            <a:pPr marL="742950" lvl="1" indent="-285750">
              <a:buFont typeface="Arial" panose="020B0604020202020204" pitchFamily="34" charset="0"/>
              <a:buChar char="•"/>
            </a:pPr>
            <a:r>
              <a:rPr lang="en-US" sz="1400" dirty="0"/>
              <a:t>Gas saturation</a:t>
            </a:r>
          </a:p>
        </p:txBody>
      </p:sp>
      <p:sp>
        <p:nvSpPr>
          <p:cNvPr id="1034" name="TextBox 1033">
            <a:extLst>
              <a:ext uri="{FF2B5EF4-FFF2-40B4-BE49-F238E27FC236}">
                <a16:creationId xmlns:a16="http://schemas.microsoft.com/office/drawing/2014/main" id="{AB5F4F11-BBFA-10BE-F17F-D982D17D56CE}"/>
              </a:ext>
            </a:extLst>
          </p:cNvPr>
          <p:cNvSpPr txBox="1"/>
          <p:nvPr/>
        </p:nvSpPr>
        <p:spPr>
          <a:xfrm>
            <a:off x="6400220" y="1979703"/>
            <a:ext cx="1618873" cy="369332"/>
          </a:xfrm>
          <a:prstGeom prst="rect">
            <a:avLst/>
          </a:prstGeom>
          <a:noFill/>
        </p:spPr>
        <p:txBody>
          <a:bodyPr wrap="square">
            <a:spAutoFit/>
          </a:bodyPr>
          <a:lstStyle/>
          <a:p>
            <a:r>
              <a:rPr lang="en-US" dirty="0"/>
              <a:t>Outputs [3]: </a:t>
            </a:r>
          </a:p>
        </p:txBody>
      </p:sp>
      <p:sp>
        <p:nvSpPr>
          <p:cNvPr id="1038" name="TextBox 1037">
            <a:extLst>
              <a:ext uri="{FF2B5EF4-FFF2-40B4-BE49-F238E27FC236}">
                <a16:creationId xmlns:a16="http://schemas.microsoft.com/office/drawing/2014/main" id="{6A1E44E4-4912-2B5C-722A-6E99BDD76340}"/>
              </a:ext>
            </a:extLst>
          </p:cNvPr>
          <p:cNvSpPr txBox="1"/>
          <p:nvPr/>
        </p:nvSpPr>
        <p:spPr>
          <a:xfrm>
            <a:off x="883778" y="3671304"/>
            <a:ext cx="2395143" cy="461665"/>
          </a:xfrm>
          <a:prstGeom prst="rect">
            <a:avLst/>
          </a:prstGeom>
          <a:noFill/>
        </p:spPr>
        <p:txBody>
          <a:bodyPr wrap="none" rtlCol="0">
            <a:spAutoFit/>
          </a:bodyPr>
          <a:lstStyle/>
          <a:p>
            <a:r>
              <a:rPr lang="en-US" sz="2400" b="1" dirty="0"/>
              <a:t>Proposed Code</a:t>
            </a:r>
          </a:p>
        </p:txBody>
      </p:sp>
      <p:sp>
        <p:nvSpPr>
          <p:cNvPr id="1040" name="TextBox 1039">
            <a:extLst>
              <a:ext uri="{FF2B5EF4-FFF2-40B4-BE49-F238E27FC236}">
                <a16:creationId xmlns:a16="http://schemas.microsoft.com/office/drawing/2014/main" id="{0CDAEC54-CD06-8739-D71F-37265369B377}"/>
              </a:ext>
            </a:extLst>
          </p:cNvPr>
          <p:cNvSpPr txBox="1"/>
          <p:nvPr/>
        </p:nvSpPr>
        <p:spPr>
          <a:xfrm>
            <a:off x="883778" y="6378445"/>
            <a:ext cx="10830859" cy="400110"/>
          </a:xfrm>
          <a:prstGeom prst="rect">
            <a:avLst/>
          </a:prstGeom>
          <a:solidFill>
            <a:srgbClr val="FFFF00"/>
          </a:solidFill>
        </p:spPr>
        <p:txBody>
          <a:bodyPr wrap="square">
            <a:spAutoFit/>
          </a:bodyPr>
          <a:lstStyle/>
          <a:p>
            <a:pPr algn="ctr"/>
            <a:r>
              <a:rPr lang="en-US" sz="2000" b="1" dirty="0"/>
              <a:t>FUTURE STAGE OF PRESSURE, SATURATIONS BASED ON CURRENT STATE </a:t>
            </a:r>
          </a:p>
        </p:txBody>
      </p:sp>
    </p:spTree>
    <p:extLst>
      <p:ext uri="{BB962C8B-B14F-4D97-AF65-F5344CB8AC3E}">
        <p14:creationId xmlns:p14="http://schemas.microsoft.com/office/powerpoint/2010/main" val="3680555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4C8DD-E2B0-F3B0-C948-6C9F216DC24B}"/>
              </a:ext>
            </a:extLst>
          </p:cNvPr>
          <p:cNvSpPr>
            <a:spLocks noGrp="1"/>
          </p:cNvSpPr>
          <p:nvPr>
            <p:ph type="title"/>
          </p:nvPr>
        </p:nvSpPr>
        <p:spPr/>
        <p:txBody>
          <a:bodyPr/>
          <a:lstStyle/>
          <a:p>
            <a:r>
              <a:rPr lang="en-US" dirty="0"/>
              <a:t>Surrogate Model</a:t>
            </a:r>
          </a:p>
        </p:txBody>
      </p:sp>
      <p:sp>
        <p:nvSpPr>
          <p:cNvPr id="8" name="TextBox 7">
            <a:extLst>
              <a:ext uri="{FF2B5EF4-FFF2-40B4-BE49-F238E27FC236}">
                <a16:creationId xmlns:a16="http://schemas.microsoft.com/office/drawing/2014/main" id="{610E38DE-C994-57A0-A593-531A5DE21F97}"/>
              </a:ext>
            </a:extLst>
          </p:cNvPr>
          <p:cNvSpPr txBox="1"/>
          <p:nvPr/>
        </p:nvSpPr>
        <p:spPr>
          <a:xfrm>
            <a:off x="7261814" y="-348073"/>
            <a:ext cx="2141292" cy="369332"/>
          </a:xfrm>
          <a:prstGeom prst="rect">
            <a:avLst/>
          </a:prstGeom>
          <a:noFill/>
        </p:spPr>
        <p:txBody>
          <a:bodyPr wrap="none" rtlCol="0">
            <a:spAutoFit/>
          </a:bodyPr>
          <a:lstStyle/>
          <a:p>
            <a:r>
              <a:rPr lang="en-US" dirty="0"/>
              <a:t>6 supervise outputs</a:t>
            </a:r>
          </a:p>
        </p:txBody>
      </p:sp>
      <p:sp>
        <p:nvSpPr>
          <p:cNvPr id="9" name="TextBox 8">
            <a:extLst>
              <a:ext uri="{FF2B5EF4-FFF2-40B4-BE49-F238E27FC236}">
                <a16:creationId xmlns:a16="http://schemas.microsoft.com/office/drawing/2014/main" id="{E2402761-8D05-F494-38A7-F06F43D600D1}"/>
              </a:ext>
            </a:extLst>
          </p:cNvPr>
          <p:cNvSpPr txBox="1"/>
          <p:nvPr/>
        </p:nvSpPr>
        <p:spPr>
          <a:xfrm>
            <a:off x="9882756" y="5416293"/>
            <a:ext cx="1989204" cy="369332"/>
          </a:xfrm>
          <a:prstGeom prst="rect">
            <a:avLst/>
          </a:prstGeom>
          <a:noFill/>
        </p:spPr>
        <p:txBody>
          <a:bodyPr wrap="square" rtlCol="0">
            <a:spAutoFit/>
          </a:bodyPr>
          <a:lstStyle/>
          <a:p>
            <a:r>
              <a:rPr lang="en-US" b="1" dirty="0"/>
              <a:t>6 physic losses</a:t>
            </a:r>
          </a:p>
        </p:txBody>
      </p:sp>
      <p:sp>
        <p:nvSpPr>
          <p:cNvPr id="12" name="TextBox 11">
            <a:extLst>
              <a:ext uri="{FF2B5EF4-FFF2-40B4-BE49-F238E27FC236}">
                <a16:creationId xmlns:a16="http://schemas.microsoft.com/office/drawing/2014/main" id="{E63C627A-1C22-6C8A-1B34-3DCCE82337EF}"/>
              </a:ext>
            </a:extLst>
          </p:cNvPr>
          <p:cNvSpPr txBox="1"/>
          <p:nvPr/>
        </p:nvSpPr>
        <p:spPr>
          <a:xfrm>
            <a:off x="9735209" y="4311491"/>
            <a:ext cx="2255003" cy="369332"/>
          </a:xfrm>
          <a:prstGeom prst="rect">
            <a:avLst/>
          </a:prstGeom>
          <a:noFill/>
        </p:spPr>
        <p:txBody>
          <a:bodyPr wrap="square" rtlCol="0">
            <a:spAutoFit/>
          </a:bodyPr>
          <a:lstStyle/>
          <a:p>
            <a:r>
              <a:rPr lang="en-US" b="1" dirty="0"/>
              <a:t>6 supervise outputs</a:t>
            </a:r>
          </a:p>
        </p:txBody>
      </p:sp>
      <p:grpSp>
        <p:nvGrpSpPr>
          <p:cNvPr id="15" name="Group 14">
            <a:extLst>
              <a:ext uri="{FF2B5EF4-FFF2-40B4-BE49-F238E27FC236}">
                <a16:creationId xmlns:a16="http://schemas.microsoft.com/office/drawing/2014/main" id="{B247CF20-014D-F90D-C830-3D2DF2011589}"/>
              </a:ext>
            </a:extLst>
          </p:cNvPr>
          <p:cNvGrpSpPr/>
          <p:nvPr/>
        </p:nvGrpSpPr>
        <p:grpSpPr>
          <a:xfrm>
            <a:off x="588049" y="1180975"/>
            <a:ext cx="4939717" cy="2105035"/>
            <a:chOff x="696657" y="3614393"/>
            <a:chExt cx="7508210" cy="3199587"/>
          </a:xfrm>
        </p:grpSpPr>
        <p:sp>
          <p:nvSpPr>
            <p:cNvPr id="16" name="Cube 15">
              <a:extLst>
                <a:ext uri="{FF2B5EF4-FFF2-40B4-BE49-F238E27FC236}">
                  <a16:creationId xmlns:a16="http://schemas.microsoft.com/office/drawing/2014/main" id="{6C9D3F94-3C34-D463-33AB-DBF05F453AD3}"/>
                </a:ext>
              </a:extLst>
            </p:cNvPr>
            <p:cNvSpPr/>
            <p:nvPr/>
          </p:nvSpPr>
          <p:spPr>
            <a:xfrm>
              <a:off x="1350069" y="4537487"/>
              <a:ext cx="1432560" cy="1432560"/>
            </a:xfrm>
            <a:prstGeom prst="cub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ube 16">
              <a:extLst>
                <a:ext uri="{FF2B5EF4-FFF2-40B4-BE49-F238E27FC236}">
                  <a16:creationId xmlns:a16="http://schemas.microsoft.com/office/drawing/2014/main" id="{664D66AB-3AB7-6856-57EC-BDAE86C94154}"/>
                </a:ext>
              </a:extLst>
            </p:cNvPr>
            <p:cNvSpPr/>
            <p:nvPr/>
          </p:nvSpPr>
          <p:spPr>
            <a:xfrm>
              <a:off x="2904549" y="4537487"/>
              <a:ext cx="1432560" cy="1432560"/>
            </a:xfrm>
            <a:prstGeom prst="cub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ube 17">
              <a:extLst>
                <a:ext uri="{FF2B5EF4-FFF2-40B4-BE49-F238E27FC236}">
                  <a16:creationId xmlns:a16="http://schemas.microsoft.com/office/drawing/2014/main" id="{18C7546B-D9BD-F18D-C4D6-90A13FAB0E5C}"/>
                </a:ext>
              </a:extLst>
            </p:cNvPr>
            <p:cNvSpPr/>
            <p:nvPr/>
          </p:nvSpPr>
          <p:spPr>
            <a:xfrm>
              <a:off x="6127809" y="4537487"/>
              <a:ext cx="1432560" cy="1432560"/>
            </a:xfrm>
            <a:prstGeom prst="cub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53CE4F12-8D8E-CB66-294D-A9D40D072D04}"/>
                </a:ext>
              </a:extLst>
            </p:cNvPr>
            <p:cNvSpPr txBox="1"/>
            <p:nvPr/>
          </p:nvSpPr>
          <p:spPr>
            <a:xfrm>
              <a:off x="4782594" y="4861317"/>
              <a:ext cx="855704" cy="982403"/>
            </a:xfrm>
            <a:prstGeom prst="rect">
              <a:avLst/>
            </a:prstGeom>
            <a:noFill/>
          </p:spPr>
          <p:txBody>
            <a:bodyPr wrap="none" rtlCol="0">
              <a:spAutoFit/>
            </a:bodyPr>
            <a:lstStyle/>
            <a:p>
              <a:r>
                <a:rPr lang="en-US" sz="3600" dirty="0"/>
                <a:t>…</a:t>
              </a:r>
            </a:p>
          </p:txBody>
        </p:sp>
        <p:sp>
          <p:nvSpPr>
            <p:cNvPr id="20" name="TextBox 19">
              <a:extLst>
                <a:ext uri="{FF2B5EF4-FFF2-40B4-BE49-F238E27FC236}">
                  <a16:creationId xmlns:a16="http://schemas.microsoft.com/office/drawing/2014/main" id="{6A798E64-3B52-69C9-931F-A1AED14C8C95}"/>
                </a:ext>
              </a:extLst>
            </p:cNvPr>
            <p:cNvSpPr txBox="1"/>
            <p:nvPr/>
          </p:nvSpPr>
          <p:spPr>
            <a:xfrm>
              <a:off x="696657" y="3614393"/>
              <a:ext cx="1196339" cy="2830253"/>
            </a:xfrm>
            <a:prstGeom prst="rect">
              <a:avLst/>
            </a:prstGeom>
            <a:noFill/>
          </p:spPr>
          <p:txBody>
            <a:bodyPr wrap="square" rtlCol="0">
              <a:spAutoFit/>
            </a:bodyPr>
            <a:lstStyle/>
            <a:p>
              <a:r>
                <a:rPr lang="en-US" sz="11500" dirty="0">
                  <a:latin typeface="Arial" panose="020B0604020202020204" pitchFamily="34" charset="0"/>
                  <a:cs typeface="Arial" panose="020B0604020202020204" pitchFamily="34" charset="0"/>
                </a:rPr>
                <a:t>[</a:t>
              </a:r>
            </a:p>
          </p:txBody>
        </p:sp>
        <p:sp>
          <p:nvSpPr>
            <p:cNvPr id="21" name="TextBox 20">
              <a:extLst>
                <a:ext uri="{FF2B5EF4-FFF2-40B4-BE49-F238E27FC236}">
                  <a16:creationId xmlns:a16="http://schemas.microsoft.com/office/drawing/2014/main" id="{FF2317F7-DAFD-4EA7-BAD7-E248BB6091FB}"/>
                </a:ext>
              </a:extLst>
            </p:cNvPr>
            <p:cNvSpPr txBox="1"/>
            <p:nvPr/>
          </p:nvSpPr>
          <p:spPr>
            <a:xfrm rot="10800000">
              <a:off x="7008528" y="3983726"/>
              <a:ext cx="1196339" cy="2830254"/>
            </a:xfrm>
            <a:prstGeom prst="rect">
              <a:avLst/>
            </a:prstGeom>
            <a:noFill/>
          </p:spPr>
          <p:txBody>
            <a:bodyPr wrap="square" rtlCol="0">
              <a:spAutoFit/>
            </a:bodyPr>
            <a:lstStyle/>
            <a:p>
              <a:r>
                <a:rPr lang="en-US" sz="11500" dirty="0">
                  <a:latin typeface="Arial" panose="020B0604020202020204" pitchFamily="34" charset="0"/>
                  <a:cs typeface="Arial" panose="020B0604020202020204" pitchFamily="34" charset="0"/>
                </a:rPr>
                <a:t>[</a:t>
              </a:r>
            </a:p>
          </p:txBody>
        </p:sp>
      </p:grpSp>
      <p:grpSp>
        <p:nvGrpSpPr>
          <p:cNvPr id="22" name="Group 21">
            <a:extLst>
              <a:ext uri="{FF2B5EF4-FFF2-40B4-BE49-F238E27FC236}">
                <a16:creationId xmlns:a16="http://schemas.microsoft.com/office/drawing/2014/main" id="{FED12373-5C44-C4C5-2215-9AAAF25BAB9A}"/>
              </a:ext>
            </a:extLst>
          </p:cNvPr>
          <p:cNvGrpSpPr/>
          <p:nvPr/>
        </p:nvGrpSpPr>
        <p:grpSpPr>
          <a:xfrm>
            <a:off x="6710076" y="1165733"/>
            <a:ext cx="4939717" cy="2105035"/>
            <a:chOff x="696657" y="3614393"/>
            <a:chExt cx="7508210" cy="3199587"/>
          </a:xfrm>
        </p:grpSpPr>
        <p:sp>
          <p:nvSpPr>
            <p:cNvPr id="23" name="Cube 22">
              <a:extLst>
                <a:ext uri="{FF2B5EF4-FFF2-40B4-BE49-F238E27FC236}">
                  <a16:creationId xmlns:a16="http://schemas.microsoft.com/office/drawing/2014/main" id="{06F28739-9C43-C35C-BE6F-50984FDD0068}"/>
                </a:ext>
              </a:extLst>
            </p:cNvPr>
            <p:cNvSpPr/>
            <p:nvPr/>
          </p:nvSpPr>
          <p:spPr>
            <a:xfrm>
              <a:off x="1350069" y="4537487"/>
              <a:ext cx="1432560" cy="1432560"/>
            </a:xfrm>
            <a:prstGeom prst="cub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ube 23">
              <a:extLst>
                <a:ext uri="{FF2B5EF4-FFF2-40B4-BE49-F238E27FC236}">
                  <a16:creationId xmlns:a16="http://schemas.microsoft.com/office/drawing/2014/main" id="{FE2C13B8-D234-7E47-ECF2-C44481333C52}"/>
                </a:ext>
              </a:extLst>
            </p:cNvPr>
            <p:cNvSpPr/>
            <p:nvPr/>
          </p:nvSpPr>
          <p:spPr>
            <a:xfrm>
              <a:off x="2904549" y="4537487"/>
              <a:ext cx="1432560" cy="1432560"/>
            </a:xfrm>
            <a:prstGeom prst="cub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ube 24">
              <a:extLst>
                <a:ext uri="{FF2B5EF4-FFF2-40B4-BE49-F238E27FC236}">
                  <a16:creationId xmlns:a16="http://schemas.microsoft.com/office/drawing/2014/main" id="{01104500-F278-F48A-33A7-186E64C6749F}"/>
                </a:ext>
              </a:extLst>
            </p:cNvPr>
            <p:cNvSpPr/>
            <p:nvPr/>
          </p:nvSpPr>
          <p:spPr>
            <a:xfrm>
              <a:off x="6127809" y="4537487"/>
              <a:ext cx="1432560" cy="1432560"/>
            </a:xfrm>
            <a:prstGeom prst="cub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182CD039-A471-7476-403F-CDF75381FDF5}"/>
                </a:ext>
              </a:extLst>
            </p:cNvPr>
            <p:cNvSpPr txBox="1"/>
            <p:nvPr/>
          </p:nvSpPr>
          <p:spPr>
            <a:xfrm>
              <a:off x="4789975" y="4907651"/>
              <a:ext cx="855704" cy="982403"/>
            </a:xfrm>
            <a:prstGeom prst="rect">
              <a:avLst/>
            </a:prstGeom>
            <a:noFill/>
          </p:spPr>
          <p:txBody>
            <a:bodyPr wrap="none" rtlCol="0">
              <a:spAutoFit/>
            </a:bodyPr>
            <a:lstStyle/>
            <a:p>
              <a:r>
                <a:rPr lang="en-US" sz="3600" dirty="0"/>
                <a:t>…</a:t>
              </a:r>
            </a:p>
          </p:txBody>
        </p:sp>
        <p:sp>
          <p:nvSpPr>
            <p:cNvPr id="27" name="TextBox 26">
              <a:extLst>
                <a:ext uri="{FF2B5EF4-FFF2-40B4-BE49-F238E27FC236}">
                  <a16:creationId xmlns:a16="http://schemas.microsoft.com/office/drawing/2014/main" id="{1C32D3D8-27FE-3714-AC0A-7A67AEEF90BE}"/>
                </a:ext>
              </a:extLst>
            </p:cNvPr>
            <p:cNvSpPr txBox="1"/>
            <p:nvPr/>
          </p:nvSpPr>
          <p:spPr>
            <a:xfrm>
              <a:off x="696657" y="3614393"/>
              <a:ext cx="1196339" cy="2830253"/>
            </a:xfrm>
            <a:prstGeom prst="rect">
              <a:avLst/>
            </a:prstGeom>
            <a:noFill/>
          </p:spPr>
          <p:txBody>
            <a:bodyPr wrap="square" rtlCol="0">
              <a:spAutoFit/>
            </a:bodyPr>
            <a:lstStyle/>
            <a:p>
              <a:r>
                <a:rPr lang="en-US" sz="11500" dirty="0">
                  <a:latin typeface="Arial" panose="020B0604020202020204" pitchFamily="34" charset="0"/>
                  <a:cs typeface="Arial" panose="020B0604020202020204" pitchFamily="34" charset="0"/>
                </a:rPr>
                <a:t>[</a:t>
              </a:r>
            </a:p>
          </p:txBody>
        </p:sp>
        <p:sp>
          <p:nvSpPr>
            <p:cNvPr id="28" name="TextBox 27">
              <a:extLst>
                <a:ext uri="{FF2B5EF4-FFF2-40B4-BE49-F238E27FC236}">
                  <a16:creationId xmlns:a16="http://schemas.microsoft.com/office/drawing/2014/main" id="{A0943ADF-04DC-D8B0-77A3-55757355E206}"/>
                </a:ext>
              </a:extLst>
            </p:cNvPr>
            <p:cNvSpPr txBox="1"/>
            <p:nvPr/>
          </p:nvSpPr>
          <p:spPr>
            <a:xfrm rot="10800000">
              <a:off x="7008528" y="3983726"/>
              <a:ext cx="1196339" cy="2830254"/>
            </a:xfrm>
            <a:prstGeom prst="rect">
              <a:avLst/>
            </a:prstGeom>
            <a:noFill/>
          </p:spPr>
          <p:txBody>
            <a:bodyPr wrap="square" rtlCol="0">
              <a:spAutoFit/>
            </a:bodyPr>
            <a:lstStyle/>
            <a:p>
              <a:r>
                <a:rPr lang="en-US" sz="11500" dirty="0">
                  <a:latin typeface="Arial" panose="020B0604020202020204" pitchFamily="34" charset="0"/>
                  <a:cs typeface="Arial" panose="020B0604020202020204" pitchFamily="34" charset="0"/>
                </a:rPr>
                <a:t>[</a:t>
              </a:r>
            </a:p>
          </p:txBody>
        </p:sp>
      </p:grpSp>
      <p:sp>
        <p:nvSpPr>
          <p:cNvPr id="29" name="TextBox 28">
            <a:extLst>
              <a:ext uri="{FF2B5EF4-FFF2-40B4-BE49-F238E27FC236}">
                <a16:creationId xmlns:a16="http://schemas.microsoft.com/office/drawing/2014/main" id="{8D3FE0E5-7068-7C2B-7365-8468B56E56DD}"/>
              </a:ext>
            </a:extLst>
          </p:cNvPr>
          <p:cNvSpPr txBox="1"/>
          <p:nvPr/>
        </p:nvSpPr>
        <p:spPr>
          <a:xfrm>
            <a:off x="5901060" y="1936366"/>
            <a:ext cx="431528" cy="646331"/>
          </a:xfrm>
          <a:prstGeom prst="rect">
            <a:avLst/>
          </a:prstGeom>
          <a:noFill/>
        </p:spPr>
        <p:txBody>
          <a:bodyPr wrap="none" rtlCol="0">
            <a:spAutoFit/>
          </a:bodyPr>
          <a:lstStyle/>
          <a:p>
            <a:r>
              <a:rPr lang="en-US" sz="3600" dirty="0"/>
              <a:t>=</a:t>
            </a:r>
          </a:p>
        </p:txBody>
      </p:sp>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C0FB7D7C-AF85-027F-8D12-54663EC870E5}"/>
                  </a:ext>
                </a:extLst>
              </p:cNvPr>
              <p:cNvSpPr txBox="1"/>
              <p:nvPr/>
            </p:nvSpPr>
            <p:spPr>
              <a:xfrm>
                <a:off x="2160248" y="3027780"/>
                <a:ext cx="1585306" cy="29597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r>
                        <a:rPr lang="en-US" i="1" smtClean="0">
                          <a:latin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𝑅</m:t>
                          </m:r>
                        </m:e>
                        <m:sup>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𝑁𝑒</m:t>
                              </m:r>
                              <m:r>
                                <a:rPr lang="en-US" b="0" i="1" smtClean="0">
                                  <a:latin typeface="Cambria Math" panose="02040503050406030204" pitchFamily="18" charset="0"/>
                                </a:rPr>
                                <m:t>,1, </m:t>
                              </m:r>
                              <m:r>
                                <a:rPr lang="en-US" b="0" i="1" smtClean="0">
                                  <a:latin typeface="Cambria Math" panose="02040503050406030204" pitchFamily="18" charset="0"/>
                                </a:rPr>
                                <m:t>𝑑</m:t>
                              </m:r>
                              <m:r>
                                <a:rPr lang="en-US" b="0" i="1" smtClean="0">
                                  <a:latin typeface="Cambria Math" panose="02040503050406030204" pitchFamily="18" charset="0"/>
                                </a:rPr>
                                <m:t>, </m:t>
                              </m:r>
                              <m:r>
                                <a:rPr lang="en-US" b="0" i="1" smtClean="0">
                                  <a:latin typeface="Cambria Math" panose="02040503050406030204" pitchFamily="18" charset="0"/>
                                </a:rPr>
                                <m:t>h</m:t>
                              </m:r>
                              <m:r>
                                <a:rPr lang="en-US" b="0" i="1" smtClean="0">
                                  <a:latin typeface="Cambria Math" panose="02040503050406030204" pitchFamily="18" charset="0"/>
                                </a:rPr>
                                <m:t>, </m:t>
                              </m:r>
                              <m:r>
                                <a:rPr lang="en-US" b="0" i="1" smtClean="0">
                                  <a:latin typeface="Cambria Math" panose="02040503050406030204" pitchFamily="18" charset="0"/>
                                </a:rPr>
                                <m:t>𝑤</m:t>
                              </m:r>
                            </m:e>
                          </m:d>
                        </m:sup>
                      </m:sSup>
                    </m:oMath>
                  </m:oMathPara>
                </a14:m>
                <a:endParaRPr lang="en-US" dirty="0"/>
              </a:p>
            </p:txBody>
          </p:sp>
        </mc:Choice>
        <mc:Fallback>
          <p:sp>
            <p:nvSpPr>
              <p:cNvPr id="30" name="TextBox 29">
                <a:extLst>
                  <a:ext uri="{FF2B5EF4-FFF2-40B4-BE49-F238E27FC236}">
                    <a16:creationId xmlns:a16="http://schemas.microsoft.com/office/drawing/2014/main" id="{C0FB7D7C-AF85-027F-8D12-54663EC870E5}"/>
                  </a:ext>
                </a:extLst>
              </p:cNvPr>
              <p:cNvSpPr txBox="1">
                <a:spLocks noRot="1" noChangeAspect="1" noMove="1" noResize="1" noEditPoints="1" noAdjustHandles="1" noChangeArrowheads="1" noChangeShapeType="1" noTextEdit="1"/>
              </p:cNvSpPr>
              <p:nvPr/>
            </p:nvSpPr>
            <p:spPr>
              <a:xfrm>
                <a:off x="2160248" y="3027780"/>
                <a:ext cx="1585306" cy="295978"/>
              </a:xfrm>
              <a:prstGeom prst="rect">
                <a:avLst/>
              </a:prstGeom>
              <a:blipFill>
                <a:blip r:embed="rId2"/>
                <a:stretch>
                  <a:fillRect l="-1587" b="-41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A7305227-AEFB-C0FC-4268-03C832832309}"/>
                  </a:ext>
                </a:extLst>
              </p:cNvPr>
              <p:cNvSpPr txBox="1"/>
              <p:nvPr/>
            </p:nvSpPr>
            <p:spPr>
              <a:xfrm>
                <a:off x="8679468" y="3027780"/>
                <a:ext cx="1588705" cy="29597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i="1" smtClean="0">
                          <a:latin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𝑅</m:t>
                          </m:r>
                        </m:e>
                        <m:sup>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𝑁𝑒</m:t>
                              </m:r>
                              <m:r>
                                <a:rPr lang="en-US" b="0" i="1" smtClean="0">
                                  <a:latin typeface="Cambria Math" panose="02040503050406030204" pitchFamily="18" charset="0"/>
                                </a:rPr>
                                <m:t>,1, </m:t>
                              </m:r>
                              <m:r>
                                <a:rPr lang="en-US" b="0" i="1" smtClean="0">
                                  <a:latin typeface="Cambria Math" panose="02040503050406030204" pitchFamily="18" charset="0"/>
                                </a:rPr>
                                <m:t>𝑑</m:t>
                              </m:r>
                              <m:r>
                                <a:rPr lang="en-US" b="0" i="1" smtClean="0">
                                  <a:latin typeface="Cambria Math" panose="02040503050406030204" pitchFamily="18" charset="0"/>
                                </a:rPr>
                                <m:t>, </m:t>
                              </m:r>
                              <m:r>
                                <a:rPr lang="en-US" b="0" i="1" smtClean="0">
                                  <a:latin typeface="Cambria Math" panose="02040503050406030204" pitchFamily="18" charset="0"/>
                                </a:rPr>
                                <m:t>h</m:t>
                              </m:r>
                              <m:r>
                                <a:rPr lang="en-US" b="0" i="1" smtClean="0">
                                  <a:latin typeface="Cambria Math" panose="02040503050406030204" pitchFamily="18" charset="0"/>
                                </a:rPr>
                                <m:t>, </m:t>
                              </m:r>
                              <m:r>
                                <a:rPr lang="en-US" b="0" i="1" smtClean="0">
                                  <a:latin typeface="Cambria Math" panose="02040503050406030204" pitchFamily="18" charset="0"/>
                                </a:rPr>
                                <m:t>𝑤</m:t>
                              </m:r>
                            </m:e>
                          </m:d>
                        </m:sup>
                      </m:sSup>
                    </m:oMath>
                  </m:oMathPara>
                </a14:m>
                <a:endParaRPr lang="en-US" dirty="0"/>
              </a:p>
            </p:txBody>
          </p:sp>
        </mc:Choice>
        <mc:Fallback>
          <p:sp>
            <p:nvSpPr>
              <p:cNvPr id="31" name="TextBox 30">
                <a:extLst>
                  <a:ext uri="{FF2B5EF4-FFF2-40B4-BE49-F238E27FC236}">
                    <a16:creationId xmlns:a16="http://schemas.microsoft.com/office/drawing/2014/main" id="{A7305227-AEFB-C0FC-4268-03C832832309}"/>
                  </a:ext>
                </a:extLst>
              </p:cNvPr>
              <p:cNvSpPr txBox="1">
                <a:spLocks noRot="1" noChangeAspect="1" noMove="1" noResize="1" noEditPoints="1" noAdjustHandles="1" noChangeArrowheads="1" noChangeShapeType="1" noTextEdit="1"/>
              </p:cNvSpPr>
              <p:nvPr/>
            </p:nvSpPr>
            <p:spPr>
              <a:xfrm>
                <a:off x="8679468" y="3027780"/>
                <a:ext cx="1588705" cy="295978"/>
              </a:xfrm>
              <a:prstGeom prst="rect">
                <a:avLst/>
              </a:prstGeom>
              <a:blipFill>
                <a:blip r:embed="rId3"/>
                <a:stretch>
                  <a:fillRect l="-3175" b="-25000"/>
                </a:stretch>
              </a:blipFill>
            </p:spPr>
            <p:txBody>
              <a:bodyPr/>
              <a:lstStyle/>
              <a:p>
                <a:r>
                  <a:rPr lang="en-US">
                    <a:noFill/>
                  </a:rPr>
                  <a:t> </a:t>
                </a:r>
              </a:p>
            </p:txBody>
          </p:sp>
        </mc:Fallback>
      </mc:AlternateContent>
      <p:sp>
        <p:nvSpPr>
          <p:cNvPr id="32" name="TextBox 31">
            <a:extLst>
              <a:ext uri="{FF2B5EF4-FFF2-40B4-BE49-F238E27FC236}">
                <a16:creationId xmlns:a16="http://schemas.microsoft.com/office/drawing/2014/main" id="{50B1E71B-23B1-0264-9BDC-A4A0C65ED1B0}"/>
              </a:ext>
            </a:extLst>
          </p:cNvPr>
          <p:cNvSpPr txBox="1"/>
          <p:nvPr/>
        </p:nvSpPr>
        <p:spPr>
          <a:xfrm>
            <a:off x="1247198" y="1530155"/>
            <a:ext cx="787523" cy="276999"/>
          </a:xfrm>
          <a:prstGeom prst="rect">
            <a:avLst/>
          </a:prstGeom>
          <a:noFill/>
        </p:spPr>
        <p:txBody>
          <a:bodyPr wrap="none" rtlCol="0">
            <a:spAutoFit/>
          </a:bodyPr>
          <a:lstStyle/>
          <a:p>
            <a:r>
              <a:rPr lang="en-US" sz="1200" dirty="0"/>
              <a:t>Porosity*</a:t>
            </a:r>
          </a:p>
        </p:txBody>
      </p:sp>
      <p:sp>
        <p:nvSpPr>
          <p:cNvPr id="33" name="TextBox 32">
            <a:extLst>
              <a:ext uri="{FF2B5EF4-FFF2-40B4-BE49-F238E27FC236}">
                <a16:creationId xmlns:a16="http://schemas.microsoft.com/office/drawing/2014/main" id="{DCDB7F12-AD9D-AD05-E1E5-6D062888F6BC}"/>
              </a:ext>
            </a:extLst>
          </p:cNvPr>
          <p:cNvSpPr txBox="1"/>
          <p:nvPr/>
        </p:nvSpPr>
        <p:spPr>
          <a:xfrm>
            <a:off x="2306249" y="1530155"/>
            <a:ext cx="626903" cy="276999"/>
          </a:xfrm>
          <a:prstGeom prst="rect">
            <a:avLst/>
          </a:prstGeom>
          <a:noFill/>
        </p:spPr>
        <p:txBody>
          <a:bodyPr wrap="none" rtlCol="0">
            <a:spAutoFit/>
          </a:bodyPr>
          <a:lstStyle/>
          <a:p>
            <a:r>
              <a:rPr lang="en-US" sz="1200" dirty="0"/>
              <a:t>Perm.*</a:t>
            </a:r>
          </a:p>
        </p:txBody>
      </p:sp>
      <p:sp>
        <p:nvSpPr>
          <p:cNvPr id="35" name="TextBox 34">
            <a:extLst>
              <a:ext uri="{FF2B5EF4-FFF2-40B4-BE49-F238E27FC236}">
                <a16:creationId xmlns:a16="http://schemas.microsoft.com/office/drawing/2014/main" id="{FF1D9041-4244-C129-2BBA-ED84C59AD527}"/>
              </a:ext>
            </a:extLst>
          </p:cNvPr>
          <p:cNvSpPr txBox="1"/>
          <p:nvPr/>
        </p:nvSpPr>
        <p:spPr>
          <a:xfrm>
            <a:off x="4289601" y="1530155"/>
            <a:ext cx="949875" cy="276999"/>
          </a:xfrm>
          <a:prstGeom prst="rect">
            <a:avLst/>
          </a:prstGeom>
          <a:noFill/>
        </p:spPr>
        <p:txBody>
          <a:bodyPr wrap="none" rtlCol="0">
            <a:spAutoFit/>
          </a:bodyPr>
          <a:lstStyle/>
          <a:p>
            <a:r>
              <a:rPr lang="en-US" sz="1200" dirty="0"/>
              <a:t>Fault Trans.</a:t>
            </a:r>
          </a:p>
        </p:txBody>
      </p:sp>
      <p:sp>
        <p:nvSpPr>
          <p:cNvPr id="36" name="TextBox 35">
            <a:extLst>
              <a:ext uri="{FF2B5EF4-FFF2-40B4-BE49-F238E27FC236}">
                <a16:creationId xmlns:a16="http://schemas.microsoft.com/office/drawing/2014/main" id="{B8BC4A9E-0BE0-86A3-5DD1-CB11E79BED5F}"/>
              </a:ext>
            </a:extLst>
          </p:cNvPr>
          <p:cNvSpPr txBox="1"/>
          <p:nvPr/>
        </p:nvSpPr>
        <p:spPr>
          <a:xfrm>
            <a:off x="7373661" y="1533902"/>
            <a:ext cx="474489" cy="276999"/>
          </a:xfrm>
          <a:prstGeom prst="rect">
            <a:avLst/>
          </a:prstGeom>
          <a:noFill/>
        </p:spPr>
        <p:txBody>
          <a:bodyPr wrap="none" rtlCol="0">
            <a:spAutoFit/>
          </a:bodyPr>
          <a:lstStyle/>
          <a:p>
            <a:r>
              <a:rPr lang="en-US" sz="1200" dirty="0" err="1"/>
              <a:t>P</a:t>
            </a:r>
            <a:r>
              <a:rPr lang="en-US" sz="1200" baseline="-25000" dirty="0" err="1"/>
              <a:t>after</a:t>
            </a:r>
            <a:endParaRPr lang="en-US" sz="1200" baseline="-25000" dirty="0"/>
          </a:p>
        </p:txBody>
      </p:sp>
      <p:sp>
        <p:nvSpPr>
          <p:cNvPr id="37" name="TextBox 36">
            <a:extLst>
              <a:ext uri="{FF2B5EF4-FFF2-40B4-BE49-F238E27FC236}">
                <a16:creationId xmlns:a16="http://schemas.microsoft.com/office/drawing/2014/main" id="{4A277F25-81A3-F80E-F446-A3B3FD0AAB09}"/>
              </a:ext>
            </a:extLst>
          </p:cNvPr>
          <p:cNvSpPr txBox="1"/>
          <p:nvPr/>
        </p:nvSpPr>
        <p:spPr>
          <a:xfrm>
            <a:off x="8474277" y="1515580"/>
            <a:ext cx="478080" cy="276999"/>
          </a:xfrm>
          <a:prstGeom prst="rect">
            <a:avLst/>
          </a:prstGeom>
          <a:noFill/>
        </p:spPr>
        <p:txBody>
          <a:bodyPr wrap="none" rtlCol="0">
            <a:spAutoFit/>
          </a:bodyPr>
          <a:lstStyle/>
          <a:p>
            <a:r>
              <a:rPr lang="en-US" sz="1200" dirty="0"/>
              <a:t>S</a:t>
            </a:r>
            <a:r>
              <a:rPr lang="en-US" sz="1200" baseline="-25000" dirty="0"/>
              <a:t>after</a:t>
            </a:r>
          </a:p>
        </p:txBody>
      </p:sp>
      <p:sp>
        <p:nvSpPr>
          <p:cNvPr id="38" name="TextBox 37">
            <a:extLst>
              <a:ext uri="{FF2B5EF4-FFF2-40B4-BE49-F238E27FC236}">
                <a16:creationId xmlns:a16="http://schemas.microsoft.com/office/drawing/2014/main" id="{52E62101-E69D-4225-BCC2-D59B70CB677E}"/>
              </a:ext>
            </a:extLst>
          </p:cNvPr>
          <p:cNvSpPr txBox="1"/>
          <p:nvPr/>
        </p:nvSpPr>
        <p:spPr>
          <a:xfrm>
            <a:off x="10538052" y="1530822"/>
            <a:ext cx="588559" cy="276999"/>
          </a:xfrm>
          <a:prstGeom prst="rect">
            <a:avLst/>
          </a:prstGeom>
          <a:noFill/>
        </p:spPr>
        <p:txBody>
          <a:bodyPr wrap="none" rtlCol="0">
            <a:spAutoFit/>
          </a:bodyPr>
          <a:lstStyle/>
          <a:p>
            <a:r>
              <a:rPr lang="en-US" sz="1200" dirty="0" err="1"/>
              <a:t>Sw</a:t>
            </a:r>
            <a:r>
              <a:rPr lang="en-US" sz="1200" baseline="-25000" dirty="0" err="1"/>
              <a:t>after</a:t>
            </a:r>
            <a:endParaRPr lang="en-US" sz="1200" baseline="-25000" dirty="0"/>
          </a:p>
        </p:txBody>
      </p:sp>
      <p:sp>
        <p:nvSpPr>
          <p:cNvPr id="39" name="TextBox 38">
            <a:extLst>
              <a:ext uri="{FF2B5EF4-FFF2-40B4-BE49-F238E27FC236}">
                <a16:creationId xmlns:a16="http://schemas.microsoft.com/office/drawing/2014/main" id="{8AA8E1B7-AB02-6FCF-A103-12764A4CDFC7}"/>
              </a:ext>
            </a:extLst>
          </p:cNvPr>
          <p:cNvSpPr txBox="1"/>
          <p:nvPr/>
        </p:nvSpPr>
        <p:spPr>
          <a:xfrm>
            <a:off x="4725422" y="1152357"/>
            <a:ext cx="603755" cy="276999"/>
          </a:xfrm>
          <a:prstGeom prst="rect">
            <a:avLst/>
          </a:prstGeom>
          <a:noFill/>
        </p:spPr>
        <p:txBody>
          <a:bodyPr wrap="none" rtlCol="0">
            <a:spAutoFit/>
          </a:bodyPr>
          <a:lstStyle/>
          <a:p>
            <a:r>
              <a:rPr lang="en-US" sz="1200" dirty="0"/>
              <a:t>* fixed</a:t>
            </a:r>
          </a:p>
        </p:txBody>
      </p:sp>
      <mc:AlternateContent xmlns:mc="http://schemas.openxmlformats.org/markup-compatibility/2006">
        <mc:Choice xmlns:a14="http://schemas.microsoft.com/office/drawing/2010/main" Requires="a14">
          <p:sp>
            <p:nvSpPr>
              <p:cNvPr id="40" name="TextBox 39">
                <a:extLst>
                  <a:ext uri="{FF2B5EF4-FFF2-40B4-BE49-F238E27FC236}">
                    <a16:creationId xmlns:a16="http://schemas.microsoft.com/office/drawing/2014/main" id="{442EA452-16D9-B939-6315-493046FE88C5}"/>
                  </a:ext>
                </a:extLst>
              </p:cNvPr>
              <p:cNvSpPr txBox="1"/>
              <p:nvPr/>
            </p:nvSpPr>
            <p:spPr>
              <a:xfrm>
                <a:off x="1759806" y="3513067"/>
                <a:ext cx="2529795" cy="2677656"/>
              </a:xfrm>
              <a:prstGeom prst="rect">
                <a:avLst/>
              </a:prstGeom>
              <a:noFill/>
              <a:ln>
                <a:solidFill>
                  <a:schemeClr val="tx1"/>
                </a:solidFill>
              </a:ln>
            </p:spPr>
            <p:txBody>
              <a:bodyPr wrap="none" rtlCol="0">
                <a:spAutoFit/>
              </a:bodyPr>
              <a:lstStyle/>
              <a:p>
                <a:r>
                  <a:rPr lang="en-US" sz="1400" u="sng" dirty="0"/>
                  <a:t>Inputs</a:t>
                </a:r>
                <a:r>
                  <a:rPr lang="en-US" sz="1400" dirty="0"/>
                  <a:t>:</a:t>
                </a:r>
              </a:p>
              <a:p>
                <a:pPr marL="285750" indent="-285750">
                  <a:buFont typeface="Arial" panose="020B0604020202020204" pitchFamily="34" charset="0"/>
                  <a:buChar char="•"/>
                </a:pPr>
                <a:r>
                  <a:rPr lang="en-US" sz="1400" dirty="0"/>
                  <a:t>Permeability | k</a:t>
                </a:r>
              </a:p>
              <a:p>
                <a:pPr marL="285750" indent="-285750">
                  <a:buFont typeface="Arial" panose="020B0604020202020204" pitchFamily="34" charset="0"/>
                  <a:buChar char="•"/>
                </a:pPr>
                <a:r>
                  <a:rPr lang="en-US" sz="1400" dirty="0"/>
                  <a:t>Porosity | </a:t>
                </a:r>
                <a14:m>
                  <m:oMath xmlns:m="http://schemas.openxmlformats.org/officeDocument/2006/math">
                    <m:r>
                      <a:rPr lang="en-US" sz="1400" i="1" smtClean="0">
                        <a:latin typeface="Cambria Math" panose="02040503050406030204" pitchFamily="18" charset="0"/>
                        <a:ea typeface="Cambria Math" panose="02040503050406030204" pitchFamily="18" charset="0"/>
                      </a:rPr>
                      <m:t>∅</m:t>
                    </m:r>
                  </m:oMath>
                </a14:m>
                <a:endParaRPr lang="en-US" sz="1400" dirty="0"/>
              </a:p>
              <a:p>
                <a:pPr marL="285750" indent="-285750">
                  <a:buFont typeface="Arial" panose="020B0604020202020204" pitchFamily="34" charset="0"/>
                  <a:buChar char="•"/>
                </a:pPr>
                <a:r>
                  <a:rPr lang="en-US" sz="1400" dirty="0"/>
                  <a:t>Fault transmissibility | FTM</a:t>
                </a:r>
              </a:p>
              <a:p>
                <a:pPr marL="285750" indent="-285750">
                  <a:buFont typeface="Arial" panose="020B0604020202020204" pitchFamily="34" charset="0"/>
                  <a:buChar char="•"/>
                </a:pPr>
                <a:r>
                  <a:rPr lang="en-US" sz="1400" dirty="0"/>
                  <a:t>Pressure | P(t)</a:t>
                </a:r>
              </a:p>
              <a:p>
                <a:pPr marL="285750" indent="-285750">
                  <a:buFont typeface="Arial" panose="020B0604020202020204" pitchFamily="34" charset="0"/>
                  <a:buChar char="•"/>
                </a:pPr>
                <a:r>
                  <a:rPr lang="en-US" sz="1400" dirty="0"/>
                  <a:t>Water saturation | </a:t>
                </a:r>
                <a:r>
                  <a:rPr lang="en-US" sz="1400" dirty="0" err="1"/>
                  <a:t>Sw</a:t>
                </a:r>
                <a:r>
                  <a:rPr lang="en-US" sz="1400" dirty="0"/>
                  <a:t>(t)</a:t>
                </a:r>
              </a:p>
              <a:p>
                <a:pPr marL="285750" indent="-285750">
                  <a:buFont typeface="Arial" panose="020B0604020202020204" pitchFamily="34" charset="0"/>
                  <a:buChar char="•"/>
                </a:pPr>
                <a:r>
                  <a:rPr lang="en-US" sz="1400" dirty="0"/>
                  <a:t>Gas saturation | Sg(t)</a:t>
                </a:r>
              </a:p>
              <a:p>
                <a:pPr marL="285750" indent="-285750">
                  <a:buFont typeface="Arial" panose="020B0604020202020204" pitchFamily="34" charset="0"/>
                  <a:buChar char="•"/>
                </a:pPr>
                <a:r>
                  <a:rPr lang="en-US" sz="1400" dirty="0"/>
                  <a:t>Flow | Q(t)</a:t>
                </a:r>
              </a:p>
              <a:p>
                <a:pPr marL="285750" indent="-285750">
                  <a:buFont typeface="Arial" panose="020B0604020202020204" pitchFamily="34" charset="0"/>
                  <a:buChar char="•"/>
                </a:pPr>
                <a:r>
                  <a:rPr lang="en-US" sz="1400" dirty="0"/>
                  <a:t>Water flow | </a:t>
                </a:r>
                <a:r>
                  <a:rPr lang="en-US" sz="1400" dirty="0" err="1"/>
                  <a:t>Qw</a:t>
                </a:r>
                <a:r>
                  <a:rPr lang="en-US" sz="1400" dirty="0"/>
                  <a:t>(t)</a:t>
                </a:r>
              </a:p>
              <a:p>
                <a:pPr marL="285750" indent="-285750">
                  <a:buFont typeface="Arial" panose="020B0604020202020204" pitchFamily="34" charset="0"/>
                  <a:buChar char="•"/>
                </a:pPr>
                <a:r>
                  <a:rPr lang="en-US" sz="1400" dirty="0"/>
                  <a:t>Gas flow | </a:t>
                </a:r>
                <a:r>
                  <a:rPr lang="en-US" sz="1400" dirty="0" err="1"/>
                  <a:t>Qg</a:t>
                </a:r>
                <a:r>
                  <a:rPr lang="en-US" sz="1400" dirty="0"/>
                  <a:t>(t)</a:t>
                </a:r>
              </a:p>
              <a:p>
                <a:pPr marL="285750" indent="-285750">
                  <a:buFont typeface="Arial" panose="020B0604020202020204" pitchFamily="34" charset="0"/>
                  <a:buChar char="•"/>
                </a:pPr>
                <a:r>
                  <a:rPr lang="en-US" sz="1400" dirty="0"/>
                  <a:t>Time | t</a:t>
                </a:r>
              </a:p>
              <a:p>
                <a:pPr marL="285750" indent="-285750">
                  <a:buFont typeface="Arial" panose="020B0604020202020204" pitchFamily="34" charset="0"/>
                  <a:buChar char="•"/>
                </a:pPr>
                <a:r>
                  <a:rPr lang="en-US" sz="1400" dirty="0"/>
                  <a:t>Time difference | </a:t>
                </a:r>
                <a14:m>
                  <m:oMath xmlns:m="http://schemas.openxmlformats.org/officeDocument/2006/math">
                    <m:r>
                      <a:rPr lang="en-US" sz="140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𝑡</m:t>
                    </m:r>
                  </m:oMath>
                </a14:m>
                <a:endParaRPr lang="en-US" sz="1400" dirty="0"/>
              </a:p>
            </p:txBody>
          </p:sp>
        </mc:Choice>
        <mc:Fallback>
          <p:sp>
            <p:nvSpPr>
              <p:cNvPr id="40" name="TextBox 39">
                <a:extLst>
                  <a:ext uri="{FF2B5EF4-FFF2-40B4-BE49-F238E27FC236}">
                    <a16:creationId xmlns:a16="http://schemas.microsoft.com/office/drawing/2014/main" id="{442EA452-16D9-B939-6315-493046FE88C5}"/>
                  </a:ext>
                </a:extLst>
              </p:cNvPr>
              <p:cNvSpPr txBox="1">
                <a:spLocks noRot="1" noChangeAspect="1" noMove="1" noResize="1" noEditPoints="1" noAdjustHandles="1" noChangeArrowheads="1" noChangeShapeType="1" noTextEdit="1"/>
              </p:cNvSpPr>
              <p:nvPr/>
            </p:nvSpPr>
            <p:spPr>
              <a:xfrm>
                <a:off x="1759806" y="3513067"/>
                <a:ext cx="2529795" cy="2677656"/>
              </a:xfrm>
              <a:prstGeom prst="rect">
                <a:avLst/>
              </a:prstGeom>
              <a:blipFill>
                <a:blip r:embed="rId4"/>
                <a:stretch>
                  <a:fillRect l="-995" t="-469" b="-1408"/>
                </a:stretch>
              </a:blipFill>
              <a:ln>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2" name="TextBox 41">
                <a:extLst>
                  <a:ext uri="{FF2B5EF4-FFF2-40B4-BE49-F238E27FC236}">
                    <a16:creationId xmlns:a16="http://schemas.microsoft.com/office/drawing/2014/main" id="{380E9463-8FD8-24D8-C9C6-F73148BB06E2}"/>
                  </a:ext>
                </a:extLst>
              </p:cNvPr>
              <p:cNvSpPr txBox="1"/>
              <p:nvPr/>
            </p:nvSpPr>
            <p:spPr>
              <a:xfrm>
                <a:off x="6499938" y="3471388"/>
                <a:ext cx="3165034" cy="1600438"/>
              </a:xfrm>
              <a:prstGeom prst="rect">
                <a:avLst/>
              </a:prstGeom>
              <a:noFill/>
              <a:ln>
                <a:solidFill>
                  <a:schemeClr val="tx1"/>
                </a:solidFill>
              </a:ln>
            </p:spPr>
            <p:txBody>
              <a:bodyPr wrap="none" rtlCol="0">
                <a:spAutoFit/>
              </a:bodyPr>
              <a:lstStyle/>
              <a:p>
                <a:r>
                  <a:rPr lang="en-US" sz="1400" u="sng" dirty="0"/>
                  <a:t>Outputs</a:t>
                </a:r>
                <a:r>
                  <a:rPr lang="en-US" sz="1400" dirty="0"/>
                  <a:t>:</a:t>
                </a:r>
              </a:p>
              <a:p>
                <a:pPr marL="285750" indent="-285750">
                  <a:buFont typeface="Arial" panose="020B0604020202020204" pitchFamily="34" charset="0"/>
                  <a:buChar char="•"/>
                </a:pPr>
                <a:r>
                  <a:rPr lang="en-US" sz="1400" dirty="0"/>
                  <a:t>Pressure | P(t+</a:t>
                </a:r>
                <a:r>
                  <a:rPr lang="en-US" sz="1400" dirty="0">
                    <a:ea typeface="Cambria Math" panose="02040503050406030204" pitchFamily="18" charset="0"/>
                  </a:rPr>
                  <a:t> </a:t>
                </a:r>
                <a14:m>
                  <m:oMath xmlns:m="http://schemas.openxmlformats.org/officeDocument/2006/math">
                    <m:r>
                      <a:rPr lang="en-US" sz="140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𝑡</m:t>
                    </m:r>
                  </m:oMath>
                </a14:m>
                <a:r>
                  <a:rPr lang="en-US" sz="1400" dirty="0"/>
                  <a:t>)</a:t>
                </a:r>
              </a:p>
              <a:p>
                <a:pPr marL="285750" indent="-285750">
                  <a:buFont typeface="Arial" panose="020B0604020202020204" pitchFamily="34" charset="0"/>
                  <a:buChar char="•"/>
                </a:pPr>
                <a:r>
                  <a:rPr lang="en-US" sz="1400" dirty="0"/>
                  <a:t>Water saturation | </a:t>
                </a:r>
                <a:r>
                  <a:rPr lang="en-US" sz="1400" dirty="0" err="1"/>
                  <a:t>Sw</a:t>
                </a:r>
                <a:r>
                  <a:rPr lang="en-US" sz="1400" dirty="0"/>
                  <a:t>(t+</a:t>
                </a:r>
                <a:r>
                  <a:rPr lang="en-US" sz="1400" dirty="0">
                    <a:ea typeface="Cambria Math" panose="02040503050406030204" pitchFamily="18" charset="0"/>
                  </a:rPr>
                  <a:t> </a:t>
                </a:r>
                <a14:m>
                  <m:oMath xmlns:m="http://schemas.openxmlformats.org/officeDocument/2006/math">
                    <m:r>
                      <a:rPr lang="en-US" sz="140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𝑡</m:t>
                    </m:r>
                  </m:oMath>
                </a14:m>
                <a:r>
                  <a:rPr lang="en-US" sz="1400" dirty="0"/>
                  <a:t>)</a:t>
                </a:r>
              </a:p>
              <a:p>
                <a:pPr marL="285750" indent="-285750">
                  <a:buFont typeface="Arial" panose="020B0604020202020204" pitchFamily="34" charset="0"/>
                  <a:buChar char="•"/>
                </a:pPr>
                <a:r>
                  <a:rPr lang="en-US" sz="1400" dirty="0"/>
                  <a:t>Gas saturation | Sg(t+</a:t>
                </a:r>
                <a:r>
                  <a:rPr lang="en-US" sz="1400" dirty="0">
                    <a:ea typeface="Cambria Math" panose="02040503050406030204" pitchFamily="18" charset="0"/>
                  </a:rPr>
                  <a:t> </a:t>
                </a:r>
                <a14:m>
                  <m:oMath xmlns:m="http://schemas.openxmlformats.org/officeDocument/2006/math">
                    <m:r>
                      <a:rPr lang="en-US" sz="140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𝑡</m:t>
                    </m:r>
                  </m:oMath>
                </a14:m>
                <a:r>
                  <a:rPr lang="en-US" sz="1400" dirty="0"/>
                  <a:t>)</a:t>
                </a:r>
              </a:p>
              <a:p>
                <a:pPr marL="285750" indent="-285750">
                  <a:buFont typeface="Arial" panose="020B0604020202020204" pitchFamily="34" charset="0"/>
                  <a:buChar char="•"/>
                </a:pPr>
                <a:r>
                  <a:rPr lang="en-US" sz="1400" dirty="0"/>
                  <a:t>Pressure difference | </a:t>
                </a:r>
                <a14:m>
                  <m:oMath xmlns:m="http://schemas.openxmlformats.org/officeDocument/2006/math">
                    <m:r>
                      <a:rPr lang="en-US" sz="140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𝑃</m:t>
                    </m:r>
                  </m:oMath>
                </a14:m>
                <a:endParaRPr lang="en-US" sz="1400" b="0" dirty="0">
                  <a:ea typeface="Cambria Math" panose="02040503050406030204" pitchFamily="18" charset="0"/>
                </a:endParaRPr>
              </a:p>
              <a:p>
                <a:pPr marL="285750" indent="-285750">
                  <a:buFont typeface="Arial" panose="020B0604020202020204" pitchFamily="34" charset="0"/>
                  <a:buChar char="•"/>
                </a:pPr>
                <a:r>
                  <a:rPr lang="en-US" sz="1400" dirty="0"/>
                  <a:t>Water Saturation difference | </a:t>
                </a:r>
                <a14:m>
                  <m:oMath xmlns:m="http://schemas.openxmlformats.org/officeDocument/2006/math">
                    <m:r>
                      <a:rPr lang="en-US" sz="140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𝑆𝑤</m:t>
                    </m:r>
                  </m:oMath>
                </a14:m>
                <a:endParaRPr lang="en-US" sz="1400" dirty="0"/>
              </a:p>
              <a:p>
                <a:pPr marL="285750" indent="-285750">
                  <a:buFont typeface="Arial" panose="020B0604020202020204" pitchFamily="34" charset="0"/>
                  <a:buChar char="•"/>
                </a:pPr>
                <a:r>
                  <a:rPr lang="en-US" sz="1400" dirty="0"/>
                  <a:t>Gas Saturation difference | </a:t>
                </a:r>
                <a14:m>
                  <m:oMath xmlns:m="http://schemas.openxmlformats.org/officeDocument/2006/math">
                    <m:r>
                      <a:rPr lang="en-US" sz="140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𝑆</m:t>
                    </m:r>
                    <m:r>
                      <a:rPr lang="en-US" sz="1400" b="0" i="1" smtClean="0">
                        <a:latin typeface="Cambria Math" panose="02040503050406030204" pitchFamily="18" charset="0"/>
                        <a:ea typeface="Cambria Math" panose="02040503050406030204" pitchFamily="18" charset="0"/>
                      </a:rPr>
                      <m:t>𝑔</m:t>
                    </m:r>
                  </m:oMath>
                </a14:m>
                <a:endParaRPr lang="en-US" sz="1400" dirty="0"/>
              </a:p>
            </p:txBody>
          </p:sp>
        </mc:Choice>
        <mc:Fallback>
          <p:sp>
            <p:nvSpPr>
              <p:cNvPr id="42" name="TextBox 41">
                <a:extLst>
                  <a:ext uri="{FF2B5EF4-FFF2-40B4-BE49-F238E27FC236}">
                    <a16:creationId xmlns:a16="http://schemas.microsoft.com/office/drawing/2014/main" id="{380E9463-8FD8-24D8-C9C6-F73148BB06E2}"/>
                  </a:ext>
                </a:extLst>
              </p:cNvPr>
              <p:cNvSpPr txBox="1">
                <a:spLocks noRot="1" noChangeAspect="1" noMove="1" noResize="1" noEditPoints="1" noAdjustHandles="1" noChangeArrowheads="1" noChangeShapeType="1" noTextEdit="1"/>
              </p:cNvSpPr>
              <p:nvPr/>
            </p:nvSpPr>
            <p:spPr>
              <a:xfrm>
                <a:off x="6499938" y="3471388"/>
                <a:ext cx="3165034" cy="1600438"/>
              </a:xfrm>
              <a:prstGeom prst="rect">
                <a:avLst/>
              </a:prstGeom>
              <a:blipFill>
                <a:blip r:embed="rId5"/>
                <a:stretch>
                  <a:fillRect l="-398" b="-3125"/>
                </a:stretch>
              </a:blipFill>
              <a:ln>
                <a:solidFill>
                  <a:schemeClr val="tx1"/>
                </a:solidFill>
              </a:ln>
            </p:spPr>
            <p:txBody>
              <a:bodyPr/>
              <a:lstStyle/>
              <a:p>
                <a:r>
                  <a:rPr lang="en-US">
                    <a:noFill/>
                  </a:rPr>
                  <a:t> </a:t>
                </a:r>
              </a:p>
            </p:txBody>
          </p:sp>
        </mc:Fallback>
      </mc:AlternateContent>
      <p:sp>
        <p:nvSpPr>
          <p:cNvPr id="44" name="TextBox 43">
            <a:extLst>
              <a:ext uri="{FF2B5EF4-FFF2-40B4-BE49-F238E27FC236}">
                <a16:creationId xmlns:a16="http://schemas.microsoft.com/office/drawing/2014/main" id="{72508824-540F-97FB-1080-2FA23F8FD273}"/>
              </a:ext>
            </a:extLst>
          </p:cNvPr>
          <p:cNvSpPr txBox="1"/>
          <p:nvPr/>
        </p:nvSpPr>
        <p:spPr>
          <a:xfrm>
            <a:off x="3611155" y="6191358"/>
            <a:ext cx="1644583" cy="261610"/>
          </a:xfrm>
          <a:prstGeom prst="rect">
            <a:avLst/>
          </a:prstGeom>
          <a:noFill/>
        </p:spPr>
        <p:txBody>
          <a:bodyPr wrap="square">
            <a:spAutoFit/>
          </a:bodyPr>
          <a:lstStyle/>
          <a:p>
            <a:r>
              <a:rPr lang="en-US" sz="1100" dirty="0"/>
              <a:t>t = current</a:t>
            </a:r>
          </a:p>
        </p:txBody>
      </p:sp>
      <mc:AlternateContent xmlns:mc="http://schemas.openxmlformats.org/markup-compatibility/2006">
        <mc:Choice xmlns:a14="http://schemas.microsoft.com/office/drawing/2010/main" Requires="a14">
          <p:sp>
            <p:nvSpPr>
              <p:cNvPr id="45" name="TextBox 44">
                <a:extLst>
                  <a:ext uri="{FF2B5EF4-FFF2-40B4-BE49-F238E27FC236}">
                    <a16:creationId xmlns:a16="http://schemas.microsoft.com/office/drawing/2014/main" id="{4DD7A47E-13E6-5658-F188-E4836C676854}"/>
                  </a:ext>
                </a:extLst>
              </p:cNvPr>
              <p:cNvSpPr txBox="1"/>
              <p:nvPr/>
            </p:nvSpPr>
            <p:spPr>
              <a:xfrm>
                <a:off x="8747621" y="5188090"/>
                <a:ext cx="1644583" cy="261610"/>
              </a:xfrm>
              <a:prstGeom prst="rect">
                <a:avLst/>
              </a:prstGeom>
              <a:noFill/>
            </p:spPr>
            <p:txBody>
              <a:bodyPr wrap="square">
                <a:spAutoFit/>
              </a:bodyPr>
              <a:lstStyle/>
              <a:p>
                <a:r>
                  <a:rPr lang="en-US" sz="1100" dirty="0"/>
                  <a:t>t+</a:t>
                </a:r>
                <a:r>
                  <a:rPr lang="en-US" sz="1100" dirty="0">
                    <a:ea typeface="Cambria Math" panose="02040503050406030204" pitchFamily="18" charset="0"/>
                  </a:rPr>
                  <a:t> </a:t>
                </a:r>
                <a14:m>
                  <m:oMath xmlns:m="http://schemas.openxmlformats.org/officeDocument/2006/math">
                    <m:r>
                      <a:rPr lang="en-US" sz="1100" i="1" smtClean="0">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𝑡</m:t>
                    </m:r>
                  </m:oMath>
                </a14:m>
                <a:r>
                  <a:rPr lang="en-US" sz="1100" dirty="0"/>
                  <a:t> = future</a:t>
                </a:r>
              </a:p>
            </p:txBody>
          </p:sp>
        </mc:Choice>
        <mc:Fallback>
          <p:sp>
            <p:nvSpPr>
              <p:cNvPr id="45" name="TextBox 44">
                <a:extLst>
                  <a:ext uri="{FF2B5EF4-FFF2-40B4-BE49-F238E27FC236}">
                    <a16:creationId xmlns:a16="http://schemas.microsoft.com/office/drawing/2014/main" id="{4DD7A47E-13E6-5658-F188-E4836C676854}"/>
                  </a:ext>
                </a:extLst>
              </p:cNvPr>
              <p:cNvSpPr txBox="1">
                <a:spLocks noRot="1" noChangeAspect="1" noMove="1" noResize="1" noEditPoints="1" noAdjustHandles="1" noChangeArrowheads="1" noChangeShapeType="1" noTextEdit="1"/>
              </p:cNvSpPr>
              <p:nvPr/>
            </p:nvSpPr>
            <p:spPr>
              <a:xfrm>
                <a:off x="8747621" y="5188090"/>
                <a:ext cx="1644583" cy="261610"/>
              </a:xfrm>
              <a:prstGeom prst="rect">
                <a:avLst/>
              </a:prstGeom>
              <a:blipFill>
                <a:blip r:embed="rId6"/>
                <a:stretch>
                  <a:fillRect b="-13636"/>
                </a:stretch>
              </a:blipFill>
            </p:spPr>
            <p:txBody>
              <a:bodyPr/>
              <a:lstStyle/>
              <a:p>
                <a:r>
                  <a:rPr lang="en-US">
                    <a:noFill/>
                  </a:rPr>
                  <a:t> </a:t>
                </a:r>
              </a:p>
            </p:txBody>
          </p:sp>
        </mc:Fallback>
      </mc:AlternateContent>
      <p:sp>
        <p:nvSpPr>
          <p:cNvPr id="46" name="TextBox 45">
            <a:extLst>
              <a:ext uri="{FF2B5EF4-FFF2-40B4-BE49-F238E27FC236}">
                <a16:creationId xmlns:a16="http://schemas.microsoft.com/office/drawing/2014/main" id="{BB417AF1-C19E-D14A-1F0E-0191B9C60A97}"/>
              </a:ext>
            </a:extLst>
          </p:cNvPr>
          <p:cNvSpPr txBox="1"/>
          <p:nvPr/>
        </p:nvSpPr>
        <p:spPr>
          <a:xfrm>
            <a:off x="1194305" y="4534143"/>
            <a:ext cx="514885" cy="461665"/>
          </a:xfrm>
          <a:prstGeom prst="rect">
            <a:avLst/>
          </a:prstGeom>
          <a:noFill/>
        </p:spPr>
        <p:txBody>
          <a:bodyPr wrap="none" rtlCol="0">
            <a:spAutoFit/>
          </a:bodyPr>
          <a:lstStyle/>
          <a:p>
            <a:pPr algn="ctr"/>
            <a:r>
              <a:rPr lang="en-US" sz="2400" dirty="0">
                <a:solidFill>
                  <a:srgbClr val="FF0000"/>
                </a:solidFill>
              </a:rPr>
              <a:t>11</a:t>
            </a:r>
          </a:p>
        </p:txBody>
      </p:sp>
      <p:sp>
        <p:nvSpPr>
          <p:cNvPr id="47" name="TextBox 46">
            <a:extLst>
              <a:ext uri="{FF2B5EF4-FFF2-40B4-BE49-F238E27FC236}">
                <a16:creationId xmlns:a16="http://schemas.microsoft.com/office/drawing/2014/main" id="{A33BB173-F539-0EDC-2A3D-7D46D6073338}"/>
              </a:ext>
            </a:extLst>
          </p:cNvPr>
          <p:cNvSpPr txBox="1"/>
          <p:nvPr/>
        </p:nvSpPr>
        <p:spPr>
          <a:xfrm>
            <a:off x="5921555" y="4303311"/>
            <a:ext cx="673384" cy="461665"/>
          </a:xfrm>
          <a:prstGeom prst="rect">
            <a:avLst/>
          </a:prstGeom>
          <a:noFill/>
        </p:spPr>
        <p:txBody>
          <a:bodyPr wrap="square" rtlCol="0">
            <a:spAutoFit/>
          </a:bodyPr>
          <a:lstStyle/>
          <a:p>
            <a:pPr algn="ctr"/>
            <a:r>
              <a:rPr lang="en-US" sz="2400" dirty="0">
                <a:solidFill>
                  <a:srgbClr val="FF0000"/>
                </a:solidFill>
              </a:rPr>
              <a:t>6</a:t>
            </a:r>
          </a:p>
        </p:txBody>
      </p:sp>
      <p:sp>
        <p:nvSpPr>
          <p:cNvPr id="49" name="TextBox 48">
            <a:extLst>
              <a:ext uri="{FF2B5EF4-FFF2-40B4-BE49-F238E27FC236}">
                <a16:creationId xmlns:a16="http://schemas.microsoft.com/office/drawing/2014/main" id="{326F0CF6-8448-1904-F0FD-F3D9FB8F29E7}"/>
              </a:ext>
            </a:extLst>
          </p:cNvPr>
          <p:cNvSpPr txBox="1"/>
          <p:nvPr/>
        </p:nvSpPr>
        <p:spPr>
          <a:xfrm>
            <a:off x="6810054" y="5535695"/>
            <a:ext cx="1963301" cy="369332"/>
          </a:xfrm>
          <a:prstGeom prst="rect">
            <a:avLst/>
          </a:prstGeom>
          <a:noFill/>
        </p:spPr>
        <p:txBody>
          <a:bodyPr wrap="square">
            <a:spAutoFit/>
          </a:bodyPr>
          <a:lstStyle/>
          <a:p>
            <a:r>
              <a:rPr lang="en-US" sz="1800" dirty="0"/>
              <a:t>Water equation</a:t>
            </a:r>
            <a:endParaRPr lang="en-US" dirty="0"/>
          </a:p>
        </p:txBody>
      </p:sp>
      <p:sp>
        <p:nvSpPr>
          <p:cNvPr id="50" name="TextBox 49">
            <a:extLst>
              <a:ext uri="{FF2B5EF4-FFF2-40B4-BE49-F238E27FC236}">
                <a16:creationId xmlns:a16="http://schemas.microsoft.com/office/drawing/2014/main" id="{BF369D5D-5726-8BCE-CAF2-71090A2EA151}"/>
              </a:ext>
            </a:extLst>
          </p:cNvPr>
          <p:cNvSpPr txBox="1"/>
          <p:nvPr/>
        </p:nvSpPr>
        <p:spPr>
          <a:xfrm>
            <a:off x="10432194" y="4741395"/>
            <a:ext cx="673384" cy="707886"/>
          </a:xfrm>
          <a:prstGeom prst="rect">
            <a:avLst/>
          </a:prstGeom>
          <a:noFill/>
        </p:spPr>
        <p:txBody>
          <a:bodyPr wrap="square" rtlCol="0">
            <a:spAutoFit/>
          </a:bodyPr>
          <a:lstStyle/>
          <a:p>
            <a:pPr algn="ctr"/>
            <a:r>
              <a:rPr lang="en-US" sz="4000" dirty="0">
                <a:solidFill>
                  <a:srgbClr val="FF0000"/>
                </a:solidFill>
              </a:rPr>
              <a:t>+</a:t>
            </a:r>
          </a:p>
        </p:txBody>
      </p:sp>
    </p:spTree>
    <p:extLst>
      <p:ext uri="{BB962C8B-B14F-4D97-AF65-F5344CB8AC3E}">
        <p14:creationId xmlns:p14="http://schemas.microsoft.com/office/powerpoint/2010/main" val="4238120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D4C0B-C73F-E04D-F7E9-489C7DC6EA66}"/>
              </a:ext>
            </a:extLst>
          </p:cNvPr>
          <p:cNvSpPr>
            <a:spLocks noGrp="1"/>
          </p:cNvSpPr>
          <p:nvPr>
            <p:ph type="title"/>
          </p:nvPr>
        </p:nvSpPr>
        <p:spPr/>
        <p:txBody>
          <a:bodyPr>
            <a:normAutofit/>
          </a:bodyPr>
          <a:lstStyle/>
          <a:p>
            <a:r>
              <a:rPr lang="en-US" dirty="0"/>
              <a:t>Methodology</a:t>
            </a:r>
          </a:p>
        </p:txBody>
      </p:sp>
      <p:sp>
        <p:nvSpPr>
          <p:cNvPr id="27" name="Cube 26">
            <a:extLst>
              <a:ext uri="{FF2B5EF4-FFF2-40B4-BE49-F238E27FC236}">
                <a16:creationId xmlns:a16="http://schemas.microsoft.com/office/drawing/2014/main" id="{B5AA45E3-FBA9-0E75-D861-0C508A34564C}"/>
              </a:ext>
            </a:extLst>
          </p:cNvPr>
          <p:cNvSpPr/>
          <p:nvPr/>
        </p:nvSpPr>
        <p:spPr>
          <a:xfrm>
            <a:off x="3781806" y="1736313"/>
            <a:ext cx="942494" cy="942493"/>
          </a:xfrm>
          <a:prstGeom prst="cube">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Cube 27">
            <a:extLst>
              <a:ext uri="{FF2B5EF4-FFF2-40B4-BE49-F238E27FC236}">
                <a16:creationId xmlns:a16="http://schemas.microsoft.com/office/drawing/2014/main" id="{7777CB57-1822-E7CD-78B5-66E408E06A18}"/>
              </a:ext>
            </a:extLst>
          </p:cNvPr>
          <p:cNvSpPr/>
          <p:nvPr/>
        </p:nvSpPr>
        <p:spPr>
          <a:xfrm>
            <a:off x="2469775" y="1771625"/>
            <a:ext cx="942494" cy="942493"/>
          </a:xfrm>
          <a:prstGeom prst="cube">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0F7B84C8-691E-7D5D-EFBC-AD6B5E112E7D}"/>
                  </a:ext>
                </a:extLst>
              </p:cNvPr>
              <p:cNvSpPr txBox="1"/>
              <p:nvPr/>
            </p:nvSpPr>
            <p:spPr>
              <a:xfrm>
                <a:off x="2400438" y="2103645"/>
                <a:ext cx="942494" cy="553998"/>
              </a:xfrm>
              <a:prstGeom prst="rect">
                <a:avLst/>
              </a:prstGeom>
              <a:noFill/>
            </p:spPr>
            <p:txBody>
              <a:bodyPr wrap="square" rtlCol="0">
                <a:spAutoFit/>
              </a:bodyPr>
              <a:lstStyle/>
              <a:p>
                <a:r>
                  <a:rPr lang="en-US" sz="1200" dirty="0">
                    <a:solidFill>
                      <a:schemeClr val="bg1"/>
                    </a:solidFill>
                  </a:rPr>
                  <a:t>Saturation</a:t>
                </a:r>
              </a:p>
              <a:p>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ea typeface="Cambria Math" panose="02040503050406030204" pitchFamily="18" charset="0"/>
                        </a:rPr>
                        <m:t>𝑡</m:t>
                      </m:r>
                    </m:oMath>
                  </m:oMathPara>
                </a14:m>
                <a:endParaRPr lang="en-US" dirty="0">
                  <a:solidFill>
                    <a:schemeClr val="bg1"/>
                  </a:solidFill>
                </a:endParaRPr>
              </a:p>
            </p:txBody>
          </p:sp>
        </mc:Choice>
        <mc:Fallback>
          <p:sp>
            <p:nvSpPr>
              <p:cNvPr id="29" name="TextBox 28">
                <a:extLst>
                  <a:ext uri="{FF2B5EF4-FFF2-40B4-BE49-F238E27FC236}">
                    <a16:creationId xmlns:a16="http://schemas.microsoft.com/office/drawing/2014/main" id="{0F7B84C8-691E-7D5D-EFBC-AD6B5E112E7D}"/>
                  </a:ext>
                </a:extLst>
              </p:cNvPr>
              <p:cNvSpPr txBox="1">
                <a:spLocks noRot="1" noChangeAspect="1" noMove="1" noResize="1" noEditPoints="1" noAdjustHandles="1" noChangeArrowheads="1" noChangeShapeType="1" noTextEdit="1"/>
              </p:cNvSpPr>
              <p:nvPr/>
            </p:nvSpPr>
            <p:spPr>
              <a:xfrm>
                <a:off x="2400438" y="2103645"/>
                <a:ext cx="942494" cy="553998"/>
              </a:xfrm>
              <a:prstGeom prst="rect">
                <a:avLst/>
              </a:prstGeom>
              <a:blipFill>
                <a:blip r:embed="rId3"/>
                <a:stretch>
                  <a:fillRect/>
                </a:stretch>
              </a:blipFill>
            </p:spPr>
            <p:txBody>
              <a:bodyPr/>
              <a:lstStyle/>
              <a:p>
                <a:r>
                  <a:rPr lang="en-US">
                    <a:noFill/>
                  </a:rPr>
                  <a:t> </a:t>
                </a:r>
              </a:p>
            </p:txBody>
          </p:sp>
        </mc:Fallback>
      </mc:AlternateContent>
      <p:sp>
        <p:nvSpPr>
          <p:cNvPr id="30" name="TextBox 29">
            <a:extLst>
              <a:ext uri="{FF2B5EF4-FFF2-40B4-BE49-F238E27FC236}">
                <a16:creationId xmlns:a16="http://schemas.microsoft.com/office/drawing/2014/main" id="{4A3FD550-EC91-5F61-6480-5F67DB8F4B26}"/>
              </a:ext>
            </a:extLst>
          </p:cNvPr>
          <p:cNvSpPr txBox="1"/>
          <p:nvPr/>
        </p:nvSpPr>
        <p:spPr>
          <a:xfrm>
            <a:off x="3643132" y="2094031"/>
            <a:ext cx="942494" cy="553998"/>
          </a:xfrm>
          <a:prstGeom prst="rect">
            <a:avLst/>
          </a:prstGeom>
          <a:noFill/>
        </p:spPr>
        <p:txBody>
          <a:bodyPr wrap="square" rtlCol="0">
            <a:spAutoFit/>
          </a:bodyPr>
          <a:lstStyle/>
          <a:p>
            <a:pPr algn="ctr"/>
            <a:r>
              <a:rPr lang="en-US" sz="1200" dirty="0">
                <a:solidFill>
                  <a:schemeClr val="bg1"/>
                </a:solidFill>
              </a:rPr>
              <a:t>Pressure</a:t>
            </a:r>
          </a:p>
          <a:p>
            <a:pPr algn="ctr"/>
            <a:r>
              <a:rPr lang="en-US" dirty="0">
                <a:solidFill>
                  <a:schemeClr val="bg1"/>
                </a:solidFill>
              </a:rPr>
              <a:t>𝑡</a:t>
            </a:r>
          </a:p>
        </p:txBody>
      </p:sp>
      <p:sp>
        <p:nvSpPr>
          <p:cNvPr id="32" name="Cube 31">
            <a:extLst>
              <a:ext uri="{FF2B5EF4-FFF2-40B4-BE49-F238E27FC236}">
                <a16:creationId xmlns:a16="http://schemas.microsoft.com/office/drawing/2014/main" id="{8F6B9AEA-71E7-F729-0F1D-95A32CFA3BB2}"/>
              </a:ext>
            </a:extLst>
          </p:cNvPr>
          <p:cNvSpPr/>
          <p:nvPr/>
        </p:nvSpPr>
        <p:spPr>
          <a:xfrm>
            <a:off x="1157744" y="1787750"/>
            <a:ext cx="942494" cy="942493"/>
          </a:xfrm>
          <a:prstGeom prst="cube">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TextBox 32">
            <a:extLst>
              <a:ext uri="{FF2B5EF4-FFF2-40B4-BE49-F238E27FC236}">
                <a16:creationId xmlns:a16="http://schemas.microsoft.com/office/drawing/2014/main" id="{74684429-E601-6D35-A10F-BAF425A37A4C}"/>
              </a:ext>
            </a:extLst>
          </p:cNvPr>
          <p:cNvSpPr txBox="1"/>
          <p:nvPr/>
        </p:nvSpPr>
        <p:spPr>
          <a:xfrm>
            <a:off x="1059028" y="2094031"/>
            <a:ext cx="942494" cy="584775"/>
          </a:xfrm>
          <a:prstGeom prst="rect">
            <a:avLst/>
          </a:prstGeom>
          <a:noFill/>
        </p:spPr>
        <p:txBody>
          <a:bodyPr wrap="square" rtlCol="0">
            <a:spAutoFit/>
          </a:bodyPr>
          <a:lstStyle/>
          <a:p>
            <a:pPr algn="ctr"/>
            <a:r>
              <a:rPr lang="en-US" sz="1200" dirty="0"/>
              <a:t>Grid </a:t>
            </a:r>
          </a:p>
          <a:p>
            <a:pPr algn="ctr"/>
            <a:r>
              <a:rPr lang="en-US" sz="1000" dirty="0"/>
              <a:t>(Porosity, Perm, FTM)</a:t>
            </a:r>
          </a:p>
        </p:txBody>
      </p:sp>
      <p:sp>
        <p:nvSpPr>
          <p:cNvPr id="34" name="TextBox 33">
            <a:extLst>
              <a:ext uri="{FF2B5EF4-FFF2-40B4-BE49-F238E27FC236}">
                <a16:creationId xmlns:a16="http://schemas.microsoft.com/office/drawing/2014/main" id="{30DE985B-876D-C6DD-2A62-31C50283D9F7}"/>
              </a:ext>
            </a:extLst>
          </p:cNvPr>
          <p:cNvSpPr txBox="1"/>
          <p:nvPr/>
        </p:nvSpPr>
        <p:spPr>
          <a:xfrm>
            <a:off x="390855" y="2126999"/>
            <a:ext cx="599844" cy="369332"/>
          </a:xfrm>
          <a:prstGeom prst="rect">
            <a:avLst/>
          </a:prstGeom>
          <a:noFill/>
        </p:spPr>
        <p:txBody>
          <a:bodyPr wrap="none" rtlCol="0">
            <a:spAutoFit/>
          </a:bodyPr>
          <a:lstStyle/>
          <a:p>
            <a:r>
              <a:rPr lang="en-US" dirty="0"/>
              <a:t>t = 0</a:t>
            </a:r>
          </a:p>
        </p:txBody>
      </p:sp>
      <p:cxnSp>
        <p:nvCxnSpPr>
          <p:cNvPr id="38" name="Straight Arrow Connector 37">
            <a:extLst>
              <a:ext uri="{FF2B5EF4-FFF2-40B4-BE49-F238E27FC236}">
                <a16:creationId xmlns:a16="http://schemas.microsoft.com/office/drawing/2014/main" id="{B23D2526-9116-6ABC-15C7-7413E00C8074}"/>
              </a:ext>
            </a:extLst>
          </p:cNvPr>
          <p:cNvCxnSpPr>
            <a:cxnSpLocks/>
          </p:cNvCxnSpPr>
          <p:nvPr/>
        </p:nvCxnSpPr>
        <p:spPr>
          <a:xfrm>
            <a:off x="5378824" y="2204138"/>
            <a:ext cx="1910273"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FC19DA73-6D20-3061-936B-2711274D72C2}"/>
              </a:ext>
            </a:extLst>
          </p:cNvPr>
          <p:cNvSpPr txBox="1"/>
          <p:nvPr/>
        </p:nvSpPr>
        <p:spPr>
          <a:xfrm>
            <a:off x="5378825" y="1770235"/>
            <a:ext cx="1910272" cy="461665"/>
          </a:xfrm>
          <a:prstGeom prst="rect">
            <a:avLst/>
          </a:prstGeom>
          <a:noFill/>
        </p:spPr>
        <p:txBody>
          <a:bodyPr wrap="square" rtlCol="0">
            <a:spAutoFit/>
          </a:bodyPr>
          <a:lstStyle/>
          <a:p>
            <a:pPr algn="ctr"/>
            <a:r>
              <a:rPr lang="en-US" sz="2400" dirty="0">
                <a:solidFill>
                  <a:schemeClr val="tx2"/>
                </a:solidFill>
              </a:rPr>
              <a:t>PINO</a:t>
            </a:r>
          </a:p>
        </p:txBody>
      </p:sp>
      <p:sp>
        <p:nvSpPr>
          <p:cNvPr id="46" name="TextBox 45">
            <a:extLst>
              <a:ext uri="{FF2B5EF4-FFF2-40B4-BE49-F238E27FC236}">
                <a16:creationId xmlns:a16="http://schemas.microsoft.com/office/drawing/2014/main" id="{8A71158F-B9BE-20E4-C2D9-E24C449864F6}"/>
              </a:ext>
            </a:extLst>
          </p:cNvPr>
          <p:cNvSpPr txBox="1"/>
          <p:nvPr/>
        </p:nvSpPr>
        <p:spPr>
          <a:xfrm>
            <a:off x="8395750" y="2039172"/>
            <a:ext cx="942494" cy="584775"/>
          </a:xfrm>
          <a:prstGeom prst="rect">
            <a:avLst/>
          </a:prstGeom>
          <a:noFill/>
        </p:spPr>
        <p:txBody>
          <a:bodyPr wrap="square" rtlCol="0">
            <a:spAutoFit/>
          </a:bodyPr>
          <a:lstStyle/>
          <a:p>
            <a:pPr algn="ctr"/>
            <a:r>
              <a:rPr lang="en-US" sz="1200" dirty="0">
                <a:solidFill>
                  <a:schemeClr val="bg1"/>
                </a:solidFill>
              </a:rPr>
              <a:t>Grid </a:t>
            </a:r>
          </a:p>
          <a:p>
            <a:pPr algn="ctr"/>
            <a:r>
              <a:rPr lang="en-US" sz="1000" dirty="0">
                <a:solidFill>
                  <a:schemeClr val="bg1"/>
                </a:solidFill>
              </a:rPr>
              <a:t>(Porosity, Perm, FTM)</a:t>
            </a:r>
          </a:p>
        </p:txBody>
      </p:sp>
      <mc:AlternateContent xmlns:mc="http://schemas.openxmlformats.org/markup-compatibility/2006">
        <mc:Choice xmlns:a14="http://schemas.microsoft.com/office/drawing/2010/main" Requires="a14">
          <p:sp>
            <p:nvSpPr>
              <p:cNvPr id="47" name="TextBox 46">
                <a:extLst>
                  <a:ext uri="{FF2B5EF4-FFF2-40B4-BE49-F238E27FC236}">
                    <a16:creationId xmlns:a16="http://schemas.microsoft.com/office/drawing/2014/main" id="{24E2BE10-85F7-CE78-689D-B4930579917C}"/>
                  </a:ext>
                </a:extLst>
              </p:cNvPr>
              <p:cNvSpPr txBox="1"/>
              <p:nvPr/>
            </p:nvSpPr>
            <p:spPr>
              <a:xfrm>
                <a:off x="7559383" y="2071163"/>
                <a:ext cx="664797" cy="369332"/>
              </a:xfrm>
              <a:prstGeom prst="rect">
                <a:avLst/>
              </a:prstGeom>
              <a:noFill/>
            </p:spPr>
            <p:txBody>
              <a:bodyPr wrap="none" rtlCol="0">
                <a:spAutoFit/>
              </a:bodyPr>
              <a:lstStyle/>
              <a:p>
                <a:r>
                  <a:rPr lang="en-US" sz="1800" dirty="0"/>
                  <a:t>t+</a:t>
                </a:r>
                <a:r>
                  <a:rPr lang="en-US" sz="1800" dirty="0">
                    <a:ea typeface="Cambria Math" panose="02040503050406030204" pitchFamily="18" charset="0"/>
                  </a:rPr>
                  <a:t> </a:t>
                </a:r>
                <a14:m>
                  <m:oMath xmlns:m="http://schemas.openxmlformats.org/officeDocument/2006/math">
                    <m:r>
                      <a:rPr lang="en-US" sz="180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𝑡</m:t>
                    </m:r>
                  </m:oMath>
                </a14:m>
                <a:endParaRPr lang="en-US" dirty="0"/>
              </a:p>
            </p:txBody>
          </p:sp>
        </mc:Choice>
        <mc:Fallback>
          <p:sp>
            <p:nvSpPr>
              <p:cNvPr id="47" name="TextBox 46">
                <a:extLst>
                  <a:ext uri="{FF2B5EF4-FFF2-40B4-BE49-F238E27FC236}">
                    <a16:creationId xmlns:a16="http://schemas.microsoft.com/office/drawing/2014/main" id="{24E2BE10-85F7-CE78-689D-B4930579917C}"/>
                  </a:ext>
                </a:extLst>
              </p:cNvPr>
              <p:cNvSpPr txBox="1">
                <a:spLocks noRot="1" noChangeAspect="1" noMove="1" noResize="1" noEditPoints="1" noAdjustHandles="1" noChangeArrowheads="1" noChangeShapeType="1" noTextEdit="1"/>
              </p:cNvSpPr>
              <p:nvPr/>
            </p:nvSpPr>
            <p:spPr>
              <a:xfrm>
                <a:off x="7559383" y="2071163"/>
                <a:ext cx="664797" cy="369332"/>
              </a:xfrm>
              <a:prstGeom prst="rect">
                <a:avLst/>
              </a:prstGeom>
              <a:blipFill>
                <a:blip r:embed="rId4"/>
                <a:stretch>
                  <a:fillRect l="-7547" t="-10345" b="-31034"/>
                </a:stretch>
              </a:blipFill>
            </p:spPr>
            <p:txBody>
              <a:bodyPr/>
              <a:lstStyle/>
              <a:p>
                <a:r>
                  <a:rPr lang="en-US">
                    <a:noFill/>
                  </a:rPr>
                  <a:t> </a:t>
                </a:r>
              </a:p>
            </p:txBody>
          </p:sp>
        </mc:Fallback>
      </mc:AlternateContent>
      <p:sp>
        <p:nvSpPr>
          <p:cNvPr id="50" name="TextBox 49">
            <a:extLst>
              <a:ext uri="{FF2B5EF4-FFF2-40B4-BE49-F238E27FC236}">
                <a16:creationId xmlns:a16="http://schemas.microsoft.com/office/drawing/2014/main" id="{EBF31EA2-B1B5-FDA0-D4C2-0BD9008715C4}"/>
              </a:ext>
            </a:extLst>
          </p:cNvPr>
          <p:cNvSpPr txBox="1"/>
          <p:nvPr/>
        </p:nvSpPr>
        <p:spPr>
          <a:xfrm>
            <a:off x="1422203" y="2762907"/>
            <a:ext cx="942494" cy="261610"/>
          </a:xfrm>
          <a:prstGeom prst="rect">
            <a:avLst/>
          </a:prstGeom>
          <a:noFill/>
        </p:spPr>
        <p:txBody>
          <a:bodyPr wrap="square">
            <a:spAutoFit/>
          </a:bodyPr>
          <a:lstStyle/>
          <a:p>
            <a:r>
              <a:rPr lang="en-US" sz="1100" dirty="0"/>
              <a:t>* Constant</a:t>
            </a:r>
          </a:p>
        </p:txBody>
      </p:sp>
      <p:sp>
        <p:nvSpPr>
          <p:cNvPr id="51" name="Cube 50">
            <a:extLst>
              <a:ext uri="{FF2B5EF4-FFF2-40B4-BE49-F238E27FC236}">
                <a16:creationId xmlns:a16="http://schemas.microsoft.com/office/drawing/2014/main" id="{086DF14A-FA43-0347-BCCC-CB583950673D}"/>
              </a:ext>
            </a:extLst>
          </p:cNvPr>
          <p:cNvSpPr/>
          <p:nvPr/>
        </p:nvSpPr>
        <p:spPr>
          <a:xfrm>
            <a:off x="9773936" y="1691841"/>
            <a:ext cx="942494" cy="942493"/>
          </a:xfrm>
          <a:prstGeom prst="cub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Cube 51">
            <a:extLst>
              <a:ext uri="{FF2B5EF4-FFF2-40B4-BE49-F238E27FC236}">
                <a16:creationId xmlns:a16="http://schemas.microsoft.com/office/drawing/2014/main" id="{1A67FDBF-6E45-EABD-D669-587B99509284}"/>
              </a:ext>
            </a:extLst>
          </p:cNvPr>
          <p:cNvSpPr/>
          <p:nvPr/>
        </p:nvSpPr>
        <p:spPr>
          <a:xfrm>
            <a:off x="8461905" y="1727153"/>
            <a:ext cx="942494" cy="942493"/>
          </a:xfrm>
          <a:prstGeom prst="cub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53" name="TextBox 52">
                <a:extLst>
                  <a:ext uri="{FF2B5EF4-FFF2-40B4-BE49-F238E27FC236}">
                    <a16:creationId xmlns:a16="http://schemas.microsoft.com/office/drawing/2014/main" id="{CFA0CA16-943C-E00C-623C-A1862C1B6E44}"/>
                  </a:ext>
                </a:extLst>
              </p:cNvPr>
              <p:cNvSpPr txBox="1"/>
              <p:nvPr/>
            </p:nvSpPr>
            <p:spPr>
              <a:xfrm>
                <a:off x="8338781" y="2059173"/>
                <a:ext cx="942494" cy="553998"/>
              </a:xfrm>
              <a:prstGeom prst="rect">
                <a:avLst/>
              </a:prstGeom>
              <a:noFill/>
            </p:spPr>
            <p:txBody>
              <a:bodyPr wrap="square" rtlCol="0">
                <a:spAutoFit/>
              </a:bodyPr>
              <a:lstStyle/>
              <a:p>
                <a:pPr algn="ctr"/>
                <a:r>
                  <a:rPr lang="en-US" sz="1200" dirty="0">
                    <a:solidFill>
                      <a:schemeClr val="bg1"/>
                    </a:solidFill>
                  </a:rPr>
                  <a:t>Saturation</a:t>
                </a:r>
              </a:p>
              <a:p>
                <a:pPr algn="ctr"/>
                <a14:m>
                  <m:oMath xmlns:m="http://schemas.openxmlformats.org/officeDocument/2006/math">
                    <m:r>
                      <a:rPr lang="en-US" b="0" i="1" smtClean="0">
                        <a:solidFill>
                          <a:schemeClr val="bg1"/>
                        </a:solidFill>
                        <a:latin typeface="Cambria Math" panose="02040503050406030204" pitchFamily="18" charset="0"/>
                        <a:ea typeface="Cambria Math" panose="02040503050406030204" pitchFamily="18" charset="0"/>
                      </a:rPr>
                      <m:t>𝑡</m:t>
                    </m:r>
                  </m:oMath>
                </a14:m>
                <a:r>
                  <a:rPr lang="en-US" dirty="0">
                    <a:solidFill>
                      <a:schemeClr val="bg1"/>
                    </a:solidFill>
                  </a:rPr>
                  <a:t>+∆𝑡</a:t>
                </a:r>
              </a:p>
            </p:txBody>
          </p:sp>
        </mc:Choice>
        <mc:Fallback>
          <p:sp>
            <p:nvSpPr>
              <p:cNvPr id="53" name="TextBox 52">
                <a:extLst>
                  <a:ext uri="{FF2B5EF4-FFF2-40B4-BE49-F238E27FC236}">
                    <a16:creationId xmlns:a16="http://schemas.microsoft.com/office/drawing/2014/main" id="{CFA0CA16-943C-E00C-623C-A1862C1B6E44}"/>
                  </a:ext>
                </a:extLst>
              </p:cNvPr>
              <p:cNvSpPr txBox="1">
                <a:spLocks noRot="1" noChangeAspect="1" noMove="1" noResize="1" noEditPoints="1" noAdjustHandles="1" noChangeArrowheads="1" noChangeShapeType="1" noTextEdit="1"/>
              </p:cNvSpPr>
              <p:nvPr/>
            </p:nvSpPr>
            <p:spPr>
              <a:xfrm>
                <a:off x="8338781" y="2059173"/>
                <a:ext cx="942494" cy="553998"/>
              </a:xfrm>
              <a:prstGeom prst="rect">
                <a:avLst/>
              </a:prstGeom>
              <a:blipFill>
                <a:blip r:embed="rId5"/>
                <a:stretch>
                  <a:fillRect b="-1818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4" name="TextBox 53">
                <a:extLst>
                  <a:ext uri="{FF2B5EF4-FFF2-40B4-BE49-F238E27FC236}">
                    <a16:creationId xmlns:a16="http://schemas.microsoft.com/office/drawing/2014/main" id="{FFD99437-7630-81E2-7680-762F08FFD650}"/>
                  </a:ext>
                </a:extLst>
              </p:cNvPr>
              <p:cNvSpPr txBox="1"/>
              <p:nvPr/>
            </p:nvSpPr>
            <p:spPr>
              <a:xfrm>
                <a:off x="9635262" y="2031630"/>
                <a:ext cx="942494" cy="553998"/>
              </a:xfrm>
              <a:prstGeom prst="rect">
                <a:avLst/>
              </a:prstGeom>
              <a:noFill/>
            </p:spPr>
            <p:txBody>
              <a:bodyPr wrap="square" rtlCol="0">
                <a:spAutoFit/>
              </a:bodyPr>
              <a:lstStyle/>
              <a:p>
                <a:pPr algn="ctr"/>
                <a:r>
                  <a:rPr lang="en-US" sz="1200" dirty="0">
                    <a:solidFill>
                      <a:schemeClr val="bg1"/>
                    </a:solidFill>
                  </a:rPr>
                  <a:t>Pressure</a:t>
                </a:r>
              </a:p>
              <a:p>
                <a:pPr algn="ctr"/>
                <a14:m>
                  <m:oMath xmlns:m="http://schemas.openxmlformats.org/officeDocument/2006/math">
                    <m:r>
                      <a:rPr lang="en-US" b="0" i="1" smtClean="0">
                        <a:solidFill>
                          <a:schemeClr val="bg1"/>
                        </a:solidFill>
                        <a:latin typeface="Cambria Math" panose="02040503050406030204" pitchFamily="18" charset="0"/>
                        <a:ea typeface="Cambria Math" panose="02040503050406030204" pitchFamily="18" charset="0"/>
                      </a:rPr>
                      <m:t>𝑡</m:t>
                    </m:r>
                  </m:oMath>
                </a14:m>
                <a:r>
                  <a:rPr lang="en-US" dirty="0">
                    <a:solidFill>
                      <a:schemeClr val="bg1"/>
                    </a:solidFill>
                  </a:rPr>
                  <a:t>+∆𝑡</a:t>
                </a:r>
              </a:p>
            </p:txBody>
          </p:sp>
        </mc:Choice>
        <mc:Fallback>
          <p:sp>
            <p:nvSpPr>
              <p:cNvPr id="54" name="TextBox 53">
                <a:extLst>
                  <a:ext uri="{FF2B5EF4-FFF2-40B4-BE49-F238E27FC236}">
                    <a16:creationId xmlns:a16="http://schemas.microsoft.com/office/drawing/2014/main" id="{FFD99437-7630-81E2-7680-762F08FFD650}"/>
                  </a:ext>
                </a:extLst>
              </p:cNvPr>
              <p:cNvSpPr txBox="1">
                <a:spLocks noRot="1" noChangeAspect="1" noMove="1" noResize="1" noEditPoints="1" noAdjustHandles="1" noChangeArrowheads="1" noChangeShapeType="1" noTextEdit="1"/>
              </p:cNvSpPr>
              <p:nvPr/>
            </p:nvSpPr>
            <p:spPr>
              <a:xfrm>
                <a:off x="9635262" y="2031630"/>
                <a:ext cx="942494" cy="553998"/>
              </a:xfrm>
              <a:prstGeom prst="rect">
                <a:avLst/>
              </a:prstGeom>
              <a:blipFill>
                <a:blip r:embed="rId6"/>
                <a:stretch>
                  <a:fillRect b="-15556"/>
                </a:stretch>
              </a:blipFill>
            </p:spPr>
            <p:txBody>
              <a:bodyPr/>
              <a:lstStyle/>
              <a:p>
                <a:r>
                  <a:rPr lang="en-US">
                    <a:noFill/>
                  </a:rPr>
                  <a:t> </a:t>
                </a:r>
              </a:p>
            </p:txBody>
          </p:sp>
        </mc:Fallback>
      </mc:AlternateContent>
      <p:sp>
        <p:nvSpPr>
          <p:cNvPr id="55" name="Cube 54">
            <a:extLst>
              <a:ext uri="{FF2B5EF4-FFF2-40B4-BE49-F238E27FC236}">
                <a16:creationId xmlns:a16="http://schemas.microsoft.com/office/drawing/2014/main" id="{2F82260B-2AB5-78A7-6FBC-D33311D21A93}"/>
              </a:ext>
            </a:extLst>
          </p:cNvPr>
          <p:cNvSpPr/>
          <p:nvPr/>
        </p:nvSpPr>
        <p:spPr>
          <a:xfrm>
            <a:off x="3781806" y="3754953"/>
            <a:ext cx="942494" cy="942493"/>
          </a:xfrm>
          <a:prstGeom prst="cub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Cube 55">
            <a:extLst>
              <a:ext uri="{FF2B5EF4-FFF2-40B4-BE49-F238E27FC236}">
                <a16:creationId xmlns:a16="http://schemas.microsoft.com/office/drawing/2014/main" id="{617F86FA-EA07-9635-4139-715EB5E8FC81}"/>
              </a:ext>
            </a:extLst>
          </p:cNvPr>
          <p:cNvSpPr/>
          <p:nvPr/>
        </p:nvSpPr>
        <p:spPr>
          <a:xfrm>
            <a:off x="2469775" y="3790265"/>
            <a:ext cx="942494" cy="942493"/>
          </a:xfrm>
          <a:prstGeom prst="cub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57" name="TextBox 56">
                <a:extLst>
                  <a:ext uri="{FF2B5EF4-FFF2-40B4-BE49-F238E27FC236}">
                    <a16:creationId xmlns:a16="http://schemas.microsoft.com/office/drawing/2014/main" id="{E45D9225-4CFF-D0E5-A676-E6C4D0AAD2CC}"/>
                  </a:ext>
                </a:extLst>
              </p:cNvPr>
              <p:cNvSpPr txBox="1"/>
              <p:nvPr/>
            </p:nvSpPr>
            <p:spPr>
              <a:xfrm>
                <a:off x="2400438" y="4122285"/>
                <a:ext cx="942494" cy="553998"/>
              </a:xfrm>
              <a:prstGeom prst="rect">
                <a:avLst/>
              </a:prstGeom>
              <a:noFill/>
            </p:spPr>
            <p:txBody>
              <a:bodyPr wrap="square" rtlCol="0">
                <a:spAutoFit/>
              </a:bodyPr>
              <a:lstStyle/>
              <a:p>
                <a:r>
                  <a:rPr lang="en-US" sz="1200" dirty="0">
                    <a:solidFill>
                      <a:schemeClr val="bg1"/>
                    </a:solidFill>
                  </a:rPr>
                  <a:t>Saturation</a:t>
                </a:r>
              </a:p>
              <a:p>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ea typeface="Cambria Math" panose="02040503050406030204" pitchFamily="18" charset="0"/>
                        </a:rPr>
                        <m:t>𝑡</m:t>
                      </m:r>
                    </m:oMath>
                  </m:oMathPara>
                </a14:m>
                <a:endParaRPr lang="en-US" dirty="0">
                  <a:solidFill>
                    <a:schemeClr val="bg1"/>
                  </a:solidFill>
                </a:endParaRPr>
              </a:p>
            </p:txBody>
          </p:sp>
        </mc:Choice>
        <mc:Fallback>
          <p:sp>
            <p:nvSpPr>
              <p:cNvPr id="57" name="TextBox 56">
                <a:extLst>
                  <a:ext uri="{FF2B5EF4-FFF2-40B4-BE49-F238E27FC236}">
                    <a16:creationId xmlns:a16="http://schemas.microsoft.com/office/drawing/2014/main" id="{E45D9225-4CFF-D0E5-A676-E6C4D0AAD2CC}"/>
                  </a:ext>
                </a:extLst>
              </p:cNvPr>
              <p:cNvSpPr txBox="1">
                <a:spLocks noRot="1" noChangeAspect="1" noMove="1" noResize="1" noEditPoints="1" noAdjustHandles="1" noChangeArrowheads="1" noChangeShapeType="1" noTextEdit="1"/>
              </p:cNvSpPr>
              <p:nvPr/>
            </p:nvSpPr>
            <p:spPr>
              <a:xfrm>
                <a:off x="2400438" y="4122285"/>
                <a:ext cx="942494" cy="553998"/>
              </a:xfrm>
              <a:prstGeom prst="rect">
                <a:avLst/>
              </a:prstGeom>
              <a:blipFill>
                <a:blip r:embed="rId3"/>
                <a:stretch>
                  <a:fillRect/>
                </a:stretch>
              </a:blipFill>
            </p:spPr>
            <p:txBody>
              <a:bodyPr/>
              <a:lstStyle/>
              <a:p>
                <a:r>
                  <a:rPr lang="en-US">
                    <a:noFill/>
                  </a:rPr>
                  <a:t> </a:t>
                </a:r>
              </a:p>
            </p:txBody>
          </p:sp>
        </mc:Fallback>
      </mc:AlternateContent>
      <p:sp>
        <p:nvSpPr>
          <p:cNvPr id="58" name="TextBox 57">
            <a:extLst>
              <a:ext uri="{FF2B5EF4-FFF2-40B4-BE49-F238E27FC236}">
                <a16:creationId xmlns:a16="http://schemas.microsoft.com/office/drawing/2014/main" id="{10992E4F-2A44-D827-3AE1-9C94CC742AEA}"/>
              </a:ext>
            </a:extLst>
          </p:cNvPr>
          <p:cNvSpPr txBox="1"/>
          <p:nvPr/>
        </p:nvSpPr>
        <p:spPr>
          <a:xfrm>
            <a:off x="3643132" y="4112671"/>
            <a:ext cx="942494" cy="553998"/>
          </a:xfrm>
          <a:prstGeom prst="rect">
            <a:avLst/>
          </a:prstGeom>
          <a:noFill/>
        </p:spPr>
        <p:txBody>
          <a:bodyPr wrap="square" rtlCol="0">
            <a:spAutoFit/>
          </a:bodyPr>
          <a:lstStyle/>
          <a:p>
            <a:pPr algn="ctr"/>
            <a:r>
              <a:rPr lang="en-US" sz="1200" dirty="0">
                <a:solidFill>
                  <a:schemeClr val="bg1"/>
                </a:solidFill>
              </a:rPr>
              <a:t>Pressure</a:t>
            </a:r>
          </a:p>
          <a:p>
            <a:pPr algn="ctr"/>
            <a:r>
              <a:rPr lang="en-US" dirty="0">
                <a:solidFill>
                  <a:schemeClr val="bg1"/>
                </a:solidFill>
              </a:rPr>
              <a:t>𝑡</a:t>
            </a:r>
          </a:p>
        </p:txBody>
      </p:sp>
      <p:sp>
        <p:nvSpPr>
          <p:cNvPr id="59" name="Cube 58">
            <a:extLst>
              <a:ext uri="{FF2B5EF4-FFF2-40B4-BE49-F238E27FC236}">
                <a16:creationId xmlns:a16="http://schemas.microsoft.com/office/drawing/2014/main" id="{F9CDE2DE-F731-2FD9-22C7-67A8E721D1F4}"/>
              </a:ext>
            </a:extLst>
          </p:cNvPr>
          <p:cNvSpPr/>
          <p:nvPr/>
        </p:nvSpPr>
        <p:spPr>
          <a:xfrm>
            <a:off x="1157744" y="3806390"/>
            <a:ext cx="942494" cy="942493"/>
          </a:xfrm>
          <a:prstGeom prst="cube">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0" name="TextBox 59">
            <a:extLst>
              <a:ext uri="{FF2B5EF4-FFF2-40B4-BE49-F238E27FC236}">
                <a16:creationId xmlns:a16="http://schemas.microsoft.com/office/drawing/2014/main" id="{4EA5DB1F-5562-A056-4AA9-9D165B5CDD4E}"/>
              </a:ext>
            </a:extLst>
          </p:cNvPr>
          <p:cNvSpPr txBox="1"/>
          <p:nvPr/>
        </p:nvSpPr>
        <p:spPr>
          <a:xfrm>
            <a:off x="1059028" y="4112671"/>
            <a:ext cx="942494" cy="584775"/>
          </a:xfrm>
          <a:prstGeom prst="rect">
            <a:avLst/>
          </a:prstGeom>
          <a:noFill/>
        </p:spPr>
        <p:txBody>
          <a:bodyPr wrap="square" rtlCol="0">
            <a:spAutoFit/>
          </a:bodyPr>
          <a:lstStyle/>
          <a:p>
            <a:pPr algn="ctr"/>
            <a:r>
              <a:rPr lang="en-US" sz="1200" dirty="0"/>
              <a:t>Grid </a:t>
            </a:r>
          </a:p>
          <a:p>
            <a:pPr algn="ctr"/>
            <a:r>
              <a:rPr lang="en-US" sz="1000" dirty="0"/>
              <a:t>(Porosity, Perm, FTM)</a:t>
            </a:r>
          </a:p>
        </p:txBody>
      </p:sp>
      <p:sp>
        <p:nvSpPr>
          <p:cNvPr id="61" name="TextBox 60">
            <a:extLst>
              <a:ext uri="{FF2B5EF4-FFF2-40B4-BE49-F238E27FC236}">
                <a16:creationId xmlns:a16="http://schemas.microsoft.com/office/drawing/2014/main" id="{A6516CE5-C617-7734-57DC-DAF263EA9389}"/>
              </a:ext>
            </a:extLst>
          </p:cNvPr>
          <p:cNvSpPr txBox="1"/>
          <p:nvPr/>
        </p:nvSpPr>
        <p:spPr>
          <a:xfrm>
            <a:off x="390855" y="4145639"/>
            <a:ext cx="599844" cy="369332"/>
          </a:xfrm>
          <a:prstGeom prst="rect">
            <a:avLst/>
          </a:prstGeom>
          <a:noFill/>
        </p:spPr>
        <p:txBody>
          <a:bodyPr wrap="none" rtlCol="0">
            <a:spAutoFit/>
          </a:bodyPr>
          <a:lstStyle/>
          <a:p>
            <a:r>
              <a:rPr lang="en-US" dirty="0"/>
              <a:t>t = 1</a:t>
            </a:r>
          </a:p>
        </p:txBody>
      </p:sp>
      <p:cxnSp>
        <p:nvCxnSpPr>
          <p:cNvPr id="62" name="Straight Arrow Connector 61">
            <a:extLst>
              <a:ext uri="{FF2B5EF4-FFF2-40B4-BE49-F238E27FC236}">
                <a16:creationId xmlns:a16="http://schemas.microsoft.com/office/drawing/2014/main" id="{AB8DE0CB-1B3F-9675-EED9-CFDF11B04584}"/>
              </a:ext>
            </a:extLst>
          </p:cNvPr>
          <p:cNvCxnSpPr>
            <a:cxnSpLocks/>
          </p:cNvCxnSpPr>
          <p:nvPr/>
        </p:nvCxnSpPr>
        <p:spPr>
          <a:xfrm>
            <a:off x="5378824" y="4222778"/>
            <a:ext cx="1910273"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AFDC3834-9239-8094-9F48-27F3B90190E6}"/>
              </a:ext>
            </a:extLst>
          </p:cNvPr>
          <p:cNvSpPr txBox="1"/>
          <p:nvPr/>
        </p:nvSpPr>
        <p:spPr>
          <a:xfrm>
            <a:off x="5378825" y="3788875"/>
            <a:ext cx="1910272" cy="461665"/>
          </a:xfrm>
          <a:prstGeom prst="rect">
            <a:avLst/>
          </a:prstGeom>
          <a:noFill/>
        </p:spPr>
        <p:txBody>
          <a:bodyPr wrap="square" rtlCol="0">
            <a:spAutoFit/>
          </a:bodyPr>
          <a:lstStyle/>
          <a:p>
            <a:pPr algn="ctr"/>
            <a:r>
              <a:rPr lang="en-US" sz="2400" dirty="0">
                <a:solidFill>
                  <a:schemeClr val="tx2"/>
                </a:solidFill>
              </a:rPr>
              <a:t>PINO</a:t>
            </a:r>
          </a:p>
        </p:txBody>
      </p:sp>
      <p:sp>
        <p:nvSpPr>
          <p:cNvPr id="65" name="TextBox 64">
            <a:extLst>
              <a:ext uri="{FF2B5EF4-FFF2-40B4-BE49-F238E27FC236}">
                <a16:creationId xmlns:a16="http://schemas.microsoft.com/office/drawing/2014/main" id="{5604553D-29CE-158C-127E-9D46E72D9E57}"/>
              </a:ext>
            </a:extLst>
          </p:cNvPr>
          <p:cNvSpPr txBox="1"/>
          <p:nvPr/>
        </p:nvSpPr>
        <p:spPr>
          <a:xfrm>
            <a:off x="8395750" y="4057812"/>
            <a:ext cx="942494" cy="584775"/>
          </a:xfrm>
          <a:prstGeom prst="rect">
            <a:avLst/>
          </a:prstGeom>
          <a:noFill/>
        </p:spPr>
        <p:txBody>
          <a:bodyPr wrap="square" rtlCol="0">
            <a:spAutoFit/>
          </a:bodyPr>
          <a:lstStyle/>
          <a:p>
            <a:pPr algn="ctr"/>
            <a:r>
              <a:rPr lang="en-US" sz="1200" dirty="0">
                <a:solidFill>
                  <a:schemeClr val="bg1"/>
                </a:solidFill>
              </a:rPr>
              <a:t>Grid </a:t>
            </a:r>
          </a:p>
          <a:p>
            <a:pPr algn="ctr"/>
            <a:r>
              <a:rPr lang="en-US" sz="1000" dirty="0">
                <a:solidFill>
                  <a:schemeClr val="bg1"/>
                </a:solidFill>
              </a:rPr>
              <a:t>(Porosity, Perm, FTM)</a:t>
            </a:r>
          </a:p>
        </p:txBody>
      </p:sp>
      <mc:AlternateContent xmlns:mc="http://schemas.openxmlformats.org/markup-compatibility/2006">
        <mc:Choice xmlns:a14="http://schemas.microsoft.com/office/drawing/2010/main" Requires="a14">
          <p:sp>
            <p:nvSpPr>
              <p:cNvPr id="66" name="TextBox 65">
                <a:extLst>
                  <a:ext uri="{FF2B5EF4-FFF2-40B4-BE49-F238E27FC236}">
                    <a16:creationId xmlns:a16="http://schemas.microsoft.com/office/drawing/2014/main" id="{6A2019AC-1206-FB12-E835-49C1572DEA49}"/>
                  </a:ext>
                </a:extLst>
              </p:cNvPr>
              <p:cNvSpPr txBox="1"/>
              <p:nvPr/>
            </p:nvSpPr>
            <p:spPr>
              <a:xfrm>
                <a:off x="7559383" y="4089803"/>
                <a:ext cx="664797" cy="369332"/>
              </a:xfrm>
              <a:prstGeom prst="rect">
                <a:avLst/>
              </a:prstGeom>
              <a:noFill/>
            </p:spPr>
            <p:txBody>
              <a:bodyPr wrap="none" rtlCol="0">
                <a:spAutoFit/>
              </a:bodyPr>
              <a:lstStyle/>
              <a:p>
                <a:r>
                  <a:rPr lang="en-US" sz="1800" dirty="0"/>
                  <a:t>t+</a:t>
                </a:r>
                <a:r>
                  <a:rPr lang="en-US" sz="1800" dirty="0">
                    <a:ea typeface="Cambria Math" panose="02040503050406030204" pitchFamily="18" charset="0"/>
                  </a:rPr>
                  <a:t> </a:t>
                </a:r>
                <a14:m>
                  <m:oMath xmlns:m="http://schemas.openxmlformats.org/officeDocument/2006/math">
                    <m:r>
                      <a:rPr lang="en-US" sz="180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𝑡</m:t>
                    </m:r>
                  </m:oMath>
                </a14:m>
                <a:endParaRPr lang="en-US" dirty="0"/>
              </a:p>
            </p:txBody>
          </p:sp>
        </mc:Choice>
        <mc:Fallback>
          <p:sp>
            <p:nvSpPr>
              <p:cNvPr id="66" name="TextBox 65">
                <a:extLst>
                  <a:ext uri="{FF2B5EF4-FFF2-40B4-BE49-F238E27FC236}">
                    <a16:creationId xmlns:a16="http://schemas.microsoft.com/office/drawing/2014/main" id="{6A2019AC-1206-FB12-E835-49C1572DEA49}"/>
                  </a:ext>
                </a:extLst>
              </p:cNvPr>
              <p:cNvSpPr txBox="1">
                <a:spLocks noRot="1" noChangeAspect="1" noMove="1" noResize="1" noEditPoints="1" noAdjustHandles="1" noChangeArrowheads="1" noChangeShapeType="1" noTextEdit="1"/>
              </p:cNvSpPr>
              <p:nvPr/>
            </p:nvSpPr>
            <p:spPr>
              <a:xfrm>
                <a:off x="7559383" y="4089803"/>
                <a:ext cx="664797" cy="369332"/>
              </a:xfrm>
              <a:prstGeom prst="rect">
                <a:avLst/>
              </a:prstGeom>
              <a:blipFill>
                <a:blip r:embed="rId4"/>
                <a:stretch>
                  <a:fillRect l="-7547" t="-10345" b="-31034"/>
                </a:stretch>
              </a:blipFill>
            </p:spPr>
            <p:txBody>
              <a:bodyPr/>
              <a:lstStyle/>
              <a:p>
                <a:r>
                  <a:rPr lang="en-US">
                    <a:noFill/>
                  </a:rPr>
                  <a:t> </a:t>
                </a:r>
              </a:p>
            </p:txBody>
          </p:sp>
        </mc:Fallback>
      </mc:AlternateContent>
      <p:sp>
        <p:nvSpPr>
          <p:cNvPr id="67" name="TextBox 66">
            <a:extLst>
              <a:ext uri="{FF2B5EF4-FFF2-40B4-BE49-F238E27FC236}">
                <a16:creationId xmlns:a16="http://schemas.microsoft.com/office/drawing/2014/main" id="{C5857A15-2D05-8293-01F6-027D6F0D9588}"/>
              </a:ext>
            </a:extLst>
          </p:cNvPr>
          <p:cNvSpPr txBox="1"/>
          <p:nvPr/>
        </p:nvSpPr>
        <p:spPr>
          <a:xfrm>
            <a:off x="1422203" y="4781547"/>
            <a:ext cx="942494" cy="261610"/>
          </a:xfrm>
          <a:prstGeom prst="rect">
            <a:avLst/>
          </a:prstGeom>
          <a:noFill/>
        </p:spPr>
        <p:txBody>
          <a:bodyPr wrap="square">
            <a:spAutoFit/>
          </a:bodyPr>
          <a:lstStyle/>
          <a:p>
            <a:r>
              <a:rPr lang="en-US" sz="1100" dirty="0"/>
              <a:t>* Constant</a:t>
            </a:r>
          </a:p>
        </p:txBody>
      </p:sp>
      <p:sp>
        <p:nvSpPr>
          <p:cNvPr id="68" name="Cube 67">
            <a:extLst>
              <a:ext uri="{FF2B5EF4-FFF2-40B4-BE49-F238E27FC236}">
                <a16:creationId xmlns:a16="http://schemas.microsoft.com/office/drawing/2014/main" id="{6F223E8A-F23A-DD10-24B6-96F6499ECD16}"/>
              </a:ext>
            </a:extLst>
          </p:cNvPr>
          <p:cNvSpPr/>
          <p:nvPr/>
        </p:nvSpPr>
        <p:spPr>
          <a:xfrm>
            <a:off x="9773936" y="3710481"/>
            <a:ext cx="942494" cy="942493"/>
          </a:xfrm>
          <a:prstGeom prst="cub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Cube 68">
            <a:extLst>
              <a:ext uri="{FF2B5EF4-FFF2-40B4-BE49-F238E27FC236}">
                <a16:creationId xmlns:a16="http://schemas.microsoft.com/office/drawing/2014/main" id="{5AFBA21B-5866-1714-2BC4-8332CE3ABB3F}"/>
              </a:ext>
            </a:extLst>
          </p:cNvPr>
          <p:cNvSpPr/>
          <p:nvPr/>
        </p:nvSpPr>
        <p:spPr>
          <a:xfrm>
            <a:off x="8461905" y="3745793"/>
            <a:ext cx="942494" cy="942493"/>
          </a:xfrm>
          <a:prstGeom prst="cub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70" name="TextBox 69">
                <a:extLst>
                  <a:ext uri="{FF2B5EF4-FFF2-40B4-BE49-F238E27FC236}">
                    <a16:creationId xmlns:a16="http://schemas.microsoft.com/office/drawing/2014/main" id="{9E8A75B1-386B-00DA-BAF1-A4409A604509}"/>
                  </a:ext>
                </a:extLst>
              </p:cNvPr>
              <p:cNvSpPr txBox="1"/>
              <p:nvPr/>
            </p:nvSpPr>
            <p:spPr>
              <a:xfrm>
                <a:off x="8338781" y="4077813"/>
                <a:ext cx="942494" cy="553998"/>
              </a:xfrm>
              <a:prstGeom prst="rect">
                <a:avLst/>
              </a:prstGeom>
              <a:noFill/>
            </p:spPr>
            <p:txBody>
              <a:bodyPr wrap="square" rtlCol="0">
                <a:spAutoFit/>
              </a:bodyPr>
              <a:lstStyle/>
              <a:p>
                <a:pPr algn="ctr"/>
                <a:r>
                  <a:rPr lang="en-US" sz="1200" dirty="0">
                    <a:solidFill>
                      <a:schemeClr val="bg1"/>
                    </a:solidFill>
                  </a:rPr>
                  <a:t>Saturation</a:t>
                </a:r>
              </a:p>
              <a:p>
                <a:pPr algn="ctr"/>
                <a14:m>
                  <m:oMath xmlns:m="http://schemas.openxmlformats.org/officeDocument/2006/math">
                    <m:r>
                      <a:rPr lang="en-US" b="0" i="1" smtClean="0">
                        <a:solidFill>
                          <a:schemeClr val="bg1"/>
                        </a:solidFill>
                        <a:latin typeface="Cambria Math" panose="02040503050406030204" pitchFamily="18" charset="0"/>
                        <a:ea typeface="Cambria Math" panose="02040503050406030204" pitchFamily="18" charset="0"/>
                      </a:rPr>
                      <m:t>𝑡</m:t>
                    </m:r>
                  </m:oMath>
                </a14:m>
                <a:r>
                  <a:rPr lang="en-US" dirty="0">
                    <a:solidFill>
                      <a:schemeClr val="bg1"/>
                    </a:solidFill>
                  </a:rPr>
                  <a:t>+∆𝑡</a:t>
                </a:r>
              </a:p>
            </p:txBody>
          </p:sp>
        </mc:Choice>
        <mc:Fallback>
          <p:sp>
            <p:nvSpPr>
              <p:cNvPr id="70" name="TextBox 69">
                <a:extLst>
                  <a:ext uri="{FF2B5EF4-FFF2-40B4-BE49-F238E27FC236}">
                    <a16:creationId xmlns:a16="http://schemas.microsoft.com/office/drawing/2014/main" id="{9E8A75B1-386B-00DA-BAF1-A4409A604509}"/>
                  </a:ext>
                </a:extLst>
              </p:cNvPr>
              <p:cNvSpPr txBox="1">
                <a:spLocks noRot="1" noChangeAspect="1" noMove="1" noResize="1" noEditPoints="1" noAdjustHandles="1" noChangeArrowheads="1" noChangeShapeType="1" noTextEdit="1"/>
              </p:cNvSpPr>
              <p:nvPr/>
            </p:nvSpPr>
            <p:spPr>
              <a:xfrm>
                <a:off x="8338781" y="4077813"/>
                <a:ext cx="942494" cy="553998"/>
              </a:xfrm>
              <a:prstGeom prst="rect">
                <a:avLst/>
              </a:prstGeom>
              <a:blipFill>
                <a:blip r:embed="rId7"/>
                <a:stretch>
                  <a:fillRect b="-1590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1" name="TextBox 70">
                <a:extLst>
                  <a:ext uri="{FF2B5EF4-FFF2-40B4-BE49-F238E27FC236}">
                    <a16:creationId xmlns:a16="http://schemas.microsoft.com/office/drawing/2014/main" id="{0120D79C-4B68-D5E8-2D6E-646015683D5C}"/>
                  </a:ext>
                </a:extLst>
              </p:cNvPr>
              <p:cNvSpPr txBox="1"/>
              <p:nvPr/>
            </p:nvSpPr>
            <p:spPr>
              <a:xfrm>
                <a:off x="9635262" y="4050270"/>
                <a:ext cx="942494" cy="553998"/>
              </a:xfrm>
              <a:prstGeom prst="rect">
                <a:avLst/>
              </a:prstGeom>
              <a:noFill/>
            </p:spPr>
            <p:txBody>
              <a:bodyPr wrap="square" rtlCol="0">
                <a:spAutoFit/>
              </a:bodyPr>
              <a:lstStyle/>
              <a:p>
                <a:pPr algn="ctr"/>
                <a:r>
                  <a:rPr lang="en-US" sz="1200" dirty="0">
                    <a:solidFill>
                      <a:schemeClr val="bg1"/>
                    </a:solidFill>
                  </a:rPr>
                  <a:t>Pressure</a:t>
                </a:r>
              </a:p>
              <a:p>
                <a:pPr algn="ctr"/>
                <a14:m>
                  <m:oMath xmlns:m="http://schemas.openxmlformats.org/officeDocument/2006/math">
                    <m:r>
                      <a:rPr lang="en-US" b="0" i="1" smtClean="0">
                        <a:solidFill>
                          <a:schemeClr val="bg1"/>
                        </a:solidFill>
                        <a:latin typeface="Cambria Math" panose="02040503050406030204" pitchFamily="18" charset="0"/>
                        <a:ea typeface="Cambria Math" panose="02040503050406030204" pitchFamily="18" charset="0"/>
                      </a:rPr>
                      <m:t>𝑡</m:t>
                    </m:r>
                  </m:oMath>
                </a14:m>
                <a:r>
                  <a:rPr lang="en-US" dirty="0">
                    <a:solidFill>
                      <a:schemeClr val="bg1"/>
                    </a:solidFill>
                  </a:rPr>
                  <a:t>+∆𝑡</a:t>
                </a:r>
              </a:p>
            </p:txBody>
          </p:sp>
        </mc:Choice>
        <mc:Fallback>
          <p:sp>
            <p:nvSpPr>
              <p:cNvPr id="71" name="TextBox 70">
                <a:extLst>
                  <a:ext uri="{FF2B5EF4-FFF2-40B4-BE49-F238E27FC236}">
                    <a16:creationId xmlns:a16="http://schemas.microsoft.com/office/drawing/2014/main" id="{0120D79C-4B68-D5E8-2D6E-646015683D5C}"/>
                  </a:ext>
                </a:extLst>
              </p:cNvPr>
              <p:cNvSpPr txBox="1">
                <a:spLocks noRot="1" noChangeAspect="1" noMove="1" noResize="1" noEditPoints="1" noAdjustHandles="1" noChangeArrowheads="1" noChangeShapeType="1" noTextEdit="1"/>
              </p:cNvSpPr>
              <p:nvPr/>
            </p:nvSpPr>
            <p:spPr>
              <a:xfrm>
                <a:off x="9635262" y="4050270"/>
                <a:ext cx="942494" cy="553998"/>
              </a:xfrm>
              <a:prstGeom prst="rect">
                <a:avLst/>
              </a:prstGeom>
              <a:blipFill>
                <a:blip r:embed="rId6"/>
                <a:stretch>
                  <a:fillRect b="-15556"/>
                </a:stretch>
              </a:blipFill>
            </p:spPr>
            <p:txBody>
              <a:bodyPr/>
              <a:lstStyle/>
              <a:p>
                <a:r>
                  <a:rPr lang="en-US">
                    <a:noFill/>
                  </a:rPr>
                  <a:t> </a:t>
                </a:r>
              </a:p>
            </p:txBody>
          </p:sp>
        </mc:Fallback>
      </mc:AlternateContent>
      <p:sp>
        <p:nvSpPr>
          <p:cNvPr id="72" name="Rectangle 71">
            <a:extLst>
              <a:ext uri="{FF2B5EF4-FFF2-40B4-BE49-F238E27FC236}">
                <a16:creationId xmlns:a16="http://schemas.microsoft.com/office/drawing/2014/main" id="{BAA70720-251A-B9AB-333A-B857DD64EA01}"/>
              </a:ext>
            </a:extLst>
          </p:cNvPr>
          <p:cNvSpPr/>
          <p:nvPr/>
        </p:nvSpPr>
        <p:spPr>
          <a:xfrm>
            <a:off x="8224180" y="1416425"/>
            <a:ext cx="2810076" cy="1608092"/>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803E4652-BDD1-C6B8-5CCC-92341A66BC61}"/>
              </a:ext>
            </a:extLst>
          </p:cNvPr>
          <p:cNvSpPr/>
          <p:nvPr/>
        </p:nvSpPr>
        <p:spPr>
          <a:xfrm>
            <a:off x="2266140" y="1621103"/>
            <a:ext cx="2740897" cy="1249376"/>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E79815E4-4ED3-3DC0-DFE4-0355F087BD37}"/>
              </a:ext>
            </a:extLst>
          </p:cNvPr>
          <p:cNvSpPr txBox="1"/>
          <p:nvPr/>
        </p:nvSpPr>
        <p:spPr>
          <a:xfrm>
            <a:off x="4093678" y="1392938"/>
            <a:ext cx="1081135" cy="261610"/>
          </a:xfrm>
          <a:prstGeom prst="rect">
            <a:avLst/>
          </a:prstGeom>
          <a:noFill/>
        </p:spPr>
        <p:txBody>
          <a:bodyPr wrap="square">
            <a:spAutoFit/>
          </a:bodyPr>
          <a:lstStyle/>
          <a:p>
            <a:r>
              <a:rPr lang="en-US" sz="1100" dirty="0"/>
              <a:t>Initial Values</a:t>
            </a:r>
          </a:p>
        </p:txBody>
      </p:sp>
      <p:sp>
        <p:nvSpPr>
          <p:cNvPr id="76" name="Cube 75">
            <a:extLst>
              <a:ext uri="{FF2B5EF4-FFF2-40B4-BE49-F238E27FC236}">
                <a16:creationId xmlns:a16="http://schemas.microsoft.com/office/drawing/2014/main" id="{465D49A4-270D-28C2-F020-2E01E52284CD}"/>
              </a:ext>
            </a:extLst>
          </p:cNvPr>
          <p:cNvSpPr/>
          <p:nvPr/>
        </p:nvSpPr>
        <p:spPr>
          <a:xfrm>
            <a:off x="3712469" y="5608627"/>
            <a:ext cx="942494" cy="942493"/>
          </a:xfrm>
          <a:prstGeom prst="cub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Cube 76">
            <a:extLst>
              <a:ext uri="{FF2B5EF4-FFF2-40B4-BE49-F238E27FC236}">
                <a16:creationId xmlns:a16="http://schemas.microsoft.com/office/drawing/2014/main" id="{3D0860F3-7E1F-E057-7812-947DF0421ED2}"/>
              </a:ext>
            </a:extLst>
          </p:cNvPr>
          <p:cNvSpPr/>
          <p:nvPr/>
        </p:nvSpPr>
        <p:spPr>
          <a:xfrm>
            <a:off x="2400438" y="5643939"/>
            <a:ext cx="942494" cy="942493"/>
          </a:xfrm>
          <a:prstGeom prst="cub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78" name="TextBox 77">
                <a:extLst>
                  <a:ext uri="{FF2B5EF4-FFF2-40B4-BE49-F238E27FC236}">
                    <a16:creationId xmlns:a16="http://schemas.microsoft.com/office/drawing/2014/main" id="{7D3EE26C-3E8B-8556-A694-58BCC2102C4B}"/>
                  </a:ext>
                </a:extLst>
              </p:cNvPr>
              <p:cNvSpPr txBox="1"/>
              <p:nvPr/>
            </p:nvSpPr>
            <p:spPr>
              <a:xfrm>
                <a:off x="2331101" y="5975959"/>
                <a:ext cx="942494" cy="553998"/>
              </a:xfrm>
              <a:prstGeom prst="rect">
                <a:avLst/>
              </a:prstGeom>
              <a:noFill/>
            </p:spPr>
            <p:txBody>
              <a:bodyPr wrap="square" rtlCol="0">
                <a:spAutoFit/>
              </a:bodyPr>
              <a:lstStyle/>
              <a:p>
                <a:r>
                  <a:rPr lang="en-US" sz="1200" dirty="0">
                    <a:solidFill>
                      <a:schemeClr val="bg1"/>
                    </a:solidFill>
                  </a:rPr>
                  <a:t>Saturation</a:t>
                </a:r>
              </a:p>
              <a:p>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ea typeface="Cambria Math" panose="02040503050406030204" pitchFamily="18" charset="0"/>
                        </a:rPr>
                        <m:t>𝑡</m:t>
                      </m:r>
                    </m:oMath>
                  </m:oMathPara>
                </a14:m>
                <a:endParaRPr lang="en-US" dirty="0">
                  <a:solidFill>
                    <a:schemeClr val="bg1"/>
                  </a:solidFill>
                </a:endParaRPr>
              </a:p>
            </p:txBody>
          </p:sp>
        </mc:Choice>
        <mc:Fallback>
          <p:sp>
            <p:nvSpPr>
              <p:cNvPr id="78" name="TextBox 77">
                <a:extLst>
                  <a:ext uri="{FF2B5EF4-FFF2-40B4-BE49-F238E27FC236}">
                    <a16:creationId xmlns:a16="http://schemas.microsoft.com/office/drawing/2014/main" id="{7D3EE26C-3E8B-8556-A694-58BCC2102C4B}"/>
                  </a:ext>
                </a:extLst>
              </p:cNvPr>
              <p:cNvSpPr txBox="1">
                <a:spLocks noRot="1" noChangeAspect="1" noMove="1" noResize="1" noEditPoints="1" noAdjustHandles="1" noChangeArrowheads="1" noChangeShapeType="1" noTextEdit="1"/>
              </p:cNvSpPr>
              <p:nvPr/>
            </p:nvSpPr>
            <p:spPr>
              <a:xfrm>
                <a:off x="2331101" y="5975959"/>
                <a:ext cx="942494" cy="553998"/>
              </a:xfrm>
              <a:prstGeom prst="rect">
                <a:avLst/>
              </a:prstGeom>
              <a:blipFill>
                <a:blip r:embed="rId8"/>
                <a:stretch>
                  <a:fillRect/>
                </a:stretch>
              </a:blipFill>
            </p:spPr>
            <p:txBody>
              <a:bodyPr/>
              <a:lstStyle/>
              <a:p>
                <a:r>
                  <a:rPr lang="en-US">
                    <a:noFill/>
                  </a:rPr>
                  <a:t> </a:t>
                </a:r>
              </a:p>
            </p:txBody>
          </p:sp>
        </mc:Fallback>
      </mc:AlternateContent>
      <p:sp>
        <p:nvSpPr>
          <p:cNvPr id="79" name="TextBox 78">
            <a:extLst>
              <a:ext uri="{FF2B5EF4-FFF2-40B4-BE49-F238E27FC236}">
                <a16:creationId xmlns:a16="http://schemas.microsoft.com/office/drawing/2014/main" id="{6C6D296B-3395-DEE0-F39B-D00E20677296}"/>
              </a:ext>
            </a:extLst>
          </p:cNvPr>
          <p:cNvSpPr txBox="1"/>
          <p:nvPr/>
        </p:nvSpPr>
        <p:spPr>
          <a:xfrm>
            <a:off x="3573795" y="5966345"/>
            <a:ext cx="942494" cy="553998"/>
          </a:xfrm>
          <a:prstGeom prst="rect">
            <a:avLst/>
          </a:prstGeom>
          <a:noFill/>
        </p:spPr>
        <p:txBody>
          <a:bodyPr wrap="square" rtlCol="0">
            <a:spAutoFit/>
          </a:bodyPr>
          <a:lstStyle/>
          <a:p>
            <a:pPr algn="ctr"/>
            <a:r>
              <a:rPr lang="en-US" sz="1200" dirty="0">
                <a:solidFill>
                  <a:schemeClr val="bg1"/>
                </a:solidFill>
              </a:rPr>
              <a:t>Pressure</a:t>
            </a:r>
          </a:p>
          <a:p>
            <a:pPr algn="ctr"/>
            <a:r>
              <a:rPr lang="en-US" dirty="0">
                <a:solidFill>
                  <a:schemeClr val="bg1"/>
                </a:solidFill>
              </a:rPr>
              <a:t>𝑡</a:t>
            </a:r>
          </a:p>
        </p:txBody>
      </p:sp>
      <p:sp>
        <p:nvSpPr>
          <p:cNvPr id="80" name="Cube 79">
            <a:extLst>
              <a:ext uri="{FF2B5EF4-FFF2-40B4-BE49-F238E27FC236}">
                <a16:creationId xmlns:a16="http://schemas.microsoft.com/office/drawing/2014/main" id="{B4A4DCEC-B27F-8CE1-0B5C-A1474A7D772F}"/>
              </a:ext>
            </a:extLst>
          </p:cNvPr>
          <p:cNvSpPr/>
          <p:nvPr/>
        </p:nvSpPr>
        <p:spPr>
          <a:xfrm>
            <a:off x="1088407" y="5660064"/>
            <a:ext cx="942494" cy="942493"/>
          </a:xfrm>
          <a:prstGeom prst="cube">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1" name="TextBox 80">
            <a:extLst>
              <a:ext uri="{FF2B5EF4-FFF2-40B4-BE49-F238E27FC236}">
                <a16:creationId xmlns:a16="http://schemas.microsoft.com/office/drawing/2014/main" id="{D8C7BE4C-7F91-F306-EBAA-2C06C8E7EF03}"/>
              </a:ext>
            </a:extLst>
          </p:cNvPr>
          <p:cNvSpPr txBox="1"/>
          <p:nvPr/>
        </p:nvSpPr>
        <p:spPr>
          <a:xfrm>
            <a:off x="989691" y="5966345"/>
            <a:ext cx="942494" cy="584775"/>
          </a:xfrm>
          <a:prstGeom prst="rect">
            <a:avLst/>
          </a:prstGeom>
          <a:noFill/>
        </p:spPr>
        <p:txBody>
          <a:bodyPr wrap="square" rtlCol="0">
            <a:spAutoFit/>
          </a:bodyPr>
          <a:lstStyle/>
          <a:p>
            <a:pPr algn="ctr"/>
            <a:r>
              <a:rPr lang="en-US" sz="1200" dirty="0"/>
              <a:t>Grid </a:t>
            </a:r>
          </a:p>
          <a:p>
            <a:pPr algn="ctr"/>
            <a:r>
              <a:rPr lang="en-US" sz="1000" dirty="0"/>
              <a:t>(Porosity, Perm, FTM)</a:t>
            </a:r>
          </a:p>
        </p:txBody>
      </p:sp>
      <p:sp>
        <p:nvSpPr>
          <p:cNvPr id="82" name="TextBox 81">
            <a:extLst>
              <a:ext uri="{FF2B5EF4-FFF2-40B4-BE49-F238E27FC236}">
                <a16:creationId xmlns:a16="http://schemas.microsoft.com/office/drawing/2014/main" id="{48DB7748-3D91-563A-B01A-AE9139C9A989}"/>
              </a:ext>
            </a:extLst>
          </p:cNvPr>
          <p:cNvSpPr txBox="1"/>
          <p:nvPr/>
        </p:nvSpPr>
        <p:spPr>
          <a:xfrm>
            <a:off x="321518" y="5999313"/>
            <a:ext cx="587020" cy="369332"/>
          </a:xfrm>
          <a:prstGeom prst="rect">
            <a:avLst/>
          </a:prstGeom>
          <a:noFill/>
        </p:spPr>
        <p:txBody>
          <a:bodyPr wrap="none" rtlCol="0">
            <a:spAutoFit/>
          </a:bodyPr>
          <a:lstStyle/>
          <a:p>
            <a:r>
              <a:rPr lang="en-US" dirty="0"/>
              <a:t>t = T</a:t>
            </a:r>
          </a:p>
        </p:txBody>
      </p:sp>
      <p:cxnSp>
        <p:nvCxnSpPr>
          <p:cNvPr id="83" name="Straight Arrow Connector 82">
            <a:extLst>
              <a:ext uri="{FF2B5EF4-FFF2-40B4-BE49-F238E27FC236}">
                <a16:creationId xmlns:a16="http://schemas.microsoft.com/office/drawing/2014/main" id="{E664EBD6-94C2-E57F-2595-FC8A2FAF12E3}"/>
              </a:ext>
            </a:extLst>
          </p:cNvPr>
          <p:cNvCxnSpPr>
            <a:cxnSpLocks/>
          </p:cNvCxnSpPr>
          <p:nvPr/>
        </p:nvCxnSpPr>
        <p:spPr>
          <a:xfrm>
            <a:off x="5309487" y="6076452"/>
            <a:ext cx="1910273"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84" name="TextBox 83">
            <a:extLst>
              <a:ext uri="{FF2B5EF4-FFF2-40B4-BE49-F238E27FC236}">
                <a16:creationId xmlns:a16="http://schemas.microsoft.com/office/drawing/2014/main" id="{2CBD31F5-29F4-32EC-D050-D9A7B135D33C}"/>
              </a:ext>
            </a:extLst>
          </p:cNvPr>
          <p:cNvSpPr txBox="1"/>
          <p:nvPr/>
        </p:nvSpPr>
        <p:spPr>
          <a:xfrm>
            <a:off x="5309488" y="5642549"/>
            <a:ext cx="1910272" cy="461665"/>
          </a:xfrm>
          <a:prstGeom prst="rect">
            <a:avLst/>
          </a:prstGeom>
          <a:noFill/>
        </p:spPr>
        <p:txBody>
          <a:bodyPr wrap="square" rtlCol="0">
            <a:spAutoFit/>
          </a:bodyPr>
          <a:lstStyle/>
          <a:p>
            <a:pPr algn="ctr"/>
            <a:r>
              <a:rPr lang="en-US" sz="2400" dirty="0">
                <a:solidFill>
                  <a:schemeClr val="tx2"/>
                </a:solidFill>
              </a:rPr>
              <a:t>PINO</a:t>
            </a:r>
          </a:p>
        </p:txBody>
      </p:sp>
      <p:sp>
        <p:nvSpPr>
          <p:cNvPr id="85" name="TextBox 84">
            <a:extLst>
              <a:ext uri="{FF2B5EF4-FFF2-40B4-BE49-F238E27FC236}">
                <a16:creationId xmlns:a16="http://schemas.microsoft.com/office/drawing/2014/main" id="{CC88B291-6852-0D4D-8315-2E2CB8F080A2}"/>
              </a:ext>
            </a:extLst>
          </p:cNvPr>
          <p:cNvSpPr txBox="1"/>
          <p:nvPr/>
        </p:nvSpPr>
        <p:spPr>
          <a:xfrm>
            <a:off x="8326413" y="5911486"/>
            <a:ext cx="942494" cy="584775"/>
          </a:xfrm>
          <a:prstGeom prst="rect">
            <a:avLst/>
          </a:prstGeom>
          <a:noFill/>
        </p:spPr>
        <p:txBody>
          <a:bodyPr wrap="square" rtlCol="0">
            <a:spAutoFit/>
          </a:bodyPr>
          <a:lstStyle/>
          <a:p>
            <a:pPr algn="ctr"/>
            <a:r>
              <a:rPr lang="en-US" sz="1200" dirty="0">
                <a:solidFill>
                  <a:schemeClr val="bg1"/>
                </a:solidFill>
              </a:rPr>
              <a:t>Grid </a:t>
            </a:r>
          </a:p>
          <a:p>
            <a:pPr algn="ctr"/>
            <a:r>
              <a:rPr lang="en-US" sz="1000" dirty="0">
                <a:solidFill>
                  <a:schemeClr val="bg1"/>
                </a:solidFill>
              </a:rPr>
              <a:t>(Porosity, Perm, FTM)</a:t>
            </a:r>
          </a:p>
        </p:txBody>
      </p:sp>
      <mc:AlternateContent xmlns:mc="http://schemas.openxmlformats.org/markup-compatibility/2006">
        <mc:Choice xmlns:a14="http://schemas.microsoft.com/office/drawing/2010/main" Requires="a14">
          <p:sp>
            <p:nvSpPr>
              <p:cNvPr id="86" name="TextBox 85">
                <a:extLst>
                  <a:ext uri="{FF2B5EF4-FFF2-40B4-BE49-F238E27FC236}">
                    <a16:creationId xmlns:a16="http://schemas.microsoft.com/office/drawing/2014/main" id="{2BA607E9-917B-2E26-FF0F-D5A5D1F9A99C}"/>
                  </a:ext>
                </a:extLst>
              </p:cNvPr>
              <p:cNvSpPr txBox="1"/>
              <p:nvPr/>
            </p:nvSpPr>
            <p:spPr>
              <a:xfrm>
                <a:off x="7490046" y="5943477"/>
                <a:ext cx="664797" cy="369332"/>
              </a:xfrm>
              <a:prstGeom prst="rect">
                <a:avLst/>
              </a:prstGeom>
              <a:noFill/>
            </p:spPr>
            <p:txBody>
              <a:bodyPr wrap="none" rtlCol="0">
                <a:spAutoFit/>
              </a:bodyPr>
              <a:lstStyle/>
              <a:p>
                <a:r>
                  <a:rPr lang="en-US" sz="1800" dirty="0"/>
                  <a:t>t+</a:t>
                </a:r>
                <a:r>
                  <a:rPr lang="en-US" sz="1800" dirty="0">
                    <a:ea typeface="Cambria Math" panose="02040503050406030204" pitchFamily="18" charset="0"/>
                  </a:rPr>
                  <a:t> </a:t>
                </a:r>
                <a14:m>
                  <m:oMath xmlns:m="http://schemas.openxmlformats.org/officeDocument/2006/math">
                    <m:r>
                      <a:rPr lang="en-US" sz="180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𝑡</m:t>
                    </m:r>
                  </m:oMath>
                </a14:m>
                <a:endParaRPr lang="en-US" dirty="0"/>
              </a:p>
            </p:txBody>
          </p:sp>
        </mc:Choice>
        <mc:Fallback>
          <p:sp>
            <p:nvSpPr>
              <p:cNvPr id="86" name="TextBox 85">
                <a:extLst>
                  <a:ext uri="{FF2B5EF4-FFF2-40B4-BE49-F238E27FC236}">
                    <a16:creationId xmlns:a16="http://schemas.microsoft.com/office/drawing/2014/main" id="{2BA607E9-917B-2E26-FF0F-D5A5D1F9A99C}"/>
                  </a:ext>
                </a:extLst>
              </p:cNvPr>
              <p:cNvSpPr txBox="1">
                <a:spLocks noRot="1" noChangeAspect="1" noMove="1" noResize="1" noEditPoints="1" noAdjustHandles="1" noChangeArrowheads="1" noChangeShapeType="1" noTextEdit="1"/>
              </p:cNvSpPr>
              <p:nvPr/>
            </p:nvSpPr>
            <p:spPr>
              <a:xfrm>
                <a:off x="7490046" y="5943477"/>
                <a:ext cx="664797" cy="369332"/>
              </a:xfrm>
              <a:prstGeom prst="rect">
                <a:avLst/>
              </a:prstGeom>
              <a:blipFill>
                <a:blip r:embed="rId9"/>
                <a:stretch>
                  <a:fillRect l="-7407" t="-6667" b="-23333"/>
                </a:stretch>
              </a:blipFill>
            </p:spPr>
            <p:txBody>
              <a:bodyPr/>
              <a:lstStyle/>
              <a:p>
                <a:r>
                  <a:rPr lang="en-US">
                    <a:noFill/>
                  </a:rPr>
                  <a:t> </a:t>
                </a:r>
              </a:p>
            </p:txBody>
          </p:sp>
        </mc:Fallback>
      </mc:AlternateContent>
      <p:sp>
        <p:nvSpPr>
          <p:cNvPr id="87" name="TextBox 86">
            <a:extLst>
              <a:ext uri="{FF2B5EF4-FFF2-40B4-BE49-F238E27FC236}">
                <a16:creationId xmlns:a16="http://schemas.microsoft.com/office/drawing/2014/main" id="{91A0E9B9-02F5-A555-42FC-1607EB3407BC}"/>
              </a:ext>
            </a:extLst>
          </p:cNvPr>
          <p:cNvSpPr txBox="1"/>
          <p:nvPr/>
        </p:nvSpPr>
        <p:spPr>
          <a:xfrm>
            <a:off x="1352866" y="6635221"/>
            <a:ext cx="942494" cy="261610"/>
          </a:xfrm>
          <a:prstGeom prst="rect">
            <a:avLst/>
          </a:prstGeom>
          <a:noFill/>
        </p:spPr>
        <p:txBody>
          <a:bodyPr wrap="square">
            <a:spAutoFit/>
          </a:bodyPr>
          <a:lstStyle/>
          <a:p>
            <a:r>
              <a:rPr lang="en-US" sz="1100" dirty="0"/>
              <a:t>* Constant</a:t>
            </a:r>
          </a:p>
        </p:txBody>
      </p:sp>
      <p:sp>
        <p:nvSpPr>
          <p:cNvPr id="88" name="Cube 87">
            <a:extLst>
              <a:ext uri="{FF2B5EF4-FFF2-40B4-BE49-F238E27FC236}">
                <a16:creationId xmlns:a16="http://schemas.microsoft.com/office/drawing/2014/main" id="{03DAA826-FB9D-4BE1-5374-1B249C504372}"/>
              </a:ext>
            </a:extLst>
          </p:cNvPr>
          <p:cNvSpPr/>
          <p:nvPr/>
        </p:nvSpPr>
        <p:spPr>
          <a:xfrm>
            <a:off x="9704599" y="5564155"/>
            <a:ext cx="942494" cy="942493"/>
          </a:xfrm>
          <a:prstGeom prst="cub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Cube 88">
            <a:extLst>
              <a:ext uri="{FF2B5EF4-FFF2-40B4-BE49-F238E27FC236}">
                <a16:creationId xmlns:a16="http://schemas.microsoft.com/office/drawing/2014/main" id="{A33B9C3F-B5C6-7FC9-EBBC-3131EECFBC83}"/>
              </a:ext>
            </a:extLst>
          </p:cNvPr>
          <p:cNvSpPr/>
          <p:nvPr/>
        </p:nvSpPr>
        <p:spPr>
          <a:xfrm>
            <a:off x="8392568" y="5599467"/>
            <a:ext cx="942494" cy="942493"/>
          </a:xfrm>
          <a:prstGeom prst="cub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90" name="TextBox 89">
                <a:extLst>
                  <a:ext uri="{FF2B5EF4-FFF2-40B4-BE49-F238E27FC236}">
                    <a16:creationId xmlns:a16="http://schemas.microsoft.com/office/drawing/2014/main" id="{28D04E66-62E1-6D1B-354D-F94E20DE6E65}"/>
                  </a:ext>
                </a:extLst>
              </p:cNvPr>
              <p:cNvSpPr txBox="1"/>
              <p:nvPr/>
            </p:nvSpPr>
            <p:spPr>
              <a:xfrm>
                <a:off x="8269444" y="5931487"/>
                <a:ext cx="942494" cy="553998"/>
              </a:xfrm>
              <a:prstGeom prst="rect">
                <a:avLst/>
              </a:prstGeom>
              <a:noFill/>
            </p:spPr>
            <p:txBody>
              <a:bodyPr wrap="square" rtlCol="0">
                <a:spAutoFit/>
              </a:bodyPr>
              <a:lstStyle/>
              <a:p>
                <a:pPr algn="ctr"/>
                <a:r>
                  <a:rPr lang="en-US" sz="1200" dirty="0">
                    <a:solidFill>
                      <a:schemeClr val="bg1"/>
                    </a:solidFill>
                  </a:rPr>
                  <a:t>Saturation</a:t>
                </a:r>
              </a:p>
              <a:p>
                <a:pPr algn="ctr"/>
                <a14:m>
                  <m:oMath xmlns:m="http://schemas.openxmlformats.org/officeDocument/2006/math">
                    <m:r>
                      <a:rPr lang="en-US" b="0" i="1" smtClean="0">
                        <a:solidFill>
                          <a:schemeClr val="bg1"/>
                        </a:solidFill>
                        <a:latin typeface="Cambria Math" panose="02040503050406030204" pitchFamily="18" charset="0"/>
                        <a:ea typeface="Cambria Math" panose="02040503050406030204" pitchFamily="18" charset="0"/>
                      </a:rPr>
                      <m:t>𝑡</m:t>
                    </m:r>
                  </m:oMath>
                </a14:m>
                <a:r>
                  <a:rPr lang="en-US" dirty="0">
                    <a:solidFill>
                      <a:schemeClr val="bg1"/>
                    </a:solidFill>
                  </a:rPr>
                  <a:t>+∆𝑡</a:t>
                </a:r>
              </a:p>
            </p:txBody>
          </p:sp>
        </mc:Choice>
        <mc:Fallback>
          <p:sp>
            <p:nvSpPr>
              <p:cNvPr id="90" name="TextBox 89">
                <a:extLst>
                  <a:ext uri="{FF2B5EF4-FFF2-40B4-BE49-F238E27FC236}">
                    <a16:creationId xmlns:a16="http://schemas.microsoft.com/office/drawing/2014/main" id="{28D04E66-62E1-6D1B-354D-F94E20DE6E65}"/>
                  </a:ext>
                </a:extLst>
              </p:cNvPr>
              <p:cNvSpPr txBox="1">
                <a:spLocks noRot="1" noChangeAspect="1" noMove="1" noResize="1" noEditPoints="1" noAdjustHandles="1" noChangeArrowheads="1" noChangeShapeType="1" noTextEdit="1"/>
              </p:cNvSpPr>
              <p:nvPr/>
            </p:nvSpPr>
            <p:spPr>
              <a:xfrm>
                <a:off x="8269444" y="5931487"/>
                <a:ext cx="942494" cy="553998"/>
              </a:xfrm>
              <a:prstGeom prst="rect">
                <a:avLst/>
              </a:prstGeom>
              <a:blipFill>
                <a:blip r:embed="rId10"/>
                <a:stretch>
                  <a:fillRect b="-1590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1" name="TextBox 90">
                <a:extLst>
                  <a:ext uri="{FF2B5EF4-FFF2-40B4-BE49-F238E27FC236}">
                    <a16:creationId xmlns:a16="http://schemas.microsoft.com/office/drawing/2014/main" id="{457FCF4D-851E-A272-995F-C4EFB79DEEF8}"/>
                  </a:ext>
                </a:extLst>
              </p:cNvPr>
              <p:cNvSpPr txBox="1"/>
              <p:nvPr/>
            </p:nvSpPr>
            <p:spPr>
              <a:xfrm>
                <a:off x="9565925" y="5903944"/>
                <a:ext cx="942494" cy="553998"/>
              </a:xfrm>
              <a:prstGeom prst="rect">
                <a:avLst/>
              </a:prstGeom>
              <a:noFill/>
            </p:spPr>
            <p:txBody>
              <a:bodyPr wrap="square" rtlCol="0">
                <a:spAutoFit/>
              </a:bodyPr>
              <a:lstStyle/>
              <a:p>
                <a:pPr algn="ctr"/>
                <a:r>
                  <a:rPr lang="en-US" sz="1200" dirty="0">
                    <a:solidFill>
                      <a:schemeClr val="bg1"/>
                    </a:solidFill>
                  </a:rPr>
                  <a:t>Pressure</a:t>
                </a:r>
              </a:p>
              <a:p>
                <a:pPr algn="ctr"/>
                <a14:m>
                  <m:oMath xmlns:m="http://schemas.openxmlformats.org/officeDocument/2006/math">
                    <m:r>
                      <a:rPr lang="en-US" b="0" i="1" smtClean="0">
                        <a:solidFill>
                          <a:schemeClr val="bg1"/>
                        </a:solidFill>
                        <a:latin typeface="Cambria Math" panose="02040503050406030204" pitchFamily="18" charset="0"/>
                        <a:ea typeface="Cambria Math" panose="02040503050406030204" pitchFamily="18" charset="0"/>
                      </a:rPr>
                      <m:t>𝑡</m:t>
                    </m:r>
                  </m:oMath>
                </a14:m>
                <a:r>
                  <a:rPr lang="en-US" dirty="0">
                    <a:solidFill>
                      <a:schemeClr val="bg1"/>
                    </a:solidFill>
                  </a:rPr>
                  <a:t>+∆𝑡</a:t>
                </a:r>
              </a:p>
            </p:txBody>
          </p:sp>
        </mc:Choice>
        <mc:Fallback>
          <p:sp>
            <p:nvSpPr>
              <p:cNvPr id="91" name="TextBox 90">
                <a:extLst>
                  <a:ext uri="{FF2B5EF4-FFF2-40B4-BE49-F238E27FC236}">
                    <a16:creationId xmlns:a16="http://schemas.microsoft.com/office/drawing/2014/main" id="{457FCF4D-851E-A272-995F-C4EFB79DEEF8}"/>
                  </a:ext>
                </a:extLst>
              </p:cNvPr>
              <p:cNvSpPr txBox="1">
                <a:spLocks noRot="1" noChangeAspect="1" noMove="1" noResize="1" noEditPoints="1" noAdjustHandles="1" noChangeArrowheads="1" noChangeShapeType="1" noTextEdit="1"/>
              </p:cNvSpPr>
              <p:nvPr/>
            </p:nvSpPr>
            <p:spPr>
              <a:xfrm>
                <a:off x="9565925" y="5903944"/>
                <a:ext cx="942494" cy="553998"/>
              </a:xfrm>
              <a:prstGeom prst="rect">
                <a:avLst/>
              </a:prstGeom>
              <a:blipFill>
                <a:blip r:embed="rId11"/>
                <a:stretch>
                  <a:fillRect b="-15556"/>
                </a:stretch>
              </a:blipFill>
            </p:spPr>
            <p:txBody>
              <a:bodyPr/>
              <a:lstStyle/>
              <a:p>
                <a:r>
                  <a:rPr lang="en-US">
                    <a:noFill/>
                  </a:rPr>
                  <a:t> </a:t>
                </a:r>
              </a:p>
            </p:txBody>
          </p:sp>
        </mc:Fallback>
      </mc:AlternateContent>
      <p:sp>
        <p:nvSpPr>
          <p:cNvPr id="92" name="Rectangle 91">
            <a:extLst>
              <a:ext uri="{FF2B5EF4-FFF2-40B4-BE49-F238E27FC236}">
                <a16:creationId xmlns:a16="http://schemas.microsoft.com/office/drawing/2014/main" id="{BEAF66BE-B7C6-4C54-4877-052BD3CEE9C6}"/>
              </a:ext>
            </a:extLst>
          </p:cNvPr>
          <p:cNvSpPr/>
          <p:nvPr/>
        </p:nvSpPr>
        <p:spPr>
          <a:xfrm>
            <a:off x="8269444" y="3580827"/>
            <a:ext cx="2810076" cy="1307416"/>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41160F4B-35A8-0F1E-B062-49DA64C2D2CE}"/>
              </a:ext>
            </a:extLst>
          </p:cNvPr>
          <p:cNvSpPr/>
          <p:nvPr/>
        </p:nvSpPr>
        <p:spPr>
          <a:xfrm>
            <a:off x="8274629" y="5381693"/>
            <a:ext cx="2810076" cy="1307416"/>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4402324B-0ACA-0CD0-6243-29F58EB07A7F}"/>
              </a:ext>
            </a:extLst>
          </p:cNvPr>
          <p:cNvSpPr/>
          <p:nvPr/>
        </p:nvSpPr>
        <p:spPr>
          <a:xfrm>
            <a:off x="2292699" y="3636823"/>
            <a:ext cx="2740897" cy="1249376"/>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DD0FE743-6BEC-BF92-583A-17426C1EE047}"/>
              </a:ext>
            </a:extLst>
          </p:cNvPr>
          <p:cNvSpPr/>
          <p:nvPr/>
        </p:nvSpPr>
        <p:spPr>
          <a:xfrm>
            <a:off x="2283867" y="5520038"/>
            <a:ext cx="2740897" cy="1249376"/>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9" name="Straight Connector 98">
            <a:extLst>
              <a:ext uri="{FF2B5EF4-FFF2-40B4-BE49-F238E27FC236}">
                <a16:creationId xmlns:a16="http://schemas.microsoft.com/office/drawing/2014/main" id="{ED2934AA-DD52-2C3D-B8A5-A86C7EE7F980}"/>
              </a:ext>
            </a:extLst>
          </p:cNvPr>
          <p:cNvCxnSpPr/>
          <p:nvPr/>
        </p:nvCxnSpPr>
        <p:spPr>
          <a:xfrm>
            <a:off x="390855" y="5256188"/>
            <a:ext cx="10688665"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109" name="Freeform 108">
            <a:extLst>
              <a:ext uri="{FF2B5EF4-FFF2-40B4-BE49-F238E27FC236}">
                <a16:creationId xmlns:a16="http://schemas.microsoft.com/office/drawing/2014/main" id="{DFCC392F-9915-F170-7783-8445BE4EE0CF}"/>
              </a:ext>
            </a:extLst>
          </p:cNvPr>
          <p:cNvSpPr/>
          <p:nvPr/>
        </p:nvSpPr>
        <p:spPr>
          <a:xfrm>
            <a:off x="3532094" y="3012141"/>
            <a:ext cx="6078071" cy="627530"/>
          </a:xfrm>
          <a:custGeom>
            <a:avLst/>
            <a:gdLst>
              <a:gd name="connsiteX0" fmla="*/ 6078071 w 6078071"/>
              <a:gd name="connsiteY0" fmla="*/ 0 h 627530"/>
              <a:gd name="connsiteX1" fmla="*/ 6078071 w 6078071"/>
              <a:gd name="connsiteY1" fmla="*/ 215153 h 627530"/>
              <a:gd name="connsiteX2" fmla="*/ 0 w 6078071"/>
              <a:gd name="connsiteY2" fmla="*/ 215153 h 627530"/>
              <a:gd name="connsiteX3" fmla="*/ 0 w 6078071"/>
              <a:gd name="connsiteY3" fmla="*/ 376518 h 627530"/>
              <a:gd name="connsiteX4" fmla="*/ 0 w 6078071"/>
              <a:gd name="connsiteY4" fmla="*/ 627530 h 627530"/>
              <a:gd name="connsiteX5" fmla="*/ 0 w 6078071"/>
              <a:gd name="connsiteY5" fmla="*/ 627530 h 627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78071" h="627530">
                <a:moveTo>
                  <a:pt x="6078071" y="0"/>
                </a:moveTo>
                <a:lnTo>
                  <a:pt x="6078071" y="215153"/>
                </a:lnTo>
                <a:lnTo>
                  <a:pt x="0" y="215153"/>
                </a:lnTo>
                <a:lnTo>
                  <a:pt x="0" y="376518"/>
                </a:lnTo>
                <a:lnTo>
                  <a:pt x="0" y="627530"/>
                </a:lnTo>
                <a:lnTo>
                  <a:pt x="0" y="627530"/>
                </a:lnTo>
              </a:path>
            </a:pathLst>
          </a:custGeom>
          <a:noFill/>
          <a:ln w="38100">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Freeform 109">
            <a:extLst>
              <a:ext uri="{FF2B5EF4-FFF2-40B4-BE49-F238E27FC236}">
                <a16:creationId xmlns:a16="http://schemas.microsoft.com/office/drawing/2014/main" id="{880BECDD-7ACD-8B6D-6169-CE3A3AD23352}"/>
              </a:ext>
            </a:extLst>
          </p:cNvPr>
          <p:cNvSpPr/>
          <p:nvPr/>
        </p:nvSpPr>
        <p:spPr>
          <a:xfrm>
            <a:off x="3663147" y="4904260"/>
            <a:ext cx="6078071" cy="627530"/>
          </a:xfrm>
          <a:custGeom>
            <a:avLst/>
            <a:gdLst>
              <a:gd name="connsiteX0" fmla="*/ 6078071 w 6078071"/>
              <a:gd name="connsiteY0" fmla="*/ 0 h 627530"/>
              <a:gd name="connsiteX1" fmla="*/ 6078071 w 6078071"/>
              <a:gd name="connsiteY1" fmla="*/ 215153 h 627530"/>
              <a:gd name="connsiteX2" fmla="*/ 0 w 6078071"/>
              <a:gd name="connsiteY2" fmla="*/ 215153 h 627530"/>
              <a:gd name="connsiteX3" fmla="*/ 0 w 6078071"/>
              <a:gd name="connsiteY3" fmla="*/ 376518 h 627530"/>
              <a:gd name="connsiteX4" fmla="*/ 0 w 6078071"/>
              <a:gd name="connsiteY4" fmla="*/ 627530 h 627530"/>
              <a:gd name="connsiteX5" fmla="*/ 0 w 6078071"/>
              <a:gd name="connsiteY5" fmla="*/ 627530 h 627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78071" h="627530">
                <a:moveTo>
                  <a:pt x="6078071" y="0"/>
                </a:moveTo>
                <a:lnTo>
                  <a:pt x="6078071" y="215153"/>
                </a:lnTo>
                <a:lnTo>
                  <a:pt x="0" y="215153"/>
                </a:lnTo>
                <a:lnTo>
                  <a:pt x="0" y="376518"/>
                </a:lnTo>
                <a:lnTo>
                  <a:pt x="0" y="627530"/>
                </a:lnTo>
                <a:lnTo>
                  <a:pt x="0" y="627530"/>
                </a:lnTo>
              </a:path>
            </a:pathLst>
          </a:custGeom>
          <a:noFill/>
          <a:ln w="38100">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34522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212</TotalTime>
  <Words>1182</Words>
  <Application>Microsoft Macintosh PowerPoint</Application>
  <PresentationFormat>Widescreen</PresentationFormat>
  <Paragraphs>219</Paragraphs>
  <Slides>18</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Aptos</vt:lpstr>
      <vt:lpstr>Aptos Display</vt:lpstr>
      <vt:lpstr>Arial</vt:lpstr>
      <vt:lpstr>Cambria Math</vt:lpstr>
      <vt:lpstr>Roboto</vt:lpstr>
      <vt:lpstr>Office Theme</vt:lpstr>
      <vt:lpstr>Norne Field Dataset and Reservoir Simulation Forward Modelling Using PINO</vt:lpstr>
      <vt:lpstr>Net Zero Future</vt:lpstr>
      <vt:lpstr>Physics Informed Neural Networks (PINNs)</vt:lpstr>
      <vt:lpstr>Fourier Neural Operator (FNO)</vt:lpstr>
      <vt:lpstr>Physics Informed Neural Operator (PINO)</vt:lpstr>
      <vt:lpstr>Norne Field</vt:lpstr>
      <vt:lpstr>Executive Summary</vt:lpstr>
      <vt:lpstr>Surrogate Model</vt:lpstr>
      <vt:lpstr>Methodology</vt:lpstr>
      <vt:lpstr>Methodology Training the PINO Model</vt:lpstr>
      <vt:lpstr>Methodology Validation</vt:lpstr>
      <vt:lpstr>Code Snapshot</vt:lpstr>
      <vt:lpstr>Results Trains for 100,000</vt:lpstr>
      <vt:lpstr>Potential Applications</vt:lpstr>
      <vt:lpstr>Future Steps</vt:lpstr>
      <vt:lpstr>Conclusions</vt:lpstr>
      <vt:lpstr>PowerPoint Presentation</vt:lpstr>
      <vt:lpstr>Challenges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Microsoft Office User</dc:creator>
  <cp:lastModifiedBy>Microsoft Office User</cp:lastModifiedBy>
  <cp:revision>9</cp:revision>
  <dcterms:created xsi:type="dcterms:W3CDTF">2024-06-10T08:34:28Z</dcterms:created>
  <dcterms:modified xsi:type="dcterms:W3CDTF">2024-06-10T12:06:30Z</dcterms:modified>
</cp:coreProperties>
</file>