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71" r:id="rId3"/>
    <p:sldId id="281" r:id="rId4"/>
    <p:sldId id="280" r:id="rId5"/>
    <p:sldId id="302" r:id="rId6"/>
    <p:sldId id="303" r:id="rId7"/>
    <p:sldId id="30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16" autoAdjust="0"/>
  </p:normalViewPr>
  <p:slideViewPr>
    <p:cSldViewPr snapToGrid="0" snapToObjects="1">
      <p:cViewPr varScale="1">
        <p:scale>
          <a:sx n="93" d="100"/>
          <a:sy n="93" d="100"/>
        </p:scale>
        <p:origin x="-12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AF2E-15DD-DE44-ADB5-218C66CAAAE2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FDE-8DF1-0E43-951C-E453E37E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AF2E-15DD-DE44-ADB5-218C66CAAAE2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FDE-8DF1-0E43-951C-E453E37E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0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AF2E-15DD-DE44-ADB5-218C66CAAAE2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FDE-8DF1-0E43-951C-E453E37E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7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AF2E-15DD-DE44-ADB5-218C66CAAAE2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FDE-8DF1-0E43-951C-E453E37E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AF2E-15DD-DE44-ADB5-218C66CAAAE2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FDE-8DF1-0E43-951C-E453E37E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AF2E-15DD-DE44-ADB5-218C66CAAAE2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FDE-8DF1-0E43-951C-E453E37E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2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AF2E-15DD-DE44-ADB5-218C66CAAAE2}" type="datetimeFigureOut">
              <a:rPr lang="en-US" smtClean="0"/>
              <a:t>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FDE-8DF1-0E43-951C-E453E37E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AF2E-15DD-DE44-ADB5-218C66CAAAE2}" type="datetimeFigureOut">
              <a:rPr lang="en-US" smtClean="0"/>
              <a:t>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FDE-8DF1-0E43-951C-E453E37E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3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AF2E-15DD-DE44-ADB5-218C66CAAAE2}" type="datetimeFigureOut">
              <a:rPr lang="en-US" smtClean="0"/>
              <a:t>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FDE-8DF1-0E43-951C-E453E37E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5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AF2E-15DD-DE44-ADB5-218C66CAAAE2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FDE-8DF1-0E43-951C-E453E37E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1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AF2E-15DD-DE44-ADB5-218C66CAAAE2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FDE-8DF1-0E43-951C-E453E37E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AF2E-15DD-DE44-ADB5-218C66CAAAE2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DFDE-8DF1-0E43-951C-E453E37E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tif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8217"/>
            <a:ext cx="8229600" cy="16042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A collection of Greek Ritual Norms</a:t>
            </a:r>
            <a:b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b="1" dirty="0" smtClean="0">
                <a:solidFill>
                  <a:srgbClr val="FFFFFF"/>
                </a:solidFill>
                <a:latin typeface="Arial"/>
                <a:cs typeface="Arial"/>
              </a:rPr>
              <a:t>(CGRN)</a:t>
            </a:r>
            <a:endParaRPr lang="en-US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1472"/>
            <a:ext cx="8229600" cy="20473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 smtClean="0">
                <a:solidFill>
                  <a:srgbClr val="FFFFFF"/>
                </a:solidFill>
                <a:latin typeface="Arial"/>
                <a:cs typeface="Arial"/>
              </a:rPr>
              <a:t>Vinciane</a:t>
            </a:r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Arial"/>
                <a:cs typeface="Arial"/>
              </a:rPr>
              <a:t>Pirenne</a:t>
            </a:r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, Jan-Mathieu Carbon, Saskia Peels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Arial"/>
                <a:cs typeface="Arial"/>
              </a:rPr>
              <a:t>Université</a:t>
            </a:r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Liège</a:t>
            </a: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000" dirty="0" err="1" smtClean="0">
                <a:solidFill>
                  <a:srgbClr val="FFFFFF"/>
                </a:solidFill>
                <a:latin typeface="Arial"/>
                <a:cs typeface="Arial"/>
              </a:rPr>
              <a:t>cgrn@ulg</a:t>
            </a:r>
            <a:r>
              <a:rPr lang="en-US" sz="2000" dirty="0" err="1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endParaRPr lang="en-US" sz="2000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509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0" y="0"/>
            <a:ext cx="2676525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342114" y="5182760"/>
            <a:ext cx="266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>
                <a:solidFill>
                  <a:srgbClr val="FFFFFF"/>
                </a:solidFill>
                <a:latin typeface="Arial"/>
                <a:cs typeface="Arial"/>
              </a:rPr>
              <a:t>Jan-Mathieu </a:t>
            </a:r>
            <a:r>
              <a:rPr lang="fr-BE" dirty="0" err="1" smtClean="0">
                <a:solidFill>
                  <a:srgbClr val="FFFFFF"/>
                </a:solidFill>
                <a:latin typeface="Arial"/>
                <a:cs typeface="Arial"/>
              </a:rPr>
              <a:t>Carbon</a:t>
            </a:r>
            <a:endParaRPr lang="fr-BE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771" y="2919413"/>
            <a:ext cx="2664296" cy="188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65654" y="499528"/>
            <a:ext cx="606063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BE" sz="2400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fr-BE" sz="2400" dirty="0">
                <a:solidFill>
                  <a:srgbClr val="FFFFFF"/>
                </a:solidFill>
                <a:latin typeface="Arial"/>
                <a:cs typeface="Arial"/>
              </a:rPr>
              <a:t>Collection of Greek Ritual Norms </a:t>
            </a:r>
            <a:r>
              <a:rPr lang="fr-BE" sz="2400" b="1" dirty="0">
                <a:solidFill>
                  <a:srgbClr val="FFFFFF"/>
                </a:solidFill>
                <a:latin typeface="Arial"/>
                <a:cs typeface="Arial"/>
              </a:rPr>
              <a:t>(CGRN</a:t>
            </a:r>
            <a:r>
              <a:rPr lang="fr-BE" sz="2400" b="1" dirty="0" smtClean="0">
                <a:solidFill>
                  <a:srgbClr val="FFFFFF"/>
                </a:solidFill>
                <a:latin typeface="Arial"/>
                <a:cs typeface="Arial"/>
              </a:rPr>
              <a:t>)</a:t>
            </a:r>
          </a:p>
          <a:p>
            <a:pPr algn="ctr"/>
            <a:r>
              <a:rPr lang="fr-BE" sz="2400" dirty="0" smtClean="0">
                <a:solidFill>
                  <a:srgbClr val="FFFFFF"/>
                </a:solidFill>
                <a:latin typeface="Arial"/>
                <a:cs typeface="Arial"/>
              </a:rPr>
              <a:t>2011-2015</a:t>
            </a:r>
            <a:endParaRPr lang="fr-BE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Picture 2" descr="A-00303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5" t="2967"/>
          <a:stretch/>
        </p:blipFill>
        <p:spPr>
          <a:xfrm>
            <a:off x="3498978" y="2512236"/>
            <a:ext cx="2286000" cy="2399456"/>
          </a:xfrm>
          <a:prstGeom prst="rect">
            <a:avLst/>
          </a:prstGeom>
        </p:spPr>
      </p:pic>
      <p:sp>
        <p:nvSpPr>
          <p:cNvPr id="9" name="ZoneTexte 3"/>
          <p:cNvSpPr txBox="1"/>
          <p:nvPr/>
        </p:nvSpPr>
        <p:spPr>
          <a:xfrm>
            <a:off x="2974746" y="5201985"/>
            <a:ext cx="316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>
                <a:solidFill>
                  <a:srgbClr val="FFFFFF"/>
                </a:solidFill>
                <a:latin typeface="Arial"/>
                <a:cs typeface="Arial"/>
              </a:rPr>
              <a:t>Vinciane Pirenne-Delforge</a:t>
            </a:r>
          </a:p>
        </p:txBody>
      </p:sp>
      <p:pic>
        <p:nvPicPr>
          <p:cNvPr id="10" name="Picture 9" descr="C:\Users\V.Pirenne\Documents\Logo_ULg.tif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286" y="5958457"/>
            <a:ext cx="1233714" cy="8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9" y="3004901"/>
            <a:ext cx="2587515" cy="194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80131" y="5182760"/>
            <a:ext cx="1519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BE" dirty="0">
                <a:solidFill>
                  <a:srgbClr val="FFFFFF"/>
                </a:solidFill>
                <a:latin typeface="Arial"/>
                <a:cs typeface="Arial"/>
              </a:rPr>
              <a:t>Saskia Peels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6777" y="6258694"/>
            <a:ext cx="257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+ collaborators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92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0" y="0"/>
            <a:ext cx="2676525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65654" y="499528"/>
            <a:ext cx="60606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BE" sz="2800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fr-BE" sz="2800" dirty="0">
                <a:solidFill>
                  <a:srgbClr val="FFFFFF"/>
                </a:solidFill>
                <a:latin typeface="Arial"/>
                <a:cs typeface="Arial"/>
              </a:rPr>
              <a:t>Collection of Greek Ritual Norms </a:t>
            </a:r>
            <a:r>
              <a:rPr lang="fr-BE" sz="2800" b="1" dirty="0">
                <a:solidFill>
                  <a:srgbClr val="FFFFFF"/>
                </a:solidFill>
                <a:latin typeface="Arial"/>
                <a:cs typeface="Arial"/>
              </a:rPr>
              <a:t>(CGRN</a:t>
            </a:r>
            <a:r>
              <a:rPr lang="fr-BE" sz="2800" b="1" dirty="0" smtClean="0">
                <a:solidFill>
                  <a:srgbClr val="FFFFFF"/>
                </a:solidFill>
                <a:latin typeface="Arial"/>
                <a:cs typeface="Arial"/>
              </a:rPr>
              <a:t>)</a:t>
            </a:r>
          </a:p>
          <a:p>
            <a:pPr algn="ctr"/>
            <a:r>
              <a:rPr lang="fr-BE" sz="2800" dirty="0" smtClean="0">
                <a:solidFill>
                  <a:srgbClr val="FFFFFF"/>
                </a:solidFill>
                <a:latin typeface="Arial"/>
                <a:cs typeface="Arial"/>
              </a:rPr>
              <a:t>2011-2015</a:t>
            </a:r>
            <a:endParaRPr lang="fr-BE" sz="2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C:\Users\V.Pirenne\Documents\Logo_ULg.ti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286" y="5958457"/>
            <a:ext cx="1233714" cy="8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298" y="2408572"/>
            <a:ext cx="870598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Online 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collection of 250 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inscriptions which are 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conventional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ly referred to as ‘sacred laws’.</a:t>
            </a:r>
            <a:endParaRPr lang="en-US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Date range: 7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cent. B.C.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All parts of the Greek world.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Thematic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focus on sacrifice and purification.</a:t>
            </a:r>
            <a:endParaRPr lang="en-US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all 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individual files: 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Description, edition, translations in English and French, bibliography, commentary.</a:t>
            </a:r>
          </a:p>
          <a:p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* Extensively </a:t>
            </a:r>
            <a:r>
              <a:rPr lang="en-US" sz="2400" dirty="0" err="1" smtClean="0">
                <a:solidFill>
                  <a:srgbClr val="FF0000"/>
                </a:solidFill>
                <a:latin typeface="Arial"/>
                <a:cs typeface="Arial"/>
              </a:rPr>
              <a:t>browseable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 and searchable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380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9142" y="1741715"/>
            <a:ext cx="54065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chemeClr val="bg1"/>
                </a:solidFill>
                <a:latin typeface="Arial"/>
                <a:cs typeface="Arial"/>
              </a:rPr>
              <a:t>Ἀθηναίη</a:t>
            </a: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ι</a:t>
            </a:r>
            <a:r>
              <a:rPr lang="el-GR" sz="2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l-GR" sz="2400" dirty="0">
                <a:solidFill>
                  <a:schemeClr val="bg1"/>
                </a:solidFill>
                <a:latin typeface="Arial"/>
                <a:cs typeface="Arial"/>
              </a:rPr>
              <a:t>Πατρ-</a:t>
            </a:r>
          </a:p>
          <a:p>
            <a:r>
              <a:rPr lang="el-GR" sz="2400" dirty="0">
                <a:solidFill>
                  <a:schemeClr val="bg1"/>
                </a:solidFill>
                <a:latin typeface="Arial"/>
                <a:cs typeface="Arial"/>
              </a:rPr>
              <a:t>οίηι ⋮ ἔρδεται τὤ-</a:t>
            </a:r>
          </a:p>
          <a:p>
            <a:r>
              <a:rPr lang="el-GR" sz="2400" dirty="0">
                <a:solidFill>
                  <a:schemeClr val="bg1"/>
                </a:solidFill>
                <a:latin typeface="Arial"/>
                <a:cs typeface="Arial"/>
              </a:rPr>
              <a:t>τερων ἔτως τέλ-</a:t>
            </a:r>
          </a:p>
          <a:p>
            <a:r>
              <a:rPr lang="el-GR" sz="2400" dirty="0">
                <a:solidFill>
                  <a:schemeClr val="bg1"/>
                </a:solidFill>
                <a:latin typeface="Arial"/>
                <a:cs typeface="Arial"/>
              </a:rPr>
              <a:t>η ⋮ καὶ </a:t>
            </a:r>
            <a:r>
              <a:rPr lang="el-GR" sz="2400" dirty="0" smtClean="0">
                <a:solidFill>
                  <a:schemeClr val="bg1"/>
                </a:solidFill>
                <a:latin typeface="Arial"/>
                <a:cs typeface="Arial"/>
              </a:rPr>
              <a:t>γυνακες (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sic)</a:t>
            </a:r>
            <a:r>
              <a:rPr lang="el-GR" sz="2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l-GR" sz="2400" dirty="0">
                <a:solidFill>
                  <a:schemeClr val="bg1"/>
                </a:solidFill>
                <a:latin typeface="Arial"/>
                <a:cs typeface="Arial"/>
              </a:rPr>
              <a:t>⋮ λα-</a:t>
            </a:r>
          </a:p>
          <a:p>
            <a:r>
              <a:rPr lang="el-GR" sz="2400" dirty="0" smtClean="0">
                <a:solidFill>
                  <a:schemeClr val="bg1"/>
                </a:solidFill>
                <a:latin typeface="Arial"/>
                <a:cs typeface="Arial"/>
              </a:rPr>
              <a:t>5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l-GR" sz="2400" dirty="0" smtClean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lang="el-GR" sz="2400" dirty="0">
                <a:solidFill>
                  <a:schemeClr val="bg1"/>
                </a:solidFill>
                <a:latin typeface="Arial"/>
                <a:cs typeface="Arial"/>
              </a:rPr>
              <a:t>γ]</a:t>
            </a:r>
            <a:r>
              <a:rPr lang="el-GR" sz="2400" dirty="0" smtClean="0">
                <a:solidFill>
                  <a:schemeClr val="bg1"/>
                </a:solidFill>
                <a:latin typeface="Arial"/>
                <a:cs typeface="Arial"/>
              </a:rPr>
              <a:t>χάνωσιν</a:t>
            </a: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‘To Athena </a:t>
            </a: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</a:rPr>
              <a:t>Patroea</a:t>
            </a: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A sacrifice of perfect animals is performed</a:t>
            </a:r>
          </a:p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very other year.</a:t>
            </a:r>
          </a:p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omen also obtain</a:t>
            </a:r>
          </a:p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cut of the meat’.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571" y="604762"/>
            <a:ext cx="8252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n example of a ‘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sacred law’ (a.k.a. ritual norm)</a:t>
            </a:r>
            <a:endParaRPr lang="en-US" sz="2800" b="1" i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64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Functionalities of the website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BROWSE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rgbClr val="FFFFFF"/>
                </a:solidFill>
              </a:rPr>
              <a:t>All 250 files one by one</a:t>
            </a:r>
          </a:p>
          <a:p>
            <a:r>
              <a:rPr lang="en-US" sz="2200" dirty="0" smtClean="0">
                <a:solidFill>
                  <a:srgbClr val="FFFFFF"/>
                </a:solidFill>
              </a:rPr>
              <a:t>By date</a:t>
            </a:r>
          </a:p>
          <a:p>
            <a:r>
              <a:rPr lang="en-US" sz="2200" dirty="0" smtClean="0">
                <a:solidFill>
                  <a:srgbClr val="FFFFFF"/>
                </a:solidFill>
              </a:rPr>
              <a:t>By location</a:t>
            </a:r>
          </a:p>
          <a:p>
            <a:r>
              <a:rPr lang="en-US" sz="2200" dirty="0" smtClean="0">
                <a:solidFill>
                  <a:srgbClr val="FFFFFF"/>
                </a:solidFill>
              </a:rPr>
              <a:t>By Greek word</a:t>
            </a:r>
          </a:p>
          <a:p>
            <a:r>
              <a:rPr lang="en-US" sz="2200" dirty="0" smtClean="0">
                <a:solidFill>
                  <a:srgbClr val="FFFFFF"/>
                </a:solidFill>
              </a:rPr>
              <a:t>By type of text</a:t>
            </a:r>
          </a:p>
          <a:p>
            <a:r>
              <a:rPr lang="en-US" sz="2200" dirty="0" smtClean="0">
                <a:solidFill>
                  <a:srgbClr val="FFFFFF"/>
                </a:solidFill>
              </a:rPr>
              <a:t>By theme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65657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Search of English/French content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Search of Greek content: String of Greek characters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</a:t>
            </a:r>
            <a:r>
              <a:rPr lang="en-US" dirty="0">
                <a:solidFill>
                  <a:srgbClr val="FFFFFF"/>
                </a:solidFill>
              </a:rPr>
              <a:t>o</a:t>
            </a:r>
            <a:r>
              <a:rPr lang="en-US" dirty="0" smtClean="0">
                <a:solidFill>
                  <a:srgbClr val="FFFFFF"/>
                </a:solidFill>
              </a:rPr>
              <a:t>r lemmatized search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Search for specific themes: e.g. types of animals, festivals </a:t>
            </a:r>
          </a:p>
          <a:p>
            <a:pPr>
              <a:buFont typeface="Wingdings" charset="0"/>
              <a:buChar char="à"/>
            </a:pPr>
            <a:r>
              <a:rPr lang="en-US" dirty="0" smtClean="0">
                <a:solidFill>
                  <a:srgbClr val="FFFFFF"/>
                </a:solidFill>
                <a:sym typeface="Wingdings"/>
              </a:rPr>
              <a:t>Results may be filtered (by time, place, type of text)</a:t>
            </a:r>
          </a:p>
          <a:p>
            <a:pPr>
              <a:buFont typeface="Wingdings" charset="0"/>
              <a:buChar char="à"/>
            </a:pPr>
            <a:r>
              <a:rPr lang="en-US" dirty="0" smtClean="0">
                <a:solidFill>
                  <a:srgbClr val="FFFFFF"/>
                </a:solidFill>
                <a:sym typeface="Wingdings"/>
              </a:rPr>
              <a:t>Advanced searches combining search criteria possible</a:t>
            </a: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7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An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xample ...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CGRN3-Browseloc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r="1512"/>
          <a:stretch>
            <a:fillRect/>
          </a:stretch>
        </p:blipFill>
        <p:spPr>
          <a:xfrm>
            <a:off x="0" y="1116056"/>
            <a:ext cx="9613122" cy="5286847"/>
          </a:xfrm>
        </p:spPr>
      </p:pic>
    </p:spTree>
    <p:extLst>
      <p:ext uri="{BB962C8B-B14F-4D97-AF65-F5344CB8AC3E}">
        <p14:creationId xmlns:p14="http://schemas.microsoft.com/office/powerpoint/2010/main" val="115001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 website will be available during the conference ...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CGRN Log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755" b="-54755"/>
          <a:stretch>
            <a:fillRect/>
          </a:stretch>
        </p:blipFill>
        <p:spPr>
          <a:xfrm>
            <a:off x="842317" y="1600201"/>
            <a:ext cx="7095880" cy="3902460"/>
          </a:xfrm>
        </p:spPr>
      </p:pic>
      <p:sp>
        <p:nvSpPr>
          <p:cNvPr id="3" name="TextBox 2"/>
          <p:cNvSpPr txBox="1"/>
          <p:nvPr/>
        </p:nvSpPr>
        <p:spPr>
          <a:xfrm>
            <a:off x="1966378" y="5652986"/>
            <a:ext cx="49296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Thank you for your interest!</a:t>
            </a:r>
          </a:p>
        </p:txBody>
      </p:sp>
    </p:spTree>
    <p:extLst>
      <p:ext uri="{BB962C8B-B14F-4D97-AF65-F5344CB8AC3E}">
        <p14:creationId xmlns:p14="http://schemas.microsoft.com/office/powerpoint/2010/main" val="205222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15990</TotalTime>
  <Words>285</Words>
  <Application>Microsoft Macintosh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 collection of Greek Ritual Norms (CGRN)</vt:lpstr>
      <vt:lpstr>PowerPoint Presentation</vt:lpstr>
      <vt:lpstr>PowerPoint Presentation</vt:lpstr>
      <vt:lpstr>PowerPoint Presentation</vt:lpstr>
      <vt:lpstr>Functionalities of the website</vt:lpstr>
      <vt:lpstr>  An example ...   </vt:lpstr>
      <vt:lpstr>The website will be available during the conference ...</vt:lpstr>
    </vt:vector>
  </TitlesOfParts>
  <Company>uu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Peels</dc:creator>
  <cp:lastModifiedBy>Saskia Peels</cp:lastModifiedBy>
  <cp:revision>73</cp:revision>
  <dcterms:created xsi:type="dcterms:W3CDTF">2015-06-23T13:36:15Z</dcterms:created>
  <dcterms:modified xsi:type="dcterms:W3CDTF">2015-12-01T12:22:03Z</dcterms:modified>
</cp:coreProperties>
</file>