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  <a:srgbClr val="0033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91" autoAdjust="0"/>
    <p:restoredTop sz="94660"/>
  </p:normalViewPr>
  <p:slideViewPr>
    <p:cSldViewPr snapToGrid="0">
      <p:cViewPr>
        <p:scale>
          <a:sx n="80" d="100"/>
          <a:sy n="80" d="100"/>
        </p:scale>
        <p:origin x="4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_Satlow@brown.edu" TargetMode="External"/><Relationship Id="rId2" Type="http://schemas.openxmlformats.org/officeDocument/2006/relationships/hyperlink" Target="mailto:Gaia_Lembi@brown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lli_Mylonas@brow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098" y="2052885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4800" b="1" i="1" dirty="0" smtClean="0">
                <a:solidFill>
                  <a:schemeClr val="accent1">
                    <a:lumMod val="75000"/>
                  </a:schemeClr>
                </a:solidFill>
              </a:rPr>
              <a:t>Saxa Judaica</a:t>
            </a:r>
            <a:br>
              <a:rPr lang="en-US" sz="4800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Delving Digitally into Jewish Inscriptions</a:t>
            </a:r>
            <a:r>
              <a:rPr lang="en-US" sz="4800" dirty="0">
                <a:solidFill>
                  <a:srgbClr val="0033CC"/>
                </a:solidFill>
              </a:rPr>
              <a:t/>
            </a:r>
            <a:br>
              <a:rPr lang="en-US" sz="4800" dirty="0">
                <a:solidFill>
                  <a:srgbClr val="0033CC"/>
                </a:solidFill>
              </a:rPr>
            </a:br>
            <a:endParaRPr lang="en-US" sz="4800" dirty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015" y="3694375"/>
            <a:ext cx="9813701" cy="106050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Gaia Lembi, Brown University</a:t>
            </a:r>
          </a:p>
          <a:p>
            <a:pPr algn="ctr"/>
            <a:r>
              <a:rPr lang="en-US" dirty="0"/>
              <a:t>http://cds.library.brown.edu/projects/Inscriptions/index.shtml</a:t>
            </a:r>
          </a:p>
        </p:txBody>
      </p:sp>
    </p:spTree>
    <p:extLst>
      <p:ext uri="{BB962C8B-B14F-4D97-AF65-F5344CB8AC3E}">
        <p14:creationId xmlns:p14="http://schemas.microsoft.com/office/powerpoint/2010/main" val="1846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/>
              <a:t>Inscriptions of Israel/Palestine: The Project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760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Inscriptions of </a:t>
            </a:r>
            <a:r>
              <a:rPr lang="en-US" dirty="0" smtClean="0"/>
              <a:t>Israel/Palestine project (IIP) aims </a:t>
            </a:r>
            <a:r>
              <a:rPr lang="en-US" dirty="0"/>
              <a:t>to build an </a:t>
            </a:r>
            <a:r>
              <a:rPr lang="en-US" dirty="0" smtClean="0"/>
              <a:t>internet accessible </a:t>
            </a:r>
            <a:r>
              <a:rPr lang="en-US" dirty="0"/>
              <a:t>database of </a:t>
            </a:r>
            <a:r>
              <a:rPr lang="en-US" dirty="0" smtClean="0"/>
              <a:t>the </a:t>
            </a:r>
            <a:r>
              <a:rPr lang="en-US" dirty="0"/>
              <a:t>inscriptions </a:t>
            </a:r>
            <a:r>
              <a:rPr lang="en-US" dirty="0" smtClean="0"/>
              <a:t>found in </a:t>
            </a:r>
            <a:r>
              <a:rPr lang="en-US" dirty="0"/>
              <a:t>Israel/Palestine that date </a:t>
            </a:r>
            <a:r>
              <a:rPr lang="en-US" dirty="0" smtClean="0"/>
              <a:t>roughly between </a:t>
            </a:r>
            <a:r>
              <a:rPr lang="en-US" dirty="0"/>
              <a:t>ca. 500 BCE and 614 </a:t>
            </a:r>
            <a:r>
              <a:rPr lang="en-US" dirty="0" smtClean="0"/>
              <a:t>CE. </a:t>
            </a:r>
            <a:r>
              <a:rPr lang="en-US" dirty="0"/>
              <a:t>These inscriptions are an invaluable resource for historical investigation, </a:t>
            </a:r>
            <a:r>
              <a:rPr lang="en-US" dirty="0" smtClean="0"/>
              <a:t>since </a:t>
            </a:r>
            <a:r>
              <a:rPr lang="en-US" dirty="0"/>
              <a:t>they provide information that is frequently not available in the extant literary </a:t>
            </a:r>
            <a:r>
              <a:rPr lang="en-US" dirty="0" smtClean="0"/>
              <a:t>texts: for instance, they reflect a broader social spectrum and at times convey religious views that have not been censored by a later normative tradition, thus yielding insights into Jewish life and thought that would be otherwise difficult to grasp.  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goals of </a:t>
            </a:r>
            <a:r>
              <a:rPr lang="en-US" dirty="0" smtClean="0"/>
              <a:t>the </a:t>
            </a:r>
            <a:r>
              <a:rPr lang="en-US" dirty="0"/>
              <a:t>project </a:t>
            </a:r>
            <a:r>
              <a:rPr lang="en-US" dirty="0" smtClean="0"/>
              <a:t>are:</a:t>
            </a:r>
          </a:p>
          <a:p>
            <a:r>
              <a:rPr lang="en-US" dirty="0" smtClean="0"/>
              <a:t>To </a:t>
            </a:r>
            <a:r>
              <a:rPr lang="en-US" dirty="0"/>
              <a:t>collect </a:t>
            </a:r>
            <a:r>
              <a:rPr lang="en-US" dirty="0" smtClean="0"/>
              <a:t>all the relevant published inscriptions </a:t>
            </a:r>
            <a:r>
              <a:rPr lang="en-US" dirty="0"/>
              <a:t>in one place;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allow </a:t>
            </a:r>
            <a:r>
              <a:rPr lang="en-US" dirty="0"/>
              <a:t>for this data to be integrated with other contextual information that would open new avenues of scholarly investigation;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</a:t>
            </a:r>
            <a:r>
              <a:rPr lang="en-US" dirty="0"/>
              <a:t>allow for easy access to </a:t>
            </a:r>
            <a:r>
              <a:rPr lang="en-US" dirty="0" smtClean="0"/>
              <a:t>it.</a:t>
            </a:r>
            <a:r>
              <a:rPr lang="en-US" dirty="0" smtClean="0">
                <a:noFill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</a:t>
            </a:r>
            <a:r>
              <a:rPr lang="en-US" dirty="0"/>
              <a:t>with inscriptions in three different </a:t>
            </a:r>
            <a:r>
              <a:rPr lang="en-US" dirty="0" smtClean="0"/>
              <a:t>alphabets;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Epidoc</a:t>
            </a:r>
            <a:r>
              <a:rPr lang="en-US" dirty="0" smtClean="0"/>
              <a:t> with Hebrew and Aramaic texts;</a:t>
            </a:r>
            <a:endParaRPr lang="en-US" dirty="0"/>
          </a:p>
          <a:p>
            <a:r>
              <a:rPr lang="en-US" dirty="0" smtClean="0"/>
              <a:t>Implementation of an extensive mark-up</a:t>
            </a:r>
            <a:r>
              <a:rPr lang="en-US" dirty="0"/>
              <a:t>;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Harmonization </a:t>
            </a:r>
            <a:r>
              <a:rPr lang="en-US" dirty="0"/>
              <a:t>of choices made by each </a:t>
            </a:r>
            <a:r>
              <a:rPr lang="en-US" dirty="0" smtClean="0"/>
              <a:t>editor; </a:t>
            </a:r>
            <a:endParaRPr lang="en-US" dirty="0"/>
          </a:p>
          <a:p>
            <a:r>
              <a:rPr lang="en-US" dirty="0" smtClean="0"/>
              <a:t>Inclusion </a:t>
            </a:r>
            <a:r>
              <a:rPr lang="en-US" dirty="0"/>
              <a:t>of substantial contextual information, such as images and geographical data.</a:t>
            </a:r>
          </a:p>
        </p:txBody>
      </p:sp>
    </p:spTree>
    <p:extLst>
      <p:ext uri="{BB962C8B-B14F-4D97-AF65-F5344CB8AC3E}">
        <p14:creationId xmlns:p14="http://schemas.microsoft.com/office/powerpoint/2010/main" val="7793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 example: An ostracon from Masada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14" y="1612076"/>
            <a:ext cx="5111010" cy="4448855"/>
          </a:xfrm>
        </p:spPr>
      </p:pic>
      <p:sp>
        <p:nvSpPr>
          <p:cNvPr id="5" name="TextBox 4"/>
          <p:cNvSpPr txBox="1"/>
          <p:nvPr/>
        </p:nvSpPr>
        <p:spPr>
          <a:xfrm>
            <a:off x="943428" y="1612076"/>
            <a:ext cx="5163943" cy="4527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This  ostracon, found in the Western Palace at Masada, is presented as an example of the oddities faced while marking up such texts: here, the task is further complicated by the usage of paleo-Hebrew letters and numerals. The text, distributed over three lines, reads: “On the 13 of Av / For the son of Levi, bread / 1020, white (?)”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3429" y="3836503"/>
            <a:ext cx="5163942" cy="230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&lt;div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3300"/>
                </a:solidFill>
              </a:rPr>
              <a:t>type=</a:t>
            </a:r>
            <a:r>
              <a:rPr lang="en-US" sz="1400" dirty="0">
                <a:solidFill>
                  <a:srgbClr val="C00000"/>
                </a:solidFill>
              </a:rPr>
              <a:t>"edition"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3300"/>
                </a:solidFill>
              </a:rPr>
              <a:t>subtype</a:t>
            </a:r>
            <a:r>
              <a:rPr lang="en-US" sz="1400" dirty="0">
                <a:solidFill>
                  <a:srgbClr val="C00000"/>
                </a:solidFill>
              </a:rPr>
              <a:t>="diplomatic" </a:t>
            </a:r>
            <a:r>
              <a:rPr lang="en-US" sz="1400" dirty="0" err="1">
                <a:solidFill>
                  <a:srgbClr val="FF3300"/>
                </a:solidFill>
              </a:rPr>
              <a:t>ana</a:t>
            </a:r>
            <a:r>
              <a:rPr lang="en-US" sz="1400" dirty="0">
                <a:solidFill>
                  <a:srgbClr val="FF3300"/>
                </a:solidFill>
              </a:rPr>
              <a:t>=</a:t>
            </a:r>
            <a:r>
              <a:rPr lang="en-US" sz="1400" dirty="0">
                <a:solidFill>
                  <a:srgbClr val="C00000"/>
                </a:solidFill>
              </a:rPr>
              <a:t>"b1"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                &lt;p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3300"/>
                </a:solidFill>
              </a:rPr>
              <a:t>xml:lang</a:t>
            </a:r>
            <a:r>
              <a:rPr lang="en-US" sz="1400" dirty="0">
                <a:solidFill>
                  <a:srgbClr val="FF3300"/>
                </a:solidFill>
              </a:rPr>
              <a:t>=</a:t>
            </a:r>
            <a:r>
              <a:rPr lang="en-US" sz="1400" dirty="0">
                <a:solidFill>
                  <a:srgbClr val="C00000"/>
                </a:solidFill>
              </a:rPr>
              <a:t>"</a:t>
            </a:r>
            <a:r>
              <a:rPr lang="en-US" sz="1400" dirty="0" err="1">
                <a:solidFill>
                  <a:srgbClr val="C00000"/>
                </a:solidFill>
              </a:rPr>
              <a:t>heb</a:t>
            </a:r>
            <a:r>
              <a:rPr lang="en-US" sz="1400" dirty="0">
                <a:solidFill>
                  <a:srgbClr val="C00000"/>
                </a:solidFill>
              </a:rPr>
              <a:t>"</a:t>
            </a:r>
            <a:r>
              <a:rPr lang="en-US" sz="1400" dirty="0">
                <a:solidFill>
                  <a:srgbClr val="002060"/>
                </a:solidFill>
              </a:rPr>
              <a:t>/&gt;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&lt;/div&gt;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             &lt;div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3300"/>
                </a:solidFill>
              </a:rPr>
              <a:t>type=</a:t>
            </a:r>
            <a:r>
              <a:rPr lang="en-US" sz="1400" dirty="0">
                <a:solidFill>
                  <a:srgbClr val="C00000"/>
                </a:solidFill>
              </a:rPr>
              <a:t>"edition"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3300"/>
                </a:solidFill>
              </a:rPr>
              <a:t>subtype=</a:t>
            </a:r>
            <a:r>
              <a:rPr lang="en-US" sz="1400" dirty="0">
                <a:solidFill>
                  <a:srgbClr val="C00000"/>
                </a:solidFill>
              </a:rPr>
              <a:t>"transcription"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3300"/>
                </a:solidFill>
              </a:rPr>
              <a:t>ana</a:t>
            </a:r>
            <a:r>
              <a:rPr lang="en-US" sz="1400" dirty="0">
                <a:solidFill>
                  <a:srgbClr val="FF3300"/>
                </a:solidFill>
              </a:rPr>
              <a:t>=</a:t>
            </a:r>
            <a:r>
              <a:rPr lang="en-US" sz="1400" dirty="0">
                <a:solidFill>
                  <a:srgbClr val="C00000"/>
                </a:solidFill>
              </a:rPr>
              <a:t>"b1"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                &lt;p</a:t>
            </a:r>
            <a:r>
              <a:rPr lang="en-US" sz="1400" dirty="0">
                <a:solidFill>
                  <a:srgbClr val="FF3300"/>
                </a:solidFill>
              </a:rPr>
              <a:t> </a:t>
            </a:r>
            <a:r>
              <a:rPr lang="en-US" sz="1400" dirty="0" err="1">
                <a:solidFill>
                  <a:srgbClr val="FF3300"/>
                </a:solidFill>
              </a:rPr>
              <a:t>xml:lang</a:t>
            </a:r>
            <a:r>
              <a:rPr lang="en-US" sz="1400" dirty="0">
                <a:solidFill>
                  <a:srgbClr val="FF3300"/>
                </a:solidFill>
              </a:rPr>
              <a:t>=</a:t>
            </a:r>
            <a:r>
              <a:rPr lang="en-US" sz="1400" dirty="0">
                <a:solidFill>
                  <a:srgbClr val="C00000"/>
                </a:solidFill>
              </a:rPr>
              <a:t>"</a:t>
            </a:r>
            <a:r>
              <a:rPr lang="en-US" sz="1400" dirty="0" err="1">
                <a:solidFill>
                  <a:srgbClr val="C00000"/>
                </a:solidFill>
              </a:rPr>
              <a:t>heb</a:t>
            </a:r>
            <a:r>
              <a:rPr lang="en-US" sz="1400" dirty="0">
                <a:solidFill>
                  <a:srgbClr val="C00000"/>
                </a:solidFill>
              </a:rPr>
              <a:t>"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  <a:r>
              <a:rPr lang="he-IL" sz="1400" dirty="0" smtClean="0"/>
              <a:t>ב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2060"/>
                </a:solidFill>
              </a:rPr>
              <a:t>&lt;g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3300"/>
                </a:solidFill>
              </a:rPr>
              <a:t>ref=</a:t>
            </a:r>
            <a:r>
              <a:rPr lang="en-US" sz="1400" dirty="0">
                <a:solidFill>
                  <a:srgbClr val="C00000"/>
                </a:solidFill>
              </a:rPr>
              <a:t>"PHOENICIAN-NUMBER-TEN"</a:t>
            </a:r>
            <a:r>
              <a:rPr lang="en-US" sz="1400" dirty="0">
                <a:solidFill>
                  <a:srgbClr val="002060"/>
                </a:solidFill>
              </a:rPr>
              <a:t>/&gt;&lt;g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3300"/>
                </a:solidFill>
              </a:rPr>
              <a:t>ref=</a:t>
            </a:r>
            <a:r>
              <a:rPr lang="en-US" sz="1400" dirty="0">
                <a:solidFill>
                  <a:srgbClr val="C00000"/>
                </a:solidFill>
              </a:rPr>
              <a:t>"PHOENICIAN-NUMBER-THREE"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dirty="0">
                <a:solidFill>
                  <a:srgbClr val="002060"/>
                </a:solidFill>
              </a:rPr>
              <a:t>/&gt;</a:t>
            </a:r>
            <a:r>
              <a:rPr lang="en-US" sz="1400" dirty="0"/>
              <a:t> </a:t>
            </a:r>
            <a:r>
              <a:rPr lang="he-IL" sz="1400" dirty="0" smtClean="0"/>
              <a:t>לאב</a:t>
            </a:r>
            <a:r>
              <a:rPr lang="en-US" sz="1400" dirty="0" smtClean="0">
                <a:solidFill>
                  <a:srgbClr val="002060"/>
                </a:solidFill>
              </a:rPr>
              <a:t>&lt;</a:t>
            </a:r>
            <a:r>
              <a:rPr lang="en-US" sz="1400" dirty="0" err="1" smtClean="0">
                <a:solidFill>
                  <a:srgbClr val="002060"/>
                </a:solidFill>
              </a:rPr>
              <a:t>lb</a:t>
            </a:r>
            <a:r>
              <a:rPr lang="en-US" sz="1400" dirty="0">
                <a:solidFill>
                  <a:srgbClr val="002060"/>
                </a:solidFill>
              </a:rPr>
              <a:t>/&gt;</a:t>
            </a:r>
            <a:r>
              <a:rPr lang="he-IL" sz="1400" dirty="0"/>
              <a:t>לבר לוי </a:t>
            </a:r>
            <a:r>
              <a:rPr lang="he-IL" sz="1400" dirty="0" smtClean="0"/>
              <a:t>לחם</a:t>
            </a:r>
            <a:r>
              <a:rPr lang="en-US" sz="1400" dirty="0" smtClean="0">
                <a:solidFill>
                  <a:srgbClr val="002060"/>
                </a:solidFill>
              </a:rPr>
              <a:t>&lt;</a:t>
            </a:r>
            <a:r>
              <a:rPr lang="en-US" sz="1400" dirty="0" err="1" smtClean="0">
                <a:solidFill>
                  <a:srgbClr val="002060"/>
                </a:solidFill>
              </a:rPr>
              <a:t>lb</a:t>
            </a:r>
            <a:r>
              <a:rPr lang="en-US" sz="1400" dirty="0">
                <a:solidFill>
                  <a:srgbClr val="002060"/>
                </a:solidFill>
              </a:rPr>
              <a:t>/&gt;&lt;</a:t>
            </a:r>
            <a:r>
              <a:rPr lang="en-US" sz="1400" dirty="0" err="1">
                <a:solidFill>
                  <a:srgbClr val="002060"/>
                </a:solidFill>
              </a:rPr>
              <a:t>num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3300"/>
                </a:solidFill>
              </a:rPr>
              <a:t>value=</a:t>
            </a:r>
            <a:r>
              <a:rPr lang="en-US" sz="1400" dirty="0"/>
              <a:t>"1000"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  <a:r>
              <a:rPr lang="he-IL" sz="1400" dirty="0" smtClean="0"/>
              <a:t>לף</a:t>
            </a:r>
            <a:r>
              <a:rPr lang="en-US" sz="1400" dirty="0" smtClean="0">
                <a:solidFill>
                  <a:srgbClr val="002060"/>
                </a:solidFill>
              </a:rPr>
              <a:t>&lt;/</a:t>
            </a:r>
            <a:r>
              <a:rPr lang="en-US" sz="1400" dirty="0" err="1" smtClean="0">
                <a:solidFill>
                  <a:srgbClr val="002060"/>
                </a:solidFill>
              </a:rPr>
              <a:t>num</a:t>
            </a:r>
            <a:r>
              <a:rPr lang="en-US" sz="1400" dirty="0">
                <a:solidFill>
                  <a:srgbClr val="002060"/>
                </a:solidFill>
              </a:rPr>
              <a:t>&gt;&lt;g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            </a:t>
            </a:r>
            <a:r>
              <a:rPr lang="en-US" sz="1400" dirty="0">
                <a:solidFill>
                  <a:srgbClr val="FF3300"/>
                </a:solidFill>
              </a:rPr>
              <a:t>ref=</a:t>
            </a:r>
            <a:r>
              <a:rPr lang="en-US" sz="1400" dirty="0">
                <a:solidFill>
                  <a:srgbClr val="C00000"/>
                </a:solidFill>
              </a:rPr>
              <a:t>"PHOENICIAN-NUMBER-TWENTY"</a:t>
            </a:r>
            <a:r>
              <a:rPr lang="en-US" sz="1400" dirty="0">
                <a:solidFill>
                  <a:srgbClr val="002060"/>
                </a:solidFill>
              </a:rPr>
              <a:t>/&gt;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                    &lt;unclear&gt;</a:t>
            </a:r>
            <a:r>
              <a:rPr lang="he-IL" sz="1400" dirty="0" smtClean="0"/>
              <a:t>נקי</a:t>
            </a:r>
            <a:r>
              <a:rPr lang="en-US" sz="1400" dirty="0" smtClean="0">
                <a:solidFill>
                  <a:srgbClr val="002060"/>
                </a:solidFill>
              </a:rPr>
              <a:t>&lt;/unclear</a:t>
            </a:r>
            <a:r>
              <a:rPr lang="en-US" sz="1400" dirty="0">
                <a:solidFill>
                  <a:srgbClr val="002060"/>
                </a:solidFill>
              </a:rPr>
              <a:t>&gt;&lt;/p&gt;            &lt;/div&gt;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8951494" y="2402541"/>
            <a:ext cx="1652337" cy="1138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34399" y="4090737"/>
            <a:ext cx="1395663" cy="1216369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506278" y="371723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7677" cy="795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9782462" cy="16561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Pieter W. van der Horst, </a:t>
            </a:r>
            <a:r>
              <a:rPr lang="en-US" i="1" dirty="0" err="1" smtClean="0"/>
              <a:t>Saxa</a:t>
            </a:r>
            <a:r>
              <a:rPr lang="en-US" i="1" dirty="0" smtClean="0"/>
              <a:t> Judaica </a:t>
            </a:r>
            <a:r>
              <a:rPr lang="en-US" i="1" dirty="0" err="1" smtClean="0"/>
              <a:t>Loquuntur</a:t>
            </a:r>
            <a:r>
              <a:rPr lang="en-US" i="1" dirty="0" smtClean="0"/>
              <a:t>: Lessons from Early Jewish Epigraphy</a:t>
            </a:r>
            <a:r>
              <a:rPr lang="en-US" dirty="0" smtClean="0"/>
              <a:t>, Leiden – Boston: Brill, 2014.</a:t>
            </a:r>
          </a:p>
          <a:p>
            <a:r>
              <a:rPr lang="en-US" dirty="0" err="1" smtClean="0"/>
              <a:t>Yigael</a:t>
            </a:r>
            <a:r>
              <a:rPr lang="en-US" dirty="0" smtClean="0"/>
              <a:t> </a:t>
            </a:r>
            <a:r>
              <a:rPr lang="en-US" dirty="0" err="1" smtClean="0"/>
              <a:t>Yadin</a:t>
            </a:r>
            <a:r>
              <a:rPr lang="en-US" dirty="0" smtClean="0"/>
              <a:t> and Joseph </a:t>
            </a:r>
            <a:r>
              <a:rPr lang="en-US" dirty="0" err="1" smtClean="0"/>
              <a:t>Naveh</a:t>
            </a:r>
            <a:r>
              <a:rPr lang="en-US" dirty="0" smtClean="0"/>
              <a:t>, </a:t>
            </a:r>
            <a:r>
              <a:rPr lang="en-US" i="1" dirty="0" smtClean="0"/>
              <a:t>Masada I. The </a:t>
            </a:r>
            <a:r>
              <a:rPr lang="en-US" i="1" dirty="0" err="1" smtClean="0"/>
              <a:t>Yigael</a:t>
            </a:r>
            <a:r>
              <a:rPr lang="en-US" i="1" dirty="0" smtClean="0"/>
              <a:t> </a:t>
            </a:r>
            <a:r>
              <a:rPr lang="en-US" i="1" dirty="0" err="1" smtClean="0"/>
              <a:t>Yadin</a:t>
            </a:r>
            <a:r>
              <a:rPr lang="en-US" i="1" dirty="0" smtClean="0"/>
              <a:t> Excavations 1963-1965. Final Reports. The Aramaic and Hebrew Ostraca and Jar Inscriptions</a:t>
            </a:r>
            <a:r>
              <a:rPr lang="en-US" dirty="0" smtClean="0"/>
              <a:t>, Jerusalem: Israel Exploration Society</a:t>
            </a:r>
            <a:r>
              <a:rPr lang="en-US" smtClean="0"/>
              <a:t>, 1969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78923"/>
            <a:ext cx="10064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Contacts: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20000" y="5134708"/>
            <a:ext cx="9782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Gaia_Lembi@brown.edu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Michael_Satlow@brown.edu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Elli_Mylonas@brown.edu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428</TotalTime>
  <Words>365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Miriam</vt:lpstr>
      <vt:lpstr>Tahoma</vt:lpstr>
      <vt:lpstr>Depth</vt:lpstr>
      <vt:lpstr>Saxa Judaica Delving Digitally into Jewish Inscriptions </vt:lpstr>
      <vt:lpstr>Inscriptions of Israel/Palestine: The Project</vt:lpstr>
      <vt:lpstr>Objectives</vt:lpstr>
      <vt:lpstr>Challenges</vt:lpstr>
      <vt:lpstr>An example: An ostracon from Masada</vt:lpstr>
      <vt:lpstr>Bibliography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Saxa Judaica</dc:title>
  <dc:creator>Lembi, Gaia</dc:creator>
  <cp:lastModifiedBy>Lembi, Gaia</cp:lastModifiedBy>
  <cp:revision>28</cp:revision>
  <dcterms:created xsi:type="dcterms:W3CDTF">2015-11-25T01:13:13Z</dcterms:created>
  <dcterms:modified xsi:type="dcterms:W3CDTF">2015-12-08T16:13:30Z</dcterms:modified>
</cp:coreProperties>
</file>