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66" r:id="rId4"/>
    <p:sldId id="262" r:id="rId5"/>
    <p:sldId id="265" r:id="rId6"/>
    <p:sldId id="264"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81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74"/>
  </p:normalViewPr>
  <p:slideViewPr>
    <p:cSldViewPr snapToGrid="0" snapToObjects="1">
      <p:cViewPr varScale="1">
        <p:scale>
          <a:sx n="76" d="100"/>
          <a:sy n="76" d="100"/>
        </p:scale>
        <p:origin x="21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Trends from 2010-2015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Sheet3!$B$1</c:f>
              <c:strCache>
                <c:ptCount val="1"/>
                <c:pt idx="0">
                  <c:v>Sum of NA_Sales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Sheet3!$A$2:$A$38</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Sheet3!$B$2:$B$38</c:f>
              <c:numCache>
                <c:formatCode>General</c:formatCode>
                <c:ptCount val="36"/>
                <c:pt idx="0">
                  <c:v>10.590000000000003</c:v>
                </c:pt>
                <c:pt idx="1">
                  <c:v>33.4</c:v>
                </c:pt>
                <c:pt idx="2">
                  <c:v>26.920000000000005</c:v>
                </c:pt>
                <c:pt idx="3">
                  <c:v>7.76</c:v>
                </c:pt>
                <c:pt idx="4">
                  <c:v>34.32</c:v>
                </c:pt>
                <c:pt idx="5">
                  <c:v>35.029999999999987</c:v>
                </c:pt>
                <c:pt idx="6">
                  <c:v>14.319999999999997</c:v>
                </c:pt>
                <c:pt idx="7">
                  <c:v>8.7200000000000024</c:v>
                </c:pt>
                <c:pt idx="8">
                  <c:v>24.650000000000002</c:v>
                </c:pt>
                <c:pt idx="9">
                  <c:v>45.929999999999993</c:v>
                </c:pt>
                <c:pt idx="10">
                  <c:v>26.240000000000006</c:v>
                </c:pt>
                <c:pt idx="11">
                  <c:v>19.780000000000019</c:v>
                </c:pt>
                <c:pt idx="12">
                  <c:v>39.329999999999963</c:v>
                </c:pt>
                <c:pt idx="13">
                  <c:v>26.560000000000059</c:v>
                </c:pt>
                <c:pt idx="14">
                  <c:v>51.549999999999883</c:v>
                </c:pt>
                <c:pt idx="15">
                  <c:v>59.919999999999888</c:v>
                </c:pt>
                <c:pt idx="16">
                  <c:v>112.50000000000048</c:v>
                </c:pt>
                <c:pt idx="17">
                  <c:v>116.59000000000049</c:v>
                </c:pt>
                <c:pt idx="18">
                  <c:v>152.53999999999971</c:v>
                </c:pt>
                <c:pt idx="19">
                  <c:v>143.73999999999992</c:v>
                </c:pt>
                <c:pt idx="20">
                  <c:v>114.51000000000043</c:v>
                </c:pt>
                <c:pt idx="21">
                  <c:v>192.43999999999983</c:v>
                </c:pt>
                <c:pt idx="22">
                  <c:v>238.80999999999938</c:v>
                </c:pt>
                <c:pt idx="23">
                  <c:v>209.45000000000022</c:v>
                </c:pt>
                <c:pt idx="24">
                  <c:v>242.32999999999976</c:v>
                </c:pt>
                <c:pt idx="25">
                  <c:v>266.26999999999805</c:v>
                </c:pt>
                <c:pt idx="26">
                  <c:v>337.99999999999568</c:v>
                </c:pt>
                <c:pt idx="27">
                  <c:v>396.02999999999537</c:v>
                </c:pt>
                <c:pt idx="28">
                  <c:v>441.88999999999618</c:v>
                </c:pt>
                <c:pt idx="29">
                  <c:v>435.82999999999555</c:v>
                </c:pt>
                <c:pt idx="30">
                  <c:v>403.55999999999653</c:v>
                </c:pt>
                <c:pt idx="31">
                  <c:v>340.11999999999614</c:v>
                </c:pt>
                <c:pt idx="32">
                  <c:v>229.83999999999756</c:v>
                </c:pt>
                <c:pt idx="33">
                  <c:v>210.66999999999817</c:v>
                </c:pt>
                <c:pt idx="34">
                  <c:v>184.4899999999989</c:v>
                </c:pt>
                <c:pt idx="35">
                  <c:v>180.03999999999874</c:v>
                </c:pt>
              </c:numCache>
            </c:numRef>
          </c:val>
          <c:smooth val="0"/>
          <c:extLst>
            <c:ext xmlns:c16="http://schemas.microsoft.com/office/drawing/2014/chart" uri="{C3380CC4-5D6E-409C-BE32-E72D297353CC}">
              <c16:uniqueId val="{00000000-0F52-2740-B911-14929AE4AAA3}"/>
            </c:ext>
          </c:extLst>
        </c:ser>
        <c:ser>
          <c:idx val="1"/>
          <c:order val="1"/>
          <c:tx>
            <c:strRef>
              <c:f>Sheet3!$C$1</c:f>
              <c:strCache>
                <c:ptCount val="1"/>
                <c:pt idx="0">
                  <c:v>Sum of EU_Sales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Sheet3!$A$2:$A$38</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Sheet3!$C$2:$C$38</c:f>
              <c:numCache>
                <c:formatCode>General</c:formatCode>
                <c:ptCount val="36"/>
                <c:pt idx="0">
                  <c:v>0.67000000000000015</c:v>
                </c:pt>
                <c:pt idx="1">
                  <c:v>1.9600000000000006</c:v>
                </c:pt>
                <c:pt idx="2">
                  <c:v>1.6500000000000008</c:v>
                </c:pt>
                <c:pt idx="3">
                  <c:v>0.95000000000000029</c:v>
                </c:pt>
                <c:pt idx="4">
                  <c:v>2.6999999999999997</c:v>
                </c:pt>
                <c:pt idx="5">
                  <c:v>5.490000000000002</c:v>
                </c:pt>
                <c:pt idx="6">
                  <c:v>4.1899999999999995</c:v>
                </c:pt>
                <c:pt idx="7">
                  <c:v>2.3099999999999996</c:v>
                </c:pt>
                <c:pt idx="8">
                  <c:v>7.1900000000000022</c:v>
                </c:pt>
                <c:pt idx="9">
                  <c:v>9.0400000000000009</c:v>
                </c:pt>
                <c:pt idx="10">
                  <c:v>8.2299999999999986</c:v>
                </c:pt>
                <c:pt idx="11">
                  <c:v>8.0000000000000089</c:v>
                </c:pt>
                <c:pt idx="12">
                  <c:v>15.010000000000012</c:v>
                </c:pt>
                <c:pt idx="13">
                  <c:v>11.400000000000015</c:v>
                </c:pt>
                <c:pt idx="14">
                  <c:v>28.679999999999882</c:v>
                </c:pt>
                <c:pt idx="15">
                  <c:v>35.599999999999852</c:v>
                </c:pt>
                <c:pt idx="16">
                  <c:v>62.40999999999984</c:v>
                </c:pt>
                <c:pt idx="17">
                  <c:v>60.769999999999875</c:v>
                </c:pt>
                <c:pt idx="18">
                  <c:v>80.550000000000509</c:v>
                </c:pt>
                <c:pt idx="19">
                  <c:v>73.470000000000368</c:v>
                </c:pt>
                <c:pt idx="20">
                  <c:v>64.59999999999998</c:v>
                </c:pt>
                <c:pt idx="21">
                  <c:v>104.94000000000021</c:v>
                </c:pt>
                <c:pt idx="22">
                  <c:v>126.69000000000096</c:v>
                </c:pt>
                <c:pt idx="23">
                  <c:v>115.51000000000073</c:v>
                </c:pt>
                <c:pt idx="24">
                  <c:v>121.26000000000086</c:v>
                </c:pt>
                <c:pt idx="25">
                  <c:v>150.44000000000099</c:v>
                </c:pt>
                <c:pt idx="26">
                  <c:v>198.69000000000221</c:v>
                </c:pt>
                <c:pt idx="27">
                  <c:v>248.70000000000309</c:v>
                </c:pt>
                <c:pt idx="28">
                  <c:v>285.34999999999707</c:v>
                </c:pt>
                <c:pt idx="29">
                  <c:v>284.73999999999705</c:v>
                </c:pt>
                <c:pt idx="30">
                  <c:v>257.88000000000289</c:v>
                </c:pt>
                <c:pt idx="31">
                  <c:v>226.8400000000025</c:v>
                </c:pt>
                <c:pt idx="32">
                  <c:v>158.53000000000182</c:v>
                </c:pt>
                <c:pt idx="33">
                  <c:v>153.82000000000093</c:v>
                </c:pt>
                <c:pt idx="34">
                  <c:v>152.35000000000116</c:v>
                </c:pt>
                <c:pt idx="35">
                  <c:v>130.86000000000126</c:v>
                </c:pt>
              </c:numCache>
            </c:numRef>
          </c:val>
          <c:smooth val="0"/>
          <c:extLst>
            <c:ext xmlns:c16="http://schemas.microsoft.com/office/drawing/2014/chart" uri="{C3380CC4-5D6E-409C-BE32-E72D297353CC}">
              <c16:uniqueId val="{00000001-0F52-2740-B911-14929AE4AAA3}"/>
            </c:ext>
          </c:extLst>
        </c:ser>
        <c:ser>
          <c:idx val="2"/>
          <c:order val="2"/>
          <c:tx>
            <c:strRef>
              <c:f>Sheet3!$D$1</c:f>
              <c:strCache>
                <c:ptCount val="1"/>
                <c:pt idx="0">
                  <c:v>Sum of JP_Sales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Sheet3!$A$2:$A$38</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Sheet3!$D$2:$D$38</c:f>
              <c:numCache>
                <c:formatCode>General</c:formatCode>
                <c:ptCount val="36"/>
                <c:pt idx="0">
                  <c:v>0.72</c:v>
                </c:pt>
                <c:pt idx="1">
                  <c:v>3.6800000000000019</c:v>
                </c:pt>
                <c:pt idx="2">
                  <c:v>2.8800000000000012</c:v>
                </c:pt>
                <c:pt idx="3">
                  <c:v>8.98</c:v>
                </c:pt>
                <c:pt idx="4">
                  <c:v>14.349999999999998</c:v>
                </c:pt>
                <c:pt idx="5">
                  <c:v>14.72</c:v>
                </c:pt>
                <c:pt idx="6">
                  <c:v>19.969999999999995</c:v>
                </c:pt>
                <c:pt idx="7">
                  <c:v>12.110000000000001</c:v>
                </c:pt>
                <c:pt idx="8">
                  <c:v>15.999999999999998</c:v>
                </c:pt>
                <c:pt idx="9">
                  <c:v>18.599999999999998</c:v>
                </c:pt>
                <c:pt idx="10">
                  <c:v>14.880000000000003</c:v>
                </c:pt>
                <c:pt idx="11">
                  <c:v>14.780000000000001</c:v>
                </c:pt>
                <c:pt idx="12">
                  <c:v>29.469999999999988</c:v>
                </c:pt>
                <c:pt idx="13">
                  <c:v>25.490000000000006</c:v>
                </c:pt>
                <c:pt idx="14">
                  <c:v>35.269999999999982</c:v>
                </c:pt>
                <c:pt idx="15">
                  <c:v>50.229999999999926</c:v>
                </c:pt>
                <c:pt idx="16">
                  <c:v>66.879999999999782</c:v>
                </c:pt>
                <c:pt idx="17">
                  <c:v>60.949999999999719</c:v>
                </c:pt>
                <c:pt idx="18">
                  <c:v>68.279999999999617</c:v>
                </c:pt>
                <c:pt idx="19">
                  <c:v>70.019999999999598</c:v>
                </c:pt>
                <c:pt idx="20">
                  <c:v>59.489999999999704</c:v>
                </c:pt>
                <c:pt idx="21">
                  <c:v>67.459999999999425</c:v>
                </c:pt>
                <c:pt idx="22">
                  <c:v>93.599999999998886</c:v>
                </c:pt>
                <c:pt idx="23">
                  <c:v>87.239999999998957</c:v>
                </c:pt>
                <c:pt idx="24">
                  <c:v>92.129999999998915</c:v>
                </c:pt>
                <c:pt idx="25">
                  <c:v>115.87999999999869</c:v>
                </c:pt>
                <c:pt idx="26">
                  <c:v>121.8499999999989</c:v>
                </c:pt>
                <c:pt idx="27">
                  <c:v>119.92999999999876</c:v>
                </c:pt>
                <c:pt idx="28">
                  <c:v>136.26000000000016</c:v>
                </c:pt>
                <c:pt idx="29">
                  <c:v>143.8900000000007</c:v>
                </c:pt>
                <c:pt idx="30">
                  <c:v>122.64999999999853</c:v>
                </c:pt>
                <c:pt idx="31">
                  <c:v>109.11999999999883</c:v>
                </c:pt>
                <c:pt idx="32">
                  <c:v>73.739999999999569</c:v>
                </c:pt>
                <c:pt idx="33">
                  <c:v>66.029999999999504</c:v>
                </c:pt>
                <c:pt idx="34">
                  <c:v>61.419999999999654</c:v>
                </c:pt>
                <c:pt idx="35">
                  <c:v>56.479999999999663</c:v>
                </c:pt>
              </c:numCache>
            </c:numRef>
          </c:val>
          <c:smooth val="0"/>
          <c:extLst>
            <c:ext xmlns:c16="http://schemas.microsoft.com/office/drawing/2014/chart" uri="{C3380CC4-5D6E-409C-BE32-E72D297353CC}">
              <c16:uniqueId val="{00000002-0F52-2740-B911-14929AE4AAA3}"/>
            </c:ext>
          </c:extLst>
        </c:ser>
        <c:dLbls>
          <c:showLegendKey val="0"/>
          <c:showVal val="0"/>
          <c:showCatName val="0"/>
          <c:showSerName val="0"/>
          <c:showPercent val="0"/>
          <c:showBubbleSize val="0"/>
        </c:dLbls>
        <c:marker val="1"/>
        <c:smooth val="0"/>
        <c:axId val="1090288864"/>
        <c:axId val="1089806320"/>
      </c:lineChart>
      <c:catAx>
        <c:axId val="109028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089806320"/>
        <c:crosses val="autoZero"/>
        <c:auto val="1"/>
        <c:lblAlgn val="ctr"/>
        <c:lblOffset val="100"/>
        <c:noMultiLvlLbl val="0"/>
      </c:catAx>
      <c:valAx>
        <c:axId val="108980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Sum of</a:t>
                </a:r>
                <a:r>
                  <a:rPr lang="en-US" baseline="0"/>
                  <a:t> Sales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90288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Total!PivotTable3</c:name>
    <c:fmtId val="21"/>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Proportion of  Sales</a:t>
            </a:r>
            <a:r>
              <a:rPr lang="en-US" sz="1600" baseline="0"/>
              <a:t> by Genre in most comptative regions (2016)</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rgbClr val="73FEFF"/>
          </a:solidFill>
          <a:ln>
            <a:noFill/>
          </a:ln>
          <a:effectLst/>
        </c:spPr>
      </c:pivotFmt>
      <c:pivotFmt>
        <c:idx val="19"/>
        <c:spPr>
          <a:solidFill>
            <a:srgbClr val="73FB79"/>
          </a:solidFill>
          <a:ln>
            <a:noFill/>
          </a:ln>
          <a:effectLst/>
        </c:spPr>
      </c:pivotFmt>
      <c:pivotFmt>
        <c:idx val="20"/>
        <c:spPr>
          <a:solidFill>
            <a:srgbClr val="FF7E79"/>
          </a:solidFill>
          <a:ln>
            <a:noFill/>
          </a:ln>
          <a:effectLst/>
        </c:spPr>
      </c:pivotFmt>
      <c:pivotFmt>
        <c:idx val="21"/>
        <c:spPr>
          <a:solidFill>
            <a:srgbClr val="FF2F92"/>
          </a:solidFill>
          <a:ln>
            <a:noFill/>
          </a:ln>
          <a:effectLst/>
        </c:spPr>
      </c:pivotFmt>
      <c:pivotFmt>
        <c:idx val="22"/>
        <c:spPr>
          <a:solidFill>
            <a:srgbClr val="9437FF"/>
          </a:solidFill>
          <a:ln>
            <a:noFill/>
          </a:ln>
          <a:effectLst/>
        </c:spPr>
      </c:pivotFmt>
      <c:pivotFmt>
        <c:idx val="23"/>
        <c:spPr>
          <a:solidFill>
            <a:srgbClr val="0432FF"/>
          </a:solidFill>
          <a:ln>
            <a:noFill/>
          </a:ln>
          <a:effectLst/>
        </c:spPr>
      </c:pivotFmt>
      <c:pivotFmt>
        <c:idx val="24"/>
        <c:spPr>
          <a:solidFill>
            <a:srgbClr val="00FDFF"/>
          </a:solidFill>
          <a:ln>
            <a:noFill/>
          </a:ln>
          <a:effectLst/>
        </c:spPr>
      </c:pivotFmt>
      <c:pivotFmt>
        <c:idx val="25"/>
        <c:spPr>
          <a:solidFill>
            <a:srgbClr val="FF9300"/>
          </a:solidFill>
          <a:ln>
            <a:noFill/>
          </a:ln>
          <a:effectLst/>
        </c:spPr>
      </c:pivotFmt>
      <c:pivotFmt>
        <c:idx val="26"/>
        <c:spPr>
          <a:solidFill>
            <a:srgbClr val="942093"/>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rgbClr val="FF9300"/>
          </a:solidFill>
          <a:ln>
            <a:noFill/>
          </a:ln>
          <a:effectLst/>
        </c:spPr>
      </c:pivotFmt>
      <c:pivotFmt>
        <c:idx val="29"/>
        <c:spPr>
          <a:solidFill>
            <a:srgbClr val="0432FF"/>
          </a:solidFill>
          <a:ln>
            <a:noFill/>
          </a:ln>
          <a:effectLst/>
        </c:spPr>
      </c:pivotFmt>
      <c:pivotFmt>
        <c:idx val="30"/>
        <c:spPr>
          <a:solidFill>
            <a:srgbClr val="9437FF"/>
          </a:solidFill>
          <a:ln>
            <a:noFill/>
          </a:ln>
          <a:effectLst/>
        </c:spPr>
      </c:pivotFmt>
      <c:pivotFmt>
        <c:idx val="31"/>
        <c:spPr>
          <a:solidFill>
            <a:srgbClr val="73FB79"/>
          </a:solidFill>
          <a:ln>
            <a:noFill/>
          </a:ln>
          <a:effectLst/>
        </c:spPr>
      </c:pivotFmt>
      <c:pivotFmt>
        <c:idx val="32"/>
        <c:spPr>
          <a:solidFill>
            <a:srgbClr val="FF2F92"/>
          </a:solidFill>
          <a:ln>
            <a:noFill/>
          </a:ln>
          <a:effectLst/>
        </c:spPr>
      </c:pivotFmt>
      <c:pivotFmt>
        <c:idx val="33"/>
        <c:spPr>
          <a:solidFill>
            <a:srgbClr val="73FEFF"/>
          </a:solidFill>
          <a:ln>
            <a:noFill/>
          </a:ln>
          <a:effectLst/>
        </c:spPr>
      </c:pivotFmt>
      <c:pivotFmt>
        <c:idx val="34"/>
        <c:spPr>
          <a:solidFill>
            <a:srgbClr val="00FDFF"/>
          </a:solidFill>
          <a:ln>
            <a:noFill/>
          </a:ln>
          <a:effectLst/>
        </c:spPr>
      </c:pivotFmt>
      <c:pivotFmt>
        <c:idx val="35"/>
        <c:spPr>
          <a:solidFill>
            <a:srgbClr val="942093"/>
          </a:solidFill>
          <a:ln>
            <a:noFill/>
          </a:ln>
          <a:effectLst/>
        </c:spPr>
      </c:pivotFmt>
      <c:pivotFmt>
        <c:idx val="36"/>
        <c:spPr>
          <a:solidFill>
            <a:srgbClr val="FF7E79"/>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rgbClr val="FF9300"/>
          </a:solidFill>
          <a:ln>
            <a:noFill/>
          </a:ln>
          <a:effectLst/>
        </c:spPr>
      </c:pivotFmt>
      <c:pivotFmt>
        <c:idx val="39"/>
        <c:spPr>
          <a:solidFill>
            <a:srgbClr val="0432FF"/>
          </a:solidFill>
          <a:ln>
            <a:noFill/>
          </a:ln>
          <a:effectLst/>
        </c:spPr>
      </c:pivotFmt>
      <c:pivotFmt>
        <c:idx val="40"/>
        <c:spPr>
          <a:solidFill>
            <a:srgbClr val="9437FF"/>
          </a:solidFill>
          <a:ln>
            <a:noFill/>
          </a:ln>
          <a:effectLst/>
        </c:spPr>
      </c:pivotFmt>
      <c:pivotFmt>
        <c:idx val="41"/>
        <c:spPr>
          <a:solidFill>
            <a:srgbClr val="73FB79"/>
          </a:solidFill>
          <a:ln>
            <a:noFill/>
          </a:ln>
          <a:effectLst/>
        </c:spPr>
      </c:pivotFmt>
      <c:pivotFmt>
        <c:idx val="42"/>
        <c:spPr>
          <a:solidFill>
            <a:srgbClr val="FF2F92"/>
          </a:solidFill>
          <a:ln>
            <a:noFill/>
          </a:ln>
          <a:effectLst/>
        </c:spPr>
      </c:pivotFmt>
      <c:pivotFmt>
        <c:idx val="43"/>
        <c:spPr>
          <a:solidFill>
            <a:srgbClr val="73FEFF"/>
          </a:solidFill>
          <a:ln>
            <a:noFill/>
          </a:ln>
          <a:effectLst/>
        </c:spPr>
      </c:pivotFmt>
      <c:pivotFmt>
        <c:idx val="44"/>
        <c:spPr>
          <a:solidFill>
            <a:srgbClr val="00FDFF"/>
          </a:solidFill>
          <a:ln>
            <a:noFill/>
          </a:ln>
          <a:effectLst/>
        </c:spPr>
      </c:pivotFmt>
      <c:pivotFmt>
        <c:idx val="45"/>
        <c:spPr>
          <a:solidFill>
            <a:srgbClr val="942093"/>
          </a:solidFill>
          <a:ln>
            <a:noFill/>
          </a:ln>
          <a:effectLst/>
        </c:spPr>
      </c:pivotFmt>
      <c:pivotFmt>
        <c:idx val="46"/>
        <c:spPr>
          <a:solidFill>
            <a:srgbClr val="FF7E79"/>
          </a:solidFill>
          <a:ln>
            <a:noFill/>
          </a:ln>
          <a:effectLst/>
        </c:spPr>
      </c:pivotFmt>
    </c:pivotFmts>
    <c:plotArea>
      <c:layout/>
      <c:barChart>
        <c:barDir val="col"/>
        <c:grouping val="clustered"/>
        <c:varyColors val="0"/>
        <c:ser>
          <c:idx val="0"/>
          <c:order val="0"/>
          <c:tx>
            <c:strRef>
              <c:f>'Genre Portion Total'!$B$3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13-3ABE-B243-A543-A4235EBEFBC3}"/>
              </c:ext>
            </c:extLst>
          </c:dPt>
          <c:dPt>
            <c:idx val="1"/>
            <c:invertIfNegative val="0"/>
            <c:bubble3D val="0"/>
            <c:spPr>
              <a:solidFill>
                <a:srgbClr val="FF9300"/>
              </a:solidFill>
              <a:ln>
                <a:noFill/>
              </a:ln>
              <a:effectLst/>
            </c:spPr>
            <c:extLst>
              <c:ext xmlns:c16="http://schemas.microsoft.com/office/drawing/2014/chart" uri="{C3380CC4-5D6E-409C-BE32-E72D297353CC}">
                <c16:uniqueId val="{00000001-3ABE-B243-A543-A4235EBEFBC3}"/>
              </c:ext>
            </c:extLst>
          </c:dPt>
          <c:dPt>
            <c:idx val="2"/>
            <c:invertIfNegative val="0"/>
            <c:bubble3D val="0"/>
            <c:spPr>
              <a:solidFill>
                <a:srgbClr val="0432FF"/>
              </a:solidFill>
              <a:ln>
                <a:noFill/>
              </a:ln>
              <a:effectLst/>
            </c:spPr>
            <c:extLst>
              <c:ext xmlns:c16="http://schemas.microsoft.com/office/drawing/2014/chart" uri="{C3380CC4-5D6E-409C-BE32-E72D297353CC}">
                <c16:uniqueId val="{00000003-3ABE-B243-A543-A4235EBEFBC3}"/>
              </c:ext>
            </c:extLst>
          </c:dPt>
          <c:dPt>
            <c:idx val="3"/>
            <c:invertIfNegative val="0"/>
            <c:bubble3D val="0"/>
            <c:spPr>
              <a:solidFill>
                <a:srgbClr val="9437FF"/>
              </a:solidFill>
              <a:ln>
                <a:noFill/>
              </a:ln>
              <a:effectLst/>
            </c:spPr>
            <c:extLst>
              <c:ext xmlns:c16="http://schemas.microsoft.com/office/drawing/2014/chart" uri="{C3380CC4-5D6E-409C-BE32-E72D297353CC}">
                <c16:uniqueId val="{00000005-3ABE-B243-A543-A4235EBEFBC3}"/>
              </c:ext>
            </c:extLst>
          </c:dPt>
          <c:dPt>
            <c:idx val="4"/>
            <c:invertIfNegative val="0"/>
            <c:bubble3D val="0"/>
            <c:spPr>
              <a:solidFill>
                <a:srgbClr val="7A81FF"/>
              </a:solidFill>
              <a:ln>
                <a:noFill/>
              </a:ln>
              <a:effectLst/>
            </c:spPr>
            <c:extLst>
              <c:ext xmlns:c16="http://schemas.microsoft.com/office/drawing/2014/chart" uri="{C3380CC4-5D6E-409C-BE32-E72D297353CC}">
                <c16:uniqueId val="{00000014-3ABE-B243-A543-A4235EBEFBC3}"/>
              </c:ext>
            </c:extLst>
          </c:dPt>
          <c:dPt>
            <c:idx val="5"/>
            <c:invertIfNegative val="0"/>
            <c:bubble3D val="0"/>
            <c:spPr>
              <a:solidFill>
                <a:srgbClr val="73FB79"/>
              </a:solidFill>
              <a:ln>
                <a:noFill/>
              </a:ln>
              <a:effectLst/>
            </c:spPr>
            <c:extLst>
              <c:ext xmlns:c16="http://schemas.microsoft.com/office/drawing/2014/chart" uri="{C3380CC4-5D6E-409C-BE32-E72D297353CC}">
                <c16:uniqueId val="{00000007-3ABE-B243-A543-A4235EBEFBC3}"/>
              </c:ext>
            </c:extLst>
          </c:dPt>
          <c:dPt>
            <c:idx val="6"/>
            <c:invertIfNegative val="0"/>
            <c:bubble3D val="0"/>
            <c:spPr>
              <a:solidFill>
                <a:srgbClr val="FF2F92"/>
              </a:solidFill>
              <a:ln>
                <a:noFill/>
              </a:ln>
              <a:effectLst/>
            </c:spPr>
            <c:extLst>
              <c:ext xmlns:c16="http://schemas.microsoft.com/office/drawing/2014/chart" uri="{C3380CC4-5D6E-409C-BE32-E72D297353CC}">
                <c16:uniqueId val="{00000009-3ABE-B243-A543-A4235EBEFBC3}"/>
              </c:ext>
            </c:extLst>
          </c:dPt>
          <c:dPt>
            <c:idx val="7"/>
            <c:invertIfNegative val="0"/>
            <c:bubble3D val="0"/>
            <c:spPr>
              <a:solidFill>
                <a:srgbClr val="73FEFF"/>
              </a:solidFill>
              <a:ln>
                <a:noFill/>
              </a:ln>
              <a:effectLst/>
            </c:spPr>
            <c:extLst>
              <c:ext xmlns:c16="http://schemas.microsoft.com/office/drawing/2014/chart" uri="{C3380CC4-5D6E-409C-BE32-E72D297353CC}">
                <c16:uniqueId val="{0000000B-3ABE-B243-A543-A4235EBEFBC3}"/>
              </c:ext>
            </c:extLst>
          </c:dPt>
          <c:dPt>
            <c:idx val="8"/>
            <c:invertIfNegative val="0"/>
            <c:bubble3D val="0"/>
            <c:spPr>
              <a:solidFill>
                <a:srgbClr val="00FDFF"/>
              </a:solidFill>
              <a:ln>
                <a:noFill/>
              </a:ln>
              <a:effectLst/>
            </c:spPr>
            <c:extLst>
              <c:ext xmlns:c16="http://schemas.microsoft.com/office/drawing/2014/chart" uri="{C3380CC4-5D6E-409C-BE32-E72D297353CC}">
                <c16:uniqueId val="{0000000D-3ABE-B243-A543-A4235EBEFBC3}"/>
              </c:ext>
            </c:extLst>
          </c:dPt>
          <c:dPt>
            <c:idx val="9"/>
            <c:invertIfNegative val="0"/>
            <c:bubble3D val="0"/>
            <c:spPr>
              <a:solidFill>
                <a:srgbClr val="942093"/>
              </a:solidFill>
              <a:ln>
                <a:noFill/>
              </a:ln>
              <a:effectLst/>
            </c:spPr>
            <c:extLst>
              <c:ext xmlns:c16="http://schemas.microsoft.com/office/drawing/2014/chart" uri="{C3380CC4-5D6E-409C-BE32-E72D297353CC}">
                <c16:uniqueId val="{0000000F-3ABE-B243-A543-A4235EBEFBC3}"/>
              </c:ext>
            </c:extLst>
          </c:dPt>
          <c:dPt>
            <c:idx val="10"/>
            <c:invertIfNegative val="0"/>
            <c:bubble3D val="0"/>
            <c:spPr>
              <a:solidFill>
                <a:srgbClr val="FF7E79"/>
              </a:solidFill>
              <a:ln>
                <a:noFill/>
              </a:ln>
              <a:effectLst/>
            </c:spPr>
            <c:extLst>
              <c:ext xmlns:c16="http://schemas.microsoft.com/office/drawing/2014/chart" uri="{C3380CC4-5D6E-409C-BE32-E72D297353CC}">
                <c16:uniqueId val="{00000011-3ABE-B243-A543-A4235EBEFBC3}"/>
              </c:ext>
            </c:extLst>
          </c:dPt>
          <c:cat>
            <c:strRef>
              <c:f>'Genre Portion Total'!$A$4:$A$15</c:f>
              <c:strCache>
                <c:ptCount val="11"/>
                <c:pt idx="0">
                  <c:v>Action</c:v>
                </c:pt>
                <c:pt idx="1">
                  <c:v>Sports</c:v>
                </c:pt>
                <c:pt idx="2">
                  <c:v>Shooter</c:v>
                </c:pt>
                <c:pt idx="3">
                  <c:v>Role-Playing</c:v>
                </c:pt>
                <c:pt idx="4">
                  <c:v>Adventure</c:v>
                </c:pt>
                <c:pt idx="5">
                  <c:v>Misc</c:v>
                </c:pt>
                <c:pt idx="6">
                  <c:v>Racing</c:v>
                </c:pt>
                <c:pt idx="7">
                  <c:v>Fighting</c:v>
                </c:pt>
                <c:pt idx="8">
                  <c:v>Simulation</c:v>
                </c:pt>
                <c:pt idx="9">
                  <c:v>Strategy</c:v>
                </c:pt>
                <c:pt idx="10">
                  <c:v>Platform</c:v>
                </c:pt>
              </c:strCache>
            </c:strRef>
          </c:cat>
          <c:val>
            <c:numRef>
              <c:f>'Genre Portion Total'!$B$4:$B$15</c:f>
              <c:numCache>
                <c:formatCode>0%</c:formatCode>
                <c:ptCount val="11"/>
                <c:pt idx="0">
                  <c:v>0.31910330035286782</c:v>
                </c:pt>
                <c:pt idx="1">
                  <c:v>0.14073202795267417</c:v>
                </c:pt>
                <c:pt idx="2">
                  <c:v>0.13388223898152635</c:v>
                </c:pt>
                <c:pt idx="3">
                  <c:v>0.12267349339237524</c:v>
                </c:pt>
                <c:pt idx="4">
                  <c:v>8.4826679582093639E-2</c:v>
                </c:pt>
                <c:pt idx="5">
                  <c:v>5.1131253027053195E-2</c:v>
                </c:pt>
                <c:pt idx="6">
                  <c:v>4.0821974676537739E-2</c:v>
                </c:pt>
                <c:pt idx="7">
                  <c:v>3.8261952535805714E-2</c:v>
                </c:pt>
                <c:pt idx="8">
                  <c:v>2.5323462256970873E-2</c:v>
                </c:pt>
                <c:pt idx="9">
                  <c:v>2.193316266519062E-2</c:v>
                </c:pt>
                <c:pt idx="10">
                  <c:v>2.1310454576904451E-2</c:v>
                </c:pt>
              </c:numCache>
            </c:numRef>
          </c:val>
          <c:extLst>
            <c:ext xmlns:c16="http://schemas.microsoft.com/office/drawing/2014/chart" uri="{C3380CC4-5D6E-409C-BE32-E72D297353CC}">
              <c16:uniqueId val="{00000012-3ABE-B243-A543-A4235EBEFBC3}"/>
            </c:ext>
          </c:extLst>
        </c:ser>
        <c:dLbls>
          <c:showLegendKey val="0"/>
          <c:showVal val="0"/>
          <c:showCatName val="0"/>
          <c:showSerName val="0"/>
          <c:showPercent val="0"/>
          <c:showBubbleSize val="0"/>
        </c:dLbls>
        <c:gapWidth val="219"/>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7725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[Book1]Sheet4!PivotTable3</c:name>
    <c:fmtId val="5"/>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Genre Sales by Region (2016)</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Sheet4!$B$3</c:f>
              <c:strCache>
                <c:ptCount val="1"/>
                <c:pt idx="0">
                  <c:v>Sum of NA_Sales</c:v>
                </c:pt>
              </c:strCache>
            </c:strRef>
          </c:tx>
          <c:spPr>
            <a:solidFill>
              <a:schemeClr val="accent1"/>
            </a:solidFill>
            <a:ln>
              <a:noFill/>
            </a:ln>
            <a:effectLst/>
          </c:spPr>
          <c:invertIfNegative val="0"/>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Sheet4!$B$4:$B$15</c:f>
              <c:numCache>
                <c:formatCode>General</c:formatCode>
                <c:ptCount val="11"/>
                <c:pt idx="0">
                  <c:v>20.949999999999982</c:v>
                </c:pt>
                <c:pt idx="1">
                  <c:v>6.8399999999999954</c:v>
                </c:pt>
                <c:pt idx="2">
                  <c:v>2.9</c:v>
                </c:pt>
                <c:pt idx="3">
                  <c:v>3.859999999999999</c:v>
                </c:pt>
                <c:pt idx="4">
                  <c:v>0.79</c:v>
                </c:pt>
                <c:pt idx="5">
                  <c:v>2.9299999999999988</c:v>
                </c:pt>
                <c:pt idx="6">
                  <c:v>8.409999999999993</c:v>
                </c:pt>
                <c:pt idx="7">
                  <c:v>8.2200000000000006</c:v>
                </c:pt>
                <c:pt idx="8">
                  <c:v>2.34</c:v>
                </c:pt>
                <c:pt idx="9">
                  <c:v>8.9899999999999984</c:v>
                </c:pt>
                <c:pt idx="10">
                  <c:v>1.9300000000000002</c:v>
                </c:pt>
              </c:numCache>
            </c:numRef>
          </c:val>
          <c:extLst>
            <c:ext xmlns:c16="http://schemas.microsoft.com/office/drawing/2014/chart" uri="{C3380CC4-5D6E-409C-BE32-E72D297353CC}">
              <c16:uniqueId val="{00000000-106A-4B4E-9FE0-FEF84ED6417D}"/>
            </c:ext>
          </c:extLst>
        </c:ser>
        <c:ser>
          <c:idx val="1"/>
          <c:order val="1"/>
          <c:tx>
            <c:strRef>
              <c:f>Sheet4!$C$3</c:f>
              <c:strCache>
                <c:ptCount val="1"/>
                <c:pt idx="0">
                  <c:v>Sum of EU_Sales</c:v>
                </c:pt>
              </c:strCache>
            </c:strRef>
          </c:tx>
          <c:spPr>
            <a:solidFill>
              <a:schemeClr val="accent2"/>
            </a:solidFill>
            <a:ln>
              <a:noFill/>
            </a:ln>
            <a:effectLst/>
          </c:spPr>
          <c:invertIfNegative val="0"/>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Sheet4!$C$4:$C$15</c:f>
              <c:numCache>
                <c:formatCode>General</c:formatCode>
                <c:ptCount val="11"/>
                <c:pt idx="0">
                  <c:v>15.060000000000004</c:v>
                </c:pt>
                <c:pt idx="1">
                  <c:v>3.6899999999999986</c:v>
                </c:pt>
                <c:pt idx="2">
                  <c:v>1.75</c:v>
                </c:pt>
                <c:pt idx="3">
                  <c:v>2.6399999999999992</c:v>
                </c:pt>
                <c:pt idx="4">
                  <c:v>1.62</c:v>
                </c:pt>
                <c:pt idx="5">
                  <c:v>1.4400000000000002</c:v>
                </c:pt>
                <c:pt idx="6">
                  <c:v>4.8899999999999997</c:v>
                </c:pt>
                <c:pt idx="7">
                  <c:v>8.6</c:v>
                </c:pt>
                <c:pt idx="8">
                  <c:v>0.53999999999999992</c:v>
                </c:pt>
                <c:pt idx="9">
                  <c:v>8.41</c:v>
                </c:pt>
                <c:pt idx="10">
                  <c:v>0.47</c:v>
                </c:pt>
              </c:numCache>
            </c:numRef>
          </c:val>
          <c:extLst>
            <c:ext xmlns:c16="http://schemas.microsoft.com/office/drawing/2014/chart" uri="{C3380CC4-5D6E-409C-BE32-E72D297353CC}">
              <c16:uniqueId val="{00000001-106A-4B4E-9FE0-FEF84ED6417D}"/>
            </c:ext>
          </c:extLst>
        </c:ser>
        <c:ser>
          <c:idx val="2"/>
          <c:order val="2"/>
          <c:tx>
            <c:strRef>
              <c:f>Sheet4!$D$3</c:f>
              <c:strCache>
                <c:ptCount val="1"/>
                <c:pt idx="0">
                  <c:v>Sum of JP_Sales</c:v>
                </c:pt>
              </c:strCache>
            </c:strRef>
          </c:tx>
          <c:spPr>
            <a:solidFill>
              <a:schemeClr val="accent3"/>
            </a:solidFill>
            <a:ln>
              <a:noFill/>
            </a:ln>
            <a:effectLst/>
          </c:spPr>
          <c:invertIfNegative val="0"/>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Sheet4!$D$4:$D$15</c:f>
              <c:numCache>
                <c:formatCode>General</c:formatCode>
                <c:ptCount val="11"/>
                <c:pt idx="0">
                  <c:v>10.110000000000003</c:v>
                </c:pt>
                <c:pt idx="1">
                  <c:v>1.73</c:v>
                </c:pt>
                <c:pt idx="2">
                  <c:v>0.88</c:v>
                </c:pt>
                <c:pt idx="3">
                  <c:v>0.8899999999999999</c:v>
                </c:pt>
                <c:pt idx="4">
                  <c:v>0.67000000000000015</c:v>
                </c:pt>
                <c:pt idx="5">
                  <c:v>1.5300000000000002</c:v>
                </c:pt>
                <c:pt idx="6">
                  <c:v>4.4300000000000006</c:v>
                </c:pt>
                <c:pt idx="7">
                  <c:v>2.5300000000000007</c:v>
                </c:pt>
                <c:pt idx="8">
                  <c:v>0.78</c:v>
                </c:pt>
                <c:pt idx="9">
                  <c:v>2.9400000000000004</c:v>
                </c:pt>
                <c:pt idx="10">
                  <c:v>0.77</c:v>
                </c:pt>
              </c:numCache>
            </c:numRef>
          </c:val>
          <c:extLst>
            <c:ext xmlns:c16="http://schemas.microsoft.com/office/drawing/2014/chart" uri="{C3380CC4-5D6E-409C-BE32-E72D297353CC}">
              <c16:uniqueId val="{00000002-106A-4B4E-9FE0-FEF84ED6417D}"/>
            </c:ext>
          </c:extLst>
        </c:ser>
        <c:dLbls>
          <c:showLegendKey val="0"/>
          <c:showVal val="0"/>
          <c:showCatName val="0"/>
          <c:showSerName val="0"/>
          <c:showPercent val="0"/>
          <c:showBubbleSize val="0"/>
        </c:dLbls>
        <c:gapWidth val="219"/>
        <c:overlap val="100"/>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77253344"/>
        <c:crosses val="autoZero"/>
        <c:crossBetween val="between"/>
      </c:valAx>
      <c:spPr>
        <a:noFill/>
        <a:ln>
          <a:noFill/>
        </a:ln>
        <a:effectLst/>
      </c:spPr>
    </c:plotArea>
    <c:legend>
      <c:legendPos val="r"/>
      <c:layout>
        <c:manualLayout>
          <c:xMode val="edge"/>
          <c:yMode val="edge"/>
          <c:x val="0.86049035993039158"/>
          <c:y val="0.24156510931697237"/>
          <c:w val="0.13294508864728888"/>
          <c:h val="0.3919108125629167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NA (2)!PivotTable3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NA_Sales by</a:t>
            </a:r>
            <a:r>
              <a:rPr lang="en-US" baseline="0"/>
              <a:t> Genre (2016)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8AD8"/>
          </a:solidFill>
          <a:ln>
            <a:noFill/>
          </a:ln>
          <a:effectLst/>
        </c:spPr>
      </c:pivotFmt>
      <c:pivotFmt>
        <c:idx val="2"/>
        <c:spPr>
          <a:solidFill>
            <a:srgbClr val="7A81FF"/>
          </a:solidFill>
          <a:ln>
            <a:noFill/>
          </a:ln>
          <a:effectLst/>
        </c:spPr>
      </c:pivotFmt>
      <c:pivotFmt>
        <c:idx val="3"/>
        <c:spPr>
          <a:solidFill>
            <a:srgbClr val="73FEFF"/>
          </a:solidFill>
          <a:ln>
            <a:noFill/>
          </a:ln>
          <a:effectLst/>
        </c:spPr>
      </c:pivotFmt>
      <c:pivotFmt>
        <c:idx val="4"/>
        <c:spPr>
          <a:solidFill>
            <a:srgbClr val="73FB79"/>
          </a:solidFill>
          <a:ln>
            <a:noFill/>
          </a:ln>
          <a:effectLst/>
        </c:spPr>
      </c:pivotFmt>
      <c:pivotFmt>
        <c:idx val="5"/>
        <c:spPr>
          <a:solidFill>
            <a:srgbClr val="FF7E79"/>
          </a:solidFill>
          <a:ln>
            <a:noFill/>
          </a:ln>
          <a:effectLst/>
        </c:spPr>
      </c:pivotFmt>
      <c:pivotFmt>
        <c:idx val="6"/>
        <c:spPr>
          <a:solidFill>
            <a:srgbClr val="FF2F92"/>
          </a:solidFill>
          <a:ln>
            <a:noFill/>
          </a:ln>
          <a:effectLst/>
        </c:spPr>
      </c:pivotFmt>
      <c:pivotFmt>
        <c:idx val="7"/>
        <c:spPr>
          <a:solidFill>
            <a:srgbClr val="9437FF"/>
          </a:solidFill>
          <a:ln>
            <a:noFill/>
          </a:ln>
          <a:effectLst/>
        </c:spPr>
      </c:pivotFmt>
      <c:pivotFmt>
        <c:idx val="8"/>
        <c:spPr>
          <a:solidFill>
            <a:srgbClr val="0432FF"/>
          </a:solidFill>
          <a:ln>
            <a:noFill/>
          </a:ln>
          <a:effectLst/>
        </c:spPr>
      </c:pivotFmt>
      <c:pivotFmt>
        <c:idx val="9"/>
        <c:spPr>
          <a:solidFill>
            <a:srgbClr val="00FDFF"/>
          </a:solidFill>
          <a:ln>
            <a:noFill/>
          </a:ln>
          <a:effectLst/>
        </c:spPr>
      </c:pivotFmt>
      <c:pivotFmt>
        <c:idx val="10"/>
        <c:spPr>
          <a:solidFill>
            <a:srgbClr val="FF9300"/>
          </a:solidFill>
          <a:ln>
            <a:noFill/>
          </a:ln>
          <a:effectLst/>
        </c:spPr>
      </c:pivotFmt>
      <c:pivotFmt>
        <c:idx val="11"/>
        <c:spPr>
          <a:solidFill>
            <a:srgbClr val="942093"/>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8AD8"/>
          </a:solidFill>
          <a:ln>
            <a:noFill/>
          </a:ln>
          <a:effectLst/>
        </c:spPr>
      </c:pivotFmt>
      <c:pivotFmt>
        <c:idx val="14"/>
        <c:spPr>
          <a:solidFill>
            <a:srgbClr val="FF9300"/>
          </a:solidFill>
          <a:ln>
            <a:noFill/>
          </a:ln>
          <a:effectLst/>
        </c:spPr>
      </c:pivotFmt>
      <c:pivotFmt>
        <c:idx val="15"/>
        <c:spPr>
          <a:solidFill>
            <a:srgbClr val="9437FF"/>
          </a:solidFill>
          <a:ln>
            <a:noFill/>
          </a:ln>
          <a:effectLst/>
        </c:spPr>
      </c:pivotFmt>
      <c:pivotFmt>
        <c:idx val="16"/>
        <c:spPr>
          <a:solidFill>
            <a:srgbClr val="0432FF"/>
          </a:solidFill>
          <a:ln>
            <a:noFill/>
          </a:ln>
          <a:effectLst/>
        </c:spPr>
      </c:pivotFmt>
      <c:pivotFmt>
        <c:idx val="17"/>
        <c:spPr>
          <a:solidFill>
            <a:srgbClr val="7A81FF"/>
          </a:solidFill>
          <a:ln>
            <a:noFill/>
          </a:ln>
          <a:effectLst/>
        </c:spPr>
      </c:pivotFmt>
      <c:pivotFmt>
        <c:idx val="18"/>
        <c:spPr>
          <a:solidFill>
            <a:srgbClr val="73FB79"/>
          </a:solidFill>
          <a:ln>
            <a:noFill/>
          </a:ln>
          <a:effectLst/>
        </c:spPr>
      </c:pivotFmt>
      <c:pivotFmt>
        <c:idx val="19"/>
        <c:spPr>
          <a:solidFill>
            <a:srgbClr val="FF2F92"/>
          </a:solidFill>
          <a:ln>
            <a:noFill/>
          </a:ln>
          <a:effectLst/>
        </c:spPr>
      </c:pivotFmt>
      <c:pivotFmt>
        <c:idx val="20"/>
        <c:spPr>
          <a:solidFill>
            <a:srgbClr val="73FEFF"/>
          </a:solidFill>
          <a:ln>
            <a:noFill/>
          </a:ln>
          <a:effectLst/>
        </c:spPr>
      </c:pivotFmt>
      <c:pivotFmt>
        <c:idx val="21"/>
        <c:spPr>
          <a:solidFill>
            <a:srgbClr val="00FDFF"/>
          </a:solidFill>
          <a:ln>
            <a:noFill/>
          </a:ln>
          <a:effectLst/>
        </c:spPr>
      </c:pivotFmt>
      <c:pivotFmt>
        <c:idx val="22"/>
        <c:spPr>
          <a:solidFill>
            <a:srgbClr val="942093"/>
          </a:solidFill>
          <a:ln>
            <a:noFill/>
          </a:ln>
          <a:effectLst/>
        </c:spPr>
      </c:pivotFmt>
      <c:pivotFmt>
        <c:idx val="23"/>
        <c:spPr>
          <a:solidFill>
            <a:srgbClr val="FF7E79"/>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rgbClr val="FF8AD8"/>
          </a:solidFill>
          <a:ln>
            <a:noFill/>
          </a:ln>
          <a:effectLst/>
        </c:spPr>
      </c:pivotFmt>
      <c:pivotFmt>
        <c:idx val="26"/>
        <c:spPr>
          <a:solidFill>
            <a:srgbClr val="FF9300"/>
          </a:solidFill>
          <a:ln>
            <a:noFill/>
          </a:ln>
          <a:effectLst/>
        </c:spPr>
      </c:pivotFmt>
      <c:pivotFmt>
        <c:idx val="27"/>
        <c:spPr>
          <a:solidFill>
            <a:srgbClr val="9437FF"/>
          </a:solidFill>
          <a:ln>
            <a:noFill/>
          </a:ln>
          <a:effectLst/>
        </c:spPr>
      </c:pivotFmt>
      <c:pivotFmt>
        <c:idx val="28"/>
        <c:spPr>
          <a:solidFill>
            <a:srgbClr val="0432FF"/>
          </a:solidFill>
          <a:ln>
            <a:noFill/>
          </a:ln>
          <a:effectLst/>
        </c:spPr>
      </c:pivotFmt>
      <c:pivotFmt>
        <c:idx val="29"/>
        <c:spPr>
          <a:solidFill>
            <a:srgbClr val="7A81FF"/>
          </a:solidFill>
          <a:ln>
            <a:noFill/>
          </a:ln>
          <a:effectLst/>
        </c:spPr>
      </c:pivotFmt>
      <c:pivotFmt>
        <c:idx val="30"/>
        <c:spPr>
          <a:solidFill>
            <a:srgbClr val="73FB79"/>
          </a:solidFill>
          <a:ln>
            <a:noFill/>
          </a:ln>
          <a:effectLst/>
        </c:spPr>
      </c:pivotFmt>
      <c:pivotFmt>
        <c:idx val="31"/>
        <c:spPr>
          <a:solidFill>
            <a:srgbClr val="FF2F92"/>
          </a:solidFill>
          <a:ln>
            <a:noFill/>
          </a:ln>
          <a:effectLst/>
        </c:spPr>
      </c:pivotFmt>
      <c:pivotFmt>
        <c:idx val="32"/>
        <c:spPr>
          <a:solidFill>
            <a:srgbClr val="73FEFF"/>
          </a:solidFill>
          <a:ln>
            <a:noFill/>
          </a:ln>
          <a:effectLst/>
        </c:spPr>
      </c:pivotFmt>
      <c:pivotFmt>
        <c:idx val="33"/>
        <c:spPr>
          <a:solidFill>
            <a:srgbClr val="00FDFF"/>
          </a:solidFill>
          <a:ln>
            <a:noFill/>
          </a:ln>
          <a:effectLst/>
        </c:spPr>
      </c:pivotFmt>
      <c:pivotFmt>
        <c:idx val="34"/>
        <c:spPr>
          <a:solidFill>
            <a:srgbClr val="942093"/>
          </a:solidFill>
          <a:ln>
            <a:noFill/>
          </a:ln>
          <a:effectLst/>
        </c:spPr>
      </c:pivotFmt>
      <c:pivotFmt>
        <c:idx val="35"/>
        <c:spPr>
          <a:solidFill>
            <a:srgbClr val="FF7E79"/>
          </a:solidFill>
          <a:ln>
            <a:noFill/>
          </a:ln>
          <a:effectLst/>
        </c:spPr>
      </c:pivotFmt>
    </c:pivotFmts>
    <c:plotArea>
      <c:layout/>
      <c:barChart>
        <c:barDir val="col"/>
        <c:grouping val="clustered"/>
        <c:varyColors val="0"/>
        <c:ser>
          <c:idx val="0"/>
          <c:order val="0"/>
          <c:tx>
            <c:strRef>
              <c:f>'Genre Portion NA (2)'!$B$3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01-6B29-7A46-971E-0945B412192D}"/>
              </c:ext>
            </c:extLst>
          </c:dPt>
          <c:dPt>
            <c:idx val="1"/>
            <c:invertIfNegative val="0"/>
            <c:bubble3D val="0"/>
            <c:spPr>
              <a:solidFill>
                <a:srgbClr val="FF9300"/>
              </a:solidFill>
              <a:ln>
                <a:noFill/>
              </a:ln>
              <a:effectLst/>
            </c:spPr>
            <c:extLst>
              <c:ext xmlns:c16="http://schemas.microsoft.com/office/drawing/2014/chart" uri="{C3380CC4-5D6E-409C-BE32-E72D297353CC}">
                <c16:uniqueId val="{00000003-6B29-7A46-971E-0945B412192D}"/>
              </c:ext>
            </c:extLst>
          </c:dPt>
          <c:dPt>
            <c:idx val="2"/>
            <c:invertIfNegative val="0"/>
            <c:bubble3D val="0"/>
            <c:spPr>
              <a:solidFill>
                <a:srgbClr val="9437FF"/>
              </a:solidFill>
              <a:ln>
                <a:noFill/>
              </a:ln>
              <a:effectLst/>
            </c:spPr>
            <c:extLst>
              <c:ext xmlns:c16="http://schemas.microsoft.com/office/drawing/2014/chart" uri="{C3380CC4-5D6E-409C-BE32-E72D297353CC}">
                <c16:uniqueId val="{00000005-6B29-7A46-971E-0945B412192D}"/>
              </c:ext>
            </c:extLst>
          </c:dPt>
          <c:dPt>
            <c:idx val="3"/>
            <c:invertIfNegative val="0"/>
            <c:bubble3D val="0"/>
            <c:spPr>
              <a:solidFill>
                <a:srgbClr val="0432FF"/>
              </a:solidFill>
              <a:ln>
                <a:noFill/>
              </a:ln>
              <a:effectLst/>
            </c:spPr>
            <c:extLst>
              <c:ext xmlns:c16="http://schemas.microsoft.com/office/drawing/2014/chart" uri="{C3380CC4-5D6E-409C-BE32-E72D297353CC}">
                <c16:uniqueId val="{00000007-6B29-7A46-971E-0945B412192D}"/>
              </c:ext>
            </c:extLst>
          </c:dPt>
          <c:dPt>
            <c:idx val="4"/>
            <c:invertIfNegative val="0"/>
            <c:bubble3D val="0"/>
            <c:spPr>
              <a:solidFill>
                <a:srgbClr val="7A81FF"/>
              </a:solidFill>
              <a:ln>
                <a:noFill/>
              </a:ln>
              <a:effectLst/>
            </c:spPr>
            <c:extLst>
              <c:ext xmlns:c16="http://schemas.microsoft.com/office/drawing/2014/chart" uri="{C3380CC4-5D6E-409C-BE32-E72D297353CC}">
                <c16:uniqueId val="{00000009-6B29-7A46-971E-0945B412192D}"/>
              </c:ext>
            </c:extLst>
          </c:dPt>
          <c:dPt>
            <c:idx val="5"/>
            <c:invertIfNegative val="0"/>
            <c:bubble3D val="0"/>
            <c:spPr>
              <a:solidFill>
                <a:srgbClr val="73FB79"/>
              </a:solidFill>
              <a:ln>
                <a:noFill/>
              </a:ln>
              <a:effectLst/>
            </c:spPr>
            <c:extLst>
              <c:ext xmlns:c16="http://schemas.microsoft.com/office/drawing/2014/chart" uri="{C3380CC4-5D6E-409C-BE32-E72D297353CC}">
                <c16:uniqueId val="{0000000B-6B29-7A46-971E-0945B412192D}"/>
              </c:ext>
            </c:extLst>
          </c:dPt>
          <c:dPt>
            <c:idx val="6"/>
            <c:invertIfNegative val="0"/>
            <c:bubble3D val="0"/>
            <c:spPr>
              <a:solidFill>
                <a:srgbClr val="FF2F92"/>
              </a:solidFill>
              <a:ln>
                <a:noFill/>
              </a:ln>
              <a:effectLst/>
            </c:spPr>
            <c:extLst>
              <c:ext xmlns:c16="http://schemas.microsoft.com/office/drawing/2014/chart" uri="{C3380CC4-5D6E-409C-BE32-E72D297353CC}">
                <c16:uniqueId val="{0000000D-6B29-7A46-971E-0945B412192D}"/>
              </c:ext>
            </c:extLst>
          </c:dPt>
          <c:dPt>
            <c:idx val="7"/>
            <c:invertIfNegative val="0"/>
            <c:bubble3D val="0"/>
            <c:spPr>
              <a:solidFill>
                <a:srgbClr val="73FEFF"/>
              </a:solidFill>
              <a:ln>
                <a:noFill/>
              </a:ln>
              <a:effectLst/>
            </c:spPr>
            <c:extLst>
              <c:ext xmlns:c16="http://schemas.microsoft.com/office/drawing/2014/chart" uri="{C3380CC4-5D6E-409C-BE32-E72D297353CC}">
                <c16:uniqueId val="{0000000F-6B29-7A46-971E-0945B412192D}"/>
              </c:ext>
            </c:extLst>
          </c:dPt>
          <c:dPt>
            <c:idx val="8"/>
            <c:invertIfNegative val="0"/>
            <c:bubble3D val="0"/>
            <c:spPr>
              <a:solidFill>
                <a:srgbClr val="00FDFF"/>
              </a:solidFill>
              <a:ln>
                <a:noFill/>
              </a:ln>
              <a:effectLst/>
            </c:spPr>
            <c:extLst>
              <c:ext xmlns:c16="http://schemas.microsoft.com/office/drawing/2014/chart" uri="{C3380CC4-5D6E-409C-BE32-E72D297353CC}">
                <c16:uniqueId val="{00000011-6B29-7A46-971E-0945B412192D}"/>
              </c:ext>
            </c:extLst>
          </c:dPt>
          <c:dPt>
            <c:idx val="9"/>
            <c:invertIfNegative val="0"/>
            <c:bubble3D val="0"/>
            <c:spPr>
              <a:solidFill>
                <a:srgbClr val="942093"/>
              </a:solidFill>
              <a:ln>
                <a:noFill/>
              </a:ln>
              <a:effectLst/>
            </c:spPr>
            <c:extLst>
              <c:ext xmlns:c16="http://schemas.microsoft.com/office/drawing/2014/chart" uri="{C3380CC4-5D6E-409C-BE32-E72D297353CC}">
                <c16:uniqueId val="{00000013-6B29-7A46-971E-0945B412192D}"/>
              </c:ext>
            </c:extLst>
          </c:dPt>
          <c:dPt>
            <c:idx val="10"/>
            <c:invertIfNegative val="0"/>
            <c:bubble3D val="0"/>
            <c:spPr>
              <a:solidFill>
                <a:srgbClr val="FF7E79"/>
              </a:solidFill>
              <a:ln>
                <a:noFill/>
              </a:ln>
              <a:effectLst/>
            </c:spPr>
            <c:extLst>
              <c:ext xmlns:c16="http://schemas.microsoft.com/office/drawing/2014/chart" uri="{C3380CC4-5D6E-409C-BE32-E72D297353CC}">
                <c16:uniqueId val="{00000015-6B29-7A46-971E-0945B412192D}"/>
              </c:ext>
            </c:extLst>
          </c:dPt>
          <c:cat>
            <c:strRef>
              <c:f>'Genre Portion NA (2)'!$A$4:$A$15</c:f>
              <c:strCache>
                <c:ptCount val="11"/>
                <c:pt idx="0">
                  <c:v>Action</c:v>
                </c:pt>
                <c:pt idx="1">
                  <c:v>Sports</c:v>
                </c:pt>
                <c:pt idx="2">
                  <c:v>Role-Playing</c:v>
                </c:pt>
                <c:pt idx="3">
                  <c:v>Shooter</c:v>
                </c:pt>
                <c:pt idx="4">
                  <c:v>Adventure</c:v>
                </c:pt>
                <c:pt idx="5">
                  <c:v>Misc</c:v>
                </c:pt>
                <c:pt idx="6">
                  <c:v>Racing</c:v>
                </c:pt>
                <c:pt idx="7">
                  <c:v>Fighting</c:v>
                </c:pt>
                <c:pt idx="8">
                  <c:v>Simulation</c:v>
                </c:pt>
                <c:pt idx="9">
                  <c:v>Strategy</c:v>
                </c:pt>
                <c:pt idx="10">
                  <c:v>Platform</c:v>
                </c:pt>
              </c:strCache>
            </c:strRef>
          </c:cat>
          <c:val>
            <c:numRef>
              <c:f>'Genre Portion NA (2)'!$B$4:$B$15</c:f>
              <c:numCache>
                <c:formatCode>0%</c:formatCode>
                <c:ptCount val="11"/>
                <c:pt idx="0">
                  <c:v>0.30736502347417816</c:v>
                </c:pt>
                <c:pt idx="1">
                  <c:v>0.13189553990610328</c:v>
                </c:pt>
                <c:pt idx="2">
                  <c:v>0.12338615023474168</c:v>
                </c:pt>
                <c:pt idx="3">
                  <c:v>0.12059859154929579</c:v>
                </c:pt>
                <c:pt idx="4">
                  <c:v>0.10035211267605627</c:v>
                </c:pt>
                <c:pt idx="5">
                  <c:v>5.6631455399061018E-2</c:v>
                </c:pt>
                <c:pt idx="6">
                  <c:v>4.2987089201877916E-2</c:v>
                </c:pt>
                <c:pt idx="7">
                  <c:v>4.2546948356807515E-2</c:v>
                </c:pt>
                <c:pt idx="8">
                  <c:v>3.4330985915492961E-2</c:v>
                </c:pt>
                <c:pt idx="9">
                  <c:v>2.8315727699530519E-2</c:v>
                </c:pt>
                <c:pt idx="10">
                  <c:v>1.1590375586854461E-2</c:v>
                </c:pt>
              </c:numCache>
            </c:numRef>
          </c:val>
          <c:extLst>
            <c:ext xmlns:c16="http://schemas.microsoft.com/office/drawing/2014/chart" uri="{C3380CC4-5D6E-409C-BE32-E72D297353CC}">
              <c16:uniqueId val="{00000016-6B29-7A46-971E-0945B412192D}"/>
            </c:ext>
          </c:extLst>
        </c:ser>
        <c:dLbls>
          <c:showLegendKey val="0"/>
          <c:showVal val="0"/>
          <c:showCatName val="0"/>
          <c:showSerName val="0"/>
          <c:showPercent val="0"/>
          <c:showBubbleSize val="0"/>
        </c:dLbls>
        <c:gapWidth val="219"/>
        <c:overlap val="-27"/>
        <c:axId val="674459488"/>
        <c:axId val="674461136"/>
      </c:barChart>
      <c:catAx>
        <c:axId val="6744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4461136"/>
        <c:crosses val="autoZero"/>
        <c:auto val="1"/>
        <c:lblAlgn val="ctr"/>
        <c:lblOffset val="100"/>
        <c:noMultiLvlLbl val="0"/>
      </c:catAx>
      <c:valAx>
        <c:axId val="67446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459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EU (2)!PivotTable3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err="1"/>
              <a:t>EU_Sales</a:t>
            </a:r>
            <a:r>
              <a:rPr lang="en-US" baseline="0" dirty="0"/>
              <a:t> by Genre (2016)</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rgbClr val="73FEFF"/>
          </a:solidFill>
          <a:ln>
            <a:noFill/>
          </a:ln>
          <a:effectLst/>
        </c:spPr>
      </c:pivotFmt>
      <c:pivotFmt>
        <c:idx val="19"/>
        <c:spPr>
          <a:solidFill>
            <a:srgbClr val="73FB79"/>
          </a:solidFill>
          <a:ln>
            <a:noFill/>
          </a:ln>
          <a:effectLst/>
        </c:spPr>
      </c:pivotFmt>
      <c:pivotFmt>
        <c:idx val="20"/>
        <c:spPr>
          <a:solidFill>
            <a:srgbClr val="FF7E79"/>
          </a:solidFill>
          <a:ln>
            <a:noFill/>
          </a:ln>
          <a:effectLst/>
        </c:spPr>
      </c:pivotFmt>
      <c:pivotFmt>
        <c:idx val="21"/>
        <c:spPr>
          <a:solidFill>
            <a:srgbClr val="FF2F92"/>
          </a:solidFill>
          <a:ln>
            <a:noFill/>
          </a:ln>
          <a:effectLst/>
        </c:spPr>
      </c:pivotFmt>
      <c:pivotFmt>
        <c:idx val="22"/>
        <c:spPr>
          <a:solidFill>
            <a:srgbClr val="9437FF"/>
          </a:solidFill>
          <a:ln>
            <a:noFill/>
          </a:ln>
          <a:effectLst/>
        </c:spPr>
      </c:pivotFmt>
      <c:pivotFmt>
        <c:idx val="23"/>
        <c:spPr>
          <a:solidFill>
            <a:srgbClr val="0432FF"/>
          </a:solidFill>
          <a:ln>
            <a:noFill/>
          </a:ln>
          <a:effectLst/>
        </c:spPr>
      </c:pivotFmt>
      <c:pivotFmt>
        <c:idx val="24"/>
        <c:spPr>
          <a:solidFill>
            <a:srgbClr val="00FDFF"/>
          </a:solidFill>
          <a:ln>
            <a:noFill/>
          </a:ln>
          <a:effectLst/>
        </c:spPr>
      </c:pivotFmt>
      <c:pivotFmt>
        <c:idx val="25"/>
        <c:spPr>
          <a:solidFill>
            <a:srgbClr val="FF9300"/>
          </a:solidFill>
          <a:ln>
            <a:noFill/>
          </a:ln>
          <a:effectLst/>
        </c:spPr>
      </c:pivotFmt>
      <c:pivotFmt>
        <c:idx val="26"/>
        <c:spPr>
          <a:solidFill>
            <a:srgbClr val="942093"/>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rgbClr val="FF9300"/>
          </a:solidFill>
          <a:ln>
            <a:noFill/>
          </a:ln>
          <a:effectLst/>
        </c:spPr>
      </c:pivotFmt>
      <c:pivotFmt>
        <c:idx val="29"/>
        <c:spPr>
          <a:solidFill>
            <a:srgbClr val="0432FF"/>
          </a:solidFill>
          <a:ln>
            <a:noFill/>
          </a:ln>
          <a:effectLst/>
        </c:spPr>
      </c:pivotFmt>
      <c:pivotFmt>
        <c:idx val="30"/>
        <c:spPr>
          <a:solidFill>
            <a:srgbClr val="9437FF"/>
          </a:solidFill>
          <a:ln>
            <a:noFill/>
          </a:ln>
          <a:effectLst/>
        </c:spPr>
      </c:pivotFmt>
      <c:pivotFmt>
        <c:idx val="31"/>
        <c:spPr>
          <a:solidFill>
            <a:srgbClr val="73FB79"/>
          </a:solidFill>
          <a:ln>
            <a:noFill/>
          </a:ln>
          <a:effectLst/>
        </c:spPr>
      </c:pivotFmt>
      <c:pivotFmt>
        <c:idx val="32"/>
        <c:spPr>
          <a:solidFill>
            <a:srgbClr val="FF2F92"/>
          </a:solidFill>
          <a:ln>
            <a:noFill/>
          </a:ln>
          <a:effectLst/>
        </c:spPr>
      </c:pivotFmt>
      <c:pivotFmt>
        <c:idx val="33"/>
        <c:spPr>
          <a:solidFill>
            <a:srgbClr val="73FEFF"/>
          </a:solidFill>
          <a:ln>
            <a:noFill/>
          </a:ln>
          <a:effectLst/>
        </c:spPr>
      </c:pivotFmt>
      <c:pivotFmt>
        <c:idx val="34"/>
        <c:spPr>
          <a:solidFill>
            <a:srgbClr val="00FDFF"/>
          </a:solidFill>
          <a:ln>
            <a:noFill/>
          </a:ln>
          <a:effectLst/>
        </c:spPr>
      </c:pivotFmt>
      <c:pivotFmt>
        <c:idx val="35"/>
        <c:spPr>
          <a:solidFill>
            <a:srgbClr val="942093"/>
          </a:solidFill>
          <a:ln>
            <a:noFill/>
          </a:ln>
          <a:effectLst/>
        </c:spPr>
      </c:pivotFmt>
      <c:pivotFmt>
        <c:idx val="36"/>
        <c:spPr>
          <a:solidFill>
            <a:srgbClr val="FF7E79"/>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FF9300"/>
          </a:solidFill>
          <a:ln>
            <a:noFill/>
          </a:ln>
          <a:effectLst/>
        </c:spPr>
      </c:pivotFmt>
      <c:pivotFmt>
        <c:idx val="39"/>
        <c:spPr>
          <a:solidFill>
            <a:srgbClr val="0432FF"/>
          </a:solidFill>
          <a:ln>
            <a:noFill/>
          </a:ln>
          <a:effectLst/>
        </c:spPr>
      </c:pivotFmt>
      <c:pivotFmt>
        <c:idx val="40"/>
        <c:spPr>
          <a:solidFill>
            <a:srgbClr val="9437FF"/>
          </a:solidFill>
          <a:ln>
            <a:noFill/>
          </a:ln>
          <a:effectLst/>
        </c:spPr>
      </c:pivotFmt>
      <c:pivotFmt>
        <c:idx val="41"/>
        <c:spPr>
          <a:solidFill>
            <a:srgbClr val="73FB79"/>
          </a:solidFill>
          <a:ln>
            <a:noFill/>
          </a:ln>
          <a:effectLst/>
        </c:spPr>
      </c:pivotFmt>
      <c:pivotFmt>
        <c:idx val="42"/>
        <c:spPr>
          <a:solidFill>
            <a:srgbClr val="FF2F92"/>
          </a:solidFill>
          <a:ln>
            <a:noFill/>
          </a:ln>
          <a:effectLst/>
        </c:spPr>
      </c:pivotFmt>
      <c:pivotFmt>
        <c:idx val="43"/>
        <c:spPr>
          <a:solidFill>
            <a:srgbClr val="73FEFF"/>
          </a:solidFill>
          <a:ln>
            <a:noFill/>
          </a:ln>
          <a:effectLst/>
        </c:spPr>
      </c:pivotFmt>
      <c:pivotFmt>
        <c:idx val="44"/>
        <c:spPr>
          <a:solidFill>
            <a:srgbClr val="00FDFF"/>
          </a:solidFill>
          <a:ln>
            <a:noFill/>
          </a:ln>
          <a:effectLst/>
        </c:spPr>
      </c:pivotFmt>
      <c:pivotFmt>
        <c:idx val="45"/>
        <c:spPr>
          <a:solidFill>
            <a:srgbClr val="942093"/>
          </a:solidFill>
          <a:ln>
            <a:noFill/>
          </a:ln>
          <a:effectLst/>
        </c:spPr>
      </c:pivotFmt>
      <c:pivotFmt>
        <c:idx val="46"/>
        <c:spPr>
          <a:solidFill>
            <a:srgbClr val="FF7E79"/>
          </a:solidFill>
          <a:ln>
            <a:noFill/>
          </a:ln>
          <a:effectLst/>
        </c:spPr>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rgbClr val="FF8AD8"/>
          </a:solidFill>
          <a:ln>
            <a:noFill/>
          </a:ln>
          <a:effectLst/>
        </c:spPr>
      </c:pivotFmt>
      <c:pivotFmt>
        <c:idx val="50"/>
        <c:spPr>
          <a:solidFill>
            <a:srgbClr val="7A81FF"/>
          </a:solidFill>
          <a:ln>
            <a:noFill/>
          </a:ln>
          <a:effectLst/>
        </c:spPr>
      </c:pivotFmt>
      <c:pivotFmt>
        <c:idx val="51"/>
        <c:spPr>
          <a:solidFill>
            <a:srgbClr val="73FEFF"/>
          </a:solidFill>
          <a:ln>
            <a:noFill/>
          </a:ln>
          <a:effectLst/>
        </c:spPr>
      </c:pivotFmt>
      <c:pivotFmt>
        <c:idx val="52"/>
        <c:spPr>
          <a:solidFill>
            <a:srgbClr val="73FB79"/>
          </a:solidFill>
          <a:ln>
            <a:noFill/>
          </a:ln>
          <a:effectLst/>
        </c:spPr>
      </c:pivotFmt>
      <c:pivotFmt>
        <c:idx val="53"/>
        <c:spPr>
          <a:solidFill>
            <a:srgbClr val="FF7E79"/>
          </a:solidFill>
          <a:ln>
            <a:noFill/>
          </a:ln>
          <a:effectLst/>
        </c:spPr>
      </c:pivotFmt>
      <c:pivotFmt>
        <c:idx val="54"/>
        <c:spPr>
          <a:solidFill>
            <a:srgbClr val="FF2F92"/>
          </a:solidFill>
          <a:ln>
            <a:noFill/>
          </a:ln>
          <a:effectLst/>
        </c:spPr>
      </c:pivotFmt>
      <c:pivotFmt>
        <c:idx val="55"/>
        <c:spPr>
          <a:solidFill>
            <a:srgbClr val="9437FF"/>
          </a:solidFill>
          <a:ln>
            <a:noFill/>
          </a:ln>
          <a:effectLst/>
        </c:spPr>
      </c:pivotFmt>
      <c:pivotFmt>
        <c:idx val="56"/>
        <c:spPr>
          <a:solidFill>
            <a:srgbClr val="0432FF"/>
          </a:solidFill>
          <a:ln>
            <a:noFill/>
          </a:ln>
          <a:effectLst/>
        </c:spPr>
      </c:pivotFmt>
      <c:pivotFmt>
        <c:idx val="57"/>
        <c:spPr>
          <a:solidFill>
            <a:srgbClr val="00FDFF"/>
          </a:solidFill>
          <a:ln>
            <a:noFill/>
          </a:ln>
          <a:effectLst/>
        </c:spPr>
      </c:pivotFmt>
      <c:pivotFmt>
        <c:idx val="58"/>
        <c:spPr>
          <a:solidFill>
            <a:srgbClr val="FF9300"/>
          </a:solidFill>
          <a:ln>
            <a:noFill/>
          </a:ln>
          <a:effectLst/>
        </c:spPr>
      </c:pivotFmt>
      <c:pivotFmt>
        <c:idx val="59"/>
        <c:spPr>
          <a:solidFill>
            <a:srgbClr val="942093"/>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rgbClr val="FF8AD8"/>
          </a:solidFill>
          <a:ln>
            <a:noFill/>
          </a:ln>
          <a:effectLst/>
        </c:spPr>
      </c:pivotFmt>
      <c:pivotFmt>
        <c:idx val="62"/>
        <c:spPr>
          <a:solidFill>
            <a:srgbClr val="0432FF"/>
          </a:solidFill>
          <a:ln>
            <a:noFill/>
          </a:ln>
          <a:effectLst/>
        </c:spPr>
      </c:pivotFmt>
      <c:pivotFmt>
        <c:idx val="63"/>
        <c:spPr>
          <a:solidFill>
            <a:srgbClr val="FF9300"/>
          </a:solidFill>
          <a:ln>
            <a:noFill/>
          </a:ln>
          <a:effectLst/>
        </c:spPr>
      </c:pivotFmt>
      <c:pivotFmt>
        <c:idx val="64"/>
        <c:spPr>
          <a:solidFill>
            <a:srgbClr val="9437FF"/>
          </a:solidFill>
          <a:ln>
            <a:noFill/>
          </a:ln>
          <a:effectLst/>
        </c:spPr>
      </c:pivotFmt>
      <c:pivotFmt>
        <c:idx val="65"/>
        <c:spPr>
          <a:solidFill>
            <a:srgbClr val="7A81FF"/>
          </a:solidFill>
          <a:ln>
            <a:noFill/>
          </a:ln>
          <a:effectLst/>
        </c:spPr>
      </c:pivotFmt>
      <c:pivotFmt>
        <c:idx val="66"/>
        <c:spPr>
          <a:solidFill>
            <a:srgbClr val="73FB79"/>
          </a:solidFill>
          <a:ln>
            <a:noFill/>
          </a:ln>
          <a:effectLst/>
        </c:spPr>
      </c:pivotFmt>
      <c:pivotFmt>
        <c:idx val="67"/>
        <c:spPr>
          <a:solidFill>
            <a:srgbClr val="73FEFF"/>
          </a:solidFill>
          <a:ln>
            <a:noFill/>
          </a:ln>
          <a:effectLst/>
        </c:spPr>
      </c:pivotFmt>
      <c:pivotFmt>
        <c:idx val="68"/>
        <c:spPr>
          <a:solidFill>
            <a:srgbClr val="FF7E79"/>
          </a:solidFill>
          <a:ln>
            <a:noFill/>
          </a:ln>
          <a:effectLst/>
        </c:spPr>
      </c:pivotFmt>
      <c:pivotFmt>
        <c:idx val="69"/>
        <c:spPr>
          <a:solidFill>
            <a:srgbClr val="FF2F92"/>
          </a:solidFill>
          <a:ln>
            <a:noFill/>
          </a:ln>
          <a:effectLst/>
        </c:spPr>
      </c:pivotFmt>
      <c:pivotFmt>
        <c:idx val="70"/>
        <c:spPr>
          <a:solidFill>
            <a:srgbClr val="00FDFF"/>
          </a:solidFill>
          <a:ln>
            <a:noFill/>
          </a:ln>
          <a:effectLst/>
        </c:spPr>
      </c:pivotFmt>
      <c:pivotFmt>
        <c:idx val="71"/>
        <c:spPr>
          <a:solidFill>
            <a:srgbClr val="942093"/>
          </a:solidFill>
          <a:ln>
            <a:noFill/>
          </a:ln>
          <a:effectLst/>
        </c:spPr>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rgbClr val="FF8AD8"/>
          </a:solidFill>
          <a:ln>
            <a:noFill/>
          </a:ln>
          <a:effectLst/>
        </c:spPr>
      </c:pivotFmt>
      <c:pivotFmt>
        <c:idx val="74"/>
        <c:spPr>
          <a:solidFill>
            <a:srgbClr val="0432FF"/>
          </a:solidFill>
          <a:ln>
            <a:noFill/>
          </a:ln>
          <a:effectLst/>
        </c:spPr>
      </c:pivotFmt>
      <c:pivotFmt>
        <c:idx val="75"/>
        <c:spPr>
          <a:solidFill>
            <a:srgbClr val="FF9300"/>
          </a:solidFill>
          <a:ln>
            <a:noFill/>
          </a:ln>
          <a:effectLst/>
        </c:spPr>
      </c:pivotFmt>
      <c:pivotFmt>
        <c:idx val="76"/>
        <c:spPr>
          <a:solidFill>
            <a:srgbClr val="9437FF"/>
          </a:solidFill>
          <a:ln>
            <a:noFill/>
          </a:ln>
          <a:effectLst/>
        </c:spPr>
      </c:pivotFmt>
      <c:pivotFmt>
        <c:idx val="77"/>
        <c:spPr>
          <a:solidFill>
            <a:srgbClr val="7A81FF"/>
          </a:solidFill>
          <a:ln>
            <a:noFill/>
          </a:ln>
          <a:effectLst/>
        </c:spPr>
      </c:pivotFmt>
      <c:pivotFmt>
        <c:idx val="78"/>
        <c:spPr>
          <a:solidFill>
            <a:srgbClr val="73FB79"/>
          </a:solidFill>
          <a:ln>
            <a:noFill/>
          </a:ln>
          <a:effectLst/>
        </c:spPr>
      </c:pivotFmt>
      <c:pivotFmt>
        <c:idx val="79"/>
        <c:spPr>
          <a:solidFill>
            <a:srgbClr val="73FEFF"/>
          </a:solidFill>
          <a:ln>
            <a:noFill/>
          </a:ln>
          <a:effectLst/>
        </c:spPr>
      </c:pivotFmt>
      <c:pivotFmt>
        <c:idx val="80"/>
        <c:spPr>
          <a:solidFill>
            <a:srgbClr val="FF7E79"/>
          </a:solidFill>
          <a:ln>
            <a:noFill/>
          </a:ln>
          <a:effectLst/>
        </c:spPr>
      </c:pivotFmt>
      <c:pivotFmt>
        <c:idx val="81"/>
        <c:spPr>
          <a:solidFill>
            <a:srgbClr val="FF2F92"/>
          </a:solidFill>
          <a:ln>
            <a:noFill/>
          </a:ln>
          <a:effectLst/>
        </c:spPr>
      </c:pivotFmt>
      <c:pivotFmt>
        <c:idx val="82"/>
        <c:spPr>
          <a:solidFill>
            <a:srgbClr val="00FDFF"/>
          </a:solidFill>
          <a:ln>
            <a:noFill/>
          </a:ln>
          <a:effectLst/>
        </c:spPr>
      </c:pivotFmt>
      <c:pivotFmt>
        <c:idx val="83"/>
        <c:spPr>
          <a:solidFill>
            <a:srgbClr val="942093"/>
          </a:solidFill>
          <a:ln>
            <a:noFill/>
          </a:ln>
          <a:effectLst/>
        </c:spPr>
      </c:pivotFmt>
    </c:pivotFmts>
    <c:plotArea>
      <c:layout/>
      <c:barChart>
        <c:barDir val="col"/>
        <c:grouping val="clustered"/>
        <c:varyColors val="0"/>
        <c:ser>
          <c:idx val="0"/>
          <c:order val="0"/>
          <c:tx>
            <c:strRef>
              <c:f>'Genre Portion EU (2)'!$B$3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01-F132-0944-9ADB-DCAB3C412645}"/>
              </c:ext>
            </c:extLst>
          </c:dPt>
          <c:dPt>
            <c:idx val="1"/>
            <c:invertIfNegative val="0"/>
            <c:bubble3D val="0"/>
            <c:spPr>
              <a:solidFill>
                <a:srgbClr val="0432FF"/>
              </a:solidFill>
              <a:ln>
                <a:noFill/>
              </a:ln>
              <a:effectLst/>
            </c:spPr>
            <c:extLst>
              <c:ext xmlns:c16="http://schemas.microsoft.com/office/drawing/2014/chart" uri="{C3380CC4-5D6E-409C-BE32-E72D297353CC}">
                <c16:uniqueId val="{00000003-F132-0944-9ADB-DCAB3C412645}"/>
              </c:ext>
            </c:extLst>
          </c:dPt>
          <c:dPt>
            <c:idx val="2"/>
            <c:invertIfNegative val="0"/>
            <c:bubble3D val="0"/>
            <c:spPr>
              <a:solidFill>
                <a:srgbClr val="FF9300"/>
              </a:solidFill>
              <a:ln>
                <a:noFill/>
              </a:ln>
              <a:effectLst/>
            </c:spPr>
            <c:extLst>
              <c:ext xmlns:c16="http://schemas.microsoft.com/office/drawing/2014/chart" uri="{C3380CC4-5D6E-409C-BE32-E72D297353CC}">
                <c16:uniqueId val="{00000005-F132-0944-9ADB-DCAB3C412645}"/>
              </c:ext>
            </c:extLst>
          </c:dPt>
          <c:dPt>
            <c:idx val="3"/>
            <c:invertIfNegative val="0"/>
            <c:bubble3D val="0"/>
            <c:spPr>
              <a:solidFill>
                <a:srgbClr val="9437FF"/>
              </a:solidFill>
              <a:ln>
                <a:noFill/>
              </a:ln>
              <a:effectLst/>
            </c:spPr>
            <c:extLst>
              <c:ext xmlns:c16="http://schemas.microsoft.com/office/drawing/2014/chart" uri="{C3380CC4-5D6E-409C-BE32-E72D297353CC}">
                <c16:uniqueId val="{00000007-F132-0944-9ADB-DCAB3C412645}"/>
              </c:ext>
            </c:extLst>
          </c:dPt>
          <c:dPt>
            <c:idx val="4"/>
            <c:invertIfNegative val="0"/>
            <c:bubble3D val="0"/>
            <c:spPr>
              <a:solidFill>
                <a:srgbClr val="7A81FF"/>
              </a:solidFill>
              <a:ln>
                <a:noFill/>
              </a:ln>
              <a:effectLst/>
            </c:spPr>
            <c:extLst>
              <c:ext xmlns:c16="http://schemas.microsoft.com/office/drawing/2014/chart" uri="{C3380CC4-5D6E-409C-BE32-E72D297353CC}">
                <c16:uniqueId val="{00000009-F132-0944-9ADB-DCAB3C412645}"/>
              </c:ext>
            </c:extLst>
          </c:dPt>
          <c:dPt>
            <c:idx val="5"/>
            <c:invertIfNegative val="0"/>
            <c:bubble3D val="0"/>
            <c:spPr>
              <a:solidFill>
                <a:srgbClr val="73FB79"/>
              </a:solidFill>
              <a:ln>
                <a:noFill/>
              </a:ln>
              <a:effectLst/>
            </c:spPr>
            <c:extLst>
              <c:ext xmlns:c16="http://schemas.microsoft.com/office/drawing/2014/chart" uri="{C3380CC4-5D6E-409C-BE32-E72D297353CC}">
                <c16:uniqueId val="{0000000B-F132-0944-9ADB-DCAB3C412645}"/>
              </c:ext>
            </c:extLst>
          </c:dPt>
          <c:dPt>
            <c:idx val="6"/>
            <c:invertIfNegative val="0"/>
            <c:bubble3D val="0"/>
            <c:spPr>
              <a:solidFill>
                <a:srgbClr val="73FEFF"/>
              </a:solidFill>
              <a:ln>
                <a:noFill/>
              </a:ln>
              <a:effectLst/>
            </c:spPr>
            <c:extLst>
              <c:ext xmlns:c16="http://schemas.microsoft.com/office/drawing/2014/chart" uri="{C3380CC4-5D6E-409C-BE32-E72D297353CC}">
                <c16:uniqueId val="{0000000D-F132-0944-9ADB-DCAB3C412645}"/>
              </c:ext>
            </c:extLst>
          </c:dPt>
          <c:dPt>
            <c:idx val="7"/>
            <c:invertIfNegative val="0"/>
            <c:bubble3D val="0"/>
            <c:spPr>
              <a:solidFill>
                <a:srgbClr val="FF7E79"/>
              </a:solidFill>
              <a:ln>
                <a:noFill/>
              </a:ln>
              <a:effectLst/>
            </c:spPr>
            <c:extLst>
              <c:ext xmlns:c16="http://schemas.microsoft.com/office/drawing/2014/chart" uri="{C3380CC4-5D6E-409C-BE32-E72D297353CC}">
                <c16:uniqueId val="{0000000F-F132-0944-9ADB-DCAB3C412645}"/>
              </c:ext>
            </c:extLst>
          </c:dPt>
          <c:dPt>
            <c:idx val="8"/>
            <c:invertIfNegative val="0"/>
            <c:bubble3D val="0"/>
            <c:spPr>
              <a:solidFill>
                <a:srgbClr val="FF2F92"/>
              </a:solidFill>
              <a:ln>
                <a:noFill/>
              </a:ln>
              <a:effectLst/>
            </c:spPr>
            <c:extLst>
              <c:ext xmlns:c16="http://schemas.microsoft.com/office/drawing/2014/chart" uri="{C3380CC4-5D6E-409C-BE32-E72D297353CC}">
                <c16:uniqueId val="{00000011-F132-0944-9ADB-DCAB3C412645}"/>
              </c:ext>
            </c:extLst>
          </c:dPt>
          <c:dPt>
            <c:idx val="9"/>
            <c:invertIfNegative val="0"/>
            <c:bubble3D val="0"/>
            <c:spPr>
              <a:solidFill>
                <a:srgbClr val="00FDFF"/>
              </a:solidFill>
              <a:ln>
                <a:noFill/>
              </a:ln>
              <a:effectLst/>
            </c:spPr>
            <c:extLst>
              <c:ext xmlns:c16="http://schemas.microsoft.com/office/drawing/2014/chart" uri="{C3380CC4-5D6E-409C-BE32-E72D297353CC}">
                <c16:uniqueId val="{00000013-F132-0944-9ADB-DCAB3C412645}"/>
              </c:ext>
            </c:extLst>
          </c:dPt>
          <c:dPt>
            <c:idx val="10"/>
            <c:invertIfNegative val="0"/>
            <c:bubble3D val="0"/>
            <c:spPr>
              <a:solidFill>
                <a:srgbClr val="942093"/>
              </a:solidFill>
              <a:ln>
                <a:noFill/>
              </a:ln>
              <a:effectLst/>
            </c:spPr>
            <c:extLst>
              <c:ext xmlns:c16="http://schemas.microsoft.com/office/drawing/2014/chart" uri="{C3380CC4-5D6E-409C-BE32-E72D297353CC}">
                <c16:uniqueId val="{00000015-F132-0944-9ADB-DCAB3C412645}"/>
              </c:ext>
            </c:extLst>
          </c:dPt>
          <c:cat>
            <c:strRef>
              <c:f>'Genre Portion EU (2)'!$A$4:$A$15</c:f>
              <c:strCache>
                <c:ptCount val="11"/>
                <c:pt idx="0">
                  <c:v>Action</c:v>
                </c:pt>
                <c:pt idx="1">
                  <c:v>Shooter</c:v>
                </c:pt>
                <c:pt idx="2">
                  <c:v>Sports</c:v>
                </c:pt>
                <c:pt idx="3">
                  <c:v>Role-Playing</c:v>
                </c:pt>
                <c:pt idx="4">
                  <c:v>Adventure</c:v>
                </c:pt>
                <c:pt idx="5">
                  <c:v>Misc</c:v>
                </c:pt>
                <c:pt idx="6">
                  <c:v>Fighting</c:v>
                </c:pt>
                <c:pt idx="7">
                  <c:v>Platform</c:v>
                </c:pt>
                <c:pt idx="8">
                  <c:v>Racing</c:v>
                </c:pt>
                <c:pt idx="9">
                  <c:v>Simulation</c:v>
                </c:pt>
                <c:pt idx="10">
                  <c:v>Strategy</c:v>
                </c:pt>
              </c:strCache>
            </c:strRef>
          </c:cat>
          <c:val>
            <c:numRef>
              <c:f>'Genre Portion EU (2)'!$B$4:$B$15</c:f>
              <c:numCache>
                <c:formatCode>0%</c:formatCode>
                <c:ptCount val="11"/>
                <c:pt idx="0">
                  <c:v>0.3066585216860111</c:v>
                </c:pt>
                <c:pt idx="1">
                  <c:v>0.17511708409692525</c:v>
                </c:pt>
                <c:pt idx="2">
                  <c:v>0.17124821828548159</c:v>
                </c:pt>
                <c:pt idx="3">
                  <c:v>9.9572388515577273E-2</c:v>
                </c:pt>
                <c:pt idx="4">
                  <c:v>7.5137446548564427E-2</c:v>
                </c:pt>
                <c:pt idx="5">
                  <c:v>5.3756872327428207E-2</c:v>
                </c:pt>
                <c:pt idx="6">
                  <c:v>3.5634290368560376E-2</c:v>
                </c:pt>
                <c:pt idx="7">
                  <c:v>3.2987171655467322E-2</c:v>
                </c:pt>
                <c:pt idx="8">
                  <c:v>2.9321930360415398E-2</c:v>
                </c:pt>
                <c:pt idx="9">
                  <c:v>1.0995723885155771E-2</c:v>
                </c:pt>
                <c:pt idx="10">
                  <c:v>9.5703522704133574E-3</c:v>
                </c:pt>
              </c:numCache>
            </c:numRef>
          </c:val>
          <c:extLst>
            <c:ext xmlns:c16="http://schemas.microsoft.com/office/drawing/2014/chart" uri="{C3380CC4-5D6E-409C-BE32-E72D297353CC}">
              <c16:uniqueId val="{00000016-F132-0944-9ADB-DCAB3C412645}"/>
            </c:ext>
          </c:extLst>
        </c:ser>
        <c:dLbls>
          <c:showLegendKey val="0"/>
          <c:showVal val="0"/>
          <c:showCatName val="0"/>
          <c:showSerName val="0"/>
          <c:showPercent val="0"/>
          <c:showBubbleSize val="0"/>
        </c:dLbls>
        <c:gapWidth val="219"/>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725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 Portion JP (2)!PivotTable3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JP_Sales by Genre (2016)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rgbClr val="73FEFF"/>
          </a:solidFill>
          <a:ln>
            <a:noFill/>
          </a:ln>
          <a:effectLst/>
        </c:spPr>
      </c:pivotFmt>
      <c:pivotFmt>
        <c:idx val="19"/>
        <c:spPr>
          <a:solidFill>
            <a:srgbClr val="73FB79"/>
          </a:solidFill>
          <a:ln>
            <a:noFill/>
          </a:ln>
          <a:effectLst/>
        </c:spPr>
      </c:pivotFmt>
      <c:pivotFmt>
        <c:idx val="20"/>
        <c:spPr>
          <a:solidFill>
            <a:srgbClr val="FF7E79"/>
          </a:solidFill>
          <a:ln>
            <a:noFill/>
          </a:ln>
          <a:effectLst/>
        </c:spPr>
      </c:pivotFmt>
      <c:pivotFmt>
        <c:idx val="21"/>
        <c:spPr>
          <a:solidFill>
            <a:srgbClr val="FF2F92"/>
          </a:solidFill>
          <a:ln>
            <a:noFill/>
          </a:ln>
          <a:effectLst/>
        </c:spPr>
      </c:pivotFmt>
      <c:pivotFmt>
        <c:idx val="22"/>
        <c:spPr>
          <a:solidFill>
            <a:srgbClr val="9437FF"/>
          </a:solidFill>
          <a:ln>
            <a:noFill/>
          </a:ln>
          <a:effectLst/>
        </c:spPr>
      </c:pivotFmt>
      <c:pivotFmt>
        <c:idx val="23"/>
        <c:spPr>
          <a:solidFill>
            <a:srgbClr val="0432FF"/>
          </a:solidFill>
          <a:ln>
            <a:noFill/>
          </a:ln>
          <a:effectLst/>
        </c:spPr>
      </c:pivotFmt>
      <c:pivotFmt>
        <c:idx val="24"/>
        <c:spPr>
          <a:solidFill>
            <a:srgbClr val="00FDFF"/>
          </a:solidFill>
          <a:ln>
            <a:noFill/>
          </a:ln>
          <a:effectLst/>
        </c:spPr>
      </c:pivotFmt>
      <c:pivotFmt>
        <c:idx val="25"/>
        <c:spPr>
          <a:solidFill>
            <a:srgbClr val="FF9300"/>
          </a:solidFill>
          <a:ln>
            <a:noFill/>
          </a:ln>
          <a:effectLst/>
        </c:spPr>
      </c:pivotFmt>
      <c:pivotFmt>
        <c:idx val="26"/>
        <c:spPr>
          <a:solidFill>
            <a:srgbClr val="942093"/>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rgbClr val="FF9300"/>
          </a:solidFill>
          <a:ln>
            <a:noFill/>
          </a:ln>
          <a:effectLst/>
        </c:spPr>
      </c:pivotFmt>
      <c:pivotFmt>
        <c:idx val="29"/>
        <c:spPr>
          <a:solidFill>
            <a:srgbClr val="0432FF"/>
          </a:solidFill>
          <a:ln>
            <a:noFill/>
          </a:ln>
          <a:effectLst/>
        </c:spPr>
      </c:pivotFmt>
      <c:pivotFmt>
        <c:idx val="30"/>
        <c:spPr>
          <a:solidFill>
            <a:srgbClr val="9437FF"/>
          </a:solidFill>
          <a:ln>
            <a:noFill/>
          </a:ln>
          <a:effectLst/>
        </c:spPr>
      </c:pivotFmt>
      <c:pivotFmt>
        <c:idx val="31"/>
        <c:spPr>
          <a:solidFill>
            <a:srgbClr val="73FB79"/>
          </a:solidFill>
          <a:ln>
            <a:noFill/>
          </a:ln>
          <a:effectLst/>
        </c:spPr>
      </c:pivotFmt>
      <c:pivotFmt>
        <c:idx val="32"/>
        <c:spPr>
          <a:solidFill>
            <a:srgbClr val="FF2F92"/>
          </a:solidFill>
          <a:ln>
            <a:noFill/>
          </a:ln>
          <a:effectLst/>
        </c:spPr>
      </c:pivotFmt>
      <c:pivotFmt>
        <c:idx val="33"/>
        <c:spPr>
          <a:solidFill>
            <a:srgbClr val="73FEFF"/>
          </a:solidFill>
          <a:ln>
            <a:noFill/>
          </a:ln>
          <a:effectLst/>
        </c:spPr>
      </c:pivotFmt>
      <c:pivotFmt>
        <c:idx val="34"/>
        <c:spPr>
          <a:solidFill>
            <a:srgbClr val="00FDFF"/>
          </a:solidFill>
          <a:ln>
            <a:noFill/>
          </a:ln>
          <a:effectLst/>
        </c:spPr>
      </c:pivotFmt>
      <c:pivotFmt>
        <c:idx val="35"/>
        <c:spPr>
          <a:solidFill>
            <a:srgbClr val="942093"/>
          </a:solidFill>
          <a:ln>
            <a:noFill/>
          </a:ln>
          <a:effectLst/>
        </c:spPr>
      </c:pivotFmt>
      <c:pivotFmt>
        <c:idx val="36"/>
        <c:spPr>
          <a:solidFill>
            <a:srgbClr val="FF7E79"/>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FF9300"/>
          </a:solidFill>
          <a:ln>
            <a:noFill/>
          </a:ln>
          <a:effectLst/>
        </c:spPr>
      </c:pivotFmt>
      <c:pivotFmt>
        <c:idx val="39"/>
        <c:spPr>
          <a:solidFill>
            <a:srgbClr val="0432FF"/>
          </a:solidFill>
          <a:ln>
            <a:noFill/>
          </a:ln>
          <a:effectLst/>
        </c:spPr>
      </c:pivotFmt>
      <c:pivotFmt>
        <c:idx val="40"/>
        <c:spPr>
          <a:solidFill>
            <a:srgbClr val="9437FF"/>
          </a:solidFill>
          <a:ln>
            <a:noFill/>
          </a:ln>
          <a:effectLst/>
        </c:spPr>
      </c:pivotFmt>
      <c:pivotFmt>
        <c:idx val="41"/>
        <c:spPr>
          <a:solidFill>
            <a:srgbClr val="73FB79"/>
          </a:solidFill>
          <a:ln>
            <a:noFill/>
          </a:ln>
          <a:effectLst/>
        </c:spPr>
      </c:pivotFmt>
      <c:pivotFmt>
        <c:idx val="42"/>
        <c:spPr>
          <a:solidFill>
            <a:srgbClr val="FF2F92"/>
          </a:solidFill>
          <a:ln>
            <a:noFill/>
          </a:ln>
          <a:effectLst/>
        </c:spPr>
      </c:pivotFmt>
      <c:pivotFmt>
        <c:idx val="43"/>
        <c:spPr>
          <a:solidFill>
            <a:srgbClr val="73FEFF"/>
          </a:solidFill>
          <a:ln>
            <a:noFill/>
          </a:ln>
          <a:effectLst/>
        </c:spPr>
      </c:pivotFmt>
      <c:pivotFmt>
        <c:idx val="44"/>
        <c:spPr>
          <a:solidFill>
            <a:srgbClr val="00FDFF"/>
          </a:solidFill>
          <a:ln>
            <a:noFill/>
          </a:ln>
          <a:effectLst/>
        </c:spPr>
      </c:pivotFmt>
      <c:pivotFmt>
        <c:idx val="45"/>
        <c:spPr>
          <a:solidFill>
            <a:srgbClr val="942093"/>
          </a:solidFill>
          <a:ln>
            <a:noFill/>
          </a:ln>
          <a:effectLst/>
        </c:spPr>
      </c:pivotFmt>
      <c:pivotFmt>
        <c:idx val="46"/>
        <c:spPr>
          <a:solidFill>
            <a:srgbClr val="FF7E79"/>
          </a:solidFill>
          <a:ln>
            <a:noFill/>
          </a:ln>
          <a:effectLst/>
        </c:spPr>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rgbClr val="FF8AD8"/>
          </a:solidFill>
          <a:ln>
            <a:noFill/>
          </a:ln>
          <a:effectLst/>
        </c:spPr>
      </c:pivotFmt>
      <c:pivotFmt>
        <c:idx val="50"/>
        <c:spPr>
          <a:solidFill>
            <a:srgbClr val="7A81FF"/>
          </a:solidFill>
          <a:ln>
            <a:noFill/>
          </a:ln>
          <a:effectLst/>
        </c:spPr>
      </c:pivotFmt>
      <c:pivotFmt>
        <c:idx val="51"/>
        <c:spPr>
          <a:solidFill>
            <a:srgbClr val="73FEFF"/>
          </a:solidFill>
          <a:ln>
            <a:noFill/>
          </a:ln>
          <a:effectLst/>
        </c:spPr>
      </c:pivotFmt>
      <c:pivotFmt>
        <c:idx val="52"/>
        <c:spPr>
          <a:solidFill>
            <a:srgbClr val="73FB79"/>
          </a:solidFill>
          <a:ln>
            <a:noFill/>
          </a:ln>
          <a:effectLst/>
        </c:spPr>
      </c:pivotFmt>
      <c:pivotFmt>
        <c:idx val="53"/>
        <c:spPr>
          <a:solidFill>
            <a:srgbClr val="FF7E79"/>
          </a:solidFill>
          <a:ln>
            <a:noFill/>
          </a:ln>
          <a:effectLst/>
        </c:spPr>
      </c:pivotFmt>
      <c:pivotFmt>
        <c:idx val="54"/>
        <c:spPr>
          <a:solidFill>
            <a:srgbClr val="FF2F92"/>
          </a:solidFill>
          <a:ln>
            <a:noFill/>
          </a:ln>
          <a:effectLst/>
        </c:spPr>
      </c:pivotFmt>
      <c:pivotFmt>
        <c:idx val="55"/>
        <c:spPr>
          <a:solidFill>
            <a:srgbClr val="9437FF"/>
          </a:solidFill>
          <a:ln>
            <a:noFill/>
          </a:ln>
          <a:effectLst/>
        </c:spPr>
      </c:pivotFmt>
      <c:pivotFmt>
        <c:idx val="56"/>
        <c:spPr>
          <a:solidFill>
            <a:srgbClr val="0432FF"/>
          </a:solidFill>
          <a:ln>
            <a:noFill/>
          </a:ln>
          <a:effectLst/>
        </c:spPr>
      </c:pivotFmt>
      <c:pivotFmt>
        <c:idx val="57"/>
        <c:spPr>
          <a:solidFill>
            <a:srgbClr val="00FDFF"/>
          </a:solidFill>
          <a:ln>
            <a:noFill/>
          </a:ln>
          <a:effectLst/>
        </c:spPr>
      </c:pivotFmt>
      <c:pivotFmt>
        <c:idx val="58"/>
        <c:spPr>
          <a:solidFill>
            <a:srgbClr val="FF9300"/>
          </a:solidFill>
          <a:ln>
            <a:noFill/>
          </a:ln>
          <a:effectLst/>
        </c:spPr>
      </c:pivotFmt>
      <c:pivotFmt>
        <c:idx val="59"/>
        <c:spPr>
          <a:solidFill>
            <a:srgbClr val="942093"/>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rgbClr val="FF8AD8"/>
          </a:solidFill>
          <a:ln>
            <a:noFill/>
          </a:ln>
          <a:effectLst/>
        </c:spPr>
      </c:pivotFmt>
      <c:pivotFmt>
        <c:idx val="62"/>
        <c:spPr>
          <a:solidFill>
            <a:srgbClr val="9437FF"/>
          </a:solidFill>
          <a:ln>
            <a:noFill/>
          </a:ln>
          <a:effectLst/>
        </c:spPr>
      </c:pivotFmt>
      <c:pivotFmt>
        <c:idx val="63"/>
        <c:spPr>
          <a:solidFill>
            <a:srgbClr val="FF9300"/>
          </a:solidFill>
          <a:ln>
            <a:noFill/>
          </a:ln>
          <a:effectLst/>
        </c:spPr>
      </c:pivotFmt>
      <c:pivotFmt>
        <c:idx val="64"/>
        <c:spPr>
          <a:solidFill>
            <a:srgbClr val="0432FF"/>
          </a:solidFill>
          <a:ln>
            <a:noFill/>
          </a:ln>
          <a:effectLst/>
        </c:spPr>
      </c:pivotFmt>
      <c:pivotFmt>
        <c:idx val="65"/>
        <c:spPr>
          <a:solidFill>
            <a:srgbClr val="7A81FF"/>
          </a:solidFill>
          <a:ln>
            <a:noFill/>
          </a:ln>
          <a:effectLst/>
        </c:spPr>
      </c:pivotFmt>
      <c:pivotFmt>
        <c:idx val="66"/>
        <c:spPr>
          <a:solidFill>
            <a:srgbClr val="FF2F92"/>
          </a:solidFill>
          <a:ln>
            <a:noFill/>
          </a:ln>
          <a:effectLst/>
        </c:spPr>
      </c:pivotFmt>
      <c:pivotFmt>
        <c:idx val="67"/>
        <c:spPr>
          <a:solidFill>
            <a:srgbClr val="73FB79"/>
          </a:solidFill>
          <a:ln>
            <a:noFill/>
          </a:ln>
          <a:effectLst/>
        </c:spPr>
      </c:pivotFmt>
      <c:pivotFmt>
        <c:idx val="68"/>
        <c:spPr>
          <a:solidFill>
            <a:srgbClr val="73FEFF"/>
          </a:solidFill>
          <a:ln>
            <a:noFill/>
          </a:ln>
          <a:effectLst/>
        </c:spPr>
      </c:pivotFmt>
      <c:pivotFmt>
        <c:idx val="69"/>
        <c:spPr>
          <a:solidFill>
            <a:srgbClr val="00FDFF"/>
          </a:solidFill>
          <a:ln>
            <a:noFill/>
          </a:ln>
          <a:effectLst/>
        </c:spPr>
      </c:pivotFmt>
      <c:pivotFmt>
        <c:idx val="70"/>
        <c:spPr>
          <a:solidFill>
            <a:srgbClr val="942093"/>
          </a:solidFill>
          <a:ln>
            <a:noFill/>
          </a:ln>
          <a:effectLst/>
        </c:spPr>
      </c:pivotFmt>
      <c:pivotFmt>
        <c:idx val="71"/>
        <c:spPr>
          <a:solidFill>
            <a:srgbClr val="FF7E79"/>
          </a:solidFill>
          <a:ln>
            <a:noFill/>
          </a:ln>
          <a:effectLst/>
        </c:spPr>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rgbClr val="FF8AD8"/>
          </a:solidFill>
          <a:ln>
            <a:noFill/>
          </a:ln>
          <a:effectLst/>
        </c:spPr>
      </c:pivotFmt>
      <c:pivotFmt>
        <c:idx val="74"/>
        <c:spPr>
          <a:solidFill>
            <a:srgbClr val="9437FF"/>
          </a:solidFill>
          <a:ln>
            <a:noFill/>
          </a:ln>
          <a:effectLst/>
        </c:spPr>
      </c:pivotFmt>
      <c:pivotFmt>
        <c:idx val="75"/>
        <c:spPr>
          <a:solidFill>
            <a:srgbClr val="FF9300"/>
          </a:solidFill>
          <a:ln>
            <a:noFill/>
          </a:ln>
          <a:effectLst/>
        </c:spPr>
      </c:pivotFmt>
      <c:pivotFmt>
        <c:idx val="76"/>
        <c:spPr>
          <a:solidFill>
            <a:srgbClr val="0432FF"/>
          </a:solidFill>
          <a:ln>
            <a:noFill/>
          </a:ln>
          <a:effectLst/>
        </c:spPr>
      </c:pivotFmt>
      <c:pivotFmt>
        <c:idx val="77"/>
        <c:spPr>
          <a:solidFill>
            <a:srgbClr val="7A81FF"/>
          </a:solidFill>
          <a:ln>
            <a:noFill/>
          </a:ln>
          <a:effectLst/>
        </c:spPr>
      </c:pivotFmt>
      <c:pivotFmt>
        <c:idx val="78"/>
        <c:spPr>
          <a:solidFill>
            <a:srgbClr val="FF2F92"/>
          </a:solidFill>
          <a:ln>
            <a:noFill/>
          </a:ln>
          <a:effectLst/>
        </c:spPr>
      </c:pivotFmt>
      <c:pivotFmt>
        <c:idx val="79"/>
        <c:spPr>
          <a:solidFill>
            <a:srgbClr val="73FB79"/>
          </a:solidFill>
          <a:ln>
            <a:noFill/>
          </a:ln>
          <a:effectLst/>
        </c:spPr>
      </c:pivotFmt>
      <c:pivotFmt>
        <c:idx val="80"/>
        <c:spPr>
          <a:solidFill>
            <a:srgbClr val="73FEFF"/>
          </a:solidFill>
          <a:ln>
            <a:noFill/>
          </a:ln>
          <a:effectLst/>
        </c:spPr>
      </c:pivotFmt>
      <c:pivotFmt>
        <c:idx val="81"/>
        <c:spPr>
          <a:solidFill>
            <a:srgbClr val="00FDFF"/>
          </a:solidFill>
          <a:ln>
            <a:noFill/>
          </a:ln>
          <a:effectLst/>
        </c:spPr>
      </c:pivotFmt>
      <c:pivotFmt>
        <c:idx val="82"/>
        <c:spPr>
          <a:solidFill>
            <a:srgbClr val="942093"/>
          </a:solidFill>
          <a:ln>
            <a:noFill/>
          </a:ln>
          <a:effectLst/>
        </c:spPr>
      </c:pivotFmt>
      <c:pivotFmt>
        <c:idx val="83"/>
        <c:spPr>
          <a:solidFill>
            <a:srgbClr val="FF7E79"/>
          </a:solidFill>
          <a:ln>
            <a:noFill/>
          </a:ln>
          <a:effectLst/>
        </c:spPr>
      </c:pivotFmt>
    </c:pivotFmts>
    <c:plotArea>
      <c:layout/>
      <c:barChart>
        <c:barDir val="col"/>
        <c:grouping val="clustered"/>
        <c:varyColors val="0"/>
        <c:ser>
          <c:idx val="0"/>
          <c:order val="0"/>
          <c:tx>
            <c:strRef>
              <c:f>'Genre Portion JP (2)'!$B$3</c:f>
              <c:strCache>
                <c:ptCount val="1"/>
                <c:pt idx="0">
                  <c:v>Total</c:v>
                </c:pt>
              </c:strCache>
            </c:strRef>
          </c:tx>
          <c:spPr>
            <a:solidFill>
              <a:schemeClr val="accent1"/>
            </a:solidFill>
            <a:ln>
              <a:noFill/>
            </a:ln>
            <a:effectLst/>
          </c:spPr>
          <c:invertIfNegative val="0"/>
          <c:dPt>
            <c:idx val="0"/>
            <c:invertIfNegative val="0"/>
            <c:bubble3D val="0"/>
            <c:spPr>
              <a:solidFill>
                <a:srgbClr val="FF8AD8"/>
              </a:solidFill>
              <a:ln>
                <a:noFill/>
              </a:ln>
              <a:effectLst/>
            </c:spPr>
            <c:extLst>
              <c:ext xmlns:c16="http://schemas.microsoft.com/office/drawing/2014/chart" uri="{C3380CC4-5D6E-409C-BE32-E72D297353CC}">
                <c16:uniqueId val="{00000001-8AD5-1141-AC34-AEC9E1CDAF96}"/>
              </c:ext>
            </c:extLst>
          </c:dPt>
          <c:dPt>
            <c:idx val="1"/>
            <c:invertIfNegative val="0"/>
            <c:bubble3D val="0"/>
            <c:spPr>
              <a:solidFill>
                <a:srgbClr val="9437FF"/>
              </a:solidFill>
              <a:ln>
                <a:noFill/>
              </a:ln>
              <a:effectLst/>
            </c:spPr>
            <c:extLst>
              <c:ext xmlns:c16="http://schemas.microsoft.com/office/drawing/2014/chart" uri="{C3380CC4-5D6E-409C-BE32-E72D297353CC}">
                <c16:uniqueId val="{00000003-8AD5-1141-AC34-AEC9E1CDAF96}"/>
              </c:ext>
            </c:extLst>
          </c:dPt>
          <c:dPt>
            <c:idx val="2"/>
            <c:invertIfNegative val="0"/>
            <c:bubble3D val="0"/>
            <c:spPr>
              <a:solidFill>
                <a:srgbClr val="FF9300"/>
              </a:solidFill>
              <a:ln>
                <a:noFill/>
              </a:ln>
              <a:effectLst/>
            </c:spPr>
            <c:extLst>
              <c:ext xmlns:c16="http://schemas.microsoft.com/office/drawing/2014/chart" uri="{C3380CC4-5D6E-409C-BE32-E72D297353CC}">
                <c16:uniqueId val="{00000005-8AD5-1141-AC34-AEC9E1CDAF96}"/>
              </c:ext>
            </c:extLst>
          </c:dPt>
          <c:dPt>
            <c:idx val="3"/>
            <c:invertIfNegative val="0"/>
            <c:bubble3D val="0"/>
            <c:spPr>
              <a:solidFill>
                <a:srgbClr val="0432FF"/>
              </a:solidFill>
              <a:ln>
                <a:noFill/>
              </a:ln>
              <a:effectLst/>
            </c:spPr>
            <c:extLst>
              <c:ext xmlns:c16="http://schemas.microsoft.com/office/drawing/2014/chart" uri="{C3380CC4-5D6E-409C-BE32-E72D297353CC}">
                <c16:uniqueId val="{00000007-8AD5-1141-AC34-AEC9E1CDAF96}"/>
              </c:ext>
            </c:extLst>
          </c:dPt>
          <c:dPt>
            <c:idx val="4"/>
            <c:invertIfNegative val="0"/>
            <c:bubble3D val="0"/>
            <c:spPr>
              <a:solidFill>
                <a:srgbClr val="7A81FF"/>
              </a:solidFill>
              <a:ln>
                <a:noFill/>
              </a:ln>
              <a:effectLst/>
            </c:spPr>
            <c:extLst>
              <c:ext xmlns:c16="http://schemas.microsoft.com/office/drawing/2014/chart" uri="{C3380CC4-5D6E-409C-BE32-E72D297353CC}">
                <c16:uniqueId val="{00000009-8AD5-1141-AC34-AEC9E1CDAF96}"/>
              </c:ext>
            </c:extLst>
          </c:dPt>
          <c:dPt>
            <c:idx val="5"/>
            <c:invertIfNegative val="0"/>
            <c:bubble3D val="0"/>
            <c:spPr>
              <a:solidFill>
                <a:srgbClr val="FF2F92"/>
              </a:solidFill>
              <a:ln>
                <a:noFill/>
              </a:ln>
              <a:effectLst/>
            </c:spPr>
            <c:extLst>
              <c:ext xmlns:c16="http://schemas.microsoft.com/office/drawing/2014/chart" uri="{C3380CC4-5D6E-409C-BE32-E72D297353CC}">
                <c16:uniqueId val="{0000000B-8AD5-1141-AC34-AEC9E1CDAF96}"/>
              </c:ext>
            </c:extLst>
          </c:dPt>
          <c:dPt>
            <c:idx val="6"/>
            <c:invertIfNegative val="0"/>
            <c:bubble3D val="0"/>
            <c:spPr>
              <a:solidFill>
                <a:srgbClr val="73FB79"/>
              </a:solidFill>
              <a:ln>
                <a:noFill/>
              </a:ln>
              <a:effectLst/>
            </c:spPr>
            <c:extLst>
              <c:ext xmlns:c16="http://schemas.microsoft.com/office/drawing/2014/chart" uri="{C3380CC4-5D6E-409C-BE32-E72D297353CC}">
                <c16:uniqueId val="{0000000D-8AD5-1141-AC34-AEC9E1CDAF96}"/>
              </c:ext>
            </c:extLst>
          </c:dPt>
          <c:dPt>
            <c:idx val="7"/>
            <c:invertIfNegative val="0"/>
            <c:bubble3D val="0"/>
            <c:spPr>
              <a:solidFill>
                <a:srgbClr val="73FEFF"/>
              </a:solidFill>
              <a:ln>
                <a:noFill/>
              </a:ln>
              <a:effectLst/>
            </c:spPr>
            <c:extLst>
              <c:ext xmlns:c16="http://schemas.microsoft.com/office/drawing/2014/chart" uri="{C3380CC4-5D6E-409C-BE32-E72D297353CC}">
                <c16:uniqueId val="{0000000F-8AD5-1141-AC34-AEC9E1CDAF96}"/>
              </c:ext>
            </c:extLst>
          </c:dPt>
          <c:dPt>
            <c:idx val="8"/>
            <c:invertIfNegative val="0"/>
            <c:bubble3D val="0"/>
            <c:spPr>
              <a:solidFill>
                <a:srgbClr val="00FDFF"/>
              </a:solidFill>
              <a:ln>
                <a:noFill/>
              </a:ln>
              <a:effectLst/>
            </c:spPr>
            <c:extLst>
              <c:ext xmlns:c16="http://schemas.microsoft.com/office/drawing/2014/chart" uri="{C3380CC4-5D6E-409C-BE32-E72D297353CC}">
                <c16:uniqueId val="{00000011-8AD5-1141-AC34-AEC9E1CDAF96}"/>
              </c:ext>
            </c:extLst>
          </c:dPt>
          <c:dPt>
            <c:idx val="9"/>
            <c:invertIfNegative val="0"/>
            <c:bubble3D val="0"/>
            <c:spPr>
              <a:solidFill>
                <a:srgbClr val="942093"/>
              </a:solidFill>
              <a:ln>
                <a:noFill/>
              </a:ln>
              <a:effectLst/>
            </c:spPr>
            <c:extLst>
              <c:ext xmlns:c16="http://schemas.microsoft.com/office/drawing/2014/chart" uri="{C3380CC4-5D6E-409C-BE32-E72D297353CC}">
                <c16:uniqueId val="{00000013-8AD5-1141-AC34-AEC9E1CDAF96}"/>
              </c:ext>
            </c:extLst>
          </c:dPt>
          <c:dPt>
            <c:idx val="10"/>
            <c:invertIfNegative val="0"/>
            <c:bubble3D val="0"/>
            <c:spPr>
              <a:solidFill>
                <a:srgbClr val="FF7E79"/>
              </a:solidFill>
              <a:ln>
                <a:noFill/>
              </a:ln>
              <a:effectLst/>
            </c:spPr>
            <c:extLst>
              <c:ext xmlns:c16="http://schemas.microsoft.com/office/drawing/2014/chart" uri="{C3380CC4-5D6E-409C-BE32-E72D297353CC}">
                <c16:uniqueId val="{00000015-8AD5-1141-AC34-AEC9E1CDAF96}"/>
              </c:ext>
            </c:extLst>
          </c:dPt>
          <c:cat>
            <c:strRef>
              <c:f>'Genre Portion JP (2)'!$A$4:$A$15</c:f>
              <c:strCache>
                <c:ptCount val="11"/>
                <c:pt idx="0">
                  <c:v>Action</c:v>
                </c:pt>
                <c:pt idx="1">
                  <c:v>Role-Playing</c:v>
                </c:pt>
                <c:pt idx="2">
                  <c:v>Sports</c:v>
                </c:pt>
                <c:pt idx="3">
                  <c:v>Shooter</c:v>
                </c:pt>
                <c:pt idx="4">
                  <c:v>Adventure</c:v>
                </c:pt>
                <c:pt idx="5">
                  <c:v>Racing</c:v>
                </c:pt>
                <c:pt idx="6">
                  <c:v>Misc</c:v>
                </c:pt>
                <c:pt idx="7">
                  <c:v>Fighting</c:v>
                </c:pt>
                <c:pt idx="8">
                  <c:v>Simulation</c:v>
                </c:pt>
                <c:pt idx="9">
                  <c:v>Strategy</c:v>
                </c:pt>
                <c:pt idx="10">
                  <c:v>Platform</c:v>
                </c:pt>
              </c:strCache>
            </c:strRef>
          </c:cat>
          <c:val>
            <c:numRef>
              <c:f>'Genre Portion JP (2)'!$B$4:$B$15</c:f>
              <c:numCache>
                <c:formatCode>0%</c:formatCode>
                <c:ptCount val="11"/>
                <c:pt idx="0">
                  <c:v>0.37087307410124731</c:v>
                </c:pt>
                <c:pt idx="1">
                  <c:v>0.16250917094644168</c:v>
                </c:pt>
                <c:pt idx="2">
                  <c:v>0.1078503301540719</c:v>
                </c:pt>
                <c:pt idx="3">
                  <c:v>9.2809977989728565E-2</c:v>
                </c:pt>
                <c:pt idx="4">
                  <c:v>6.3462949376375644E-2</c:v>
                </c:pt>
                <c:pt idx="5">
                  <c:v>5.612619222303742E-2</c:v>
                </c:pt>
                <c:pt idx="6">
                  <c:v>3.264856933235509E-2</c:v>
                </c:pt>
                <c:pt idx="7">
                  <c:v>3.2281731474688186E-2</c:v>
                </c:pt>
                <c:pt idx="8">
                  <c:v>2.8613352898019074E-2</c:v>
                </c:pt>
                <c:pt idx="9">
                  <c:v>2.8246515040352162E-2</c:v>
                </c:pt>
                <c:pt idx="10">
                  <c:v>2.4578136463683058E-2</c:v>
                </c:pt>
              </c:numCache>
            </c:numRef>
          </c:val>
          <c:extLst>
            <c:ext xmlns:c16="http://schemas.microsoft.com/office/drawing/2014/chart" uri="{C3380CC4-5D6E-409C-BE32-E72D297353CC}">
              <c16:uniqueId val="{00000016-8AD5-1141-AC34-AEC9E1CDAF96}"/>
            </c:ext>
          </c:extLst>
        </c:ser>
        <c:dLbls>
          <c:showLegendKey val="0"/>
          <c:showVal val="0"/>
          <c:showCatName val="0"/>
          <c:showSerName val="0"/>
          <c:showPercent val="0"/>
          <c:showBubbleSize val="0"/>
        </c:dLbls>
        <c:gapWidth val="219"/>
        <c:axId val="1077253344"/>
        <c:axId val="1077849760"/>
      </c:barChart>
      <c:catAx>
        <c:axId val="107725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77849760"/>
        <c:crosses val="autoZero"/>
        <c:auto val="1"/>
        <c:lblAlgn val="ctr"/>
        <c:lblOffset val="100"/>
        <c:noMultiLvlLbl val="0"/>
      </c:catAx>
      <c:valAx>
        <c:axId val="1077849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725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7821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00018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92669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6573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42424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3475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65336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0662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896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158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1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08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39893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891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87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628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908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567057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3A4F-D257-AD7D-AE4D-7C017CF6E6A8}"/>
              </a:ext>
            </a:extLst>
          </p:cNvPr>
          <p:cNvSpPr>
            <a:spLocks noGrp="1"/>
          </p:cNvSpPr>
          <p:nvPr>
            <p:ph type="ctrTitle"/>
          </p:nvPr>
        </p:nvSpPr>
        <p:spPr/>
        <p:txBody>
          <a:bodyPr/>
          <a:lstStyle/>
          <a:p>
            <a:r>
              <a:rPr lang="en-US" dirty="0"/>
              <a:t>Final Project Presentation</a:t>
            </a:r>
          </a:p>
        </p:txBody>
      </p:sp>
      <p:sp>
        <p:nvSpPr>
          <p:cNvPr id="3" name="Subtitle 2">
            <a:extLst>
              <a:ext uri="{FF2B5EF4-FFF2-40B4-BE49-F238E27FC236}">
                <a16:creationId xmlns:a16="http://schemas.microsoft.com/office/drawing/2014/main" id="{F27BDBFE-34FE-77A6-08CD-7D1F6C9B3C80}"/>
              </a:ext>
            </a:extLst>
          </p:cNvPr>
          <p:cNvSpPr>
            <a:spLocks noGrp="1"/>
          </p:cNvSpPr>
          <p:nvPr>
            <p:ph type="subTitle" idx="1"/>
          </p:nvPr>
        </p:nvSpPr>
        <p:spPr/>
        <p:txBody>
          <a:bodyPr/>
          <a:lstStyle/>
          <a:p>
            <a:r>
              <a:rPr lang="en-US" dirty="0"/>
              <a:t>Ethan Hennes</a:t>
            </a:r>
          </a:p>
        </p:txBody>
      </p:sp>
    </p:spTree>
    <p:extLst>
      <p:ext uri="{BB962C8B-B14F-4D97-AF65-F5344CB8AC3E}">
        <p14:creationId xmlns:p14="http://schemas.microsoft.com/office/powerpoint/2010/main" val="140785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Colourful charts and graphs">
            <a:extLst>
              <a:ext uri="{FF2B5EF4-FFF2-40B4-BE49-F238E27FC236}">
                <a16:creationId xmlns:a16="http://schemas.microsoft.com/office/drawing/2014/main" id="{92EC5D5A-CCC7-E904-24F9-D6F48D0730EF}"/>
              </a:ext>
            </a:extLst>
          </p:cNvPr>
          <p:cNvPicPr>
            <a:picLocks noChangeAspect="1"/>
          </p:cNvPicPr>
          <p:nvPr/>
        </p:nvPicPr>
        <p:blipFill rotWithShape="1">
          <a:blip r:embed="rId2"/>
          <a:srcRect t="13699" b="2032"/>
          <a:stretch/>
        </p:blipFill>
        <p:spPr>
          <a:xfrm>
            <a:off x="-3176" y="10"/>
            <a:ext cx="12192000" cy="6857991"/>
          </a:xfrm>
          <a:prstGeom prst="rect">
            <a:avLst/>
          </a:prstGeom>
        </p:spPr>
      </p:pic>
      <p:sp>
        <p:nvSpPr>
          <p:cNvPr id="2" name="Title 1">
            <a:extLst>
              <a:ext uri="{FF2B5EF4-FFF2-40B4-BE49-F238E27FC236}">
                <a16:creationId xmlns:a16="http://schemas.microsoft.com/office/drawing/2014/main" id="{2A0EE772-9EF1-DA25-C61F-B455153D92AB}"/>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dirty="0"/>
              <a:t>Have sales stayed the same?</a:t>
            </a:r>
          </a:p>
        </p:txBody>
      </p:sp>
      <p:sp>
        <p:nvSpPr>
          <p:cNvPr id="3" name="Content Placeholder 2">
            <a:extLst>
              <a:ext uri="{FF2B5EF4-FFF2-40B4-BE49-F238E27FC236}">
                <a16:creationId xmlns:a16="http://schemas.microsoft.com/office/drawing/2014/main" id="{BD21B993-68BC-D8D9-4823-3325E648E2BB}"/>
              </a:ext>
            </a:extLst>
          </p:cNvPr>
          <p:cNvSpPr>
            <a:spLocks noGrp="1"/>
          </p:cNvSpPr>
          <p:nvPr>
            <p:ph idx="1"/>
          </p:nvPr>
        </p:nvSpPr>
        <p:spPr>
          <a:xfrm>
            <a:off x="-257176" y="4872787"/>
            <a:ext cx="8816976" cy="1379626"/>
          </a:xfrm>
        </p:spPr>
        <p:txBody>
          <a:bodyPr vert="horz" lIns="91440" tIns="45720" rIns="91440" bIns="45720" rtlCol="0">
            <a:normAutofit/>
          </a:bodyPr>
          <a:lstStyle/>
          <a:p>
            <a:pPr marL="0" indent="0" algn="r">
              <a:buNone/>
            </a:pPr>
            <a:r>
              <a:rPr lang="en-US" sz="2000" dirty="0" err="1"/>
              <a:t>GameCo’s</a:t>
            </a:r>
            <a:r>
              <a:rPr lang="en-US" sz="2000" dirty="0"/>
              <a:t> current understanding is that sales are the same across the various geographic regions.</a:t>
            </a:r>
          </a:p>
        </p:txBody>
      </p:sp>
    </p:spTree>
    <p:extLst>
      <p:ext uri="{BB962C8B-B14F-4D97-AF65-F5344CB8AC3E}">
        <p14:creationId xmlns:p14="http://schemas.microsoft.com/office/powerpoint/2010/main" val="321579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7E869-7965-D20D-D9C0-5136A9EA3B80}"/>
              </a:ext>
            </a:extLst>
          </p:cNvPr>
          <p:cNvSpPr>
            <a:spLocks noGrp="1"/>
          </p:cNvSpPr>
          <p:nvPr>
            <p:ph type="title"/>
          </p:nvPr>
        </p:nvSpPr>
        <p:spPr>
          <a:xfrm>
            <a:off x="219694" y="1434069"/>
            <a:ext cx="2633132" cy="1168401"/>
          </a:xfrm>
        </p:spPr>
        <p:txBody>
          <a:bodyPr>
            <a:normAutofit fontScale="90000"/>
          </a:bodyPr>
          <a:lstStyle/>
          <a:p>
            <a:pPr marL="285750" indent="-285750">
              <a:buFont typeface="Arial" panose="020B0604020202020204" pitchFamily="34" charset="0"/>
              <a:buChar char="•"/>
            </a:pPr>
            <a:r>
              <a:rPr lang="en-US" sz="1800" dirty="0">
                <a:solidFill>
                  <a:srgbClr val="FFFFFF"/>
                </a:solidFill>
                <a:latin typeface="+mn-lt"/>
              </a:rPr>
              <a:t>In 2009 sales in the  EU and NA region begin to fall  But see a slight uptick in the </a:t>
            </a:r>
            <a:r>
              <a:rPr lang="en-US" sz="1800" dirty="0" err="1">
                <a:solidFill>
                  <a:srgbClr val="FFFFFF"/>
                </a:solidFill>
                <a:latin typeface="+mn-lt"/>
              </a:rPr>
              <a:t>Jp</a:t>
            </a:r>
            <a:r>
              <a:rPr lang="en-US" sz="1800" dirty="0">
                <a:solidFill>
                  <a:srgbClr val="FFFFFF"/>
                </a:solidFill>
                <a:latin typeface="+mn-lt"/>
              </a:rPr>
              <a:t> region.</a:t>
            </a:r>
            <a:br>
              <a:rPr lang="en-US" sz="1800" dirty="0">
                <a:solidFill>
                  <a:srgbClr val="FFFFFF"/>
                </a:solidFill>
                <a:latin typeface="+mn-lt"/>
              </a:rPr>
            </a:br>
            <a:br>
              <a:rPr lang="en-US" sz="1800" dirty="0">
                <a:solidFill>
                  <a:srgbClr val="FFFFFF"/>
                </a:solidFill>
                <a:latin typeface="+mn-lt"/>
              </a:rPr>
            </a:br>
            <a:br>
              <a:rPr lang="en-US" sz="1800" dirty="0">
                <a:solidFill>
                  <a:srgbClr val="FFFFFF"/>
                </a:solidFill>
                <a:latin typeface="+mn-lt"/>
              </a:rPr>
            </a:br>
            <a:endParaRPr lang="en-US" sz="1800" dirty="0">
              <a:solidFill>
                <a:srgbClr val="FFFFFF"/>
              </a:solidFill>
              <a:latin typeface="+mn-lt"/>
            </a:endParaRPr>
          </a:p>
        </p:txBody>
      </p:sp>
      <p:graphicFrame>
        <p:nvGraphicFramePr>
          <p:cNvPr id="7" name="Content Placeholder 3">
            <a:extLst>
              <a:ext uri="{FF2B5EF4-FFF2-40B4-BE49-F238E27FC236}">
                <a16:creationId xmlns:a16="http://schemas.microsoft.com/office/drawing/2014/main" id="{921AA3FC-5BFF-329C-618F-C4250F341548}"/>
              </a:ext>
            </a:extLst>
          </p:cNvPr>
          <p:cNvGraphicFramePr>
            <a:graphicFrameLocks noGrp="1"/>
          </p:cNvGraphicFramePr>
          <p:nvPr>
            <p:ph idx="1"/>
            <p:extLst>
              <p:ext uri="{D42A27DB-BD31-4B8C-83A1-F6EECF244321}">
                <p14:modId xmlns:p14="http://schemas.microsoft.com/office/powerpoint/2010/main" val="1746734890"/>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4290712-C2AD-F3E5-AE4A-8CB424E5B54C}"/>
              </a:ext>
            </a:extLst>
          </p:cNvPr>
          <p:cNvSpPr txBox="1"/>
          <p:nvPr/>
        </p:nvSpPr>
        <p:spPr>
          <a:xfrm>
            <a:off x="219694" y="2602470"/>
            <a:ext cx="3251639"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2014 sales in Na and </a:t>
            </a:r>
            <a:r>
              <a:rPr lang="en-US" dirty="0" err="1">
                <a:solidFill>
                  <a:schemeClr val="bg1"/>
                </a:solidFill>
              </a:rPr>
              <a:t>Jp</a:t>
            </a:r>
            <a:r>
              <a:rPr lang="en-US" dirty="0">
                <a:solidFill>
                  <a:schemeClr val="bg1"/>
                </a:solidFill>
              </a:rPr>
              <a:t> markets begin to level out slightly</a:t>
            </a:r>
          </a:p>
        </p:txBody>
      </p:sp>
    </p:spTree>
    <p:extLst>
      <p:ext uri="{BB962C8B-B14F-4D97-AF65-F5344CB8AC3E}">
        <p14:creationId xmlns:p14="http://schemas.microsoft.com/office/powerpoint/2010/main" val="26662093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5709-31D8-D7F4-000C-13B232BFB9A6}"/>
              </a:ext>
            </a:extLst>
          </p:cNvPr>
          <p:cNvSpPr>
            <a:spLocks noGrp="1"/>
          </p:cNvSpPr>
          <p:nvPr>
            <p:ph type="title"/>
          </p:nvPr>
        </p:nvSpPr>
        <p:spPr>
          <a:xfrm>
            <a:off x="135468" y="205796"/>
            <a:ext cx="10131425" cy="1456267"/>
          </a:xfrm>
        </p:spPr>
        <p:txBody>
          <a:bodyPr>
            <a:normAutofit/>
          </a:bodyPr>
          <a:lstStyle/>
          <a:p>
            <a:r>
              <a:rPr lang="en-US" dirty="0"/>
              <a:t>Exploring regions by genre</a:t>
            </a:r>
          </a:p>
        </p:txBody>
      </p:sp>
      <p:graphicFrame>
        <p:nvGraphicFramePr>
          <p:cNvPr id="23" name="Content Placeholder 22">
            <a:extLst>
              <a:ext uri="{FF2B5EF4-FFF2-40B4-BE49-F238E27FC236}">
                <a16:creationId xmlns:a16="http://schemas.microsoft.com/office/drawing/2014/main" id="{AB66B66F-0473-6A4A-B06B-7B9113398338}"/>
              </a:ext>
            </a:extLst>
          </p:cNvPr>
          <p:cNvGraphicFramePr>
            <a:graphicFrameLocks noGrp="1"/>
          </p:cNvGraphicFramePr>
          <p:nvPr>
            <p:ph idx="1"/>
            <p:extLst>
              <p:ext uri="{D42A27DB-BD31-4B8C-83A1-F6EECF244321}">
                <p14:modId xmlns:p14="http://schemas.microsoft.com/office/powerpoint/2010/main" val="262153515"/>
              </p:ext>
            </p:extLst>
          </p:nvPr>
        </p:nvGraphicFramePr>
        <p:xfrm>
          <a:off x="0" y="1199918"/>
          <a:ext cx="9228667" cy="545228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35C4ED55-4C1B-C5D6-1F23-75F47B4449E4}"/>
              </a:ext>
            </a:extLst>
          </p:cNvPr>
          <p:cNvSpPr txBox="1"/>
          <p:nvPr/>
        </p:nvSpPr>
        <p:spPr>
          <a:xfrm>
            <a:off x="9364135" y="852370"/>
            <a:ext cx="2309814" cy="2246769"/>
          </a:xfrm>
          <a:prstGeom prst="rect">
            <a:avLst/>
          </a:prstGeom>
          <a:noFill/>
        </p:spPr>
        <p:txBody>
          <a:bodyPr wrap="square" rtlCol="0">
            <a:spAutoFit/>
          </a:bodyPr>
          <a:lstStyle/>
          <a:p>
            <a:r>
              <a:rPr lang="en-US" sz="2000" dirty="0"/>
              <a:t>-The top 3 best selling genres across all three major regions are;</a:t>
            </a:r>
          </a:p>
          <a:p>
            <a:r>
              <a:rPr lang="en-US" sz="2000" dirty="0"/>
              <a:t>1) Action (32%) </a:t>
            </a:r>
          </a:p>
          <a:p>
            <a:r>
              <a:rPr lang="en-US" sz="2000" dirty="0"/>
              <a:t>2) Sports (14%) </a:t>
            </a:r>
          </a:p>
          <a:p>
            <a:r>
              <a:rPr lang="en-US" sz="2000" dirty="0"/>
              <a:t>3) Shooter (13%)</a:t>
            </a:r>
          </a:p>
        </p:txBody>
      </p:sp>
      <p:sp>
        <p:nvSpPr>
          <p:cNvPr id="12" name="TextBox 11">
            <a:extLst>
              <a:ext uri="{FF2B5EF4-FFF2-40B4-BE49-F238E27FC236}">
                <a16:creationId xmlns:a16="http://schemas.microsoft.com/office/drawing/2014/main" id="{54C37F7D-9B3E-74E2-495C-B917680B4755}"/>
              </a:ext>
            </a:extLst>
          </p:cNvPr>
          <p:cNvSpPr txBox="1"/>
          <p:nvPr/>
        </p:nvSpPr>
        <p:spPr>
          <a:xfrm>
            <a:off x="9364135" y="3403600"/>
            <a:ext cx="2635828" cy="954107"/>
          </a:xfrm>
          <a:prstGeom prst="rect">
            <a:avLst/>
          </a:prstGeom>
          <a:noFill/>
        </p:spPr>
        <p:txBody>
          <a:bodyPr wrap="square" rtlCol="0">
            <a:spAutoFit/>
          </a:bodyPr>
          <a:lstStyle/>
          <a:p>
            <a:r>
              <a:rPr lang="en-US" dirty="0"/>
              <a:t>-As we explore each </a:t>
            </a:r>
          </a:p>
          <a:p>
            <a:r>
              <a:rPr lang="en-US" dirty="0"/>
              <a:t>region </a:t>
            </a:r>
            <a:r>
              <a:rPr lang="en-US" sz="2000" dirty="0"/>
              <a:t>individually</a:t>
            </a:r>
            <a:r>
              <a:rPr lang="en-US" dirty="0"/>
              <a:t> will</a:t>
            </a:r>
          </a:p>
          <a:p>
            <a:r>
              <a:rPr lang="en-US" dirty="0"/>
              <a:t> this remain true?</a:t>
            </a:r>
          </a:p>
        </p:txBody>
      </p:sp>
    </p:spTree>
    <p:extLst>
      <p:ext uri="{BB962C8B-B14F-4D97-AF65-F5344CB8AC3E}">
        <p14:creationId xmlns:p14="http://schemas.microsoft.com/office/powerpoint/2010/main" val="174034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E2A63-5629-E2EB-993D-9547107F92A5}"/>
              </a:ext>
            </a:extLst>
          </p:cNvPr>
          <p:cNvSpPr>
            <a:spLocks noGrp="1"/>
          </p:cNvSpPr>
          <p:nvPr>
            <p:ph type="title"/>
          </p:nvPr>
        </p:nvSpPr>
        <p:spPr>
          <a:xfrm>
            <a:off x="0" y="-135466"/>
            <a:ext cx="10131425" cy="1456267"/>
          </a:xfrm>
        </p:spPr>
        <p:txBody>
          <a:bodyPr/>
          <a:lstStyle/>
          <a:p>
            <a:r>
              <a:rPr lang="en-US" dirty="0"/>
              <a:t>Comparing The regions</a:t>
            </a:r>
          </a:p>
        </p:txBody>
      </p:sp>
      <p:sp>
        <p:nvSpPr>
          <p:cNvPr id="6" name="TextBox 5">
            <a:extLst>
              <a:ext uri="{FF2B5EF4-FFF2-40B4-BE49-F238E27FC236}">
                <a16:creationId xmlns:a16="http://schemas.microsoft.com/office/drawing/2014/main" id="{9D0D8687-97B3-96CB-E418-E7C27F8F5243}"/>
              </a:ext>
            </a:extLst>
          </p:cNvPr>
          <p:cNvSpPr txBox="1"/>
          <p:nvPr/>
        </p:nvSpPr>
        <p:spPr>
          <a:xfrm>
            <a:off x="0" y="4339735"/>
            <a:ext cx="12056533"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we compare the genre sales by region it becomes apparent that sales of specific genres do differ depending on the region.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Let's continue to explore and find out, according to the data, what the most successful genres of each specific region are. </a:t>
            </a:r>
          </a:p>
          <a:p>
            <a:endParaRPr lang="en-US" dirty="0"/>
          </a:p>
        </p:txBody>
      </p:sp>
      <p:graphicFrame>
        <p:nvGraphicFramePr>
          <p:cNvPr id="9" name="Content Placeholder 8">
            <a:extLst>
              <a:ext uri="{FF2B5EF4-FFF2-40B4-BE49-F238E27FC236}">
                <a16:creationId xmlns:a16="http://schemas.microsoft.com/office/drawing/2014/main" id="{8B2C5BFF-6B99-643B-7B75-FDC57D05FC62}"/>
              </a:ext>
            </a:extLst>
          </p:cNvPr>
          <p:cNvGraphicFramePr>
            <a:graphicFrameLocks noGrp="1"/>
          </p:cNvGraphicFramePr>
          <p:nvPr>
            <p:ph idx="1"/>
            <p:extLst>
              <p:ext uri="{D42A27DB-BD31-4B8C-83A1-F6EECF244321}">
                <p14:modId xmlns:p14="http://schemas.microsoft.com/office/powerpoint/2010/main" val="2424018699"/>
              </p:ext>
            </p:extLst>
          </p:nvPr>
        </p:nvGraphicFramePr>
        <p:xfrm>
          <a:off x="135467" y="693434"/>
          <a:ext cx="11607800"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05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E57B-9CEB-1CDE-E028-B3BD44250CAB}"/>
              </a:ext>
            </a:extLst>
          </p:cNvPr>
          <p:cNvSpPr>
            <a:spLocks noGrp="1"/>
          </p:cNvSpPr>
          <p:nvPr>
            <p:ph type="title"/>
          </p:nvPr>
        </p:nvSpPr>
        <p:spPr>
          <a:xfrm>
            <a:off x="0" y="0"/>
            <a:ext cx="8108079" cy="550639"/>
          </a:xfrm>
        </p:spPr>
        <p:txBody>
          <a:bodyPr>
            <a:normAutofit fontScale="90000"/>
          </a:bodyPr>
          <a:lstStyle/>
          <a:p>
            <a:r>
              <a:rPr lang="en-US" dirty="0"/>
              <a:t>Top 3 Genres regionally</a:t>
            </a:r>
          </a:p>
        </p:txBody>
      </p:sp>
      <p:graphicFrame>
        <p:nvGraphicFramePr>
          <p:cNvPr id="5" name="Content Placeholder 4">
            <a:extLst>
              <a:ext uri="{FF2B5EF4-FFF2-40B4-BE49-F238E27FC236}">
                <a16:creationId xmlns:a16="http://schemas.microsoft.com/office/drawing/2014/main" id="{653DE9FF-77EC-40AF-D3BA-AF2692A212B5}"/>
              </a:ext>
            </a:extLst>
          </p:cNvPr>
          <p:cNvGraphicFramePr>
            <a:graphicFrameLocks noGrp="1"/>
          </p:cNvGraphicFramePr>
          <p:nvPr>
            <p:ph idx="1"/>
            <p:extLst>
              <p:ext uri="{D42A27DB-BD31-4B8C-83A1-F6EECF244321}">
                <p14:modId xmlns:p14="http://schemas.microsoft.com/office/powerpoint/2010/main" val="2134450809"/>
              </p:ext>
            </p:extLst>
          </p:nvPr>
        </p:nvGraphicFramePr>
        <p:xfrm>
          <a:off x="427036" y="491679"/>
          <a:ext cx="5313363" cy="3114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E64A1D4-C795-4A4E-9F43-9B1A58B0F2F4}"/>
              </a:ext>
            </a:extLst>
          </p:cNvPr>
          <p:cNvGraphicFramePr>
            <a:graphicFrameLocks/>
          </p:cNvGraphicFramePr>
          <p:nvPr>
            <p:extLst>
              <p:ext uri="{D42A27DB-BD31-4B8C-83A1-F6EECF244321}">
                <p14:modId xmlns:p14="http://schemas.microsoft.com/office/powerpoint/2010/main" val="313549464"/>
              </p:ext>
            </p:extLst>
          </p:nvPr>
        </p:nvGraphicFramePr>
        <p:xfrm>
          <a:off x="6096000" y="491678"/>
          <a:ext cx="5053312" cy="31092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DFBD533-368C-334B-A938-B992A5F056D5}"/>
              </a:ext>
            </a:extLst>
          </p:cNvPr>
          <p:cNvGraphicFramePr>
            <a:graphicFrameLocks/>
          </p:cNvGraphicFramePr>
          <p:nvPr>
            <p:extLst>
              <p:ext uri="{D42A27DB-BD31-4B8C-83A1-F6EECF244321}">
                <p14:modId xmlns:p14="http://schemas.microsoft.com/office/powerpoint/2010/main" val="2233551867"/>
              </p:ext>
            </p:extLst>
          </p:nvPr>
        </p:nvGraphicFramePr>
        <p:xfrm>
          <a:off x="427038" y="3429000"/>
          <a:ext cx="5053310" cy="342900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0E4A24C-AECE-BFB5-DBBB-750CD2C625CB}"/>
              </a:ext>
            </a:extLst>
          </p:cNvPr>
          <p:cNvSpPr txBox="1"/>
          <p:nvPr/>
        </p:nvSpPr>
        <p:spPr>
          <a:xfrm>
            <a:off x="5740399" y="3725333"/>
            <a:ext cx="3477299" cy="1323439"/>
          </a:xfrm>
          <a:prstGeom prst="rect">
            <a:avLst/>
          </a:prstGeom>
          <a:noFill/>
          <a:ln w="38100">
            <a:noFill/>
          </a:ln>
        </p:spPr>
        <p:txBody>
          <a:bodyPr wrap="none" rtlCol="0">
            <a:spAutoFit/>
          </a:bodyPr>
          <a:lstStyle/>
          <a:p>
            <a:r>
              <a:rPr lang="en-US" sz="2000" dirty="0" err="1"/>
              <a:t>Na_Sales</a:t>
            </a:r>
            <a:endParaRPr lang="en-US" sz="2000" dirty="0"/>
          </a:p>
          <a:p>
            <a:r>
              <a:rPr lang="en-US" sz="2000" dirty="0"/>
              <a:t>1) Action (31%)</a:t>
            </a:r>
          </a:p>
          <a:p>
            <a:r>
              <a:rPr lang="en-US" sz="2000" dirty="0"/>
              <a:t>2) Sports (13%)</a:t>
            </a:r>
          </a:p>
          <a:p>
            <a:r>
              <a:rPr lang="en-US" sz="2000" dirty="0"/>
              <a:t>3) Role Playing &amp; Shooter (12%)</a:t>
            </a:r>
          </a:p>
        </p:txBody>
      </p:sp>
      <p:sp>
        <p:nvSpPr>
          <p:cNvPr id="11" name="TextBox 10">
            <a:extLst>
              <a:ext uri="{FF2B5EF4-FFF2-40B4-BE49-F238E27FC236}">
                <a16:creationId xmlns:a16="http://schemas.microsoft.com/office/drawing/2014/main" id="{938ED00F-3086-B336-F4DF-0061CE1F2B94}"/>
              </a:ext>
            </a:extLst>
          </p:cNvPr>
          <p:cNvSpPr txBox="1"/>
          <p:nvPr/>
        </p:nvSpPr>
        <p:spPr>
          <a:xfrm>
            <a:off x="5740399" y="5167780"/>
            <a:ext cx="2573868" cy="1323439"/>
          </a:xfrm>
          <a:prstGeom prst="rect">
            <a:avLst/>
          </a:prstGeom>
          <a:noFill/>
          <a:ln w="38100">
            <a:noFill/>
          </a:ln>
        </p:spPr>
        <p:txBody>
          <a:bodyPr wrap="square" rtlCol="0">
            <a:spAutoFit/>
          </a:bodyPr>
          <a:lstStyle/>
          <a:p>
            <a:r>
              <a:rPr lang="en-US" sz="2000" dirty="0" err="1"/>
              <a:t>Eu_Sales</a:t>
            </a:r>
            <a:endParaRPr lang="en-US" sz="2000" dirty="0"/>
          </a:p>
          <a:p>
            <a:r>
              <a:rPr lang="en-US" sz="2000" dirty="0"/>
              <a:t>1) Action (31%)</a:t>
            </a:r>
          </a:p>
          <a:p>
            <a:r>
              <a:rPr lang="en-US" sz="2000" dirty="0"/>
              <a:t>2) Shooter (18%)</a:t>
            </a:r>
          </a:p>
          <a:p>
            <a:r>
              <a:rPr lang="en-US" sz="2000" dirty="0"/>
              <a:t>3) Sports (17%)</a:t>
            </a:r>
          </a:p>
        </p:txBody>
      </p:sp>
      <p:sp>
        <p:nvSpPr>
          <p:cNvPr id="12" name="TextBox 11">
            <a:extLst>
              <a:ext uri="{FF2B5EF4-FFF2-40B4-BE49-F238E27FC236}">
                <a16:creationId xmlns:a16="http://schemas.microsoft.com/office/drawing/2014/main" id="{EA607495-56AC-430F-F99E-5E86A6CCBDCB}"/>
              </a:ext>
            </a:extLst>
          </p:cNvPr>
          <p:cNvSpPr txBox="1"/>
          <p:nvPr/>
        </p:nvSpPr>
        <p:spPr>
          <a:xfrm>
            <a:off x="9477749" y="3725333"/>
            <a:ext cx="2573867" cy="1323439"/>
          </a:xfrm>
          <a:prstGeom prst="rect">
            <a:avLst/>
          </a:prstGeom>
          <a:noFill/>
          <a:ln w="38100">
            <a:noFill/>
          </a:ln>
        </p:spPr>
        <p:txBody>
          <a:bodyPr wrap="square" rtlCol="0">
            <a:spAutoFit/>
          </a:bodyPr>
          <a:lstStyle/>
          <a:p>
            <a:r>
              <a:rPr lang="en-US" sz="2000" dirty="0" err="1"/>
              <a:t>Jp_Sales</a:t>
            </a:r>
            <a:endParaRPr lang="en-US" sz="2000" dirty="0"/>
          </a:p>
          <a:p>
            <a:r>
              <a:rPr lang="en-US" sz="2000" dirty="0"/>
              <a:t>1) Action (37%)</a:t>
            </a:r>
          </a:p>
          <a:p>
            <a:r>
              <a:rPr lang="en-US" sz="2000" dirty="0"/>
              <a:t>2) Role Playing (16%)</a:t>
            </a:r>
          </a:p>
          <a:p>
            <a:r>
              <a:rPr lang="en-US" sz="2000" dirty="0"/>
              <a:t>3) Sports (11%)</a:t>
            </a:r>
          </a:p>
        </p:txBody>
      </p:sp>
    </p:spTree>
    <p:extLst>
      <p:ext uri="{BB962C8B-B14F-4D97-AF65-F5344CB8AC3E}">
        <p14:creationId xmlns:p14="http://schemas.microsoft.com/office/powerpoint/2010/main" val="23327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E8D6-4F5D-2221-49F2-2E15FB160996}"/>
              </a:ext>
            </a:extLst>
          </p:cNvPr>
          <p:cNvSpPr>
            <a:spLocks noGrp="1"/>
          </p:cNvSpPr>
          <p:nvPr>
            <p:ph type="title"/>
          </p:nvPr>
        </p:nvSpPr>
        <p:spPr/>
        <p:txBody>
          <a:bodyPr/>
          <a:lstStyle/>
          <a:p>
            <a:r>
              <a:rPr lang="en-US" dirty="0"/>
              <a:t>What we can gain from the data</a:t>
            </a:r>
          </a:p>
        </p:txBody>
      </p:sp>
      <p:sp>
        <p:nvSpPr>
          <p:cNvPr id="3" name="Content Placeholder 2">
            <a:extLst>
              <a:ext uri="{FF2B5EF4-FFF2-40B4-BE49-F238E27FC236}">
                <a16:creationId xmlns:a16="http://schemas.microsoft.com/office/drawing/2014/main" id="{D9EBF9DD-C3C0-DA32-EAAA-AC698492B6F8}"/>
              </a:ext>
            </a:extLst>
          </p:cNvPr>
          <p:cNvSpPr>
            <a:spLocks noGrp="1"/>
          </p:cNvSpPr>
          <p:nvPr>
            <p:ph idx="1"/>
          </p:nvPr>
        </p:nvSpPr>
        <p:spPr>
          <a:xfrm>
            <a:off x="262468" y="905933"/>
            <a:ext cx="10131425" cy="3649133"/>
          </a:xfrm>
        </p:spPr>
        <p:txBody>
          <a:bodyPr/>
          <a:lstStyle/>
          <a:p>
            <a:r>
              <a:rPr lang="en-US" sz="2800" dirty="0"/>
              <a:t>As we can see, contrary to what we though before, sales trends do in fact differ from region to region.</a:t>
            </a:r>
          </a:p>
          <a:p>
            <a:r>
              <a:rPr lang="en-US" sz="2800" dirty="0"/>
              <a:t>Each region has its own variance on what genres are the most successful. </a:t>
            </a:r>
          </a:p>
        </p:txBody>
      </p:sp>
    </p:spTree>
    <p:extLst>
      <p:ext uri="{BB962C8B-B14F-4D97-AF65-F5344CB8AC3E}">
        <p14:creationId xmlns:p14="http://schemas.microsoft.com/office/powerpoint/2010/main" val="307988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F180-A70A-6EA2-329D-0D06127D65A0}"/>
              </a:ext>
            </a:extLst>
          </p:cNvPr>
          <p:cNvSpPr>
            <a:spLocks noGrp="1"/>
          </p:cNvSpPr>
          <p:nvPr>
            <p:ph type="title"/>
          </p:nvPr>
        </p:nvSpPr>
        <p:spPr/>
        <p:txBody>
          <a:bodyPr/>
          <a:lstStyle/>
          <a:p>
            <a:r>
              <a:rPr lang="en-US" dirty="0"/>
              <a:t>What can we do</a:t>
            </a:r>
          </a:p>
        </p:txBody>
      </p:sp>
      <p:sp>
        <p:nvSpPr>
          <p:cNvPr id="3" name="Content Placeholder 2">
            <a:extLst>
              <a:ext uri="{FF2B5EF4-FFF2-40B4-BE49-F238E27FC236}">
                <a16:creationId xmlns:a16="http://schemas.microsoft.com/office/drawing/2014/main" id="{0D4FD13D-CAC0-8BEF-D261-9239CBFCD9B4}"/>
              </a:ext>
            </a:extLst>
          </p:cNvPr>
          <p:cNvSpPr>
            <a:spLocks noGrp="1"/>
          </p:cNvSpPr>
          <p:nvPr>
            <p:ph idx="1"/>
          </p:nvPr>
        </p:nvSpPr>
        <p:spPr>
          <a:xfrm>
            <a:off x="431801" y="1337733"/>
            <a:ext cx="10131425" cy="3649133"/>
          </a:xfrm>
        </p:spPr>
        <p:txBody>
          <a:bodyPr>
            <a:normAutofit/>
          </a:bodyPr>
          <a:lstStyle/>
          <a:p>
            <a:pPr marL="0" indent="0">
              <a:buNone/>
            </a:pPr>
            <a:endParaRPr lang="en-US" sz="2400" dirty="0"/>
          </a:p>
          <a:p>
            <a:r>
              <a:rPr lang="en-US" sz="2400" dirty="0"/>
              <a:t>As we can see from the data “Action” is the number one genre across the board. We should focus the budget not only on pure action titles and titles of the top genres, but as well as combing action with another genres within the top three for each region. This would look like “Action/Sports” titles for the American market, “Action/Shooter” titles for the EU market, and “Action/Role playing” titles for the </a:t>
            </a:r>
            <a:r>
              <a:rPr lang="en-US" sz="2400" dirty="0" err="1"/>
              <a:t>Jp</a:t>
            </a:r>
            <a:r>
              <a:rPr lang="en-US" sz="2400" dirty="0"/>
              <a:t> market. Creating exciting new gamers within each regions  already established interests will keep us in a historically successful market.  </a:t>
            </a:r>
          </a:p>
        </p:txBody>
      </p:sp>
    </p:spTree>
    <p:extLst>
      <p:ext uri="{BB962C8B-B14F-4D97-AF65-F5344CB8AC3E}">
        <p14:creationId xmlns:p14="http://schemas.microsoft.com/office/powerpoint/2010/main" val="3428161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{E03D7C25-6C42-814F-B2DF-996D322FF696}tf10001058</Template>
  <TotalTime>5167</TotalTime>
  <Words>446</Words>
  <Application>Microsoft Macintosh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Final Project Presentation</vt:lpstr>
      <vt:lpstr>Have sales stayed the same?</vt:lpstr>
      <vt:lpstr>In 2009 sales in the  EU and NA region begin to fall  But see a slight uptick in the Jp region.   </vt:lpstr>
      <vt:lpstr>Exploring regions by genre</vt:lpstr>
      <vt:lpstr>Comparing The regions</vt:lpstr>
      <vt:lpstr>Top 3 Genres regionally</vt:lpstr>
      <vt:lpstr>What we can gain from the data</vt:lpstr>
      <vt:lpstr>What can we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Ethan Hennes</dc:creator>
  <cp:lastModifiedBy>Ethan Hennes</cp:lastModifiedBy>
  <cp:revision>3</cp:revision>
  <dcterms:created xsi:type="dcterms:W3CDTF">2022-06-18T02:46:15Z</dcterms:created>
  <dcterms:modified xsi:type="dcterms:W3CDTF">2022-06-24T16:57:15Z</dcterms:modified>
</cp:coreProperties>
</file>