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5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38"/>
    <p:restoredTop sz="94672"/>
  </p:normalViewPr>
  <p:slideViewPr>
    <p:cSldViewPr snapToGrid="0">
      <p:cViewPr>
        <p:scale>
          <a:sx n="60" d="100"/>
          <a:sy n="60" d="100"/>
        </p:scale>
        <p:origin x="201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4E518F5-B574-DF4B-A3E1-652C009CBF40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68AF7C9-D922-674B-A4F0-82F0538C40D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211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18F5-B574-DF4B-A3E1-652C009CBF40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F7C9-D922-674B-A4F0-82F0538C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2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18F5-B574-DF4B-A3E1-652C009CBF40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F7C9-D922-674B-A4F0-82F0538C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1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18F5-B574-DF4B-A3E1-652C009CBF40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F7C9-D922-674B-A4F0-82F0538C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6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4E518F5-B574-DF4B-A3E1-652C009CBF40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68AF7C9-D922-674B-A4F0-82F0538C40D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28992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18F5-B574-DF4B-A3E1-652C009CBF40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F7C9-D922-674B-A4F0-82F0538C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964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18F5-B574-DF4B-A3E1-652C009CBF40}" type="datetimeFigureOut">
              <a:rPr lang="en-US" smtClean="0"/>
              <a:t>10/6/22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F7C9-D922-674B-A4F0-82F0538C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28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18F5-B574-DF4B-A3E1-652C009CBF40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F7C9-D922-674B-A4F0-82F0538C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0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18F5-B574-DF4B-A3E1-652C009CBF40}" type="datetimeFigureOut">
              <a:rPr lang="en-US" smtClean="0"/>
              <a:t>10/6/22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F7C9-D922-674B-A4F0-82F0538C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2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4E518F5-B574-DF4B-A3E1-652C009CBF40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68AF7C9-D922-674B-A4F0-82F0538C40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7245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4E518F5-B574-DF4B-A3E1-652C009CBF40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68AF7C9-D922-674B-A4F0-82F0538C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E518F5-B574-DF4B-A3E1-652C009CBF40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68AF7C9-D922-674B-A4F0-82F0538C40D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854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384613-A493-4A01-873E-5BD3769D1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97465-65D8-8A28-C56D-80333E634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3" y="643467"/>
            <a:ext cx="7558609" cy="4849909"/>
          </a:xfrm>
        </p:spPr>
        <p:txBody>
          <a:bodyPr anchor="b">
            <a:normAutofit/>
          </a:bodyPr>
          <a:lstStyle/>
          <a:p>
            <a:pPr algn="l"/>
            <a:r>
              <a:rPr lang="en-US" sz="8800" dirty="0"/>
              <a:t>Rock Buster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24540-7A2F-492A-2565-7B969E6DA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3" y="5563388"/>
            <a:ext cx="7558609" cy="742279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Jr Data Analysist Ethan Hennes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336F18-80E9-4DFA-9C2E-3F8561472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171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9D293054-EC89-4CF2-AAEF-B38981E9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302764" y="0"/>
            <a:ext cx="2889236" cy="6858000"/>
          </a:xfrm>
          <a:custGeom>
            <a:avLst/>
            <a:gdLst>
              <a:gd name="connsiteX0" fmla="*/ 1514461 w 2889236"/>
              <a:gd name="connsiteY0" fmla="*/ 0 h 6858000"/>
              <a:gd name="connsiteX1" fmla="*/ 1291796 w 2889236"/>
              <a:gd name="connsiteY1" fmla="*/ 0 h 6858000"/>
              <a:gd name="connsiteX2" fmla="*/ 1242998 w 2889236"/>
              <a:gd name="connsiteY2" fmla="*/ 0 h 6858000"/>
              <a:gd name="connsiteX3" fmla="*/ 303177 w 2889236"/>
              <a:gd name="connsiteY3" fmla="*/ 0 h 6858000"/>
              <a:gd name="connsiteX4" fmla="*/ 235415 w 2889236"/>
              <a:gd name="connsiteY4" fmla="*/ 0 h 6858000"/>
              <a:gd name="connsiteX5" fmla="*/ 0 w 2889236"/>
              <a:gd name="connsiteY5" fmla="*/ 0 h 6858000"/>
              <a:gd name="connsiteX6" fmla="*/ 0 w 2889236"/>
              <a:gd name="connsiteY6" fmla="*/ 6858000 h 6858000"/>
              <a:gd name="connsiteX7" fmla="*/ 235415 w 2889236"/>
              <a:gd name="connsiteY7" fmla="*/ 6858000 h 6858000"/>
              <a:gd name="connsiteX8" fmla="*/ 303177 w 2889236"/>
              <a:gd name="connsiteY8" fmla="*/ 6858000 h 6858000"/>
              <a:gd name="connsiteX9" fmla="*/ 1242998 w 2889236"/>
              <a:gd name="connsiteY9" fmla="*/ 6858000 h 6858000"/>
              <a:gd name="connsiteX10" fmla="*/ 1291795 w 2889236"/>
              <a:gd name="connsiteY10" fmla="*/ 6858000 h 6858000"/>
              <a:gd name="connsiteX11" fmla="*/ 1514461 w 2889236"/>
              <a:gd name="connsiteY11" fmla="*/ 6858000 h 6858000"/>
              <a:gd name="connsiteX12" fmla="*/ 1541448 w 2889236"/>
              <a:gd name="connsiteY12" fmla="*/ 6770688 h 6858000"/>
              <a:gd name="connsiteX13" fmla="*/ 1566848 w 2889236"/>
              <a:gd name="connsiteY13" fmla="*/ 6683375 h 6858000"/>
              <a:gd name="connsiteX14" fmla="*/ 1592248 w 2889236"/>
              <a:gd name="connsiteY14" fmla="*/ 6594475 h 6858000"/>
              <a:gd name="connsiteX15" fmla="*/ 1614473 w 2889236"/>
              <a:gd name="connsiteY15" fmla="*/ 6503988 h 6858000"/>
              <a:gd name="connsiteX16" fmla="*/ 1641461 w 2889236"/>
              <a:gd name="connsiteY16" fmla="*/ 6416675 h 6858000"/>
              <a:gd name="connsiteX17" fmla="*/ 1670036 w 2889236"/>
              <a:gd name="connsiteY17" fmla="*/ 6332538 h 6858000"/>
              <a:gd name="connsiteX18" fmla="*/ 1706548 w 2889236"/>
              <a:gd name="connsiteY18" fmla="*/ 6253163 h 6858000"/>
              <a:gd name="connsiteX19" fmla="*/ 1749411 w 2889236"/>
              <a:gd name="connsiteY19" fmla="*/ 6180138 h 6858000"/>
              <a:gd name="connsiteX20" fmla="*/ 1797036 w 2889236"/>
              <a:gd name="connsiteY20" fmla="*/ 6118225 h 6858000"/>
              <a:gd name="connsiteX21" fmla="*/ 1849423 w 2889236"/>
              <a:gd name="connsiteY21" fmla="*/ 6059488 h 6858000"/>
              <a:gd name="connsiteX22" fmla="*/ 1909748 w 2889236"/>
              <a:gd name="connsiteY22" fmla="*/ 6005513 h 6858000"/>
              <a:gd name="connsiteX23" fmla="*/ 1973248 w 2889236"/>
              <a:gd name="connsiteY23" fmla="*/ 5951538 h 6858000"/>
              <a:gd name="connsiteX24" fmla="*/ 2039923 w 2889236"/>
              <a:gd name="connsiteY24" fmla="*/ 5900738 h 6858000"/>
              <a:gd name="connsiteX25" fmla="*/ 2106598 w 2889236"/>
              <a:gd name="connsiteY25" fmla="*/ 5849938 h 6858000"/>
              <a:gd name="connsiteX26" fmla="*/ 2174861 w 2889236"/>
              <a:gd name="connsiteY26" fmla="*/ 5797550 h 6858000"/>
              <a:gd name="connsiteX27" fmla="*/ 2239948 w 2889236"/>
              <a:gd name="connsiteY27" fmla="*/ 5746750 h 6858000"/>
              <a:gd name="connsiteX28" fmla="*/ 2301861 w 2889236"/>
              <a:gd name="connsiteY28" fmla="*/ 5692775 h 6858000"/>
              <a:gd name="connsiteX29" fmla="*/ 2359011 w 2889236"/>
              <a:gd name="connsiteY29" fmla="*/ 5634038 h 6858000"/>
              <a:gd name="connsiteX30" fmla="*/ 2411398 w 2889236"/>
              <a:gd name="connsiteY30" fmla="*/ 5575300 h 6858000"/>
              <a:gd name="connsiteX31" fmla="*/ 2454261 w 2889236"/>
              <a:gd name="connsiteY31" fmla="*/ 5511800 h 6858000"/>
              <a:gd name="connsiteX32" fmla="*/ 2490773 w 2889236"/>
              <a:gd name="connsiteY32" fmla="*/ 5440363 h 6858000"/>
              <a:gd name="connsiteX33" fmla="*/ 2512998 w 2889236"/>
              <a:gd name="connsiteY33" fmla="*/ 5370513 h 6858000"/>
              <a:gd name="connsiteX34" fmla="*/ 2527286 w 2889236"/>
              <a:gd name="connsiteY34" fmla="*/ 5292725 h 6858000"/>
              <a:gd name="connsiteX35" fmla="*/ 2533636 w 2889236"/>
              <a:gd name="connsiteY35" fmla="*/ 5216525 h 6858000"/>
              <a:gd name="connsiteX36" fmla="*/ 2532048 w 2889236"/>
              <a:gd name="connsiteY36" fmla="*/ 5135563 h 6858000"/>
              <a:gd name="connsiteX37" fmla="*/ 2525698 w 2889236"/>
              <a:gd name="connsiteY37" fmla="*/ 5054600 h 6858000"/>
              <a:gd name="connsiteX38" fmla="*/ 2517761 w 2889236"/>
              <a:gd name="connsiteY38" fmla="*/ 4970463 h 6858000"/>
              <a:gd name="connsiteX39" fmla="*/ 2506648 w 2889236"/>
              <a:gd name="connsiteY39" fmla="*/ 4886325 h 6858000"/>
              <a:gd name="connsiteX40" fmla="*/ 2493948 w 2889236"/>
              <a:gd name="connsiteY40" fmla="*/ 4802188 h 6858000"/>
              <a:gd name="connsiteX41" fmla="*/ 2484423 w 2889236"/>
              <a:gd name="connsiteY41" fmla="*/ 4718050 h 6858000"/>
              <a:gd name="connsiteX42" fmla="*/ 2478073 w 2889236"/>
              <a:gd name="connsiteY42" fmla="*/ 4633913 h 6858000"/>
              <a:gd name="connsiteX43" fmla="*/ 2473311 w 2889236"/>
              <a:gd name="connsiteY43" fmla="*/ 4552950 h 6858000"/>
              <a:gd name="connsiteX44" fmla="*/ 2478073 w 2889236"/>
              <a:gd name="connsiteY44" fmla="*/ 4473575 h 6858000"/>
              <a:gd name="connsiteX45" fmla="*/ 2487598 w 2889236"/>
              <a:gd name="connsiteY45" fmla="*/ 4395788 h 6858000"/>
              <a:gd name="connsiteX46" fmla="*/ 2508236 w 2889236"/>
              <a:gd name="connsiteY46" fmla="*/ 4314825 h 6858000"/>
              <a:gd name="connsiteX47" fmla="*/ 2539986 w 2889236"/>
              <a:gd name="connsiteY47" fmla="*/ 4235450 h 6858000"/>
              <a:gd name="connsiteX48" fmla="*/ 2578086 w 2889236"/>
              <a:gd name="connsiteY48" fmla="*/ 4156075 h 6858000"/>
              <a:gd name="connsiteX49" fmla="*/ 2620948 w 2889236"/>
              <a:gd name="connsiteY49" fmla="*/ 4076700 h 6858000"/>
              <a:gd name="connsiteX50" fmla="*/ 2665398 w 2889236"/>
              <a:gd name="connsiteY50" fmla="*/ 3998913 h 6858000"/>
              <a:gd name="connsiteX51" fmla="*/ 2713024 w 2889236"/>
              <a:gd name="connsiteY51" fmla="*/ 3919538 h 6858000"/>
              <a:gd name="connsiteX52" fmla="*/ 2755886 w 2889236"/>
              <a:gd name="connsiteY52" fmla="*/ 3840163 h 6858000"/>
              <a:gd name="connsiteX53" fmla="*/ 2798748 w 2889236"/>
              <a:gd name="connsiteY53" fmla="*/ 3759200 h 6858000"/>
              <a:gd name="connsiteX54" fmla="*/ 2835261 w 2889236"/>
              <a:gd name="connsiteY54" fmla="*/ 3678238 h 6858000"/>
              <a:gd name="connsiteX55" fmla="*/ 2863836 w 2889236"/>
              <a:gd name="connsiteY55" fmla="*/ 3597275 h 6858000"/>
              <a:gd name="connsiteX56" fmla="*/ 2879711 w 2889236"/>
              <a:gd name="connsiteY56" fmla="*/ 3514725 h 6858000"/>
              <a:gd name="connsiteX57" fmla="*/ 2889236 w 2889236"/>
              <a:gd name="connsiteY57" fmla="*/ 3429000 h 6858000"/>
              <a:gd name="connsiteX58" fmla="*/ 2879711 w 2889236"/>
              <a:gd name="connsiteY58" fmla="*/ 3343275 h 6858000"/>
              <a:gd name="connsiteX59" fmla="*/ 2863836 w 2889236"/>
              <a:gd name="connsiteY59" fmla="*/ 3260725 h 6858000"/>
              <a:gd name="connsiteX60" fmla="*/ 2835261 w 2889236"/>
              <a:gd name="connsiteY60" fmla="*/ 3179763 h 6858000"/>
              <a:gd name="connsiteX61" fmla="*/ 2798748 w 2889236"/>
              <a:gd name="connsiteY61" fmla="*/ 3098800 h 6858000"/>
              <a:gd name="connsiteX62" fmla="*/ 2755886 w 2889236"/>
              <a:gd name="connsiteY62" fmla="*/ 3017838 h 6858000"/>
              <a:gd name="connsiteX63" fmla="*/ 2713024 w 2889236"/>
              <a:gd name="connsiteY63" fmla="*/ 2938463 h 6858000"/>
              <a:gd name="connsiteX64" fmla="*/ 2665398 w 2889236"/>
              <a:gd name="connsiteY64" fmla="*/ 2859088 h 6858000"/>
              <a:gd name="connsiteX65" fmla="*/ 2620948 w 2889236"/>
              <a:gd name="connsiteY65" fmla="*/ 2781300 h 6858000"/>
              <a:gd name="connsiteX66" fmla="*/ 2578086 w 2889236"/>
              <a:gd name="connsiteY66" fmla="*/ 2701925 h 6858000"/>
              <a:gd name="connsiteX67" fmla="*/ 2539986 w 2889236"/>
              <a:gd name="connsiteY67" fmla="*/ 2622550 h 6858000"/>
              <a:gd name="connsiteX68" fmla="*/ 2508236 w 2889236"/>
              <a:gd name="connsiteY68" fmla="*/ 2543175 h 6858000"/>
              <a:gd name="connsiteX69" fmla="*/ 2487598 w 2889236"/>
              <a:gd name="connsiteY69" fmla="*/ 2462213 h 6858000"/>
              <a:gd name="connsiteX70" fmla="*/ 2478073 w 2889236"/>
              <a:gd name="connsiteY70" fmla="*/ 2384425 h 6858000"/>
              <a:gd name="connsiteX71" fmla="*/ 2473311 w 2889236"/>
              <a:gd name="connsiteY71" fmla="*/ 2305050 h 6858000"/>
              <a:gd name="connsiteX72" fmla="*/ 2478073 w 2889236"/>
              <a:gd name="connsiteY72" fmla="*/ 2224088 h 6858000"/>
              <a:gd name="connsiteX73" fmla="*/ 2484423 w 2889236"/>
              <a:gd name="connsiteY73" fmla="*/ 2139950 h 6858000"/>
              <a:gd name="connsiteX74" fmla="*/ 2493948 w 2889236"/>
              <a:gd name="connsiteY74" fmla="*/ 2055813 h 6858000"/>
              <a:gd name="connsiteX75" fmla="*/ 2506648 w 2889236"/>
              <a:gd name="connsiteY75" fmla="*/ 1971675 h 6858000"/>
              <a:gd name="connsiteX76" fmla="*/ 2517761 w 2889236"/>
              <a:gd name="connsiteY76" fmla="*/ 1887538 h 6858000"/>
              <a:gd name="connsiteX77" fmla="*/ 2525698 w 2889236"/>
              <a:gd name="connsiteY77" fmla="*/ 1803400 h 6858000"/>
              <a:gd name="connsiteX78" fmla="*/ 2532048 w 2889236"/>
              <a:gd name="connsiteY78" fmla="*/ 1722438 h 6858000"/>
              <a:gd name="connsiteX79" fmla="*/ 2533636 w 2889236"/>
              <a:gd name="connsiteY79" fmla="*/ 1641475 h 6858000"/>
              <a:gd name="connsiteX80" fmla="*/ 2527286 w 2889236"/>
              <a:gd name="connsiteY80" fmla="*/ 1565275 h 6858000"/>
              <a:gd name="connsiteX81" fmla="*/ 2512998 w 2889236"/>
              <a:gd name="connsiteY81" fmla="*/ 1487488 h 6858000"/>
              <a:gd name="connsiteX82" fmla="*/ 2490773 w 2889236"/>
              <a:gd name="connsiteY82" fmla="*/ 1417638 h 6858000"/>
              <a:gd name="connsiteX83" fmla="*/ 2454261 w 2889236"/>
              <a:gd name="connsiteY83" fmla="*/ 1346200 h 6858000"/>
              <a:gd name="connsiteX84" fmla="*/ 2411398 w 2889236"/>
              <a:gd name="connsiteY84" fmla="*/ 1282700 h 6858000"/>
              <a:gd name="connsiteX85" fmla="*/ 2359011 w 2889236"/>
              <a:gd name="connsiteY85" fmla="*/ 1223963 h 6858000"/>
              <a:gd name="connsiteX86" fmla="*/ 2301861 w 2889236"/>
              <a:gd name="connsiteY86" fmla="*/ 1165225 h 6858000"/>
              <a:gd name="connsiteX87" fmla="*/ 2239948 w 2889236"/>
              <a:gd name="connsiteY87" fmla="*/ 1111250 h 6858000"/>
              <a:gd name="connsiteX88" fmla="*/ 2174861 w 2889236"/>
              <a:gd name="connsiteY88" fmla="*/ 1060450 h 6858000"/>
              <a:gd name="connsiteX89" fmla="*/ 2106598 w 2889236"/>
              <a:gd name="connsiteY89" fmla="*/ 1008063 h 6858000"/>
              <a:gd name="connsiteX90" fmla="*/ 2039923 w 2889236"/>
              <a:gd name="connsiteY90" fmla="*/ 957263 h 6858000"/>
              <a:gd name="connsiteX91" fmla="*/ 1973248 w 2889236"/>
              <a:gd name="connsiteY91" fmla="*/ 906463 h 6858000"/>
              <a:gd name="connsiteX92" fmla="*/ 1909748 w 2889236"/>
              <a:gd name="connsiteY92" fmla="*/ 852488 h 6858000"/>
              <a:gd name="connsiteX93" fmla="*/ 1849423 w 2889236"/>
              <a:gd name="connsiteY93" fmla="*/ 798513 h 6858000"/>
              <a:gd name="connsiteX94" fmla="*/ 1797036 w 2889236"/>
              <a:gd name="connsiteY94" fmla="*/ 739775 h 6858000"/>
              <a:gd name="connsiteX95" fmla="*/ 1749411 w 2889236"/>
              <a:gd name="connsiteY95" fmla="*/ 677863 h 6858000"/>
              <a:gd name="connsiteX96" fmla="*/ 1706548 w 2889236"/>
              <a:gd name="connsiteY96" fmla="*/ 604838 h 6858000"/>
              <a:gd name="connsiteX97" fmla="*/ 1670036 w 2889236"/>
              <a:gd name="connsiteY97" fmla="*/ 525463 h 6858000"/>
              <a:gd name="connsiteX98" fmla="*/ 1641461 w 2889236"/>
              <a:gd name="connsiteY98" fmla="*/ 441325 h 6858000"/>
              <a:gd name="connsiteX99" fmla="*/ 1614473 w 2889236"/>
              <a:gd name="connsiteY99" fmla="*/ 354013 h 6858000"/>
              <a:gd name="connsiteX100" fmla="*/ 1592248 w 2889236"/>
              <a:gd name="connsiteY100" fmla="*/ 263525 h 6858000"/>
              <a:gd name="connsiteX101" fmla="*/ 1566848 w 2889236"/>
              <a:gd name="connsiteY101" fmla="*/ 174625 h 6858000"/>
              <a:gd name="connsiteX102" fmla="*/ 1541448 w 2889236"/>
              <a:gd name="connsiteY102" fmla="*/ 87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889236" h="6858000">
                <a:moveTo>
                  <a:pt x="1514461" y="0"/>
                </a:moveTo>
                <a:lnTo>
                  <a:pt x="1291796" y="0"/>
                </a:lnTo>
                <a:lnTo>
                  <a:pt x="1242998" y="0"/>
                </a:lnTo>
                <a:lnTo>
                  <a:pt x="303177" y="0"/>
                </a:lnTo>
                <a:lnTo>
                  <a:pt x="235415" y="0"/>
                </a:lnTo>
                <a:lnTo>
                  <a:pt x="0" y="0"/>
                </a:lnTo>
                <a:lnTo>
                  <a:pt x="0" y="6858000"/>
                </a:lnTo>
                <a:lnTo>
                  <a:pt x="235415" y="6858000"/>
                </a:lnTo>
                <a:lnTo>
                  <a:pt x="303177" y="6858000"/>
                </a:lnTo>
                <a:lnTo>
                  <a:pt x="1242998" y="6858000"/>
                </a:lnTo>
                <a:lnTo>
                  <a:pt x="1291795" y="6858000"/>
                </a:lnTo>
                <a:lnTo>
                  <a:pt x="1514461" y="6858000"/>
                </a:lnTo>
                <a:lnTo>
                  <a:pt x="1541448" y="6770688"/>
                </a:lnTo>
                <a:lnTo>
                  <a:pt x="1566848" y="6683375"/>
                </a:lnTo>
                <a:lnTo>
                  <a:pt x="1592248" y="6594475"/>
                </a:lnTo>
                <a:lnTo>
                  <a:pt x="1614473" y="6503988"/>
                </a:lnTo>
                <a:lnTo>
                  <a:pt x="1641461" y="6416675"/>
                </a:lnTo>
                <a:lnTo>
                  <a:pt x="1670036" y="6332538"/>
                </a:lnTo>
                <a:lnTo>
                  <a:pt x="1706548" y="6253163"/>
                </a:lnTo>
                <a:lnTo>
                  <a:pt x="1749411" y="6180138"/>
                </a:lnTo>
                <a:lnTo>
                  <a:pt x="1797036" y="6118225"/>
                </a:lnTo>
                <a:lnTo>
                  <a:pt x="1849423" y="6059488"/>
                </a:lnTo>
                <a:lnTo>
                  <a:pt x="1909748" y="6005513"/>
                </a:lnTo>
                <a:lnTo>
                  <a:pt x="1973248" y="5951538"/>
                </a:lnTo>
                <a:lnTo>
                  <a:pt x="2039923" y="5900738"/>
                </a:lnTo>
                <a:lnTo>
                  <a:pt x="2106598" y="5849938"/>
                </a:lnTo>
                <a:lnTo>
                  <a:pt x="2174861" y="5797550"/>
                </a:lnTo>
                <a:lnTo>
                  <a:pt x="2239948" y="5746750"/>
                </a:lnTo>
                <a:lnTo>
                  <a:pt x="2301861" y="5692775"/>
                </a:lnTo>
                <a:lnTo>
                  <a:pt x="2359011" y="5634038"/>
                </a:lnTo>
                <a:lnTo>
                  <a:pt x="2411398" y="5575300"/>
                </a:lnTo>
                <a:lnTo>
                  <a:pt x="2454261" y="5511800"/>
                </a:lnTo>
                <a:lnTo>
                  <a:pt x="2490773" y="5440363"/>
                </a:lnTo>
                <a:lnTo>
                  <a:pt x="2512998" y="5370513"/>
                </a:lnTo>
                <a:lnTo>
                  <a:pt x="2527286" y="5292725"/>
                </a:lnTo>
                <a:lnTo>
                  <a:pt x="2533636" y="5216525"/>
                </a:lnTo>
                <a:lnTo>
                  <a:pt x="2532048" y="5135563"/>
                </a:lnTo>
                <a:lnTo>
                  <a:pt x="2525698" y="5054600"/>
                </a:lnTo>
                <a:lnTo>
                  <a:pt x="2517761" y="4970463"/>
                </a:lnTo>
                <a:lnTo>
                  <a:pt x="2506648" y="4886325"/>
                </a:lnTo>
                <a:lnTo>
                  <a:pt x="2493948" y="4802188"/>
                </a:lnTo>
                <a:lnTo>
                  <a:pt x="2484423" y="4718050"/>
                </a:lnTo>
                <a:lnTo>
                  <a:pt x="2478073" y="4633913"/>
                </a:lnTo>
                <a:lnTo>
                  <a:pt x="2473311" y="4552950"/>
                </a:lnTo>
                <a:lnTo>
                  <a:pt x="2478073" y="4473575"/>
                </a:lnTo>
                <a:lnTo>
                  <a:pt x="2487598" y="4395788"/>
                </a:lnTo>
                <a:lnTo>
                  <a:pt x="2508236" y="4314825"/>
                </a:lnTo>
                <a:lnTo>
                  <a:pt x="2539986" y="4235450"/>
                </a:lnTo>
                <a:lnTo>
                  <a:pt x="2578086" y="4156075"/>
                </a:lnTo>
                <a:lnTo>
                  <a:pt x="2620948" y="4076700"/>
                </a:lnTo>
                <a:lnTo>
                  <a:pt x="2665398" y="3998913"/>
                </a:lnTo>
                <a:lnTo>
                  <a:pt x="2713024" y="3919538"/>
                </a:lnTo>
                <a:lnTo>
                  <a:pt x="2755886" y="3840163"/>
                </a:lnTo>
                <a:lnTo>
                  <a:pt x="2798748" y="3759200"/>
                </a:lnTo>
                <a:lnTo>
                  <a:pt x="2835261" y="3678238"/>
                </a:lnTo>
                <a:lnTo>
                  <a:pt x="2863836" y="3597275"/>
                </a:lnTo>
                <a:lnTo>
                  <a:pt x="2879711" y="3514725"/>
                </a:lnTo>
                <a:lnTo>
                  <a:pt x="2889236" y="3429000"/>
                </a:lnTo>
                <a:lnTo>
                  <a:pt x="2879711" y="3343275"/>
                </a:lnTo>
                <a:lnTo>
                  <a:pt x="2863836" y="3260725"/>
                </a:lnTo>
                <a:lnTo>
                  <a:pt x="2835261" y="3179763"/>
                </a:lnTo>
                <a:lnTo>
                  <a:pt x="2798748" y="3098800"/>
                </a:lnTo>
                <a:lnTo>
                  <a:pt x="2755886" y="3017838"/>
                </a:lnTo>
                <a:lnTo>
                  <a:pt x="2713024" y="2938463"/>
                </a:lnTo>
                <a:lnTo>
                  <a:pt x="2665398" y="2859088"/>
                </a:lnTo>
                <a:lnTo>
                  <a:pt x="2620948" y="2781300"/>
                </a:lnTo>
                <a:lnTo>
                  <a:pt x="2578086" y="2701925"/>
                </a:lnTo>
                <a:lnTo>
                  <a:pt x="2539986" y="2622550"/>
                </a:lnTo>
                <a:lnTo>
                  <a:pt x="2508236" y="2543175"/>
                </a:lnTo>
                <a:lnTo>
                  <a:pt x="2487598" y="2462213"/>
                </a:lnTo>
                <a:lnTo>
                  <a:pt x="2478073" y="2384425"/>
                </a:lnTo>
                <a:lnTo>
                  <a:pt x="2473311" y="2305050"/>
                </a:lnTo>
                <a:lnTo>
                  <a:pt x="2478073" y="2224088"/>
                </a:lnTo>
                <a:lnTo>
                  <a:pt x="2484423" y="2139950"/>
                </a:lnTo>
                <a:lnTo>
                  <a:pt x="2493948" y="2055813"/>
                </a:lnTo>
                <a:lnTo>
                  <a:pt x="2506648" y="1971675"/>
                </a:lnTo>
                <a:lnTo>
                  <a:pt x="2517761" y="1887538"/>
                </a:lnTo>
                <a:lnTo>
                  <a:pt x="2525698" y="1803400"/>
                </a:lnTo>
                <a:lnTo>
                  <a:pt x="2532048" y="1722438"/>
                </a:lnTo>
                <a:lnTo>
                  <a:pt x="2533636" y="1641475"/>
                </a:lnTo>
                <a:lnTo>
                  <a:pt x="2527286" y="1565275"/>
                </a:lnTo>
                <a:lnTo>
                  <a:pt x="2512998" y="1487488"/>
                </a:lnTo>
                <a:lnTo>
                  <a:pt x="2490773" y="1417638"/>
                </a:lnTo>
                <a:lnTo>
                  <a:pt x="2454261" y="1346200"/>
                </a:lnTo>
                <a:lnTo>
                  <a:pt x="2411398" y="1282700"/>
                </a:lnTo>
                <a:lnTo>
                  <a:pt x="2359011" y="1223963"/>
                </a:lnTo>
                <a:lnTo>
                  <a:pt x="2301861" y="1165225"/>
                </a:lnTo>
                <a:lnTo>
                  <a:pt x="2239948" y="1111250"/>
                </a:lnTo>
                <a:lnTo>
                  <a:pt x="2174861" y="1060450"/>
                </a:lnTo>
                <a:lnTo>
                  <a:pt x="2106598" y="1008063"/>
                </a:lnTo>
                <a:lnTo>
                  <a:pt x="2039923" y="957263"/>
                </a:lnTo>
                <a:lnTo>
                  <a:pt x="1973248" y="906463"/>
                </a:lnTo>
                <a:lnTo>
                  <a:pt x="1909748" y="852488"/>
                </a:lnTo>
                <a:lnTo>
                  <a:pt x="1849423" y="798513"/>
                </a:lnTo>
                <a:lnTo>
                  <a:pt x="1797036" y="739775"/>
                </a:lnTo>
                <a:lnTo>
                  <a:pt x="1749411" y="677863"/>
                </a:lnTo>
                <a:lnTo>
                  <a:pt x="1706548" y="604838"/>
                </a:lnTo>
                <a:lnTo>
                  <a:pt x="1670036" y="525463"/>
                </a:lnTo>
                <a:lnTo>
                  <a:pt x="1641461" y="441325"/>
                </a:lnTo>
                <a:lnTo>
                  <a:pt x="1614473" y="354013"/>
                </a:lnTo>
                <a:lnTo>
                  <a:pt x="1592248" y="263525"/>
                </a:lnTo>
                <a:lnTo>
                  <a:pt x="1566848" y="174625"/>
                </a:lnTo>
                <a:lnTo>
                  <a:pt x="1541448" y="87313"/>
                </a:lnTo>
                <a:close/>
              </a:path>
            </a:pathLst>
          </a:custGeom>
          <a:solidFill>
            <a:srgbClr val="171624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07526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069A-4CEE-E950-5E5D-B5E0465C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Brazil's top 3 highest earning</a:t>
            </a:r>
            <a:br>
              <a:rPr lang="en-US" dirty="0"/>
            </a:br>
            <a:r>
              <a:rPr lang="en-US" dirty="0"/>
              <a:t>Genres, Actors, and film lengths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02B0-4BB4-4647-A365-B46CB12D7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851" y="1933114"/>
            <a:ext cx="10786056" cy="4005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GENRES				ACTORS			FILM LENGTHS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EBE88F-9696-942D-8226-99F1D4000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724305"/>
              </p:ext>
            </p:extLst>
          </p:nvPr>
        </p:nvGraphicFramePr>
        <p:xfrm>
          <a:off x="1251678" y="2649195"/>
          <a:ext cx="1336377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6377">
                  <a:extLst>
                    <a:ext uri="{9D8B030D-6E8A-4147-A177-3AD203B41FA5}">
                      <a16:colId xmlns:a16="http://schemas.microsoft.com/office/drawing/2014/main" val="28272053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Sports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47748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Animation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1231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Sci-Fi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56651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New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03105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Horror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02815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3FB8F5F-6206-4072-F406-CF9852490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97491"/>
              </p:ext>
            </p:extLst>
          </p:nvPr>
        </p:nvGraphicFramePr>
        <p:xfrm>
          <a:off x="9670587" y="2658221"/>
          <a:ext cx="1857063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7063">
                  <a:extLst>
                    <a:ext uri="{9D8B030D-6E8A-4147-A177-3AD203B41FA5}">
                      <a16:colId xmlns:a16="http://schemas.microsoft.com/office/drawing/2014/main" val="4901684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112 minutes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50313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85 minutes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13229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118 minutes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80990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92 minutes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02100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100 minutes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47604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0DDD7AC-F117-8158-0E52-5802115AD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28701"/>
              </p:ext>
            </p:extLst>
          </p:nvPr>
        </p:nvGraphicFramePr>
        <p:xfrm>
          <a:off x="5303462" y="2680127"/>
          <a:ext cx="2578408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3532">
                  <a:extLst>
                    <a:ext uri="{9D8B030D-6E8A-4147-A177-3AD203B41FA5}">
                      <a16:colId xmlns:a16="http://schemas.microsoft.com/office/drawing/2014/main" val="339835155"/>
                    </a:ext>
                  </a:extLst>
                </a:gridCol>
                <a:gridCol w="1394876">
                  <a:extLst>
                    <a:ext uri="{9D8B030D-6E8A-4147-A177-3AD203B41FA5}">
                      <a16:colId xmlns:a16="http://schemas.microsoft.com/office/drawing/2014/main" val="418610207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Gina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Degeneres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68243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Susan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Davis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05095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Michael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Bolger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55342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Warren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Nolte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02478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Will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Wilson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9667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657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069A-4CEE-E950-5E5D-B5E0465C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851" y="68422"/>
            <a:ext cx="10786055" cy="1864691"/>
          </a:xfrm>
        </p:spPr>
        <p:txBody>
          <a:bodyPr>
            <a:normAutofit fontScale="90000"/>
          </a:bodyPr>
          <a:lstStyle/>
          <a:p>
            <a:r>
              <a:rPr lang="en-US" dirty="0"/>
              <a:t>Russian federation’s </a:t>
            </a:r>
            <a:br>
              <a:rPr lang="en-US" dirty="0"/>
            </a:br>
            <a:r>
              <a:rPr lang="en-US" dirty="0"/>
              <a:t>top 3 highest earning</a:t>
            </a:r>
            <a:br>
              <a:rPr lang="en-US" dirty="0"/>
            </a:br>
            <a:r>
              <a:rPr lang="en-US" dirty="0"/>
              <a:t>Genres, Actors, and film lengths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02B0-4BB4-4647-A365-B46CB12D7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851" y="1933114"/>
            <a:ext cx="10786056" cy="4005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GENRES				ACTORS			FILM LENGTHS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4F5EC0-83BE-D6E0-0FF1-9ACCE8CBB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463405"/>
              </p:ext>
            </p:extLst>
          </p:nvPr>
        </p:nvGraphicFramePr>
        <p:xfrm>
          <a:off x="1195588" y="2676302"/>
          <a:ext cx="1251397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1397">
                  <a:extLst>
                    <a:ext uri="{9D8B030D-6E8A-4147-A177-3AD203B41FA5}">
                      <a16:colId xmlns:a16="http://schemas.microsoft.com/office/drawing/2014/main" val="322456013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Sci-Fi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65486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Family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3573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Action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27354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Classics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62376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Games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25193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A26300-99A2-51AB-CC40-ECE595866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574157"/>
              </p:ext>
            </p:extLst>
          </p:nvPr>
        </p:nvGraphicFramePr>
        <p:xfrm>
          <a:off x="5137088" y="2676301"/>
          <a:ext cx="2681579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0888">
                  <a:extLst>
                    <a:ext uri="{9D8B030D-6E8A-4147-A177-3AD203B41FA5}">
                      <a16:colId xmlns:a16="http://schemas.microsoft.com/office/drawing/2014/main" val="710405792"/>
                    </a:ext>
                  </a:extLst>
                </a:gridCol>
                <a:gridCol w="1450691">
                  <a:extLst>
                    <a:ext uri="{9D8B030D-6E8A-4147-A177-3AD203B41FA5}">
                      <a16:colId xmlns:a16="http://schemas.microsoft.com/office/drawing/2014/main" val="133645119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Susan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Davis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66723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Helen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Voight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20385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Bela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Walken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20299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Gina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Degeneres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41752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Matthew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Carrey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441799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F64BA4-BD98-2031-D878-17312FEE6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85936"/>
              </p:ext>
            </p:extLst>
          </p:nvPr>
        </p:nvGraphicFramePr>
        <p:xfrm>
          <a:off x="9824075" y="2676301"/>
          <a:ext cx="1547970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7970">
                  <a:extLst>
                    <a:ext uri="{9D8B030D-6E8A-4147-A177-3AD203B41FA5}">
                      <a16:colId xmlns:a16="http://schemas.microsoft.com/office/drawing/2014/main" val="99613857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112 minutes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42818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178 minutes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20343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65 minutes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20778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148 minutes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97110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85 minutes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865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05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069A-4CEE-E950-5E5D-B5E0465C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851" y="68422"/>
            <a:ext cx="10786055" cy="1864691"/>
          </a:xfrm>
        </p:spPr>
        <p:txBody>
          <a:bodyPr>
            <a:normAutofit/>
          </a:bodyPr>
          <a:lstStyle/>
          <a:p>
            <a:r>
              <a:rPr lang="en-US" dirty="0"/>
              <a:t>Philippine’s top 3 highest earning</a:t>
            </a:r>
            <a:br>
              <a:rPr lang="en-US" dirty="0"/>
            </a:br>
            <a:r>
              <a:rPr lang="en-US" dirty="0"/>
              <a:t>Genres, Actors, and film lengths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02B0-4BB4-4647-A365-B46CB12D7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851" y="1933114"/>
            <a:ext cx="10786056" cy="4005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GENRES				ACTORS			FILM LENGTHS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0A130E-F60E-5599-D68D-C300027B5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774653"/>
              </p:ext>
            </p:extLst>
          </p:nvPr>
        </p:nvGraphicFramePr>
        <p:xfrm>
          <a:off x="1084850" y="2487436"/>
          <a:ext cx="1490925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0925">
                  <a:extLst>
                    <a:ext uri="{9D8B030D-6E8A-4147-A177-3AD203B41FA5}">
                      <a16:colId xmlns:a16="http://schemas.microsoft.com/office/drawing/2014/main" val="310592667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Animation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65637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Foreign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24416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Sports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55209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Games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64100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Comedy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59672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5F6382-9691-D209-CBFE-42A3040F8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442231"/>
              </p:ext>
            </p:extLst>
          </p:nvPr>
        </p:nvGraphicFramePr>
        <p:xfrm>
          <a:off x="5343151" y="2510690"/>
          <a:ext cx="2269454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717">
                  <a:extLst>
                    <a:ext uri="{9D8B030D-6E8A-4147-A177-3AD203B41FA5}">
                      <a16:colId xmlns:a16="http://schemas.microsoft.com/office/drawing/2014/main" val="2608496013"/>
                    </a:ext>
                  </a:extLst>
                </a:gridCol>
                <a:gridCol w="1227737">
                  <a:extLst>
                    <a:ext uri="{9D8B030D-6E8A-4147-A177-3AD203B41FA5}">
                      <a16:colId xmlns:a16="http://schemas.microsoft.com/office/drawing/2014/main" val="150824056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Val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Bolger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71508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Walter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Torn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79117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Rip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Crawford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62717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Reese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West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01530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Susan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Davis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072842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AB7BAF0-F0D7-A268-87FF-B0D0932F2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425603"/>
              </p:ext>
            </p:extLst>
          </p:nvPr>
        </p:nvGraphicFramePr>
        <p:xfrm>
          <a:off x="9557428" y="2548840"/>
          <a:ext cx="1645105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5105">
                  <a:extLst>
                    <a:ext uri="{9D8B030D-6E8A-4147-A177-3AD203B41FA5}">
                      <a16:colId xmlns:a16="http://schemas.microsoft.com/office/drawing/2014/main" val="180127544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112 minutes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63253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59 minutes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88054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85 minutes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29973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80 minutes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43636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148 minutes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7035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49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069A-4CEE-E950-5E5D-B5E0465C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851" y="68422"/>
            <a:ext cx="10786055" cy="1864691"/>
          </a:xfrm>
        </p:spPr>
        <p:txBody>
          <a:bodyPr>
            <a:normAutofit/>
          </a:bodyPr>
          <a:lstStyle/>
          <a:p>
            <a:r>
              <a:rPr lang="en-US" dirty="0"/>
              <a:t>Turkey's top 3 highest earning</a:t>
            </a:r>
            <a:br>
              <a:rPr lang="en-US" dirty="0"/>
            </a:br>
            <a:r>
              <a:rPr lang="en-US" dirty="0"/>
              <a:t>Genres, Actors, and film lengths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02B0-4BB4-4647-A365-B46CB12D7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851" y="1933114"/>
            <a:ext cx="10786056" cy="4005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GENRES				ACTORS			FILM LENGTHS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F75BF3B-DEB3-619D-2DF2-4450252B5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39147"/>
              </p:ext>
            </p:extLst>
          </p:nvPr>
        </p:nvGraphicFramePr>
        <p:xfrm>
          <a:off x="9615713" y="2725057"/>
          <a:ext cx="1781629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1629">
                  <a:extLst>
                    <a:ext uri="{9D8B030D-6E8A-4147-A177-3AD203B41FA5}">
                      <a16:colId xmlns:a16="http://schemas.microsoft.com/office/drawing/2014/main" val="141311210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48 minutes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34617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110 minutes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31802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112 minutes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03023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84 minutes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15995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147 minutes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523304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CDEFCF-8DC5-2E91-A9A8-9DC5287DA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318221"/>
              </p:ext>
            </p:extLst>
          </p:nvPr>
        </p:nvGraphicFramePr>
        <p:xfrm>
          <a:off x="5085398" y="2804886"/>
          <a:ext cx="2784959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342">
                  <a:extLst>
                    <a:ext uri="{9D8B030D-6E8A-4147-A177-3AD203B41FA5}">
                      <a16:colId xmlns:a16="http://schemas.microsoft.com/office/drawing/2014/main" val="1085385241"/>
                    </a:ext>
                  </a:extLst>
                </a:gridCol>
                <a:gridCol w="1506617">
                  <a:extLst>
                    <a:ext uri="{9D8B030D-6E8A-4147-A177-3AD203B41FA5}">
                      <a16:colId xmlns:a16="http://schemas.microsoft.com/office/drawing/2014/main" val="74297935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Susan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Davis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83743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Sandra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Kilmer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7332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Vivien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Bergen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27116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Kevin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Garland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53637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Johnny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Lollobrigida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617178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201D39-4CEF-A23C-95F4-9CED3AFAA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656001"/>
              </p:ext>
            </p:extLst>
          </p:nvPr>
        </p:nvGraphicFramePr>
        <p:xfrm>
          <a:off x="1084848" y="2804885"/>
          <a:ext cx="1626518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6518">
                  <a:extLst>
                    <a:ext uri="{9D8B030D-6E8A-4147-A177-3AD203B41FA5}">
                      <a16:colId xmlns:a16="http://schemas.microsoft.com/office/drawing/2014/main" val="3435844609"/>
                    </a:ext>
                  </a:extLst>
                </a:gridCol>
              </a:tblGrid>
              <a:tr h="17997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Drama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7522855"/>
                  </a:ext>
                </a:extLst>
              </a:tr>
              <a:tr h="17997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Animation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6114899"/>
                  </a:ext>
                </a:extLst>
              </a:tr>
              <a:tr h="17997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Children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5056144"/>
                  </a:ext>
                </a:extLst>
              </a:tr>
              <a:tr h="17997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Foreign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0234733"/>
                  </a:ext>
                </a:extLst>
              </a:tr>
              <a:tr h="17997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Comedy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7752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507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069A-4CEE-E950-5E5D-B5E0465C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851" y="68422"/>
            <a:ext cx="10786055" cy="1864691"/>
          </a:xfrm>
        </p:spPr>
        <p:txBody>
          <a:bodyPr>
            <a:normAutofit/>
          </a:bodyPr>
          <a:lstStyle/>
          <a:p>
            <a:r>
              <a:rPr lang="en-US" dirty="0"/>
              <a:t>Indonesia’s top 3 highest earning</a:t>
            </a:r>
            <a:br>
              <a:rPr lang="en-US" dirty="0"/>
            </a:br>
            <a:r>
              <a:rPr lang="en-US" dirty="0"/>
              <a:t>Genres, Actors, and film lengths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02B0-4BB4-4647-A365-B46CB12D7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851" y="1933114"/>
            <a:ext cx="10786056" cy="4005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GENRES				ACTORS			FILM LENGTHS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09413B-5877-252E-A356-285E76B99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33456"/>
              </p:ext>
            </p:extLst>
          </p:nvPr>
        </p:nvGraphicFramePr>
        <p:xfrm>
          <a:off x="5156856" y="2687083"/>
          <a:ext cx="2642044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2742">
                  <a:extLst>
                    <a:ext uri="{9D8B030D-6E8A-4147-A177-3AD203B41FA5}">
                      <a16:colId xmlns:a16="http://schemas.microsoft.com/office/drawing/2014/main" val="671350824"/>
                    </a:ext>
                  </a:extLst>
                </a:gridCol>
                <a:gridCol w="1429302">
                  <a:extLst>
                    <a:ext uri="{9D8B030D-6E8A-4147-A177-3AD203B41FA5}">
                      <a16:colId xmlns:a16="http://schemas.microsoft.com/office/drawing/2014/main" val="290932821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Anne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Cronyn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47163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Susan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Davis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63415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Kirsten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Akroyd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24697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Tom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Miranda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77594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Matthew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Carrey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45101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4CEF15-DCCD-738D-240A-AE533AD64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436649"/>
              </p:ext>
            </p:extLst>
          </p:nvPr>
        </p:nvGraphicFramePr>
        <p:xfrm>
          <a:off x="9819087" y="2687082"/>
          <a:ext cx="1579016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9016">
                  <a:extLst>
                    <a:ext uri="{9D8B030D-6E8A-4147-A177-3AD203B41FA5}">
                      <a16:colId xmlns:a16="http://schemas.microsoft.com/office/drawing/2014/main" val="396510359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121 minutes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48868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64 minutes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55315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80 minutes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96575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149 minutes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63958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75 minutes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412999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A851189-A9D7-010E-39FD-52C819E42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007632"/>
              </p:ext>
            </p:extLst>
          </p:nvPr>
        </p:nvGraphicFramePr>
        <p:xfrm>
          <a:off x="1335077" y="2687081"/>
          <a:ext cx="1190518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0518">
                  <a:extLst>
                    <a:ext uri="{9D8B030D-6E8A-4147-A177-3AD203B41FA5}">
                      <a16:colId xmlns:a16="http://schemas.microsoft.com/office/drawing/2014/main" val="1451084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Action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4694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Drama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85501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New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88645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Music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15672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Foreign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5942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02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E768-06B2-C54E-6174-8B5666E0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to reward the top rock buster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A8B0-A863-5423-819C-B3F2D226E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52083"/>
            <a:ext cx="10178322" cy="4423532"/>
          </a:xfrm>
        </p:spPr>
        <p:txBody>
          <a:bodyPr/>
          <a:lstStyle/>
          <a:p>
            <a:r>
              <a:rPr lang="en-US" dirty="0"/>
              <a:t>We took the top ten countries and found the top 5 customers of all ten countries.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then found their top two favorite film genres so we could send them a movie double feature of their two favorite genres.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42F251-9E72-8E0E-CB1F-E1B5BA941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963455"/>
              </p:ext>
            </p:extLst>
          </p:nvPr>
        </p:nvGraphicFramePr>
        <p:xfrm>
          <a:off x="1679942" y="2490787"/>
          <a:ext cx="6485861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5889">
                  <a:extLst>
                    <a:ext uri="{9D8B030D-6E8A-4147-A177-3AD203B41FA5}">
                      <a16:colId xmlns:a16="http://schemas.microsoft.com/office/drawing/2014/main" val="3989264627"/>
                    </a:ext>
                  </a:extLst>
                </a:gridCol>
                <a:gridCol w="1414120">
                  <a:extLst>
                    <a:ext uri="{9D8B030D-6E8A-4147-A177-3AD203B41FA5}">
                      <a16:colId xmlns:a16="http://schemas.microsoft.com/office/drawing/2014/main" val="2019888493"/>
                    </a:ext>
                  </a:extLst>
                </a:gridCol>
                <a:gridCol w="1843726">
                  <a:extLst>
                    <a:ext uri="{9D8B030D-6E8A-4147-A177-3AD203B41FA5}">
                      <a16:colId xmlns:a16="http://schemas.microsoft.com/office/drawing/2014/main" val="1350623280"/>
                    </a:ext>
                  </a:extLst>
                </a:gridCol>
                <a:gridCol w="1772126">
                  <a:extLst>
                    <a:ext uri="{9D8B030D-6E8A-4147-A177-3AD203B41FA5}">
                      <a16:colId xmlns:a16="http://schemas.microsoft.com/office/drawing/2014/main" val="208515622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Scott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Shelley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Aurora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United States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277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Bob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Pfeiffer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Xintai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China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55674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Bernard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Colby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Dhule (Dhulia)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11094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Erica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Matthews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Pingxiang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China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18244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Rebecca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Scott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Kurashiki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Japan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43509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F8609F-0FC4-5732-13E9-87C911CA4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682375"/>
              </p:ext>
            </p:extLst>
          </p:nvPr>
        </p:nvGraphicFramePr>
        <p:xfrm>
          <a:off x="5769934" y="4263849"/>
          <a:ext cx="3717268" cy="2533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9472">
                  <a:extLst>
                    <a:ext uri="{9D8B030D-6E8A-4147-A177-3AD203B41FA5}">
                      <a16:colId xmlns:a16="http://schemas.microsoft.com/office/drawing/2014/main" val="1111646132"/>
                    </a:ext>
                  </a:extLst>
                </a:gridCol>
                <a:gridCol w="1145633">
                  <a:extLst>
                    <a:ext uri="{9D8B030D-6E8A-4147-A177-3AD203B41FA5}">
                      <a16:colId xmlns:a16="http://schemas.microsoft.com/office/drawing/2014/main" val="4055745281"/>
                    </a:ext>
                  </a:extLst>
                </a:gridCol>
                <a:gridCol w="1392163">
                  <a:extLst>
                    <a:ext uri="{9D8B030D-6E8A-4147-A177-3AD203B41FA5}">
                      <a16:colId xmlns:a16="http://schemas.microsoft.com/office/drawing/2014/main" val="252616465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Rebecca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Scott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Horror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62589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Games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97008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Erica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Matthews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Foreign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14542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Sports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40856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Scott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Shelley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Sports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43996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Children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04767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Bernard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Colby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Drama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41776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Foreign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1741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Bob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Pfeiffer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Children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7109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Horror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57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096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14AD-BB04-33B5-4D29-CC67819B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210DF-13FB-2758-DB7D-87C1CDE2D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3593591"/>
          </a:xfrm>
        </p:spPr>
        <p:txBody>
          <a:bodyPr/>
          <a:lstStyle/>
          <a:p>
            <a:r>
              <a:rPr lang="en-US" dirty="0"/>
              <a:t>Focus on tailoring advertisement to each specific country in the top ten countries</a:t>
            </a:r>
          </a:p>
          <a:p>
            <a:r>
              <a:rPr lang="en-US" dirty="0"/>
              <a:t>Highlight movies that contain elements from each countries' top genres, run times, and top actors.</a:t>
            </a:r>
          </a:p>
          <a:p>
            <a:r>
              <a:rPr lang="en-US" dirty="0"/>
              <a:t>To show our appreciation to our most active customers we cold send them a movie night double feature with films of their favorite genres.</a:t>
            </a:r>
          </a:p>
        </p:txBody>
      </p:sp>
    </p:spTree>
    <p:extLst>
      <p:ext uri="{BB962C8B-B14F-4D97-AF65-F5344CB8AC3E}">
        <p14:creationId xmlns:p14="http://schemas.microsoft.com/office/powerpoint/2010/main" val="334700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0E59-095F-6337-2207-9BAEAE85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9CF79-F1D3-37BF-3DE6-F541A6C5C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and profile Rock Busters most vital information</a:t>
            </a:r>
          </a:p>
          <a:p>
            <a:r>
              <a:rPr lang="en-US" dirty="0"/>
              <a:t>Find what countries contain the highest concentrations of customers.</a:t>
            </a:r>
          </a:p>
          <a:p>
            <a:r>
              <a:rPr lang="en-US" dirty="0"/>
              <a:t>Find in those top countries the most active members so we can thank them and give back for their patronage.</a:t>
            </a:r>
          </a:p>
        </p:txBody>
      </p:sp>
    </p:spTree>
    <p:extLst>
      <p:ext uri="{BB962C8B-B14F-4D97-AF65-F5344CB8AC3E}">
        <p14:creationId xmlns:p14="http://schemas.microsoft.com/office/powerpoint/2010/main" val="112255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7176-FD7D-8C35-B7F1-B9D1D8A06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464" y="45902"/>
            <a:ext cx="372239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Descriptive Stats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9B8172-80C2-1CB2-5150-E85102F9C6AD}"/>
              </a:ext>
            </a:extLst>
          </p:cNvPr>
          <p:cNvGrpSpPr/>
          <p:nvPr/>
        </p:nvGrpSpPr>
        <p:grpSpPr>
          <a:xfrm>
            <a:off x="7919557" y="1488005"/>
            <a:ext cx="3908152" cy="3603880"/>
            <a:chOff x="4248181" y="1513844"/>
            <a:chExt cx="3908152" cy="360388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8D227C5-A731-C6DA-EBCB-79DE230A21D1}"/>
                </a:ext>
              </a:extLst>
            </p:cNvPr>
            <p:cNvGrpSpPr/>
            <p:nvPr/>
          </p:nvGrpSpPr>
          <p:grpSpPr>
            <a:xfrm>
              <a:off x="4248181" y="1513844"/>
              <a:ext cx="2916768" cy="2844799"/>
              <a:chOff x="960966" y="3086894"/>
              <a:chExt cx="1638300" cy="163829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5083182-4E15-1A23-08EA-501A27AC7526}"/>
                  </a:ext>
                </a:extLst>
              </p:cNvPr>
              <p:cNvSpPr/>
              <p:nvPr/>
            </p:nvSpPr>
            <p:spPr>
              <a:xfrm>
                <a:off x="1032933" y="3086894"/>
                <a:ext cx="914400" cy="9144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58CE525-D72D-24D0-902C-4BDB8A364E72}"/>
                  </a:ext>
                </a:extLst>
              </p:cNvPr>
              <p:cNvSpPr/>
              <p:nvPr/>
            </p:nvSpPr>
            <p:spPr>
              <a:xfrm>
                <a:off x="1684866" y="3399366"/>
                <a:ext cx="914400" cy="9144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A03364A-B979-2862-7886-0EB13A7EA289}"/>
                  </a:ext>
                </a:extLst>
              </p:cNvPr>
              <p:cNvSpPr/>
              <p:nvPr/>
            </p:nvSpPr>
            <p:spPr>
              <a:xfrm>
                <a:off x="960966" y="3810793"/>
                <a:ext cx="914400" cy="9144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0EF6BEA-9E07-CACA-DEFF-14732F920E10}"/>
                </a:ext>
              </a:extLst>
            </p:cNvPr>
            <p:cNvSpPr txBox="1"/>
            <p:nvPr/>
          </p:nvSpPr>
          <p:spPr>
            <a:xfrm>
              <a:off x="5948215" y="3732729"/>
              <a:ext cx="220811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Rental Replacement Cost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3262DDE-EE84-487A-FC53-A56AF174D9B5}"/>
              </a:ext>
            </a:extLst>
          </p:cNvPr>
          <p:cNvSpPr txBox="1"/>
          <p:nvPr/>
        </p:nvSpPr>
        <p:spPr>
          <a:xfrm>
            <a:off x="1352437" y="2047312"/>
            <a:ext cx="756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.99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EFD416F-0246-235F-8DA3-21D8B088D396}"/>
              </a:ext>
            </a:extLst>
          </p:cNvPr>
          <p:cNvGrpSpPr/>
          <p:nvPr/>
        </p:nvGrpSpPr>
        <p:grpSpPr>
          <a:xfrm>
            <a:off x="4289181" y="1405782"/>
            <a:ext cx="3741570" cy="3188682"/>
            <a:chOff x="271368" y="1481221"/>
            <a:chExt cx="3741570" cy="318868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6631D93-4D00-5246-99D4-C7C8A044E452}"/>
                </a:ext>
              </a:extLst>
            </p:cNvPr>
            <p:cNvGrpSpPr/>
            <p:nvPr/>
          </p:nvGrpSpPr>
          <p:grpSpPr>
            <a:xfrm>
              <a:off x="271368" y="1481221"/>
              <a:ext cx="2916768" cy="2844799"/>
              <a:chOff x="842433" y="2556933"/>
              <a:chExt cx="2916768" cy="284479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6E57E4D7-34E6-D937-8898-4CC91C195191}"/>
                  </a:ext>
                </a:extLst>
              </p:cNvPr>
              <p:cNvGrpSpPr/>
              <p:nvPr/>
            </p:nvGrpSpPr>
            <p:grpSpPr>
              <a:xfrm>
                <a:off x="842433" y="2556933"/>
                <a:ext cx="2916768" cy="2844799"/>
                <a:chOff x="960966" y="3086894"/>
                <a:chExt cx="1638300" cy="1638299"/>
              </a:xfrm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B4AF9E80-63B4-F7A9-94E2-94CEE63496D9}"/>
                    </a:ext>
                  </a:extLst>
                </p:cNvPr>
                <p:cNvSpPr/>
                <p:nvPr/>
              </p:nvSpPr>
              <p:spPr>
                <a:xfrm>
                  <a:off x="1032933" y="3086894"/>
                  <a:ext cx="914400" cy="9144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68272208-520E-EE00-D43F-2601291AD431}"/>
                    </a:ext>
                  </a:extLst>
                </p:cNvPr>
                <p:cNvSpPr/>
                <p:nvPr/>
              </p:nvSpPr>
              <p:spPr>
                <a:xfrm>
                  <a:off x="1684866" y="3399366"/>
                  <a:ext cx="914400" cy="9144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61EE9DAD-A9FB-0104-9275-B1C224A5732C}"/>
                    </a:ext>
                  </a:extLst>
                </p:cNvPr>
                <p:cNvSpPr/>
                <p:nvPr/>
              </p:nvSpPr>
              <p:spPr>
                <a:xfrm>
                  <a:off x="960966" y="3810793"/>
                  <a:ext cx="914400" cy="9144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943A836-305C-DB2B-308F-83995FE924A3}"/>
                  </a:ext>
                </a:extLst>
              </p:cNvPr>
              <p:cNvSpPr txBox="1"/>
              <p:nvPr/>
            </p:nvSpPr>
            <p:spPr>
              <a:xfrm>
                <a:off x="1366076" y="2714800"/>
                <a:ext cx="9471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u="sng" dirty="0"/>
                  <a:t>MIN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3F51109-2C6A-D475-5551-9E3621A26016}"/>
                  </a:ext>
                </a:extLst>
              </p:cNvPr>
              <p:cNvSpPr txBox="1"/>
              <p:nvPr/>
            </p:nvSpPr>
            <p:spPr>
              <a:xfrm>
                <a:off x="2504263" y="3264368"/>
                <a:ext cx="10342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u="sng" dirty="0"/>
                  <a:t>MAX</a:t>
                </a:r>
                <a:endParaRPr lang="en-US" u="sng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0AB6315-1DEE-74F0-BA03-B80D4F851B15}"/>
                  </a:ext>
                </a:extLst>
              </p:cNvPr>
              <p:cNvSpPr txBox="1"/>
              <p:nvPr/>
            </p:nvSpPr>
            <p:spPr>
              <a:xfrm>
                <a:off x="922717" y="4040986"/>
                <a:ext cx="15689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u="sng" dirty="0"/>
                  <a:t>AVERAGE</a:t>
                </a:r>
                <a:endParaRPr lang="en-US" sz="2800" u="sng" dirty="0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7C7229D-50F0-8980-771C-5052208B101A}"/>
                </a:ext>
              </a:extLst>
            </p:cNvPr>
            <p:cNvSpPr txBox="1"/>
            <p:nvPr/>
          </p:nvSpPr>
          <p:spPr>
            <a:xfrm>
              <a:off x="1860598" y="3715796"/>
              <a:ext cx="21523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Rental </a:t>
              </a:r>
            </a:p>
            <a:p>
              <a:r>
                <a:rPr lang="en-US" sz="2800" dirty="0"/>
                <a:t>Duration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9F830EEE-D398-24F7-05D4-93DDA9506F3A}"/>
              </a:ext>
            </a:extLst>
          </p:cNvPr>
          <p:cNvSpPr txBox="1"/>
          <p:nvPr/>
        </p:nvSpPr>
        <p:spPr>
          <a:xfrm>
            <a:off x="5871591" y="2527848"/>
            <a:ext cx="1323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 Days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833F7E6-9D08-36DE-5294-04A9D99876BB}"/>
              </a:ext>
            </a:extLst>
          </p:cNvPr>
          <p:cNvSpPr txBox="1"/>
          <p:nvPr/>
        </p:nvSpPr>
        <p:spPr>
          <a:xfrm>
            <a:off x="4502560" y="3310903"/>
            <a:ext cx="128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Days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7328D13-FBBF-EF2F-4F0D-34E7CCBCEB33}"/>
              </a:ext>
            </a:extLst>
          </p:cNvPr>
          <p:cNvSpPr txBox="1"/>
          <p:nvPr/>
        </p:nvSpPr>
        <p:spPr>
          <a:xfrm>
            <a:off x="8460887" y="1626469"/>
            <a:ext cx="94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MIN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92CC060-72DC-B499-5C87-D69191BB8728}"/>
              </a:ext>
            </a:extLst>
          </p:cNvPr>
          <p:cNvSpPr txBox="1"/>
          <p:nvPr/>
        </p:nvSpPr>
        <p:spPr>
          <a:xfrm>
            <a:off x="9588161" y="2173431"/>
            <a:ext cx="100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MAX</a:t>
            </a:r>
            <a:endParaRPr lang="en-US" sz="2000" u="sng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A6C0736-0E9E-048B-2367-25DA03C9A658}"/>
              </a:ext>
            </a:extLst>
          </p:cNvPr>
          <p:cNvSpPr txBox="1"/>
          <p:nvPr/>
        </p:nvSpPr>
        <p:spPr>
          <a:xfrm>
            <a:off x="7976722" y="2937881"/>
            <a:ext cx="1568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AVERAGE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405C502-FD17-099C-FC25-E03AA12CBC5D}"/>
              </a:ext>
            </a:extLst>
          </p:cNvPr>
          <p:cNvSpPr txBox="1"/>
          <p:nvPr/>
        </p:nvSpPr>
        <p:spPr>
          <a:xfrm>
            <a:off x="4605994" y="1985796"/>
            <a:ext cx="1269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 Days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2E68F04-1261-4A76-69E9-747081ADA3B6}"/>
              </a:ext>
            </a:extLst>
          </p:cNvPr>
          <p:cNvSpPr txBox="1"/>
          <p:nvPr/>
        </p:nvSpPr>
        <p:spPr>
          <a:xfrm>
            <a:off x="8410551" y="2044410"/>
            <a:ext cx="957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9.99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FDE85F9-C072-D77C-DDAB-CD480128B44F}"/>
              </a:ext>
            </a:extLst>
          </p:cNvPr>
          <p:cNvSpPr txBox="1"/>
          <p:nvPr/>
        </p:nvSpPr>
        <p:spPr>
          <a:xfrm>
            <a:off x="9534257" y="2619504"/>
            <a:ext cx="1038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29.99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996C8C4-9CFF-7626-244E-8D5F5DF9B359}"/>
              </a:ext>
            </a:extLst>
          </p:cNvPr>
          <p:cNvSpPr txBox="1"/>
          <p:nvPr/>
        </p:nvSpPr>
        <p:spPr>
          <a:xfrm>
            <a:off x="8208316" y="3484310"/>
            <a:ext cx="1077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19.98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9B6799C-5EF2-F009-0EDA-D9175CE0CDE1}"/>
              </a:ext>
            </a:extLst>
          </p:cNvPr>
          <p:cNvGrpSpPr/>
          <p:nvPr/>
        </p:nvGrpSpPr>
        <p:grpSpPr>
          <a:xfrm>
            <a:off x="815099" y="1488005"/>
            <a:ext cx="3429857" cy="3222548"/>
            <a:chOff x="815099" y="1488005"/>
            <a:chExt cx="3429857" cy="3222548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7B4BB50C-FEB9-125B-EBE3-1662876AC9D2}"/>
                </a:ext>
              </a:extLst>
            </p:cNvPr>
            <p:cNvGrpSpPr/>
            <p:nvPr/>
          </p:nvGrpSpPr>
          <p:grpSpPr>
            <a:xfrm>
              <a:off x="815099" y="1488005"/>
              <a:ext cx="3429857" cy="3222548"/>
              <a:chOff x="815099" y="1488005"/>
              <a:chExt cx="3429857" cy="3222548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6AC469B4-6945-5442-24E5-A3972CEB6CB2}"/>
                  </a:ext>
                </a:extLst>
              </p:cNvPr>
              <p:cNvGrpSpPr/>
              <p:nvPr/>
            </p:nvGrpSpPr>
            <p:grpSpPr>
              <a:xfrm>
                <a:off x="815099" y="1488005"/>
                <a:ext cx="3429857" cy="3222548"/>
                <a:chOff x="815099" y="1488005"/>
                <a:chExt cx="3429857" cy="3222548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FD7316E0-5AB4-B8E9-78B3-917DEFB1FF0D}"/>
                    </a:ext>
                  </a:extLst>
                </p:cNvPr>
                <p:cNvGrpSpPr/>
                <p:nvPr/>
              </p:nvGrpSpPr>
              <p:grpSpPr>
                <a:xfrm>
                  <a:off x="815099" y="1488005"/>
                  <a:ext cx="3429857" cy="3222548"/>
                  <a:chOff x="271368" y="1481221"/>
                  <a:chExt cx="3429857" cy="3222548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044F4CC2-D03F-057F-58F6-223BD642D876}"/>
                      </a:ext>
                    </a:extLst>
                  </p:cNvPr>
                  <p:cNvGrpSpPr/>
                  <p:nvPr/>
                </p:nvGrpSpPr>
                <p:grpSpPr>
                  <a:xfrm>
                    <a:off x="271368" y="1481221"/>
                    <a:ext cx="2916768" cy="2844799"/>
                    <a:chOff x="842433" y="2556933"/>
                    <a:chExt cx="2916768" cy="2844799"/>
                  </a:xfrm>
                </p:grpSpPr>
                <p:grpSp>
                  <p:nvGrpSpPr>
                    <p:cNvPr id="9" name="Group 8">
                      <a:extLst>
                        <a:ext uri="{FF2B5EF4-FFF2-40B4-BE49-F238E27FC236}">
                          <a16:creationId xmlns:a16="http://schemas.microsoft.com/office/drawing/2014/main" id="{C6FD3597-2A5E-A8CC-F262-4F6C387CBE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2433" y="2556933"/>
                      <a:ext cx="2916768" cy="2844799"/>
                      <a:chOff x="960966" y="3086894"/>
                      <a:chExt cx="1638300" cy="1638299"/>
                    </a:xfrm>
                  </p:grpSpPr>
                  <p:sp>
                    <p:nvSpPr>
                      <p:cNvPr id="5" name="Oval 4">
                        <a:extLst>
                          <a:ext uri="{FF2B5EF4-FFF2-40B4-BE49-F238E27FC236}">
                            <a16:creationId xmlns:a16="http://schemas.microsoft.com/office/drawing/2014/main" id="{B22BD587-B8B2-2000-D4BA-A5FABF5E9B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2933" y="3086894"/>
                        <a:ext cx="914400" cy="914400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" name="Oval 6">
                        <a:extLst>
                          <a:ext uri="{FF2B5EF4-FFF2-40B4-BE49-F238E27FC236}">
                            <a16:creationId xmlns:a16="http://schemas.microsoft.com/office/drawing/2014/main" id="{30280756-457E-07C4-8B34-72429CE2C7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84866" y="3399366"/>
                        <a:ext cx="914400" cy="914400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" name="Oval 7">
                        <a:extLst>
                          <a:ext uri="{FF2B5EF4-FFF2-40B4-BE49-F238E27FC236}">
                            <a16:creationId xmlns:a16="http://schemas.microsoft.com/office/drawing/2014/main" id="{DBDCA118-BEDE-B084-463C-AD51F0CDCE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60966" y="3810793"/>
                        <a:ext cx="914400" cy="914400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86F2E721-8A9D-C041-0002-D807C63EB3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33808" y="2714800"/>
                      <a:ext cx="94714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u="sng" dirty="0"/>
                        <a:t>MIN</a:t>
                      </a:r>
                    </a:p>
                  </p:txBody>
                </p:sp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EDDAB10-4673-1A8F-FBAF-4B12355196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4263" y="3298234"/>
                      <a:ext cx="97955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u="sng" dirty="0"/>
                        <a:t>MAX</a:t>
                      </a:r>
                      <a:endParaRPr lang="en-US" sz="2000" u="sng" dirty="0"/>
                    </a:p>
                  </p:txBody>
                </p:sp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7283E070-54A4-7E38-90A4-575775E10B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7665" y="4075082"/>
                      <a:ext cx="169712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u="sng" dirty="0"/>
                        <a:t>AVERAGE</a:t>
                      </a:r>
                    </a:p>
                  </p:txBody>
                </p:sp>
              </p:grp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8DD51C81-FAAF-295D-BAF1-FED13BF2D356}"/>
                      </a:ext>
                    </a:extLst>
                  </p:cNvPr>
                  <p:cNvSpPr txBox="1"/>
                  <p:nvPr/>
                </p:nvSpPr>
                <p:spPr>
                  <a:xfrm>
                    <a:off x="1860598" y="3749662"/>
                    <a:ext cx="1840627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/>
                      <a:t>Rental</a:t>
                    </a:r>
                    <a:r>
                      <a:rPr lang="en-US" sz="2400" dirty="0"/>
                      <a:t> </a:t>
                    </a:r>
                  </a:p>
                  <a:p>
                    <a:r>
                      <a:rPr lang="en-US" sz="2800" dirty="0"/>
                      <a:t>Rates</a:t>
                    </a:r>
                    <a:endParaRPr lang="en-US" sz="2400" dirty="0"/>
                  </a:p>
                </p:txBody>
              </p: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09F5A70-5F8D-5851-50AA-531C1DEDC7AC}"/>
                    </a:ext>
                  </a:extLst>
                </p:cNvPr>
                <p:cNvSpPr txBox="1"/>
                <p:nvPr/>
              </p:nvSpPr>
              <p:spPr>
                <a:xfrm>
                  <a:off x="2465241" y="2643937"/>
                  <a:ext cx="95737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4.99</a:t>
                  </a: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C2EEF2D-80AA-6479-0A95-067248D873AD}"/>
                  </a:ext>
                </a:extLst>
              </p:cNvPr>
              <p:cNvSpPr txBox="1"/>
              <p:nvPr/>
            </p:nvSpPr>
            <p:spPr>
              <a:xfrm>
                <a:off x="1180875" y="3443925"/>
                <a:ext cx="9573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2.98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A68673D-B709-FE58-CEED-C918459E757B}"/>
                </a:ext>
              </a:extLst>
            </p:cNvPr>
            <p:cNvSpPr txBox="1"/>
            <p:nvPr/>
          </p:nvSpPr>
          <p:spPr>
            <a:xfrm>
              <a:off x="1414465" y="2051675"/>
              <a:ext cx="756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.99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46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E3691-ADBF-9DF8-F8D3-942081558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9731" y="0"/>
            <a:ext cx="3090672" cy="1197864"/>
          </a:xfrm>
        </p:spPr>
        <p:txBody>
          <a:bodyPr anchor="b">
            <a:normAutofit/>
          </a:bodyPr>
          <a:lstStyle/>
          <a:p>
            <a:r>
              <a:rPr lang="en-US" sz="1900" dirty="0">
                <a:solidFill>
                  <a:schemeClr val="accent1"/>
                </a:solidFill>
              </a:rPr>
              <a:t>Top Ten countries by amount of customers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CA7BCB9A-8CDE-1169-15E7-D2F7D94BD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723464"/>
            <a:ext cx="7334671" cy="5647696"/>
          </a:xfrm>
          <a:prstGeom prst="rect">
            <a:avLst/>
          </a:prstGeom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3301117-62BA-B767-B351-DCF120DDA6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044101"/>
              </p:ext>
            </p:extLst>
          </p:nvPr>
        </p:nvGraphicFramePr>
        <p:xfrm>
          <a:off x="8258133" y="1456266"/>
          <a:ext cx="3290402" cy="4182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5772">
                  <a:extLst>
                    <a:ext uri="{9D8B030D-6E8A-4147-A177-3AD203B41FA5}">
                      <a16:colId xmlns:a16="http://schemas.microsoft.com/office/drawing/2014/main" val="2701873298"/>
                    </a:ext>
                  </a:extLst>
                </a:gridCol>
                <a:gridCol w="1514630">
                  <a:extLst>
                    <a:ext uri="{9D8B030D-6E8A-4147-A177-3AD203B41FA5}">
                      <a16:colId xmlns:a16="http://schemas.microsoft.com/office/drawing/2014/main" val="1349749490"/>
                    </a:ext>
                  </a:extLst>
                </a:gridCol>
              </a:tblGrid>
              <a:tr h="418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3474302"/>
                  </a:ext>
                </a:extLst>
              </a:tr>
              <a:tr h="418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China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8050071"/>
                  </a:ext>
                </a:extLst>
              </a:tr>
              <a:tr h="418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United States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9065007"/>
                  </a:ext>
                </a:extLst>
              </a:tr>
              <a:tr h="418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Japan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7214768"/>
                  </a:ext>
                </a:extLst>
              </a:tr>
              <a:tr h="418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Mexico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3130943"/>
                  </a:ext>
                </a:extLst>
              </a:tr>
              <a:tr h="418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Brazil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1950630"/>
                  </a:ext>
                </a:extLst>
              </a:tr>
              <a:tr h="418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Russian Federation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8347175"/>
                  </a:ext>
                </a:extLst>
              </a:tr>
              <a:tr h="418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Philippines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3929809"/>
                  </a:ext>
                </a:extLst>
              </a:tr>
              <a:tr h="418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Turkey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3858111"/>
                  </a:ext>
                </a:extLst>
              </a:tr>
              <a:tr h="4182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Indonesia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1095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05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069A-4CEE-E950-5E5D-B5E0465C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India’s top 3 highest earning</a:t>
            </a:r>
            <a:br>
              <a:rPr lang="en-US" dirty="0"/>
            </a:br>
            <a:r>
              <a:rPr lang="en-US" dirty="0"/>
              <a:t>Genres, Actors, and film lengths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02B0-4BB4-4647-A365-B46CB12D7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851" y="1933114"/>
            <a:ext cx="10786056" cy="4005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GENRES				ACTORS			FILM LENGTHS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B54035-5717-23FF-22FD-286C0212B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44271"/>
              </p:ext>
            </p:extLst>
          </p:nvPr>
        </p:nvGraphicFramePr>
        <p:xfrm>
          <a:off x="1133147" y="2819747"/>
          <a:ext cx="1828994" cy="2254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994">
                  <a:extLst>
                    <a:ext uri="{9D8B030D-6E8A-4147-A177-3AD203B41FA5}">
                      <a16:colId xmlns:a16="http://schemas.microsoft.com/office/drawing/2014/main" val="1149022741"/>
                    </a:ext>
                  </a:extLst>
                </a:gridCol>
              </a:tblGrid>
              <a:tr h="45090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Sports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2055164"/>
                  </a:ext>
                </a:extLst>
              </a:tr>
              <a:tr h="45090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Foreign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2384246"/>
                  </a:ext>
                </a:extLst>
              </a:tr>
              <a:tr h="45090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Documentary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8983620"/>
                  </a:ext>
                </a:extLst>
              </a:tr>
              <a:tr h="45090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Children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851184"/>
                  </a:ext>
                </a:extLst>
              </a:tr>
              <a:tr h="45090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Drama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888834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A9996A-CBC0-A98D-A964-3BA82BC0B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420801"/>
              </p:ext>
            </p:extLst>
          </p:nvPr>
        </p:nvGraphicFramePr>
        <p:xfrm>
          <a:off x="5141383" y="2734607"/>
          <a:ext cx="2753365" cy="19356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3841">
                  <a:extLst>
                    <a:ext uri="{9D8B030D-6E8A-4147-A177-3AD203B41FA5}">
                      <a16:colId xmlns:a16="http://schemas.microsoft.com/office/drawing/2014/main" val="404558468"/>
                    </a:ext>
                  </a:extLst>
                </a:gridCol>
                <a:gridCol w="1489524">
                  <a:extLst>
                    <a:ext uri="{9D8B030D-6E8A-4147-A177-3AD203B41FA5}">
                      <a16:colId xmlns:a16="http://schemas.microsoft.com/office/drawing/2014/main" val="1332567698"/>
                    </a:ext>
                  </a:extLst>
                </a:gridCol>
              </a:tblGrid>
              <a:tr h="39503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Gina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Degeneres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5083272"/>
                  </a:ext>
                </a:extLst>
              </a:tr>
              <a:tr h="39503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Cameron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Zellweger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3930468"/>
                  </a:ext>
                </a:extLst>
              </a:tr>
              <a:tr h="30418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Albert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Johansson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7182099"/>
                  </a:ext>
                </a:extLst>
              </a:tr>
              <a:tr h="20005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Susan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Davis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1307624"/>
                  </a:ext>
                </a:extLst>
              </a:tr>
              <a:tr h="39503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Christian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Akroyd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885511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F1AE157-55A2-60EE-40ED-AA9907A0F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858477"/>
              </p:ext>
            </p:extLst>
          </p:nvPr>
        </p:nvGraphicFramePr>
        <p:xfrm>
          <a:off x="9500994" y="2766456"/>
          <a:ext cx="2006280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6280">
                  <a:extLst>
                    <a:ext uri="{9D8B030D-6E8A-4147-A177-3AD203B41FA5}">
                      <a16:colId xmlns:a16="http://schemas.microsoft.com/office/drawing/2014/main" val="280207198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85 minutes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02521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178 minutes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70341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121 minutes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4249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100 minutes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4923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112 minutes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1438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41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069A-4CEE-E950-5E5D-B5E0465C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China’s top 3 highest earning</a:t>
            </a:r>
            <a:br>
              <a:rPr lang="en-US" dirty="0"/>
            </a:br>
            <a:r>
              <a:rPr lang="en-US" dirty="0"/>
              <a:t>Genres, Actors, and film lengths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02B0-4BB4-4647-A365-B46CB12D7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851" y="1933114"/>
            <a:ext cx="10786056" cy="4005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GENRES				ACTORS			FILM LENGTHS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17732E-7CF9-8F86-E152-F2418C69D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370485"/>
              </p:ext>
            </p:extLst>
          </p:nvPr>
        </p:nvGraphicFramePr>
        <p:xfrm>
          <a:off x="1084851" y="2550018"/>
          <a:ext cx="1517281" cy="2246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7281">
                  <a:extLst>
                    <a:ext uri="{9D8B030D-6E8A-4147-A177-3AD203B41FA5}">
                      <a16:colId xmlns:a16="http://schemas.microsoft.com/office/drawing/2014/main" val="2214471115"/>
                    </a:ext>
                  </a:extLst>
                </a:gridCol>
              </a:tblGrid>
              <a:tr h="44921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Animation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4618162"/>
                  </a:ext>
                </a:extLst>
              </a:tr>
              <a:tr h="44921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Sports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5978251"/>
                  </a:ext>
                </a:extLst>
              </a:tr>
              <a:tr h="44921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Family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644078"/>
                  </a:ext>
                </a:extLst>
              </a:tr>
              <a:tr h="44921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New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306263"/>
                  </a:ext>
                </a:extLst>
              </a:tr>
              <a:tr h="44921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Drama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086379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8F7EB0-E696-E813-8253-04F97A6A2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705829"/>
              </p:ext>
            </p:extLst>
          </p:nvPr>
        </p:nvGraphicFramePr>
        <p:xfrm>
          <a:off x="5019987" y="2550018"/>
          <a:ext cx="2874762" cy="2440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9564">
                  <a:extLst>
                    <a:ext uri="{9D8B030D-6E8A-4147-A177-3AD203B41FA5}">
                      <a16:colId xmlns:a16="http://schemas.microsoft.com/office/drawing/2014/main" val="382992546"/>
                    </a:ext>
                  </a:extLst>
                </a:gridCol>
                <a:gridCol w="1555198">
                  <a:extLst>
                    <a:ext uri="{9D8B030D-6E8A-4147-A177-3AD203B41FA5}">
                      <a16:colId xmlns:a16="http://schemas.microsoft.com/office/drawing/2014/main" val="1198153917"/>
                    </a:ext>
                  </a:extLst>
                </a:gridCol>
              </a:tblGrid>
              <a:tr h="48811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Susan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Davis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5012768"/>
                  </a:ext>
                </a:extLst>
              </a:tr>
              <a:tr h="48811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Jayne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Nolte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3459956"/>
                  </a:ext>
                </a:extLst>
              </a:tr>
              <a:tr h="48811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Matthew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Carrey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032814"/>
                  </a:ext>
                </a:extLst>
              </a:tr>
              <a:tr h="48811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Kirsten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Akroyd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4297668"/>
                  </a:ext>
                </a:extLst>
              </a:tr>
              <a:tr h="48811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Walter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Torn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71552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E095DD4-4F6E-01F6-C453-75C13935F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35041"/>
              </p:ext>
            </p:extLst>
          </p:nvPr>
        </p:nvGraphicFramePr>
        <p:xfrm>
          <a:off x="9517488" y="2550018"/>
          <a:ext cx="2060619" cy="2246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0619">
                  <a:extLst>
                    <a:ext uri="{9D8B030D-6E8A-4147-A177-3AD203B41FA5}">
                      <a16:colId xmlns:a16="http://schemas.microsoft.com/office/drawing/2014/main" val="3558048712"/>
                    </a:ext>
                  </a:extLst>
                </a:gridCol>
              </a:tblGrid>
              <a:tr h="44921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179 minutes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4004249"/>
                  </a:ext>
                </a:extLst>
              </a:tr>
              <a:tr h="44921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75 minutes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7491911"/>
                  </a:ext>
                </a:extLst>
              </a:tr>
              <a:tr h="44921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85 minutes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1251928"/>
                  </a:ext>
                </a:extLst>
              </a:tr>
              <a:tr h="44921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102 minutes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9713457"/>
                  </a:ext>
                </a:extLst>
              </a:tr>
              <a:tr h="44921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109 minutes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0328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86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069A-4CEE-E950-5E5D-B5E0465C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United states top 3 highest earning</a:t>
            </a:r>
            <a:br>
              <a:rPr lang="en-US" dirty="0"/>
            </a:br>
            <a:r>
              <a:rPr lang="en-US" dirty="0"/>
              <a:t>Genres, Actors, and film lengths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02B0-4BB4-4647-A365-B46CB12D7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851" y="1933114"/>
            <a:ext cx="10786056" cy="4005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GENRES				ACTORS			FILM LENGTHS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E5D48C-7F26-6B5F-E97F-6C9E49DCE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911257"/>
              </p:ext>
            </p:extLst>
          </p:nvPr>
        </p:nvGraphicFramePr>
        <p:xfrm>
          <a:off x="1084851" y="2679164"/>
          <a:ext cx="1800616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616">
                  <a:extLst>
                    <a:ext uri="{9D8B030D-6E8A-4147-A177-3AD203B41FA5}">
                      <a16:colId xmlns:a16="http://schemas.microsoft.com/office/drawing/2014/main" val="78201853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Sports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23364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Drama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7978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Documentary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36756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Comedy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45391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Animation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479511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21A8B1-03BF-5B80-92C1-2194BB607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579624"/>
              </p:ext>
            </p:extLst>
          </p:nvPr>
        </p:nvGraphicFramePr>
        <p:xfrm>
          <a:off x="5130650" y="2679164"/>
          <a:ext cx="2694457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800">
                  <a:extLst>
                    <a:ext uri="{9D8B030D-6E8A-4147-A177-3AD203B41FA5}">
                      <a16:colId xmlns:a16="http://schemas.microsoft.com/office/drawing/2014/main" val="2078255887"/>
                    </a:ext>
                  </a:extLst>
                </a:gridCol>
                <a:gridCol w="1457657">
                  <a:extLst>
                    <a:ext uri="{9D8B030D-6E8A-4147-A177-3AD203B41FA5}">
                      <a16:colId xmlns:a16="http://schemas.microsoft.com/office/drawing/2014/main" val="202801971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Walter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Torn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12640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Jayne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Nolte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22618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Christian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Akroyd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66055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Rip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Crawford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98110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Susan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Davis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328151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1DBF2A-7D6F-3FB3-8910-1C9A3A4DD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871767"/>
              </p:ext>
            </p:extLst>
          </p:nvPr>
        </p:nvGraphicFramePr>
        <p:xfrm>
          <a:off x="9643771" y="2679164"/>
          <a:ext cx="1969558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9558">
                  <a:extLst>
                    <a:ext uri="{9D8B030D-6E8A-4147-A177-3AD203B41FA5}">
                      <a16:colId xmlns:a16="http://schemas.microsoft.com/office/drawing/2014/main" val="198061193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167 minutes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33285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121 minutes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27126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84 minutes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0848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110 minutes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23939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85 minutes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8331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52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069A-4CEE-E950-5E5D-B5E0465C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Japan’s top 3 highest earning</a:t>
            </a:r>
            <a:br>
              <a:rPr lang="en-US" dirty="0"/>
            </a:br>
            <a:r>
              <a:rPr lang="en-US" dirty="0"/>
              <a:t>Genres, Actors, and film lengths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02B0-4BB4-4647-A365-B46CB12D7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851" y="1933114"/>
            <a:ext cx="10786056" cy="4005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GENRES				ACTORS			FILM LENGTHS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D865BD-7C41-D570-8A7C-570FC5413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809713"/>
              </p:ext>
            </p:extLst>
          </p:nvPr>
        </p:nvGraphicFramePr>
        <p:xfrm>
          <a:off x="1251678" y="2663422"/>
          <a:ext cx="1508975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8975">
                  <a:extLst>
                    <a:ext uri="{9D8B030D-6E8A-4147-A177-3AD203B41FA5}">
                      <a16:colId xmlns:a16="http://schemas.microsoft.com/office/drawing/2014/main" val="215280223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New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34500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Drama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07877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Animation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30218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Sci-Fi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51913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Sports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740768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CB46C94-569B-DB07-E991-6B030ED5C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751152"/>
              </p:ext>
            </p:extLst>
          </p:nvPr>
        </p:nvGraphicFramePr>
        <p:xfrm>
          <a:off x="9683466" y="2663422"/>
          <a:ext cx="1960093" cy="2181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0093">
                  <a:extLst>
                    <a:ext uri="{9D8B030D-6E8A-4147-A177-3AD203B41FA5}">
                      <a16:colId xmlns:a16="http://schemas.microsoft.com/office/drawing/2014/main" val="245265919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112 minutes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3984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75 minutes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31664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74 minutes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44573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114 minutes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0033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138 minutes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881576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C11115-1221-342B-0BC5-9F15C81E4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651082"/>
              </p:ext>
            </p:extLst>
          </p:nvPr>
        </p:nvGraphicFramePr>
        <p:xfrm>
          <a:off x="5165365" y="2663421"/>
          <a:ext cx="2350947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124">
                  <a:extLst>
                    <a:ext uri="{9D8B030D-6E8A-4147-A177-3AD203B41FA5}">
                      <a16:colId xmlns:a16="http://schemas.microsoft.com/office/drawing/2014/main" val="528934736"/>
                    </a:ext>
                  </a:extLst>
                </a:gridCol>
                <a:gridCol w="1271823">
                  <a:extLst>
                    <a:ext uri="{9D8B030D-6E8A-4147-A177-3AD203B41FA5}">
                      <a16:colId xmlns:a16="http://schemas.microsoft.com/office/drawing/2014/main" val="379920272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Scarlett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Damon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0594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Gregory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Gooding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35403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Henry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Berry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89742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Val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Bolger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15711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Kenneth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Torn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3974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05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069A-4CEE-E950-5E5D-B5E0465C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Mexico's top 3 highest earning</a:t>
            </a:r>
            <a:br>
              <a:rPr lang="en-US" dirty="0"/>
            </a:br>
            <a:r>
              <a:rPr lang="en-US" dirty="0"/>
              <a:t>Genres, Actors, and film lengths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02B0-4BB4-4647-A365-B46CB12D7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851" y="1933114"/>
            <a:ext cx="10786056" cy="4005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GENRES				ACTORS			FILM LENGTHS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463562-2798-F41C-CFA4-0F9C8703F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088736"/>
              </p:ext>
            </p:extLst>
          </p:nvPr>
        </p:nvGraphicFramePr>
        <p:xfrm>
          <a:off x="1251678" y="2622722"/>
          <a:ext cx="1130914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914">
                  <a:extLst>
                    <a:ext uri="{9D8B030D-6E8A-4147-A177-3AD203B41FA5}">
                      <a16:colId xmlns:a16="http://schemas.microsoft.com/office/drawing/2014/main" val="369873375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Sports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39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Sci-Fi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45574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Foreign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41763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Drama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8111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Action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88417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95C349-23A4-485C-2815-33B3FD51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341721"/>
              </p:ext>
            </p:extLst>
          </p:nvPr>
        </p:nvGraphicFramePr>
        <p:xfrm>
          <a:off x="5162847" y="2622721"/>
          <a:ext cx="2630064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7243">
                  <a:extLst>
                    <a:ext uri="{9D8B030D-6E8A-4147-A177-3AD203B41FA5}">
                      <a16:colId xmlns:a16="http://schemas.microsoft.com/office/drawing/2014/main" val="1406583380"/>
                    </a:ext>
                  </a:extLst>
                </a:gridCol>
                <a:gridCol w="1422821">
                  <a:extLst>
                    <a:ext uri="{9D8B030D-6E8A-4147-A177-3AD203B41FA5}">
                      <a16:colId xmlns:a16="http://schemas.microsoft.com/office/drawing/2014/main" val="27921973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Ed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Mansfield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51795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Cameron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Zellweger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7762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Kenneth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Torn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38399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Lucille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Dee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86015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John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Suvari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37318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161BD7E-59F9-5EDA-28AA-88B94C698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39248"/>
              </p:ext>
            </p:extLst>
          </p:nvPr>
        </p:nvGraphicFramePr>
        <p:xfrm>
          <a:off x="9709029" y="2633096"/>
          <a:ext cx="1728274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274">
                  <a:extLst>
                    <a:ext uri="{9D8B030D-6E8A-4147-A177-3AD203B41FA5}">
                      <a16:colId xmlns:a16="http://schemas.microsoft.com/office/drawing/2014/main" val="147371987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74 minutes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86381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178 minutes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19464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150 minutes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74341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73 minutes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89917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92 minutes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6825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56777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{D30F40FC-075A-934C-9347-81598D3351A6}tf10001071</Template>
  <TotalTime>745</TotalTime>
  <Words>755</Words>
  <Application>Microsoft Macintosh PowerPoint</Application>
  <PresentationFormat>Widescreen</PresentationFormat>
  <Paragraphs>322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Impact</vt:lpstr>
      <vt:lpstr>Badge</vt:lpstr>
      <vt:lpstr>Rock Buster</vt:lpstr>
      <vt:lpstr>Objectives</vt:lpstr>
      <vt:lpstr>Descriptive Stats</vt:lpstr>
      <vt:lpstr>Top Ten countries by amount of customers</vt:lpstr>
      <vt:lpstr>India’s top 3 highest earning Genres, Actors, and film lengths</vt:lpstr>
      <vt:lpstr>China’s top 3 highest earning Genres, Actors, and film lengths</vt:lpstr>
      <vt:lpstr>United states top 3 highest earning Genres, Actors, and film lengths</vt:lpstr>
      <vt:lpstr>Japan’s top 3 highest earning Genres, Actors, and film lengths</vt:lpstr>
      <vt:lpstr>Mexico's top 3 highest earning Genres, Actors, and film lengths</vt:lpstr>
      <vt:lpstr>Brazil's top 3 highest earning Genres, Actors, and film lengths</vt:lpstr>
      <vt:lpstr>Russian federation’s  top 3 highest earning Genres, Actors, and film lengths</vt:lpstr>
      <vt:lpstr>Philippine’s top 3 highest earning Genres, Actors, and film lengths</vt:lpstr>
      <vt:lpstr>Turkey's top 3 highest earning Genres, Actors, and film lengths</vt:lpstr>
      <vt:lpstr>Indonesia’s top 3 highest earning Genres, Actors, and film lengths</vt:lpstr>
      <vt:lpstr>We want to reward the top rock buster customers</vt:lpstr>
      <vt:lpstr>Moving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Hennes</dc:creator>
  <cp:lastModifiedBy>Ethan Hennes</cp:lastModifiedBy>
  <cp:revision>2</cp:revision>
  <dcterms:created xsi:type="dcterms:W3CDTF">2022-10-05T17:44:50Z</dcterms:created>
  <dcterms:modified xsi:type="dcterms:W3CDTF">2022-10-07T03:25:58Z</dcterms:modified>
</cp:coreProperties>
</file>