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3" r:id="rId3"/>
    <p:sldId id="257" r:id="rId4"/>
    <p:sldId id="259" r:id="rId5"/>
    <p:sldId id="261" r:id="rId6"/>
    <p:sldId id="260"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07"/>
    <p:restoredTop sz="96197"/>
  </p:normalViewPr>
  <p:slideViewPr>
    <p:cSldViewPr snapToGrid="0">
      <p:cViewPr varScale="1">
        <p:scale>
          <a:sx n="157" d="100"/>
          <a:sy n="157" d="100"/>
        </p:scale>
        <p:origin x="12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10/5/23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22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630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10/5/23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556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14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10/5/23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901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5096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67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74683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769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10/5/23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442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26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10/5/23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172282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0685-1A44-AF4F-589E-D503BEB08F11}"/>
              </a:ext>
            </a:extLst>
          </p:cNvPr>
          <p:cNvSpPr>
            <a:spLocks noGrp="1"/>
          </p:cNvSpPr>
          <p:nvPr>
            <p:ph type="ctrTitle"/>
          </p:nvPr>
        </p:nvSpPr>
        <p:spPr/>
        <p:txBody>
          <a:bodyPr/>
          <a:lstStyle/>
          <a:p>
            <a:r>
              <a:rPr lang="es-ES_tradnl" dirty="0"/>
              <a:t>Change </a:t>
            </a:r>
            <a:r>
              <a:rPr lang="es-ES_tradnl" dirty="0" err="1"/>
              <a:t>Request</a:t>
            </a:r>
            <a:r>
              <a:rPr lang="es-ES_tradnl" dirty="0"/>
              <a:t> </a:t>
            </a:r>
            <a:r>
              <a:rPr lang="es-ES_tradnl" dirty="0" err="1"/>
              <a:t>Analysis</a:t>
            </a:r>
            <a:endParaRPr lang="es-ES_tradnl" dirty="0"/>
          </a:p>
        </p:txBody>
      </p:sp>
      <p:sp>
        <p:nvSpPr>
          <p:cNvPr id="3" name="Subtitle 2">
            <a:extLst>
              <a:ext uri="{FF2B5EF4-FFF2-40B4-BE49-F238E27FC236}">
                <a16:creationId xmlns:a16="http://schemas.microsoft.com/office/drawing/2014/main" id="{ABDEEFE3-6EAA-5269-5FCD-2C1194936F9F}"/>
              </a:ext>
            </a:extLst>
          </p:cNvPr>
          <p:cNvSpPr>
            <a:spLocks noGrp="1"/>
          </p:cNvSpPr>
          <p:nvPr>
            <p:ph type="subTitle" idx="1"/>
          </p:nvPr>
        </p:nvSpPr>
        <p:spPr/>
        <p:txBody>
          <a:bodyPr/>
          <a:lstStyle/>
          <a:p>
            <a:r>
              <a:rPr lang="es-ES_tradnl" dirty="0"/>
              <a:t>CR1: </a:t>
            </a:r>
            <a:r>
              <a:rPr lang="es-ES_tradnl" dirty="0" err="1"/>
              <a:t>User</a:t>
            </a:r>
            <a:r>
              <a:rPr lang="es-ES_tradnl" dirty="0"/>
              <a:t> </a:t>
            </a:r>
            <a:r>
              <a:rPr lang="es-ES_tradnl" dirty="0" err="1"/>
              <a:t>percentge</a:t>
            </a:r>
            <a:r>
              <a:rPr lang="es-ES_tradnl" dirty="0"/>
              <a:t> time </a:t>
            </a:r>
            <a:r>
              <a:rPr lang="es-ES_tradnl" dirty="0" err="1"/>
              <a:t>of</a:t>
            </a:r>
            <a:r>
              <a:rPr lang="es-ES_tradnl" dirty="0"/>
              <a:t> </a:t>
            </a:r>
            <a:r>
              <a:rPr lang="es-ES_tradnl" dirty="0" err="1"/>
              <a:t>advertising</a:t>
            </a:r>
            <a:r>
              <a:rPr lang="es-ES_tradnl" dirty="0"/>
              <a:t> </a:t>
            </a:r>
            <a:r>
              <a:rPr lang="es-ES_tradnl" dirty="0" err="1"/>
              <a:t>seen</a:t>
            </a:r>
            <a:endParaRPr lang="es-ES_tradnl" dirty="0"/>
          </a:p>
        </p:txBody>
      </p:sp>
      <p:pic>
        <p:nvPicPr>
          <p:cNvPr id="4" name="Picture 4" descr="Universidad de Guadalajara Logo PNG Vector (EPS) Free Download">
            <a:extLst>
              <a:ext uri="{FF2B5EF4-FFF2-40B4-BE49-F238E27FC236}">
                <a16:creationId xmlns:a16="http://schemas.microsoft.com/office/drawing/2014/main" id="{D3BAF23F-CF76-04DB-DC6B-7C3A60CB220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09075" y="3574332"/>
            <a:ext cx="1698507" cy="23267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5CD2BAF-E1A3-27E8-38EE-5821BB5A421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Effect>
                      <a14:saturation sat="0"/>
                    </a14:imgEffect>
                  </a14:imgLayer>
                </a14:imgProps>
              </a:ext>
            </a:extLst>
          </a:blip>
          <a:stretch>
            <a:fillRect/>
          </a:stretch>
        </p:blipFill>
        <p:spPr>
          <a:xfrm>
            <a:off x="6077965" y="3172040"/>
            <a:ext cx="3131306" cy="3131306"/>
          </a:xfrm>
          <a:prstGeom prst="rect">
            <a:avLst/>
          </a:prstGeom>
        </p:spPr>
      </p:pic>
    </p:spTree>
    <p:extLst>
      <p:ext uri="{BB962C8B-B14F-4D97-AF65-F5344CB8AC3E}">
        <p14:creationId xmlns:p14="http://schemas.microsoft.com/office/powerpoint/2010/main" val="274735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E89E-A000-E22A-33E1-652FF5BEEA53}"/>
              </a:ext>
            </a:extLst>
          </p:cNvPr>
          <p:cNvSpPr>
            <a:spLocks noGrp="1"/>
          </p:cNvSpPr>
          <p:nvPr>
            <p:ph type="title"/>
          </p:nvPr>
        </p:nvSpPr>
        <p:spPr/>
        <p:txBody>
          <a:bodyPr/>
          <a:lstStyle/>
          <a:p>
            <a:r>
              <a:rPr lang="en-US" dirty="0"/>
              <a:t>Effort analysis</a:t>
            </a:r>
          </a:p>
        </p:txBody>
      </p:sp>
      <p:sp>
        <p:nvSpPr>
          <p:cNvPr id="3" name="Content Placeholder 2">
            <a:extLst>
              <a:ext uri="{FF2B5EF4-FFF2-40B4-BE49-F238E27FC236}">
                <a16:creationId xmlns:a16="http://schemas.microsoft.com/office/drawing/2014/main" id="{5983CD6A-D361-7964-C75F-19345597B4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78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8D9E-6924-6BED-67C4-6CA4EE5C3160}"/>
              </a:ext>
            </a:extLst>
          </p:cNvPr>
          <p:cNvSpPr>
            <a:spLocks noGrp="1"/>
          </p:cNvSpPr>
          <p:nvPr>
            <p:ph type="title"/>
          </p:nvPr>
        </p:nvSpPr>
        <p:spPr/>
        <p:txBody>
          <a:bodyPr/>
          <a:lstStyle/>
          <a:p>
            <a:r>
              <a:rPr lang="en-US" dirty="0"/>
              <a:t>Priority scale </a:t>
            </a:r>
            <a:r>
              <a:rPr lang="en-US"/>
              <a:t>and analysis</a:t>
            </a:r>
          </a:p>
        </p:txBody>
      </p:sp>
      <p:sp>
        <p:nvSpPr>
          <p:cNvPr id="3" name="Content Placeholder 2">
            <a:extLst>
              <a:ext uri="{FF2B5EF4-FFF2-40B4-BE49-F238E27FC236}">
                <a16:creationId xmlns:a16="http://schemas.microsoft.com/office/drawing/2014/main" id="{3F8A0BAC-3E44-87D6-EC7A-1A959108B6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803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4828-F4B4-9452-548E-7AB58D676893}"/>
              </a:ext>
            </a:extLst>
          </p:cNvPr>
          <p:cNvSpPr>
            <a:spLocks noGrp="1"/>
          </p:cNvSpPr>
          <p:nvPr>
            <p:ph type="title"/>
          </p:nvPr>
        </p:nvSpPr>
        <p:spPr/>
        <p:txBody>
          <a:bodyPr/>
          <a:lstStyle/>
          <a:p>
            <a:r>
              <a:rPr lang="en-US" dirty="0"/>
              <a:t>Statement</a:t>
            </a:r>
          </a:p>
        </p:txBody>
      </p:sp>
      <p:sp>
        <p:nvSpPr>
          <p:cNvPr id="3" name="Content Placeholder 2">
            <a:extLst>
              <a:ext uri="{FF2B5EF4-FFF2-40B4-BE49-F238E27FC236}">
                <a16:creationId xmlns:a16="http://schemas.microsoft.com/office/drawing/2014/main" id="{69D7C151-5D69-B8FB-4BFC-DDD6805D7165}"/>
              </a:ext>
            </a:extLst>
          </p:cNvPr>
          <p:cNvSpPr>
            <a:spLocks noGrp="1"/>
          </p:cNvSpPr>
          <p:nvPr>
            <p:ph idx="1"/>
          </p:nvPr>
        </p:nvSpPr>
        <p:spPr/>
        <p:txBody>
          <a:bodyPr/>
          <a:lstStyle/>
          <a:p>
            <a:pPr marL="0" indent="0" algn="ctr">
              <a:buNone/>
            </a:pPr>
            <a:r>
              <a:rPr lang="en-US" dirty="0"/>
              <a:t>“By measuring the time the user expends watching advertising, we should be able to develop a more efficient and profitable marketing campaign.”</a:t>
            </a:r>
          </a:p>
          <a:p>
            <a:pPr marL="0" indent="0" algn="ctr">
              <a:buNone/>
            </a:pPr>
            <a:endParaRPr lang="en-US" dirty="0"/>
          </a:p>
          <a:p>
            <a:pPr marL="0" indent="0">
              <a:buNone/>
            </a:pPr>
            <a:r>
              <a:rPr lang="en-US" dirty="0"/>
              <a:t>Considering:</a:t>
            </a:r>
          </a:p>
          <a:p>
            <a:r>
              <a:rPr lang="en-US" dirty="0"/>
              <a:t>Length of video (minutes).</a:t>
            </a:r>
          </a:p>
          <a:p>
            <a:r>
              <a:rPr lang="en-US" dirty="0"/>
              <a:t>The type of product or service offering.</a:t>
            </a:r>
          </a:p>
          <a:p>
            <a:r>
              <a:rPr lang="en-US" dirty="0"/>
              <a:t>Previous purchases the user have made.</a:t>
            </a:r>
          </a:p>
          <a:p>
            <a:r>
              <a:rPr lang="en-US" dirty="0"/>
              <a:t>Demography of the user.</a:t>
            </a:r>
          </a:p>
        </p:txBody>
      </p:sp>
    </p:spTree>
    <p:extLst>
      <p:ext uri="{BB962C8B-B14F-4D97-AF65-F5344CB8AC3E}">
        <p14:creationId xmlns:p14="http://schemas.microsoft.com/office/powerpoint/2010/main" val="47019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6E4C-9C26-2373-76CA-3D89308EA73C}"/>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3B005397-AAFB-0D6B-9316-5FBD85061196}"/>
              </a:ext>
            </a:extLst>
          </p:cNvPr>
          <p:cNvSpPr>
            <a:spLocks noGrp="1"/>
          </p:cNvSpPr>
          <p:nvPr>
            <p:ph idx="1"/>
          </p:nvPr>
        </p:nvSpPr>
        <p:spPr/>
        <p:txBody>
          <a:bodyPr/>
          <a:lstStyle/>
          <a:p>
            <a:pPr marL="0" indent="0" algn="just">
              <a:buNone/>
            </a:pPr>
            <a:r>
              <a:rPr lang="en-US" dirty="0"/>
              <a:t>This regards on the importance of advertising for this platform. We’re selling a platform that will get people to purchase the products they want and need, therefore, the publicity there shown must match their likes and interests.</a:t>
            </a:r>
          </a:p>
        </p:txBody>
      </p:sp>
    </p:spTree>
    <p:extLst>
      <p:ext uri="{BB962C8B-B14F-4D97-AF65-F5344CB8AC3E}">
        <p14:creationId xmlns:p14="http://schemas.microsoft.com/office/powerpoint/2010/main" val="73454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E7CD-6D5C-2F6C-4C95-5C6A12690481}"/>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FF579BCD-30AB-DDDA-252D-FDBB1C34544D}"/>
              </a:ext>
            </a:extLst>
          </p:cNvPr>
          <p:cNvSpPr>
            <a:spLocks noGrp="1"/>
          </p:cNvSpPr>
          <p:nvPr>
            <p:ph idx="1"/>
          </p:nvPr>
        </p:nvSpPr>
        <p:spPr/>
        <p:txBody>
          <a:bodyPr/>
          <a:lstStyle/>
          <a:p>
            <a:pPr marL="0" indent="0" algn="just">
              <a:buNone/>
            </a:pPr>
            <a:r>
              <a:rPr lang="en-US" dirty="0"/>
              <a:t>Thus, the fact of knowing how much time the user expends on advertising will help us know in what they like the most and, more importantly, learn what type of adds they are more likely to watch and, eventually, purchase a product or a service.</a:t>
            </a:r>
          </a:p>
          <a:p>
            <a:pPr marL="0" indent="0" algn="just">
              <a:buNone/>
            </a:pPr>
            <a:endParaRPr lang="en-US" dirty="0"/>
          </a:p>
          <a:p>
            <a:pPr marL="0" indent="0" algn="just">
              <a:buNone/>
            </a:pPr>
            <a:r>
              <a:rPr lang="en-US" dirty="0"/>
              <a:t>Since our mayor income comes from advertising, the success of the investors is ours as well.</a:t>
            </a:r>
          </a:p>
        </p:txBody>
      </p:sp>
    </p:spTree>
    <p:extLst>
      <p:ext uri="{BB962C8B-B14F-4D97-AF65-F5344CB8AC3E}">
        <p14:creationId xmlns:p14="http://schemas.microsoft.com/office/powerpoint/2010/main" val="289563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9EB6-C87E-C56F-23C0-269DF470CDE5}"/>
              </a:ext>
            </a:extLst>
          </p:cNvPr>
          <p:cNvSpPr>
            <a:spLocks noGrp="1"/>
          </p:cNvSpPr>
          <p:nvPr>
            <p:ph type="title"/>
          </p:nvPr>
        </p:nvSpPr>
        <p:spPr/>
        <p:txBody>
          <a:bodyPr/>
          <a:lstStyle/>
          <a:p>
            <a:r>
              <a:rPr lang="en-US" dirty="0"/>
              <a:t>Analysis criteria</a:t>
            </a:r>
          </a:p>
        </p:txBody>
      </p:sp>
      <p:sp>
        <p:nvSpPr>
          <p:cNvPr id="3" name="Content Placeholder 2">
            <a:extLst>
              <a:ext uri="{FF2B5EF4-FFF2-40B4-BE49-F238E27FC236}">
                <a16:creationId xmlns:a16="http://schemas.microsoft.com/office/drawing/2014/main" id="{FBF1EC3C-A3C5-0A8A-24DA-AD4C50BD6A79}"/>
              </a:ext>
            </a:extLst>
          </p:cNvPr>
          <p:cNvSpPr>
            <a:spLocks noGrp="1"/>
          </p:cNvSpPr>
          <p:nvPr>
            <p:ph idx="1"/>
          </p:nvPr>
        </p:nvSpPr>
        <p:spPr>
          <a:xfrm>
            <a:off x="581193" y="2081642"/>
            <a:ext cx="11029615" cy="3678303"/>
          </a:xfrm>
        </p:spPr>
        <p:txBody>
          <a:bodyPr/>
          <a:lstStyle/>
          <a:p>
            <a:pPr marL="342900" lvl="0" indent="-342900" algn="jus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Functionality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evaluate if implementing CR would require adding, remove or modify the existing functionality of a module.</a:t>
            </a:r>
            <a:endParaRPr lang="en-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assess if the type of data that the module receives, outputs or processes is compatible with the needs of the CR.</a:t>
            </a:r>
            <a:endParaRPr lang="en-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Performance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estimate if the predefined computational resources of the system will suffice the CR’s computational intensity.</a:t>
            </a:r>
            <a:endParaRPr lang="en-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Dependencies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check if the module depend on other modules or components that may be affected by the CR.</a:t>
            </a:r>
            <a:endParaRPr lang="en-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Documentation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verify if the request needs modifications to the existing documentation or the addition of new documentation to reflect the changes made to the module.</a:t>
            </a:r>
          </a:p>
          <a:p>
            <a:pPr marL="342900" lvl="0" indent="-342900" algn="jus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Costs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consider the importance of this change regard</a:t>
            </a:r>
            <a:r>
              <a:rPr lang="en-US" dirty="0">
                <a:latin typeface="Times New Roman" panose="02020603050405020304" pitchFamily="18" charset="0"/>
                <a:ea typeface="Calibri" panose="020F0502020204030204" pitchFamily="34" charset="0"/>
                <a:cs typeface="Times New Roman" panose="02020603050405020304" pitchFamily="18" charset="0"/>
              </a:rPr>
              <a:t>ing the extra cost to invest in the </a:t>
            </a:r>
            <a:r>
              <a:rPr lang="en-US" dirty="0" err="1">
                <a:latin typeface="Times New Roman" panose="02020603050405020304" pitchFamily="18" charset="0"/>
                <a:ea typeface="Calibri" panose="020F0502020204030204" pitchFamily="34" charset="0"/>
                <a:cs typeface="Times New Roman" panose="02020603050405020304" pitchFamily="18" charset="0"/>
              </a:rPr>
              <a:t>proyect</a:t>
            </a:r>
            <a:endParaRPr lang="en-MX"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993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C801-444F-9476-4DAB-EDB80D9A5A96}"/>
              </a:ext>
            </a:extLst>
          </p:cNvPr>
          <p:cNvSpPr>
            <a:spLocks noGrp="1"/>
          </p:cNvSpPr>
          <p:nvPr>
            <p:ph type="title"/>
          </p:nvPr>
        </p:nvSpPr>
        <p:spPr/>
        <p:txBody>
          <a:bodyPr/>
          <a:lstStyle/>
          <a:p>
            <a:r>
              <a:rPr lang="en-US" dirty="0"/>
              <a:t>Modules affected</a:t>
            </a:r>
          </a:p>
        </p:txBody>
      </p:sp>
      <p:sp>
        <p:nvSpPr>
          <p:cNvPr id="3" name="Content Placeholder 2">
            <a:extLst>
              <a:ext uri="{FF2B5EF4-FFF2-40B4-BE49-F238E27FC236}">
                <a16:creationId xmlns:a16="http://schemas.microsoft.com/office/drawing/2014/main" id="{177E3060-238B-0496-91CC-B3212DF6148F}"/>
              </a:ext>
            </a:extLst>
          </p:cNvPr>
          <p:cNvSpPr>
            <a:spLocks noGrp="1"/>
          </p:cNvSpPr>
          <p:nvPr>
            <p:ph idx="1"/>
          </p:nvPr>
        </p:nvSpPr>
        <p:spPr/>
        <p:txBody>
          <a:bodyPr/>
          <a:lstStyle/>
          <a:p>
            <a:pPr marL="0" indent="0">
              <a:buNone/>
            </a:pPr>
            <a:r>
              <a:rPr lang="en-US" dirty="0"/>
              <a:t>To begin with, all of the changes will only affect the server side of the system. By the nature of the CR1, the modules affected require changes on its functionalities.</a:t>
            </a:r>
          </a:p>
          <a:p>
            <a:pPr marL="0" indent="0">
              <a:buNone/>
            </a:pPr>
            <a:endParaRPr lang="en-US" dirty="0"/>
          </a:p>
          <a:p>
            <a:r>
              <a:rPr lang="en-US" dirty="0"/>
              <a:t>Data collection and data analysis, data encryption.</a:t>
            </a:r>
          </a:p>
          <a:p>
            <a:r>
              <a:rPr lang="en-US" dirty="0"/>
              <a:t>New terms and conditions for the users.</a:t>
            </a:r>
          </a:p>
          <a:p>
            <a:r>
              <a:rPr lang="en-US" dirty="0"/>
              <a:t>Advertising features. </a:t>
            </a:r>
            <a:r>
              <a:rPr lang="en-US" dirty="0">
                <a:highlight>
                  <a:srgbClr val="FFFF00"/>
                </a:highlight>
              </a:rPr>
              <a:t>New module</a:t>
            </a:r>
          </a:p>
          <a:p>
            <a:r>
              <a:rPr lang="en-US" dirty="0"/>
              <a:t>Support for 3</a:t>
            </a:r>
            <a:r>
              <a:rPr lang="en-US" baseline="30000" dirty="0"/>
              <a:t>rd</a:t>
            </a:r>
            <a:r>
              <a:rPr lang="en-US" dirty="0"/>
              <a:t> parties’ plugins.</a:t>
            </a:r>
          </a:p>
        </p:txBody>
      </p:sp>
    </p:spTree>
    <p:extLst>
      <p:ext uri="{BB962C8B-B14F-4D97-AF65-F5344CB8AC3E}">
        <p14:creationId xmlns:p14="http://schemas.microsoft.com/office/powerpoint/2010/main" val="207812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A27E-5DB0-CCE7-B8C1-0CA1459F9368}"/>
              </a:ext>
            </a:extLst>
          </p:cNvPr>
          <p:cNvSpPr>
            <a:spLocks noGrp="1"/>
          </p:cNvSpPr>
          <p:nvPr>
            <p:ph type="title"/>
          </p:nvPr>
        </p:nvSpPr>
        <p:spPr/>
        <p:txBody>
          <a:bodyPr/>
          <a:lstStyle/>
          <a:p>
            <a:r>
              <a:rPr lang="en-US" dirty="0"/>
              <a:t>Costs analysis</a:t>
            </a:r>
          </a:p>
        </p:txBody>
      </p:sp>
      <p:sp>
        <p:nvSpPr>
          <p:cNvPr id="3" name="Content Placeholder 2">
            <a:extLst>
              <a:ext uri="{FF2B5EF4-FFF2-40B4-BE49-F238E27FC236}">
                <a16:creationId xmlns:a16="http://schemas.microsoft.com/office/drawing/2014/main" id="{FE5D47AF-C882-099B-DEC4-DE57FF2E340C}"/>
              </a:ext>
            </a:extLst>
          </p:cNvPr>
          <p:cNvSpPr>
            <a:spLocks noGrp="1"/>
          </p:cNvSpPr>
          <p:nvPr>
            <p:ph idx="1"/>
          </p:nvPr>
        </p:nvSpPr>
        <p:spPr/>
        <p:txBody>
          <a:bodyPr/>
          <a:lstStyle/>
          <a:p>
            <a:pPr marL="418950" indent="-285750" algn="just">
              <a:buFont typeface="Courier New" panose="02070309020205020404" pitchFamily="49" charset="0"/>
              <a:buChar char="o"/>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Database for storage all the information, in the essence of the DB Management software as well as the design.</a:t>
            </a:r>
            <a:endParaRPr lang="en-MX" sz="1400" dirty="0">
              <a:effectLst/>
              <a:latin typeface="Calibri" panose="020F0502020204030204" pitchFamily="34" charset="0"/>
              <a:ea typeface="Calibri" panose="020F0502020204030204" pitchFamily="34" charset="0"/>
              <a:cs typeface="Times New Roman" panose="02020603050405020304" pitchFamily="18" charset="0"/>
            </a:endParaRPr>
          </a:p>
          <a:p>
            <a:pPr marL="418950" indent="-285750" algn="just">
              <a:buFont typeface="Courier New" panose="02070309020205020404" pitchFamily="49" charset="0"/>
              <a:buChar char="o"/>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Encryption of the user’s information</a:t>
            </a:r>
            <a:endParaRPr lang="en-MX" sz="1400" dirty="0">
              <a:effectLst/>
              <a:latin typeface="Calibri" panose="020F0502020204030204" pitchFamily="34" charset="0"/>
              <a:ea typeface="Calibri" panose="020F0502020204030204" pitchFamily="34" charset="0"/>
              <a:cs typeface="Times New Roman" panose="02020603050405020304" pitchFamily="18" charset="0"/>
            </a:endParaRPr>
          </a:p>
          <a:p>
            <a:pPr marL="418950" indent="-285750" algn="just">
              <a:buFont typeface="Courier New" panose="02070309020205020404" pitchFamily="49" charset="0"/>
              <a:buChar char="o"/>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 analysis of user’s behavior.</a:t>
            </a:r>
            <a:endParaRPr lang="en-MX" sz="1400" dirty="0">
              <a:effectLst/>
              <a:latin typeface="Calibri" panose="020F0502020204030204" pitchFamily="34" charset="0"/>
              <a:ea typeface="Calibri" panose="020F0502020204030204" pitchFamily="34" charset="0"/>
              <a:cs typeface="Times New Roman" panose="02020603050405020304" pitchFamily="18" charset="0"/>
            </a:endParaRPr>
          </a:p>
          <a:p>
            <a:pPr marL="418950" indent="-285750" algn="just">
              <a:buFont typeface="Courier New" panose="02070309020205020404" pitchFamily="49" charset="0"/>
              <a:buChar char="o"/>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40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party integration for e-shops, healthcare, and services.</a:t>
            </a:r>
            <a:endParaRPr lang="en-MX"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618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67F4-AE01-D970-7B1E-9C4EE15C70CA}"/>
              </a:ext>
            </a:extLst>
          </p:cNvPr>
          <p:cNvSpPr>
            <a:spLocks noGrp="1"/>
          </p:cNvSpPr>
          <p:nvPr>
            <p:ph type="title"/>
          </p:nvPr>
        </p:nvSpPr>
        <p:spPr/>
        <p:txBody>
          <a:bodyPr/>
          <a:lstStyle/>
          <a:p>
            <a:r>
              <a:rPr lang="en-US" dirty="0"/>
              <a:t>Technical implications</a:t>
            </a:r>
          </a:p>
        </p:txBody>
      </p:sp>
      <p:sp>
        <p:nvSpPr>
          <p:cNvPr id="3" name="Content Placeholder 2">
            <a:extLst>
              <a:ext uri="{FF2B5EF4-FFF2-40B4-BE49-F238E27FC236}">
                <a16:creationId xmlns:a16="http://schemas.microsoft.com/office/drawing/2014/main" id="{817176BE-44C3-53BB-5C04-63A1DF4FDC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414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3FAA-1323-9A14-6FBC-F2F4BB372418}"/>
              </a:ext>
            </a:extLst>
          </p:cNvPr>
          <p:cNvSpPr>
            <a:spLocks noGrp="1"/>
          </p:cNvSpPr>
          <p:nvPr>
            <p:ph type="title"/>
          </p:nvPr>
        </p:nvSpPr>
        <p:spPr/>
        <p:txBody>
          <a:bodyPr/>
          <a:lstStyle/>
          <a:p>
            <a:r>
              <a:rPr lang="en-US" dirty="0"/>
              <a:t>Risks analysis</a:t>
            </a:r>
          </a:p>
        </p:txBody>
      </p:sp>
      <p:sp>
        <p:nvSpPr>
          <p:cNvPr id="3" name="Content Placeholder 2">
            <a:extLst>
              <a:ext uri="{FF2B5EF4-FFF2-40B4-BE49-F238E27FC236}">
                <a16:creationId xmlns:a16="http://schemas.microsoft.com/office/drawing/2014/main" id="{97F941CD-D955-A2DC-2E8B-A5C1FBFD3F3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D968192-5D1A-8EB9-BFE6-5E1E8F6A9D19}"/>
              </a:ext>
            </a:extLst>
          </p:cNvPr>
          <p:cNvPicPr>
            <a:picLocks noChangeAspect="1"/>
          </p:cNvPicPr>
          <p:nvPr/>
        </p:nvPicPr>
        <p:blipFill>
          <a:blip r:embed="rId2"/>
          <a:stretch>
            <a:fillRect/>
          </a:stretch>
        </p:blipFill>
        <p:spPr>
          <a:xfrm>
            <a:off x="1819465" y="1998133"/>
            <a:ext cx="3136858" cy="2967567"/>
          </a:xfrm>
          <a:prstGeom prst="rect">
            <a:avLst/>
          </a:prstGeom>
        </p:spPr>
      </p:pic>
      <p:pic>
        <p:nvPicPr>
          <p:cNvPr id="5" name="Picture 4">
            <a:extLst>
              <a:ext uri="{FF2B5EF4-FFF2-40B4-BE49-F238E27FC236}">
                <a16:creationId xmlns:a16="http://schemas.microsoft.com/office/drawing/2014/main" id="{208A3C24-AE5F-35BF-221C-363CA19B6109}"/>
              </a:ext>
            </a:extLst>
          </p:cNvPr>
          <p:cNvPicPr>
            <a:picLocks noChangeAspect="1"/>
          </p:cNvPicPr>
          <p:nvPr/>
        </p:nvPicPr>
        <p:blipFill>
          <a:blip r:embed="rId3"/>
          <a:stretch>
            <a:fillRect/>
          </a:stretch>
        </p:blipFill>
        <p:spPr>
          <a:xfrm>
            <a:off x="7235679" y="3429000"/>
            <a:ext cx="2806700" cy="3073400"/>
          </a:xfrm>
          <a:prstGeom prst="rect">
            <a:avLst/>
          </a:prstGeom>
        </p:spPr>
      </p:pic>
    </p:spTree>
    <p:extLst>
      <p:ext uri="{BB962C8B-B14F-4D97-AF65-F5344CB8AC3E}">
        <p14:creationId xmlns:p14="http://schemas.microsoft.com/office/powerpoint/2010/main" val="6754399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{91BEDA16-4A49-934A-B652-677DECADC410}tf10001123</Template>
  <TotalTime>1038</TotalTime>
  <Words>432</Words>
  <Application>Microsoft Macintosh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Courier New</vt:lpstr>
      <vt:lpstr>Gill Sans MT</vt:lpstr>
      <vt:lpstr>Times New Roman</vt:lpstr>
      <vt:lpstr>Wingdings 2</vt:lpstr>
      <vt:lpstr>Dividend</vt:lpstr>
      <vt:lpstr>Change Request Analysis</vt:lpstr>
      <vt:lpstr>Statement</vt:lpstr>
      <vt:lpstr>Implications</vt:lpstr>
      <vt:lpstr>Implications</vt:lpstr>
      <vt:lpstr>Analysis criteria</vt:lpstr>
      <vt:lpstr>Modules affected</vt:lpstr>
      <vt:lpstr>Costs analysis</vt:lpstr>
      <vt:lpstr>Technical implications</vt:lpstr>
      <vt:lpstr>Risks analysis</vt:lpstr>
      <vt:lpstr>Effort analysis</vt:lpstr>
      <vt:lpstr>Priority scale and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Request Analysis</dc:title>
  <dc:creator>Josue Galindo Morales</dc:creator>
  <cp:lastModifiedBy>Josue Galindo Morales</cp:lastModifiedBy>
  <cp:revision>5</cp:revision>
  <dcterms:created xsi:type="dcterms:W3CDTF">2023-09-29T15:16:51Z</dcterms:created>
  <dcterms:modified xsi:type="dcterms:W3CDTF">2023-10-06T04:31:45Z</dcterms:modified>
</cp:coreProperties>
</file>