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56"/>
  </p:notesMasterIdLst>
  <p:sldIdLst>
    <p:sldId id="1864" r:id="rId5"/>
    <p:sldId id="1900" r:id="rId6"/>
    <p:sldId id="1901" r:id="rId7"/>
    <p:sldId id="1845" r:id="rId8"/>
    <p:sldId id="1848" r:id="rId9"/>
    <p:sldId id="1866" r:id="rId10"/>
    <p:sldId id="1876" r:id="rId11"/>
    <p:sldId id="1882" r:id="rId12"/>
    <p:sldId id="1877" r:id="rId13"/>
    <p:sldId id="1879" r:id="rId14"/>
    <p:sldId id="1881" r:id="rId15"/>
    <p:sldId id="1884" r:id="rId16"/>
    <p:sldId id="1868" r:id="rId17"/>
    <p:sldId id="1893" r:id="rId18"/>
    <p:sldId id="1886" r:id="rId19"/>
    <p:sldId id="1880" r:id="rId20"/>
    <p:sldId id="1887" r:id="rId21"/>
    <p:sldId id="1888" r:id="rId22"/>
    <p:sldId id="1885" r:id="rId23"/>
    <p:sldId id="1897" r:id="rId24"/>
    <p:sldId id="1895" r:id="rId25"/>
    <p:sldId id="1869" r:id="rId26"/>
    <p:sldId id="1894" r:id="rId27"/>
    <p:sldId id="1890" r:id="rId28"/>
    <p:sldId id="1883" r:id="rId29"/>
    <p:sldId id="1891" r:id="rId30"/>
    <p:sldId id="1892" r:id="rId31"/>
    <p:sldId id="1889" r:id="rId32"/>
    <p:sldId id="1898" r:id="rId33"/>
    <p:sldId id="1896" r:id="rId34"/>
    <p:sldId id="1902" r:id="rId35"/>
    <p:sldId id="1905" r:id="rId36"/>
    <p:sldId id="1906" r:id="rId37"/>
    <p:sldId id="1907" r:id="rId38"/>
    <p:sldId id="1908" r:id="rId39"/>
    <p:sldId id="1909" r:id="rId40"/>
    <p:sldId id="1910" r:id="rId41"/>
    <p:sldId id="1911" r:id="rId42"/>
    <p:sldId id="1912" r:id="rId43"/>
    <p:sldId id="1903" r:id="rId44"/>
    <p:sldId id="1913" r:id="rId45"/>
    <p:sldId id="1914" r:id="rId46"/>
    <p:sldId id="1915" r:id="rId47"/>
    <p:sldId id="1916" r:id="rId48"/>
    <p:sldId id="1917" r:id="rId49"/>
    <p:sldId id="1918" r:id="rId50"/>
    <p:sldId id="1919" r:id="rId51"/>
    <p:sldId id="1920" r:id="rId52"/>
    <p:sldId id="1872" r:id="rId53"/>
    <p:sldId id="1899" r:id="rId54"/>
    <p:sldId id="1859" r:id="rId5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6327" autoAdjust="0"/>
  </p:normalViewPr>
  <p:slideViewPr>
    <p:cSldViewPr snapToGrid="0">
      <p:cViewPr varScale="1">
        <p:scale>
          <a:sx n="157" d="100"/>
          <a:sy n="157" d="100"/>
        </p:scale>
        <p:origin x="1296" y="16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7:23:02.491"/>
    </inkml:context>
    <inkml:brush xml:id="br0">
      <inkml:brushProperty name="width" value="0.1" units="cm"/>
      <inkml:brushProperty name="height" value="0.1" units="cm"/>
      <inkml:brushProperty name="color" value="#E71225"/>
    </inkml:brush>
  </inkml:definitions>
  <inkml:trace contextRef="#ctx0" brushRef="#br0">325 1548 24575,'-10'-10'0,"0"5"0,4-4 0,-2 8 0,2-8 0,-21-35 0,13 25 0,-20-42 0,21 30 0,-5 0-6784,3-27 6784,0 7 0,0 0 0,5 6-4537,-2 1 4537,4 9 0,-7-12 0,-2-23 4537,10 40-4537,-3-21 0,0 0 0,3 21 0,-4-31 6784,-3-1-6784,11 32 0,-7-56 0,10 10 0,5 19 0,-4-13 0,7 50 0,-2 5 0,3 1 0,8-9 0,-1 5 0,7-6 0,28-16 0,-24 20 0,24-21 0,-36 30 0,37-11 0,-28 15 0,70-17 0,-38 5 0,12 6 0,-23 1 0,-16 12 0,17 0-6784,30 0 6784,-20 0 0,1 0 0,27 0 0,-5 0 0,-51 0 0,18 0 0,-11 0 0,21 0 6784,-30 5-6784,-3-4 0,-13 3 0,30 13 0,6-4 0,15 12 0,-19-10 0,-19-9 0,-13 3 0,8 1 0,-6 1 0,7 3-6784,-10-4 6784,1-1 0,0 1 0,-5 0 0,8 0 0,-6-1 0,7 1 0,0 4 6784,-3 1-6784,3 1 0,4 6 0,-6-5 0,7 6 0,-2 6 0,-6-12 0,18 27 0,-16-24 0,15 25 0,-16-27 0,9 9 0,-10-16 0,-1 3-6784,-2 0 6784,-2 1 0,3 5 0,3 8 0,15 27 0,-16-18 0,14 16 0,-18-25 6784,3-6-6784,-3 2 0,2-1 0,-4-7 0,1 8 0,-2 20 0,4 7 0,-6 0 0,7 2 0,-9-23 0,0 1 0,-5-3-6784,4-9 6784,-15 10 0,7 1 0,-8-4 0,4 10 0,3-23 0,-2 10 0,-6-1 6784,6-9-6784,-7 14 0,9-11 0,-9 3 0,12-4 0,-15 4 0,15-8 0,-7-2-6784,4 4 6784,0-10 0,0 10 0,-13-1 0,-3 4 0,-5 2-4537,7-4 4537,-3-2 4537,14-2-4537,-10-4-4537,13 3 4537,0-8 0,0 8 0,0-8 4537,-13 3-4537,10 1 0,-32-4 0,30 3 6784,-21-4-6784,25 0 0,-12 0 0,7-4 0,-33-6 0,27 4 0,-17-3 0,24 5 0,4 3 0,-3-4 0,4 5 0,-9-4 0,7 3 0,-6-4 0,8 5 0,0 0 0,0 0 0,-9-4 0,7 3 0,-2-8 0,5 8 0,-1-4 0,-1 1 0,-16-1 0,14-1 0,-10-3 0,4 4 0,7-1 0,-11 2 0,7 4 0,-12 0 0,6 0 0,-15 0 0,15 0 0,-6 0 0,0 0 0,-3 0 0,5 0 0,3 0 0,13 0 0,0 0 0,0 0-6784,-4 0 6784,-10 0 0,6 0 0,-9 0 0,12-5 0,-14 4 0,12-3 0,-37-2 6784,37 5-6784,-23-5-6784,30 6 6784,0 0 0,0 0 0,0 0 0,4 4 0,-2-3 0,2 3 0,-17 5 1696,10-7 0,-6 7 0,15-9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8:04:42.452"/>
    </inkml:context>
    <inkml:brush xml:id="br0">
      <inkml:brushProperty name="width" value="0.1" units="cm"/>
      <inkml:brushProperty name="height" value="0.1" units="cm"/>
      <inkml:brushProperty name="color" value="#E71225"/>
    </inkml:brush>
  </inkml:definitions>
  <inkml:trace contextRef="#ctx0" brushRef="#br0">504 970 24575,'-15'0'0,"1"0"0,4 0 0,0 0 0,0 0 0,0 0 0,-13-6-8503,10 4 8503,-15-3 1719,13 0-1719,-5 4 0,5-8 0,-4 4 0,4-5 0,-9 0 6784,12 0-6784,-10 0 0,16 0 0,-13 0 0,8 0 0,-3 5 0,8-4 0,-7 3 0,6-3 0,-7 3 0,4-3 0,0 4 0,0-1 0,5-3 0,-13-1 0,11 4 0,-12-7 0,9 7 0,0-4 0,0 0-6784,5 0 6784,-4-4 0,3 3 0,1-41 0,0 28 0,5-55 0,0 54 0,0-20 6784,9 0-6784,-3 24 0,12-48 0,-12 47 0,7-22 0,-7 24 0,-1 0 0,4 5 0,-2-12 0,-2 13 0,5-13 0,-4 12 0,4-9 0,-1 12 0,-3-6 0,-2 13 0,1-1 0,-4-3 0,7 8 0,-7-8 0,8 4-6784,-4-1 6784,5-2 0,0 6 0,-5-6 0,4 2 0,1 1 0,1-4 0,3 8 0,-4-4 0,-1 5 0,1 0 6784,8-4-6784,-6 3 0,11-4 0,-8 5 0,5 0 0,-5 5 0,8 0 0,-11 5 0,11 4 0,-8-3 0,13 4 0,-15-4 0,17 0 0,-22-2 0,15 1 0,-8 0 0,29 12 0,-22-9 0,21 9 0,-28-12 0,1 0 0,-2 0 0,4 4 0,-2-3 0,4 3 0,3 0 0,-11-3 0,6 3 0,-8-4 0,0-1 0,-1 5 0,1-3 0,0 8 0,0-13 0,-5 12 0,4-12 0,-4 8 0,5-4 0,4 13 0,-3-10 0,3 9 0,-4-3 0,-1-3 0,-3 4 0,3-2 0,-4-3 0,0 0 0,0 0 0,-5-6 0,4 5 0,-3-3 0,3 16 0,-4-9 0,0 23 0,-4-18 0,-9 18-6784,2-19 6784,-19 31 0,17-27 0,-17 27 0,14-36 0,-2 10 0,4-20 0,-1 6 6784,4-12-6784,-3 7 0,0-6 0,-2 2 0,1-4 0,1 0 0,4 0 0,0 0 0,-18 0 0,14 0 0,-13-5 0,17 4 0,0-7 0,0 6-6784,-13-14 6784,6 5 0,-12-7 0,18 3 0,-6 5 0,15 0 0,-12 5 0,9-4 0,-1 8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8:04:47.070"/>
    </inkml:context>
    <inkml:brush xml:id="br0">
      <inkml:brushProperty name="width" value="0.1" units="cm"/>
      <inkml:brushProperty name="height" value="0.1" units="cm"/>
      <inkml:brushProperty name="color" value="#E71225"/>
    </inkml:brush>
  </inkml:definitions>
  <inkml:trace contextRef="#ctx0" brushRef="#br0">636 1482 24575,'-10'-5'0,"5"-4"0,-4 8 0,4-3 0,-10-1 0,4 4 0,-16-9 0,-16 0 0,-33-18 0,28 11 0,0 0-6784,-24-12 6784,16 3 0,46 16 0,-3 0-4537,6-4 4537,-15-10 0,15 6 0,-16-18 4537,14 10-4537,-12-29 0,8 20 0,-6-51 6784,3 31-6784,0-12 0,6-3 0,1 48 0,8-21 0,-8 32 0,8-8 0,-3 8 0,4-3 0,6-14 0,-1 14 0,11-43 0,2 27 0,2-12 0,-2 14 0,16-15 0,1-1 0,-11 11 0,8-14 0,2 4 0,-12 25 0,-4-3 0,51-12 0,-39 14 0,19 3 0,4 1 0,2 0 0,38-14 0,-9 12 0,7 0 0,-8-1 0,1 1 0,-16 8 0,3 1 0,-1 1 0,33 0 0,-10 2 0,-5-1 0,4 4-6784,-56-3 6784,-10 5 0,29 8 0,5-6-4537,15 6 4537,-19-2 0,-3 0 0,6-4 0,-5 4 0,-6-1 4537,-22-5-4537,27 0 0,-6 9 0,30-7 6784,3 15-6784,-3-10-6784,-31 3 6784,-17 0 0,-14-4 0,29 17 0,-1 3 0,3 2 0,25 12 0,-24-11 0,-6-1 0,-17-10 6784,-3 9-6784,-5-10 0,2 7 0,-8-10-6784,-1 0 6784,3 10 0,1 7 0,17 24-4537,-20-21 4537,11 7 0,-15-27 0,5 8 4537,-5-4-4537,19 51 0,-14-30 0,15 28 6784,-19-42-6784,-3-6 0,-4-9 0,5 4 0,-4 9 0,7 8 0,-7-5 0,4 1-6784,-11-3 6784,-1 6 0,-5 1 0,-12 22 0,4-19 0,-25 30 0,9-29 0,-34 23 6784,17-14-6784,3-3 0,-11-6 0,14-17 0,-30 1 0,0-5 0,24-9 0,-3-2 0,-1-1 0,-4-4 0,-28-3 0,-6-2 0,6 0 0,3-1 0,16 1 0,2-2 0,-2-1 0,2-2 0,11 0 0,1-2 0,4-2 0,-1-1 0,-17-1 0,-2-2 0,14-3 0,3 1 0,4 9 0,1 1 0,-4-4 0,-2-4 0,-8-4 0,2 1 0,-27-3 0,17-4 0,2 0 0,6 11 0,-24-11 0,53 22 0,-14-5 0,33 12 0,-3-3 0,14-1 0,-4 4 0,3-3 0,-4 4 0,0 0 0,0 0 0,0 0 0,1 0 0,-1 0 0,4-5 0,-3 4 0,4-3 0,-5 4 0,-4 0 0,7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8:04:52.456"/>
    </inkml:context>
    <inkml:brush xml:id="br0">
      <inkml:brushProperty name="width" value="0.1" units="cm"/>
      <inkml:brushProperty name="height" value="0.1" units="cm"/>
      <inkml:brushProperty name="color" value="#E71225"/>
    </inkml:brush>
  </inkml:definitions>
  <inkml:trace contextRef="#ctx0" brushRef="#br0">1100 225 16300,'-10'-14'0,"0"3"-5134,-13-5 5134,6 1 3008,-11-2-3008,-1-5 977,-17-3 0,-5 1-977,-5 3 831,6-2 1,3 5-832,19 17 6784,0-9-6784,10 8 0,-14-4 0,20 6 0,-11 0 0,8 0 0,-30 0 0,-6 0 0,-25 9 0,17-1 0,16 1 0,20 1 0,13-8 0,0 2 0,5 0 0,-4-3 0,-1 8 0,-1-8 0,-7 12 0,2-6 0,-3 11 0,-10 2 0,12 0 0,-6 0 0,8-2 0,4-7 0,2 3 0,0-4 0,3 0 0,-4 4 0,-1 10 0,1-3 0,3 16 0,2-15-6784,1 6 6784,3-13 0,-4 4 0,5-4-4537,0 0 4537,0 3 0,0-7 0,6 16 4537,-4-9-4537,9 19 0,-5-20 0,5 10 6784,-1-16-6784,-5 7 0,13 6 0,-11-7 0,12 11 0,-5-13 0,9 29 0,-6-22-6784,31 53 6784,-27-52 0,20 23 0,-26-27-4537,3-9 4537,0 18 0,11-8 0,12 25 4537,17-10-4537,9 11 0,9-8 0,-22-11 0,1 1 0,30 14 0,-31-14 0,1-1 0,37 4 0,-39-8 0,-1-2 0,31-5 0,-3 14 0,-41-23 0,0 0 0,-9-1 6784,40 4-6784,1-7 0,-14 2 0,-1 0 0,15-5 0,15 8 0,-19-6 0,-1 4 0,7 1 0,4 0 0,2-1 0,2-3 0,1 1 0,10 8 0,-5 0 0,-33-11 0,-4 1 0,3 4 0,-6-1 0,-2-9 0,-25-1 0,16-26 0,-13 11 0,16-25 0,-10 20 0,5-7 0,-4 9 0,15-16 0,-26 24 0,20-28 0,-22 30 0,2-20 0,0 12 0,-8-3 0,3 5 0,-9-1 0,4 0 0,-8-25 0,3-5 0,-4-26 0,0 0 0,0 25 0,-8-19 0,0 35 0,-19-37 0,-22-2 0,-3 2 0,-2 8 0,9 25 0,23 19 0,-2 2 0,6-1 0,-6 7 0,6-3 0,-18 2-6784,23 7 6784,-10-4 0,13 9 0,0-4-4537,0 1 4537,-4 3 0,-10-3 0,-48 4 4537,31 0-4537,-54 0 0,36 0 0,10 0 6784,-29 0-6784,57 0 0,-65 0 0,47 0 0,-18 0 0,0 0 0,17 0 0,-30 0 0,50 0 0,-41 0 0,6 0-6784,-37 0 6784,16 0 0,20 0 0,3 0 0,-2 0 0,-26 0 0,69 4 0,-6-3 0,8 3 6784,0 1-6784,0-4 0,0 3 0,4 0 0,-3-3 0,8 4 0,-3-5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8:04:56.160"/>
    </inkml:context>
    <inkml:brush xml:id="br0">
      <inkml:brushProperty name="width" value="0.1" units="cm"/>
      <inkml:brushProperty name="height" value="0.1" units="cm"/>
      <inkml:brushProperty name="color" value="#E71225"/>
    </inkml:brush>
  </inkml:definitions>
  <inkml:trace contextRef="#ctx0" brushRef="#br0">775 1279 12144,'-29'-6'0,"-1"-2"2395,-20-6 0,-5-3-2395,-34-15 1081,37 16 0,0-1-1081,-36-22 1215,54 19-1215,-46-31-2520,35 21 2520,-17-15 0,36 26 0,3 2 0,13 11 0,1-2 0,3 2 0,-7-8 6784,6 3-6784,-3-4 0,6 5 0,4-4 0,0-1 0,6-22 0,-5 17 0,9-16-6784,-3 12 6784,3 2 0,3-15 0,9-10-4537,-6 4 4537,7-4 0,-12 23 0,3 5 4537,4-5-4537,-6 7 0,39-42 0,-29 27 6784,30-21-6784,-34 29 0,-9 10 0,0 8 0,-3-2 0,3 2-6784,1-4 6784,4 0 0,-3 5 0,3-4 0,-4 3 0,4 1 0,-3-4 0,7 4 6784,22-9-6784,-5 1 0,37-5 0,-38 5 0,36-5 0,-36 6 0,54-8 0,-49 12 0,11-3 0,2 2 0,3 6 0,-1-6 0,1 0 0,9 6 0,-12-6 0,2 0 0,26 6 0,-24-2 0,0 0 0,24 5 0,-24 4 0,2 2 0,40 8 0,-11-2 0,1 1 0,-24-1 0,-2-1 0,4-3 0,-7-2 0,-12 3 0,-19-9 0,-8 0 0,41 10 0,-23-8 0,23 3 0,0 0 0,-18-1 0,35-3 0,-50 4 0,19 3 0,13 3-6784,-5 3 6784,-14 0 0,-27-4 0,-5 0 0,3 13 0,13 19 0,-5-12 0,9 22 6784,-16-26-6784,0 13 0,1 25 0,-12 14 0,7-14 0,-8-10 0,-2-5 0,-4-23 0,-7 43 0,-26-20 0,15-13 0,-8 10 0,0 1 0,11-9 0,-17 21 0,18-36-6784,-5-12 6784,2-1 0,-15 8 0,20-6 0,-52 11 0,44-17 0,-62 13 0,32-9 6784,-6 7-6784,-31 2 0,44-10 0,-13-3 0,1-2 0,17-4 0,-34 0 0,32 0 0,-38 0 0,26-6 0,-3 0 0,-9 5 0,3 0 0,-22-10 0,26 6 0,43 0 0,-1-1 0,-25-7 0,11 5 0,-13-2 0,23 4 0,5 6 0,4-4 0,-5 3 0,-25-12 0,2 11 0,-2-6 0,14 8 0,21 0 0,0 0 0,0 0 0,-4 0 0,3 0 0,-8 0 0,8 0 0,-3 0 0,4 0 0,0 0 0,0 0 0,-4 0 0,3 0-6784,-4 0 6784,5 0 0,0 0 0,1 0 0,-1 0 0,0 0 0,0 0 0,0 4 0,0-3 0,4 3 0,2-4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07:23:02.491"/>
    </inkml:context>
    <inkml:brush xml:id="br0">
      <inkml:brushProperty name="width" value="0.1" units="cm"/>
      <inkml:brushProperty name="height" value="0.1" units="cm"/>
      <inkml:brushProperty name="color" value="#E71225"/>
    </inkml:brush>
  </inkml:definitions>
  <inkml:trace contextRef="#ctx0" brushRef="#br0">325 1548 24575,'-10'-10'0,"0"5"0,4-4 0,-2 8 0,2-8 0,-21-35 0,13 25 0,-20-42 0,21 30 0,-5 0-6784,3-27 6784,0 7 0,0 0 0,5 6-4537,-2 1 4537,4 9 0,-7-12 0,-2-23 4537,10 40-4537,-3-21 0,0 0 0,3 21 0,-4-31 6784,-3-1-6784,11 32 0,-7-56 0,10 10 0,5 19 0,-4-13 0,7 50 0,-2 5 0,3 1 0,8-9 0,-1 5 0,7-6 0,28-16 0,-24 20 0,24-21 0,-36 30 0,37-11 0,-28 15 0,70-17 0,-38 5 0,12 6 0,-23 1 0,-16 12 0,17 0-6784,30 0 6784,-20 0 0,1 0 0,27 0 0,-5 0 0,-51 0 0,18 0 0,-11 0 0,21 0 6784,-30 5-6784,-3-4 0,-13 3 0,30 13 0,6-4 0,15 12 0,-19-10 0,-19-9 0,-13 3 0,8 1 0,-6 1 0,7 3-6784,-10-4 6784,1-1 0,0 1 0,-5 0 0,8 0 0,-6-1 0,7 1 0,0 4 6784,-3 1-6784,3 1 0,4 6 0,-6-5 0,7 6 0,-2 6 0,-6-12 0,18 27 0,-16-24 0,15 25 0,-16-27 0,9 9 0,-10-16 0,-1 3-6784,-2 0 6784,-2 1 0,3 5 0,3 8 0,15 27 0,-16-18 0,14 16 0,-18-25 6784,3-6-6784,-3 2 0,2-1 0,-4-7 0,1 8 0,-2 20 0,4 7 0,-6 0 0,7 2 0,-9-23 0,0 1 0,-5-3-6784,4-9 6784,-15 10 0,7 1 0,-8-4 0,4 10 0,3-23 0,-2 10 0,-6-1 6784,6-9-6784,-7 14 0,9-11 0,-9 3 0,12-4 0,-15 4 0,15-8 0,-7-2-6784,4 4 6784,0-10 0,0 10 0,-13-1 0,-3 4 0,-5 2-4537,7-4 4537,-3-2 4537,14-2-4537,-10-4-4537,13 3 4537,0-8 0,0 8 0,0-8 4537,-13 3-4537,10 1 0,-32-4 0,30 3 6784,-21-4-6784,25 0 0,-12 0 0,7-4 0,-33-6 0,27 4 0,-17-3 0,24 5 0,4 3 0,-3-4 0,4 5 0,-9-4 0,7 3 0,-6-4 0,8 5 0,0 0 0,0 0 0,-9-4 0,7 3 0,-2-8 0,5 8 0,-1-4 0,-1 1 0,-16-1 0,14-1 0,-10-3 0,4 4 0,7-1 0,-11 2 0,7 4 0,-12 0 0,6 0 0,-15 0 0,15 0 0,-6 0 0,0 0 0,-3 0 0,5 0 0,3 0 0,13 0 0,0 0 0,0 0-6784,-4 0 6784,-10 0 0,6 0 0,-9 0 0,12-5 0,-14 4 0,12-3 0,-37-2 6784,37 5-6784,-23-5-6784,30 6 6784,0 0 0,0 0 0,0 0 0,4 4 0,-2-3 0,2 3 0,-17 5 1696,10-7 0,-6 7 0,15-9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25</a:t>
            </a:fld>
            <a:endParaRPr lang="en-US" altLang="en-US" dirty="0"/>
          </a:p>
        </p:txBody>
      </p:sp>
    </p:spTree>
    <p:extLst>
      <p:ext uri="{BB962C8B-B14F-4D97-AF65-F5344CB8AC3E}">
        <p14:creationId xmlns:p14="http://schemas.microsoft.com/office/powerpoint/2010/main" val="232115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28</a:t>
            </a:fld>
            <a:endParaRPr lang="en-US" altLang="en-US" dirty="0"/>
          </a:p>
        </p:txBody>
      </p:sp>
    </p:spTree>
    <p:extLst>
      <p:ext uri="{BB962C8B-B14F-4D97-AF65-F5344CB8AC3E}">
        <p14:creationId xmlns:p14="http://schemas.microsoft.com/office/powerpoint/2010/main" val="2481980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265084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31</a:t>
            </a:fld>
            <a:endParaRPr lang="en-US" altLang="en-US" dirty="0"/>
          </a:p>
        </p:txBody>
      </p:sp>
    </p:spTree>
    <p:extLst>
      <p:ext uri="{BB962C8B-B14F-4D97-AF65-F5344CB8AC3E}">
        <p14:creationId xmlns:p14="http://schemas.microsoft.com/office/powerpoint/2010/main" val="2490618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34</a:t>
            </a:fld>
            <a:endParaRPr lang="en-US" altLang="en-US" dirty="0"/>
          </a:p>
        </p:txBody>
      </p:sp>
    </p:spTree>
    <p:extLst>
      <p:ext uri="{BB962C8B-B14F-4D97-AF65-F5344CB8AC3E}">
        <p14:creationId xmlns:p14="http://schemas.microsoft.com/office/powerpoint/2010/main" val="3020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37</a:t>
            </a:fld>
            <a:endParaRPr lang="en-US" altLang="en-US" dirty="0"/>
          </a:p>
        </p:txBody>
      </p:sp>
    </p:spTree>
    <p:extLst>
      <p:ext uri="{BB962C8B-B14F-4D97-AF65-F5344CB8AC3E}">
        <p14:creationId xmlns:p14="http://schemas.microsoft.com/office/powerpoint/2010/main" val="110092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39</a:t>
            </a:fld>
            <a:endParaRPr lang="en-US" altLang="en-US" dirty="0"/>
          </a:p>
        </p:txBody>
      </p:sp>
    </p:spTree>
    <p:extLst>
      <p:ext uri="{BB962C8B-B14F-4D97-AF65-F5344CB8AC3E}">
        <p14:creationId xmlns:p14="http://schemas.microsoft.com/office/powerpoint/2010/main" val="2219418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43</a:t>
            </a:fld>
            <a:endParaRPr lang="en-US" altLang="en-US" dirty="0"/>
          </a:p>
        </p:txBody>
      </p:sp>
    </p:spTree>
    <p:extLst>
      <p:ext uri="{BB962C8B-B14F-4D97-AF65-F5344CB8AC3E}">
        <p14:creationId xmlns:p14="http://schemas.microsoft.com/office/powerpoint/2010/main" val="224246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46</a:t>
            </a:fld>
            <a:endParaRPr lang="en-US" altLang="en-US" dirty="0"/>
          </a:p>
        </p:txBody>
      </p:sp>
    </p:spTree>
    <p:extLst>
      <p:ext uri="{BB962C8B-B14F-4D97-AF65-F5344CB8AC3E}">
        <p14:creationId xmlns:p14="http://schemas.microsoft.com/office/powerpoint/2010/main" val="148271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48</a:t>
            </a:fld>
            <a:endParaRPr lang="en-US" altLang="en-US" dirty="0"/>
          </a:p>
        </p:txBody>
      </p:sp>
    </p:spTree>
    <p:extLst>
      <p:ext uri="{BB962C8B-B14F-4D97-AF65-F5344CB8AC3E}">
        <p14:creationId xmlns:p14="http://schemas.microsoft.com/office/powerpoint/2010/main" val="385411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49</a:t>
            </a:fld>
            <a:endParaRPr lang="en-US" altLang="en-US" dirty="0"/>
          </a:p>
        </p:txBody>
      </p:sp>
    </p:spTree>
    <p:extLst>
      <p:ext uri="{BB962C8B-B14F-4D97-AF65-F5344CB8AC3E}">
        <p14:creationId xmlns:p14="http://schemas.microsoft.com/office/powerpoint/2010/main" val="4102447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50</a:t>
            </a:fld>
            <a:endParaRPr lang="en-US" altLang="en-US" dirty="0"/>
          </a:p>
        </p:txBody>
      </p:sp>
    </p:spTree>
    <p:extLst>
      <p:ext uri="{BB962C8B-B14F-4D97-AF65-F5344CB8AC3E}">
        <p14:creationId xmlns:p14="http://schemas.microsoft.com/office/powerpoint/2010/main" val="2940236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3805600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15280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12814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203160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760051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4050925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customXml" Target="../ink/ink3.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a:solidFill>
                  <a:schemeClr val="accent2"/>
                </a:solidFill>
              </a:rPr>
              <a:t>Social</a:t>
            </a:r>
            <a:r>
              <a:rPr lang="en-US" altLang="en-US" dirty="0"/>
              <a:t> </a:t>
            </a:r>
            <a:r>
              <a:rPr lang="en-US" altLang="en-US" dirty="0">
                <a:solidFill>
                  <a:schemeClr val="accent1"/>
                </a:solidFill>
              </a:rPr>
              <a:t>Media</a:t>
            </a:r>
            <a:r>
              <a:rPr lang="en-US" altLang="en-US" dirty="0"/>
              <a:t> </a:t>
            </a:r>
            <a:br>
              <a:rPr lang="en-US" altLang="en-US" dirty="0"/>
            </a:br>
            <a:r>
              <a:rPr lang="en-US" altLang="en-US" dirty="0"/>
              <a:t>Based on metaverse</a:t>
            </a:r>
          </a:p>
        </p:txBody>
      </p:sp>
      <p:sp>
        <p:nvSpPr>
          <p:cNvPr id="2" name="TextBox 1">
            <a:extLst>
              <a:ext uri="{FF2B5EF4-FFF2-40B4-BE49-F238E27FC236}">
                <a16:creationId xmlns:a16="http://schemas.microsoft.com/office/drawing/2014/main" id="{3DB36688-79FD-30FC-59EC-F1A36A7E77D7}"/>
              </a:ext>
            </a:extLst>
          </p:cNvPr>
          <p:cNvSpPr txBox="1"/>
          <p:nvPr/>
        </p:nvSpPr>
        <p:spPr>
          <a:xfrm>
            <a:off x="5675243" y="4870174"/>
            <a:ext cx="4724370" cy="646331"/>
          </a:xfrm>
          <a:prstGeom prst="rect">
            <a:avLst/>
          </a:prstGeom>
          <a:noFill/>
        </p:spPr>
        <p:txBody>
          <a:bodyPr wrap="none" rtlCol="0">
            <a:spAutoFit/>
          </a:bodyPr>
          <a:lstStyle/>
          <a:p>
            <a:pPr algn="just"/>
            <a:r>
              <a:rPr lang="en-US" dirty="0">
                <a:solidFill>
                  <a:schemeClr val="bg1"/>
                </a:solidFill>
              </a:rPr>
              <a:t>Author: Ing. Josue Ernesto Galindo Morales.</a:t>
            </a:r>
          </a:p>
          <a:p>
            <a:pPr algn="just"/>
            <a:r>
              <a:rPr lang="en-US" dirty="0">
                <a:solidFill>
                  <a:schemeClr val="bg1"/>
                </a:solidFill>
              </a:rPr>
              <a:t>Professor: Dr. Omar Ali </a:t>
            </a:r>
            <a:r>
              <a:rPr lang="en-US" dirty="0" err="1">
                <a:solidFill>
                  <a:schemeClr val="bg1"/>
                </a:solidFill>
              </a:rPr>
              <a:t>Sataraín</a:t>
            </a:r>
            <a:r>
              <a:rPr lang="en-US" dirty="0">
                <a:solidFill>
                  <a:schemeClr val="bg1"/>
                </a:solidFill>
              </a:rPr>
              <a:t>.</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Time</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The initial project schedule is estimated to be launched in 24 months, each module is expected in 3 months.</a:t>
            </a:r>
          </a:p>
        </p:txBody>
      </p:sp>
      <p:pic>
        <p:nvPicPr>
          <p:cNvPr id="2" name="Picture 1">
            <a:extLst>
              <a:ext uri="{FF2B5EF4-FFF2-40B4-BE49-F238E27FC236}">
                <a16:creationId xmlns:a16="http://schemas.microsoft.com/office/drawing/2014/main" id="{1549ED92-6848-2B72-886F-9F124B8BFBCF}"/>
              </a:ext>
            </a:extLst>
          </p:cNvPr>
          <p:cNvPicPr>
            <a:picLocks noChangeAspect="1"/>
          </p:cNvPicPr>
          <p:nvPr/>
        </p:nvPicPr>
        <p:blipFill>
          <a:blip r:embed="rId2"/>
          <a:stretch>
            <a:fillRect/>
          </a:stretch>
        </p:blipFill>
        <p:spPr>
          <a:xfrm>
            <a:off x="762000" y="2566905"/>
            <a:ext cx="10667999" cy="2747010"/>
          </a:xfrm>
          <a:prstGeom prst="rect">
            <a:avLst/>
          </a:prstGeom>
        </p:spPr>
      </p:pic>
    </p:spTree>
    <p:extLst>
      <p:ext uri="{BB962C8B-B14F-4D97-AF65-F5344CB8AC3E}">
        <p14:creationId xmlns:p14="http://schemas.microsoft.com/office/powerpoint/2010/main" val="309670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Risks factors and scale:</a:t>
            </a:r>
          </a:p>
        </p:txBody>
      </p:sp>
      <p:pic>
        <p:nvPicPr>
          <p:cNvPr id="4" name="Picture 3">
            <a:extLst>
              <a:ext uri="{FF2B5EF4-FFF2-40B4-BE49-F238E27FC236}">
                <a16:creationId xmlns:a16="http://schemas.microsoft.com/office/drawing/2014/main" id="{95EDAFEB-48D2-87E7-5347-7BF4DC58170D}"/>
              </a:ext>
            </a:extLst>
          </p:cNvPr>
          <p:cNvPicPr>
            <a:picLocks noChangeAspect="1"/>
          </p:cNvPicPr>
          <p:nvPr/>
        </p:nvPicPr>
        <p:blipFill>
          <a:blip r:embed="rId2"/>
          <a:stretch>
            <a:fillRect/>
          </a:stretch>
        </p:blipFill>
        <p:spPr>
          <a:xfrm>
            <a:off x="2695332" y="2484175"/>
            <a:ext cx="2914055" cy="2708250"/>
          </a:xfrm>
          <a:prstGeom prst="rect">
            <a:avLst/>
          </a:prstGeom>
        </p:spPr>
      </p:pic>
      <p:pic>
        <p:nvPicPr>
          <p:cNvPr id="5" name="Picture 4">
            <a:extLst>
              <a:ext uri="{FF2B5EF4-FFF2-40B4-BE49-F238E27FC236}">
                <a16:creationId xmlns:a16="http://schemas.microsoft.com/office/drawing/2014/main" id="{1E8907B5-FE7A-4EB5-07E5-AC13C5046E26}"/>
              </a:ext>
            </a:extLst>
          </p:cNvPr>
          <p:cNvPicPr>
            <a:picLocks noChangeAspect="1"/>
          </p:cNvPicPr>
          <p:nvPr/>
        </p:nvPicPr>
        <p:blipFill>
          <a:blip r:embed="rId3"/>
          <a:stretch>
            <a:fillRect/>
          </a:stretch>
        </p:blipFill>
        <p:spPr>
          <a:xfrm>
            <a:off x="6384222" y="2657200"/>
            <a:ext cx="3340100" cy="2362200"/>
          </a:xfrm>
          <a:prstGeom prst="rect">
            <a:avLst/>
          </a:prstGeom>
        </p:spPr>
      </p:pic>
    </p:spTree>
    <p:extLst>
      <p:ext uri="{BB962C8B-B14F-4D97-AF65-F5344CB8AC3E}">
        <p14:creationId xmlns:p14="http://schemas.microsoft.com/office/powerpoint/2010/main" val="232289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Chances in % per risk factor:</a:t>
            </a:r>
          </a:p>
        </p:txBody>
      </p:sp>
      <p:pic>
        <p:nvPicPr>
          <p:cNvPr id="5" name="Picture 4">
            <a:extLst>
              <a:ext uri="{FF2B5EF4-FFF2-40B4-BE49-F238E27FC236}">
                <a16:creationId xmlns:a16="http://schemas.microsoft.com/office/drawing/2014/main" id="{EE9130DE-A920-7F12-17F2-43364BD57604}"/>
              </a:ext>
            </a:extLst>
          </p:cNvPr>
          <p:cNvPicPr>
            <a:picLocks noChangeAspect="1"/>
          </p:cNvPicPr>
          <p:nvPr/>
        </p:nvPicPr>
        <p:blipFill>
          <a:blip r:embed="rId2"/>
          <a:stretch>
            <a:fillRect/>
          </a:stretch>
        </p:blipFill>
        <p:spPr>
          <a:xfrm>
            <a:off x="735936" y="2412373"/>
            <a:ext cx="10720126" cy="2219585"/>
          </a:xfrm>
          <a:prstGeom prst="rect">
            <a:avLst/>
          </a:prstGeom>
        </p:spPr>
      </p:pic>
    </p:spTree>
    <p:extLst>
      <p:ext uri="{BB962C8B-B14F-4D97-AF65-F5344CB8AC3E}">
        <p14:creationId xmlns:p14="http://schemas.microsoft.com/office/powerpoint/2010/main" val="280131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CR1: .</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User percentage time on seen advertisements. </a:t>
            </a:r>
          </a:p>
          <a:p>
            <a:endParaRPr lang="en-US" dirty="0"/>
          </a:p>
        </p:txBody>
      </p:sp>
    </p:spTree>
    <p:extLst>
      <p:ext uri="{BB962C8B-B14F-4D97-AF65-F5344CB8AC3E}">
        <p14:creationId xmlns:p14="http://schemas.microsoft.com/office/powerpoint/2010/main" val="14738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Modules affected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To begin with, all of the changes will only affect the server side of the system. By the nature of the CR 1, the modules affected require changes on its functionalities:</a:t>
            </a:r>
          </a:p>
          <a:p>
            <a:pPr marL="0" lvl="1" indent="0" algn="just">
              <a:buNone/>
            </a:pPr>
            <a:endParaRPr lang="en-US" dirty="0"/>
          </a:p>
          <a:p>
            <a:pPr lvl="1" algn="just"/>
            <a:r>
              <a:rPr lang="en-US" dirty="0"/>
              <a:t>Data collection and data analysis, data encryption.</a:t>
            </a:r>
          </a:p>
          <a:p>
            <a:pPr lvl="1" algn="just"/>
            <a:r>
              <a:rPr lang="en-US" dirty="0"/>
              <a:t>New terms and conditions for the users.</a:t>
            </a:r>
          </a:p>
          <a:p>
            <a:pPr lvl="1" algn="just"/>
            <a:r>
              <a:rPr lang="en-US" dirty="0"/>
              <a:t>Advertising features. </a:t>
            </a:r>
            <a:r>
              <a:rPr lang="en-US" dirty="0">
                <a:highlight>
                  <a:srgbClr val="FFFF00"/>
                </a:highlight>
              </a:rPr>
              <a:t>New module</a:t>
            </a:r>
          </a:p>
          <a:p>
            <a:pPr lvl="1" algn="just"/>
            <a:r>
              <a:rPr lang="en-US" dirty="0"/>
              <a:t>Support for 3</a:t>
            </a:r>
            <a:r>
              <a:rPr lang="en-US" baseline="30000" dirty="0"/>
              <a:t>rd</a:t>
            </a:r>
            <a:r>
              <a:rPr lang="en-US" dirty="0"/>
              <a:t> parties’ plugins.</a:t>
            </a:r>
          </a:p>
        </p:txBody>
      </p:sp>
    </p:spTree>
    <p:extLst>
      <p:ext uri="{BB962C8B-B14F-4D97-AF65-F5344CB8AC3E}">
        <p14:creationId xmlns:p14="http://schemas.microsoft.com/office/powerpoint/2010/main" val="110291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Human Resources</a:t>
            </a:r>
          </a:p>
        </p:txBody>
      </p:sp>
      <p:sp>
        <p:nvSpPr>
          <p:cNvPr id="9" name="Rounded Rectangle 8">
            <a:extLst>
              <a:ext uri="{FF2B5EF4-FFF2-40B4-BE49-F238E27FC236}">
                <a16:creationId xmlns:a16="http://schemas.microsoft.com/office/drawing/2014/main" id="{5858E311-A280-C8C5-4AFF-6DD310141C3E}"/>
              </a:ext>
            </a:extLst>
          </p:cNvPr>
          <p:cNvSpPr/>
          <p:nvPr/>
        </p:nvSpPr>
        <p:spPr>
          <a:xfrm>
            <a:off x="1061833" y="3380448"/>
            <a:ext cx="5978238" cy="3823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4865322E-22F7-0589-3F31-5362E169797B}"/>
              </a:ext>
            </a:extLst>
          </p:cNvPr>
          <p:cNvSpPr txBox="1">
            <a:spLocks/>
          </p:cNvSpPr>
          <p:nvPr/>
        </p:nvSpPr>
        <p:spPr>
          <a:xfrm>
            <a:off x="762000" y="1913014"/>
            <a:ext cx="11029615" cy="3678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dirty="0"/>
              <a:t>As more computers aren’t needed to fulfill the task, more developers might be hired. In this aspect we got one option:</a:t>
            </a:r>
          </a:p>
          <a:p>
            <a:pPr marL="0" indent="0" fontAlgn="auto">
              <a:spcAft>
                <a:spcPts val="0"/>
              </a:spcAft>
              <a:buFont typeface="Arial" panose="020B0604020202020204" pitchFamily="34" charset="0"/>
              <a:buNone/>
            </a:pPr>
            <a:endParaRPr lang="en-US" dirty="0"/>
          </a:p>
          <a:p>
            <a:pPr fontAlgn="auto">
              <a:spcAft>
                <a:spcPts val="0"/>
              </a:spcAft>
            </a:pPr>
            <a:r>
              <a:rPr lang="en-US" b="1" dirty="0"/>
              <a:t>Hire more personnel: 2 developers.</a:t>
            </a:r>
          </a:p>
        </p:txBody>
      </p:sp>
    </p:spTree>
    <p:extLst>
      <p:ext uri="{BB962C8B-B14F-4D97-AF65-F5344CB8AC3E}">
        <p14:creationId xmlns:p14="http://schemas.microsoft.com/office/powerpoint/2010/main" val="355778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00971"/>
            <a:ext cx="10591800" cy="646332"/>
          </a:xfrm>
        </p:spPr>
        <p:txBody>
          <a:bodyPr/>
          <a:lstStyle/>
          <a:p>
            <a:r>
              <a:rPr lang="en-US" dirty="0"/>
              <a:t>Costs</a:t>
            </a:r>
          </a:p>
        </p:txBody>
      </p:sp>
      <p:sp>
        <p:nvSpPr>
          <p:cNvPr id="2" name="Content Placeholder 2">
            <a:extLst>
              <a:ext uri="{FF2B5EF4-FFF2-40B4-BE49-F238E27FC236}">
                <a16:creationId xmlns:a16="http://schemas.microsoft.com/office/drawing/2014/main" id="{01CE721B-17A9-A732-CADA-AFC6ECAAFCE1}"/>
              </a:ext>
            </a:extLst>
          </p:cNvPr>
          <p:cNvSpPr txBox="1">
            <a:spLocks/>
          </p:cNvSpPr>
          <p:nvPr/>
        </p:nvSpPr>
        <p:spPr>
          <a:xfrm>
            <a:off x="509666" y="1880693"/>
            <a:ext cx="11281949" cy="367830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200" indent="0" algn="just" fontAlgn="auto">
              <a:spcAft>
                <a:spcPts val="0"/>
              </a:spcAft>
              <a:buFont typeface="Arial" panose="020B0604020202020204" pitchFamily="34" charset="0"/>
              <a:buNone/>
            </a:pPr>
            <a:r>
              <a:rPr lang="en-US" dirty="0">
                <a:latin typeface="Times New Roman" panose="02020603050405020304" pitchFamily="18" charset="0"/>
                <a:ea typeface="Calibri" panose="020F0502020204030204" pitchFamily="34" charset="0"/>
                <a:cs typeface="Times New Roman" panose="02020603050405020304" pitchFamily="18" charset="0"/>
              </a:rPr>
              <a:t>The additional cost of the Change Request is estimated at: </a:t>
            </a:r>
            <a:r>
              <a:rPr lang="en-US" b="1" dirty="0">
                <a:latin typeface="Times New Roman" panose="02020603050405020304" pitchFamily="18" charset="0"/>
                <a:ea typeface="Calibri" panose="020F0502020204030204" pitchFamily="34" charset="0"/>
                <a:cs typeface="Times New Roman" panose="02020603050405020304" pitchFamily="18" charset="0"/>
              </a:rPr>
              <a:t>$30,000 USD</a:t>
            </a:r>
            <a:r>
              <a:rPr lang="en-US" dirty="0">
                <a:latin typeface="Times New Roman" panose="02020603050405020304" pitchFamily="18" charset="0"/>
                <a:ea typeface="Calibri" panose="020F0502020204030204" pitchFamily="34" charset="0"/>
                <a:cs typeface="Times New Roman" panose="02020603050405020304" pitchFamily="18" charset="0"/>
              </a:rPr>
              <a:t>. Which includes the additional team salaries and costs associated with adding this feature, such as:</a:t>
            </a:r>
          </a:p>
          <a:p>
            <a:pPr marL="418950" indent="-285750" algn="just" fontAlgn="auto">
              <a:spcAft>
                <a:spcPts val="0"/>
              </a:spcAft>
              <a:buFont typeface="Courier New" panose="02070309020205020404" pitchFamily="49" charset="0"/>
              <a:buChar char="o"/>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Database for storage all the information, in the essence of the DB Management software as well as the design.</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Encryption of the user’s information</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Data analysis of user’s behavior.</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dirty="0">
                <a:latin typeface="Times New Roman" panose="02020603050405020304" pitchFamily="18" charset="0"/>
                <a:ea typeface="Calibri" panose="020F0502020204030204" pitchFamily="34" charset="0"/>
                <a:cs typeface="Times New Roman" panose="02020603050405020304" pitchFamily="18" charset="0"/>
              </a:rPr>
              <a:t> party integration for e-shops, healthcare, and services.</a:t>
            </a:r>
            <a:endParaRPr lang="en-M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50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Time</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Since we are planning to utilize the same time schedule and the same amount of developers, we’re only expecting to include and extra month in 3rd module.</a:t>
            </a:r>
          </a:p>
        </p:txBody>
      </p:sp>
      <p:pic>
        <p:nvPicPr>
          <p:cNvPr id="4" name="Picture 3">
            <a:extLst>
              <a:ext uri="{FF2B5EF4-FFF2-40B4-BE49-F238E27FC236}">
                <a16:creationId xmlns:a16="http://schemas.microsoft.com/office/drawing/2014/main" id="{8A427B8B-FEF5-365F-0A0C-9BE8E822B90C}"/>
              </a:ext>
            </a:extLst>
          </p:cNvPr>
          <p:cNvPicPr>
            <a:picLocks noChangeAspect="1"/>
          </p:cNvPicPr>
          <p:nvPr/>
        </p:nvPicPr>
        <p:blipFill>
          <a:blip r:embed="rId2"/>
          <a:stretch>
            <a:fillRect/>
          </a:stretch>
        </p:blipFill>
        <p:spPr>
          <a:xfrm>
            <a:off x="762000" y="2569315"/>
            <a:ext cx="10749787" cy="275119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8EA9417-4AA2-A063-1855-955E92F82AC6}"/>
                  </a:ext>
                </a:extLst>
              </p14:cNvPr>
              <p14:cNvContentPartPr/>
              <p14:nvPr/>
            </p14:nvContentPartPr>
            <p14:xfrm>
              <a:off x="7612365" y="4557205"/>
              <a:ext cx="707040" cy="596160"/>
            </p14:xfrm>
          </p:contentPart>
        </mc:Choice>
        <mc:Fallback xmlns="">
          <p:pic>
            <p:nvPicPr>
              <p:cNvPr id="6" name="Ink 5">
                <a:extLst>
                  <a:ext uri="{FF2B5EF4-FFF2-40B4-BE49-F238E27FC236}">
                    <a16:creationId xmlns:a16="http://schemas.microsoft.com/office/drawing/2014/main" id="{78EA9417-4AA2-A063-1855-955E92F82AC6}"/>
                  </a:ext>
                </a:extLst>
              </p:cNvPr>
              <p:cNvPicPr/>
              <p:nvPr/>
            </p:nvPicPr>
            <p:blipFill>
              <a:blip r:embed="rId4"/>
              <a:stretch>
                <a:fillRect/>
              </a:stretch>
            </p:blipFill>
            <p:spPr>
              <a:xfrm>
                <a:off x="7594365" y="4539205"/>
                <a:ext cx="742680" cy="631800"/>
              </a:xfrm>
              <a:prstGeom prst="rect">
                <a:avLst/>
              </a:prstGeom>
            </p:spPr>
          </p:pic>
        </mc:Fallback>
      </mc:AlternateContent>
    </p:spTree>
    <p:extLst>
      <p:ext uri="{BB962C8B-B14F-4D97-AF65-F5344CB8AC3E}">
        <p14:creationId xmlns:p14="http://schemas.microsoft.com/office/powerpoint/2010/main" val="19755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Chances in % per risk factor:</a:t>
            </a:r>
          </a:p>
        </p:txBody>
      </p:sp>
      <p:pic>
        <p:nvPicPr>
          <p:cNvPr id="2" name="Picture 1">
            <a:extLst>
              <a:ext uri="{FF2B5EF4-FFF2-40B4-BE49-F238E27FC236}">
                <a16:creationId xmlns:a16="http://schemas.microsoft.com/office/drawing/2014/main" id="{BA18E875-F3C2-16A2-ACC7-FDEC52BF3A75}"/>
              </a:ext>
            </a:extLst>
          </p:cNvPr>
          <p:cNvPicPr>
            <a:picLocks noChangeAspect="1"/>
          </p:cNvPicPr>
          <p:nvPr/>
        </p:nvPicPr>
        <p:blipFill>
          <a:blip r:embed="rId2"/>
          <a:stretch>
            <a:fillRect/>
          </a:stretch>
        </p:blipFill>
        <p:spPr>
          <a:xfrm>
            <a:off x="762000" y="2367404"/>
            <a:ext cx="10937314" cy="2264554"/>
          </a:xfrm>
          <a:prstGeom prst="rect">
            <a:avLst/>
          </a:prstGeom>
        </p:spPr>
      </p:pic>
    </p:spTree>
    <p:extLst>
      <p:ext uri="{BB962C8B-B14F-4D97-AF65-F5344CB8AC3E}">
        <p14:creationId xmlns:p14="http://schemas.microsoft.com/office/powerpoint/2010/main" val="246222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Effort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pPr algn="just"/>
            <a:r>
              <a:rPr lang="en-US" altLang="en-US" dirty="0"/>
              <a:t>Throughout the development of the system, the most affected module is the Data analysis. The addition of a new module will also more work per developer. One extra month at maximum.</a:t>
            </a:r>
          </a:p>
          <a:p>
            <a:pPr algn="just"/>
            <a:endParaRPr lang="en-US" altLang="en-US" dirty="0"/>
          </a:p>
        </p:txBody>
      </p:sp>
    </p:spTree>
    <p:extLst>
      <p:ext uri="{BB962C8B-B14F-4D97-AF65-F5344CB8AC3E}">
        <p14:creationId xmlns:p14="http://schemas.microsoft.com/office/powerpoint/2010/main" val="300156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5686-D8EC-FE41-79FD-30F01B46A2CC}"/>
              </a:ext>
            </a:extLst>
          </p:cNvPr>
          <p:cNvSpPr>
            <a:spLocks noGrp="1"/>
          </p:cNvSpPr>
          <p:nvPr>
            <p:ph type="title"/>
          </p:nvPr>
        </p:nvSpPr>
        <p:spPr>
          <a:xfrm>
            <a:off x="5199742" y="384190"/>
            <a:ext cx="6477000" cy="772974"/>
          </a:xfrm>
        </p:spPr>
        <p:txBody>
          <a:bodyPr/>
          <a:lstStyle/>
          <a:p>
            <a:r>
              <a:rPr lang="en-US" dirty="0"/>
              <a:t>CR’s description</a:t>
            </a:r>
          </a:p>
        </p:txBody>
      </p:sp>
      <p:sp>
        <p:nvSpPr>
          <p:cNvPr id="3" name="Text Placeholder 2">
            <a:extLst>
              <a:ext uri="{FF2B5EF4-FFF2-40B4-BE49-F238E27FC236}">
                <a16:creationId xmlns:a16="http://schemas.microsoft.com/office/drawing/2014/main" id="{B85818AD-3DAD-38B4-76DE-0415D197983F}"/>
              </a:ext>
            </a:extLst>
          </p:cNvPr>
          <p:cNvSpPr>
            <a:spLocks noGrp="1"/>
          </p:cNvSpPr>
          <p:nvPr>
            <p:ph type="body" sz="quarter" idx="11"/>
          </p:nvPr>
        </p:nvSpPr>
        <p:spPr>
          <a:xfrm>
            <a:off x="5199743" y="1310909"/>
            <a:ext cx="6477000" cy="4830945"/>
          </a:xfrm>
        </p:spPr>
        <p:txBody>
          <a:bodyPr/>
          <a:lstStyle/>
          <a:p>
            <a:pPr algn="just"/>
            <a:r>
              <a:rPr lang="en-US" altLang="en-US" dirty="0"/>
              <a:t>CR1</a:t>
            </a:r>
            <a:r>
              <a:rPr lang="en-US" altLang="en-US" b="0" dirty="0"/>
              <a:t>: The client wishes to include the following marketing strategies in the system:</a:t>
            </a:r>
          </a:p>
          <a:p>
            <a:pPr marL="571500" lvl="1" indent="-342900" algn="just"/>
            <a:r>
              <a:rPr lang="en-US" altLang="en-US" b="0" dirty="0"/>
              <a:t>User percentage time on seeing advertisements.</a:t>
            </a:r>
          </a:p>
          <a:p>
            <a:pPr marL="571500" lvl="1" indent="-342900" algn="just"/>
            <a:r>
              <a:rPr lang="en-US" altLang="en-US" b="0" dirty="0"/>
              <a:t>The typo of content of the advertising attracting the attention of the social media user.</a:t>
            </a:r>
          </a:p>
          <a:p>
            <a:pPr marL="571500" lvl="1" indent="-342900" algn="just"/>
            <a:r>
              <a:rPr lang="en-US" altLang="en-US" b="0" dirty="0"/>
              <a:t>Purchases made through the platform according to female and male products, age, and sexual orientation.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algn="just"/>
            <a:r>
              <a:rPr lang="en-US" altLang="en-US" dirty="0"/>
              <a:t>CR2</a:t>
            </a:r>
            <a:r>
              <a:rPr lang="en-US" altLang="en-US" b="0" dirty="0"/>
              <a:t>: The type of content of the advertising attracting the attention of the social media user.</a:t>
            </a:r>
            <a:endParaRPr lang="en-US" b="0" dirty="0"/>
          </a:p>
          <a:p>
            <a:endParaRPr lang="en-US" dirty="0"/>
          </a:p>
        </p:txBody>
      </p:sp>
    </p:spTree>
    <p:extLst>
      <p:ext uri="{BB962C8B-B14F-4D97-AF65-F5344CB8AC3E}">
        <p14:creationId xmlns:p14="http://schemas.microsoft.com/office/powerpoint/2010/main" val="230758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Percentage in which CR1 would affect</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lvl="1" algn="just"/>
            <a:r>
              <a:rPr lang="en-US" dirty="0"/>
              <a:t>Time: 5%</a:t>
            </a:r>
          </a:p>
          <a:p>
            <a:pPr lvl="1" algn="just"/>
            <a:r>
              <a:rPr lang="en-US" dirty="0"/>
              <a:t>Budget: 27%</a:t>
            </a:r>
          </a:p>
          <a:p>
            <a:pPr lvl="1" algn="just"/>
            <a:r>
              <a:rPr lang="en-US" dirty="0"/>
              <a:t>HR: 33%</a:t>
            </a:r>
          </a:p>
          <a:p>
            <a:pPr lvl="1" algn="just"/>
            <a:r>
              <a:rPr lang="en-US" dirty="0"/>
              <a:t>Work Effort: 48%</a:t>
            </a:r>
          </a:p>
        </p:txBody>
      </p:sp>
    </p:spTree>
    <p:extLst>
      <p:ext uri="{BB962C8B-B14F-4D97-AF65-F5344CB8AC3E}">
        <p14:creationId xmlns:p14="http://schemas.microsoft.com/office/powerpoint/2010/main" val="253684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Executive summary</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311699"/>
          </a:xfrm>
        </p:spPr>
        <p:txBody>
          <a:bodyPr/>
          <a:lstStyle/>
          <a:p>
            <a:pPr algn="just"/>
            <a:r>
              <a:rPr lang="en-US" altLang="en-US" dirty="0"/>
              <a:t>Reason of decline: The current CR does represent a fundamental block for the commercial features of the system.</a:t>
            </a:r>
          </a:p>
          <a:p>
            <a:pPr algn="just"/>
            <a:r>
              <a:rPr lang="en-US" altLang="en-US" dirty="0"/>
              <a:t>Due to the no too large extra cost, the addition of 2 extra developers and poor potential profitability; we’ve resolved to decline the Change Request.</a:t>
            </a:r>
          </a:p>
        </p:txBody>
      </p:sp>
    </p:spTree>
    <p:extLst>
      <p:ext uri="{BB962C8B-B14F-4D97-AF65-F5344CB8AC3E}">
        <p14:creationId xmlns:p14="http://schemas.microsoft.com/office/powerpoint/2010/main" val="1920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CR2: .</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altLang="en-US" dirty="0"/>
              <a:t>The type of content of the advertising attracting the attention of the social media user.</a:t>
            </a:r>
          </a:p>
          <a:p>
            <a:endParaRPr lang="en-US" dirty="0"/>
          </a:p>
          <a:p>
            <a:endParaRPr lang="en-US" dirty="0"/>
          </a:p>
        </p:txBody>
      </p:sp>
    </p:spTree>
    <p:extLst>
      <p:ext uri="{BB962C8B-B14F-4D97-AF65-F5344CB8AC3E}">
        <p14:creationId xmlns:p14="http://schemas.microsoft.com/office/powerpoint/2010/main" val="129168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Modules affected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The begin with, all of the changes will only affect the server side of the system. By the nature of the CR2, the modules affected require changes on its functionalities.+:</a:t>
            </a:r>
          </a:p>
          <a:p>
            <a:pPr marL="0" lvl="1" indent="0" algn="just">
              <a:buNone/>
            </a:pPr>
            <a:endParaRPr lang="en-US" dirty="0"/>
          </a:p>
          <a:p>
            <a:pPr lvl="1" algn="just"/>
            <a:r>
              <a:rPr lang="en-US" dirty="0"/>
              <a:t>Data analysis.</a:t>
            </a:r>
          </a:p>
          <a:p>
            <a:pPr lvl="1" algn="just"/>
            <a:r>
              <a:rPr lang="en-US" dirty="0"/>
              <a:t>Link of corporative DB with 3</a:t>
            </a:r>
            <a:r>
              <a:rPr lang="en-US" baseline="30000" dirty="0"/>
              <a:t>rd</a:t>
            </a:r>
            <a:r>
              <a:rPr lang="en-US" dirty="0"/>
              <a:t> party services.</a:t>
            </a:r>
          </a:p>
        </p:txBody>
      </p:sp>
    </p:spTree>
    <p:extLst>
      <p:ext uri="{BB962C8B-B14F-4D97-AF65-F5344CB8AC3E}">
        <p14:creationId xmlns:p14="http://schemas.microsoft.com/office/powerpoint/2010/main" val="193653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Human Resources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815965"/>
          </a:xfrm>
        </p:spPr>
        <p:txBody>
          <a:bodyPr/>
          <a:lstStyle/>
          <a:p>
            <a:pPr marL="0" lvl="1" indent="0" algn="just">
              <a:buNone/>
            </a:pPr>
            <a:r>
              <a:rPr lang="en-US" dirty="0"/>
              <a:t>The expansion to the development team will involve the addition of 1 new member: A backend developer.</a:t>
            </a:r>
          </a:p>
        </p:txBody>
      </p:sp>
    </p:spTree>
    <p:extLst>
      <p:ext uri="{BB962C8B-B14F-4D97-AF65-F5344CB8AC3E}">
        <p14:creationId xmlns:p14="http://schemas.microsoft.com/office/powerpoint/2010/main" val="911673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623784"/>
            <a:ext cx="10591800" cy="646332"/>
          </a:xfrm>
        </p:spPr>
        <p:txBody>
          <a:bodyPr/>
          <a:lstStyle/>
          <a:p>
            <a:r>
              <a:rPr lang="en-US" dirty="0"/>
              <a:t>Costs</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2300658"/>
            <a:ext cx="10667999" cy="1158237"/>
          </a:xfrm>
        </p:spPr>
        <p:txBody>
          <a:bodyPr/>
          <a:lstStyle/>
          <a:p>
            <a:pPr algn="just"/>
            <a:r>
              <a:rPr lang="en-US" altLang="en-US" dirty="0"/>
              <a:t>The additional cost of the Change Request is estimated at: </a:t>
            </a:r>
            <a:r>
              <a:rPr lang="en-US" altLang="en-US" b="1" dirty="0"/>
              <a:t>$45,000 USD</a:t>
            </a:r>
            <a:r>
              <a:rPr lang="en-US" altLang="en-US" dirty="0"/>
              <a:t>. Budgets that completely covers the additional developer’s salaries and costs associated with adding this feature, such as:</a:t>
            </a:r>
          </a:p>
          <a:p>
            <a:pPr algn="just"/>
            <a:endParaRPr lang="en-US" altLang="en-US" dirty="0"/>
          </a:p>
          <a:p>
            <a:pPr marL="285750" indent="-285750" algn="just">
              <a:buFont typeface="Arial" panose="020B0604020202020204" pitchFamily="34" charset="0"/>
              <a:buChar char="•"/>
            </a:pPr>
            <a:endParaRPr lang="en-US" altLang="en-US" dirty="0"/>
          </a:p>
          <a:p>
            <a:pPr marL="285750" indent="-285750" algn="just">
              <a:buFont typeface="Arial" panose="020B0604020202020204" pitchFamily="34" charset="0"/>
              <a:buChar char="•"/>
            </a:pPr>
            <a:r>
              <a:rPr lang="en-US" altLang="en-US" dirty="0"/>
              <a:t>Backend development.</a:t>
            </a:r>
          </a:p>
          <a:p>
            <a:pPr algn="just"/>
            <a:endParaRPr lang="en-US" altLang="en-US" dirty="0"/>
          </a:p>
          <a:p>
            <a:pPr algn="just"/>
            <a:endParaRPr lang="en-US" altLang="en-US" dirty="0"/>
          </a:p>
        </p:txBody>
      </p:sp>
    </p:spTree>
    <p:extLst>
      <p:ext uri="{BB962C8B-B14F-4D97-AF65-F5344CB8AC3E}">
        <p14:creationId xmlns:p14="http://schemas.microsoft.com/office/powerpoint/2010/main" val="3923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Time</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The project is expected to increase in 3 months of development, in order to make sure every single change is working correctly.</a:t>
            </a:r>
          </a:p>
        </p:txBody>
      </p:sp>
    </p:spTree>
    <p:extLst>
      <p:ext uri="{BB962C8B-B14F-4D97-AF65-F5344CB8AC3E}">
        <p14:creationId xmlns:p14="http://schemas.microsoft.com/office/powerpoint/2010/main" val="301459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Chances in % per risk factor:</a:t>
            </a:r>
          </a:p>
        </p:txBody>
      </p:sp>
      <p:pic>
        <p:nvPicPr>
          <p:cNvPr id="2" name="Picture 1">
            <a:extLst>
              <a:ext uri="{FF2B5EF4-FFF2-40B4-BE49-F238E27FC236}">
                <a16:creationId xmlns:a16="http://schemas.microsoft.com/office/drawing/2014/main" id="{67649D97-130A-D79B-D3B4-69760CC479A5}"/>
              </a:ext>
            </a:extLst>
          </p:cNvPr>
          <p:cNvPicPr>
            <a:picLocks noChangeAspect="1"/>
          </p:cNvPicPr>
          <p:nvPr/>
        </p:nvPicPr>
        <p:blipFill>
          <a:blip r:embed="rId2"/>
          <a:stretch>
            <a:fillRect/>
          </a:stretch>
        </p:blipFill>
        <p:spPr>
          <a:xfrm>
            <a:off x="762000" y="2525896"/>
            <a:ext cx="10637870" cy="2225986"/>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2A43E15-F079-3A3C-1158-4979515E6E80}"/>
                  </a:ext>
                </a:extLst>
              </p14:cNvPr>
              <p14:cNvContentPartPr/>
              <p14:nvPr/>
            </p14:nvContentPartPr>
            <p14:xfrm>
              <a:off x="7745565" y="2950525"/>
              <a:ext cx="358560" cy="355320"/>
            </p14:xfrm>
          </p:contentPart>
        </mc:Choice>
        <mc:Fallback xmlns="">
          <p:pic>
            <p:nvPicPr>
              <p:cNvPr id="9" name="Ink 8">
                <a:extLst>
                  <a:ext uri="{FF2B5EF4-FFF2-40B4-BE49-F238E27FC236}">
                    <a16:creationId xmlns:a16="http://schemas.microsoft.com/office/drawing/2014/main" id="{22A43E15-F079-3A3C-1158-4979515E6E80}"/>
                  </a:ext>
                </a:extLst>
              </p:cNvPr>
              <p:cNvPicPr/>
              <p:nvPr/>
            </p:nvPicPr>
            <p:blipFill>
              <a:blip r:embed="rId4"/>
              <a:stretch>
                <a:fillRect/>
              </a:stretch>
            </p:blipFill>
            <p:spPr>
              <a:xfrm>
                <a:off x="7727565" y="2932525"/>
                <a:ext cx="3942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FEA01A2-5F3D-3B8A-415C-1A4BC0E620DC}"/>
                  </a:ext>
                </a:extLst>
              </p14:cNvPr>
              <p14:cNvContentPartPr/>
              <p14:nvPr/>
            </p14:nvContentPartPr>
            <p14:xfrm>
              <a:off x="5110005" y="3132325"/>
              <a:ext cx="1124280" cy="537120"/>
            </p14:xfrm>
          </p:contentPart>
        </mc:Choice>
        <mc:Fallback xmlns="">
          <p:pic>
            <p:nvPicPr>
              <p:cNvPr id="10" name="Ink 9">
                <a:extLst>
                  <a:ext uri="{FF2B5EF4-FFF2-40B4-BE49-F238E27FC236}">
                    <a16:creationId xmlns:a16="http://schemas.microsoft.com/office/drawing/2014/main" id="{0FEA01A2-5F3D-3B8A-415C-1A4BC0E620DC}"/>
                  </a:ext>
                </a:extLst>
              </p:cNvPr>
              <p:cNvPicPr/>
              <p:nvPr/>
            </p:nvPicPr>
            <p:blipFill>
              <a:blip r:embed="rId6"/>
              <a:stretch>
                <a:fillRect/>
              </a:stretch>
            </p:blipFill>
            <p:spPr>
              <a:xfrm>
                <a:off x="5092365" y="3114685"/>
                <a:ext cx="1159920" cy="572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27393E4-60C9-DBB1-3D63-BC67017FEC4A}"/>
                  </a:ext>
                </a:extLst>
              </p14:cNvPr>
              <p14:cNvContentPartPr/>
              <p14:nvPr/>
            </p14:nvContentPartPr>
            <p14:xfrm>
              <a:off x="4288125" y="3961765"/>
              <a:ext cx="1126800" cy="556200"/>
            </p14:xfrm>
          </p:contentPart>
        </mc:Choice>
        <mc:Fallback xmlns="">
          <p:pic>
            <p:nvPicPr>
              <p:cNvPr id="11" name="Ink 10">
                <a:extLst>
                  <a:ext uri="{FF2B5EF4-FFF2-40B4-BE49-F238E27FC236}">
                    <a16:creationId xmlns:a16="http://schemas.microsoft.com/office/drawing/2014/main" id="{D27393E4-60C9-DBB1-3D63-BC67017FEC4A}"/>
                  </a:ext>
                </a:extLst>
              </p:cNvPr>
              <p:cNvPicPr/>
              <p:nvPr/>
            </p:nvPicPr>
            <p:blipFill>
              <a:blip r:embed="rId8"/>
              <a:stretch>
                <a:fillRect/>
              </a:stretch>
            </p:blipFill>
            <p:spPr>
              <a:xfrm>
                <a:off x="4270125" y="3943765"/>
                <a:ext cx="116244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B986D10-4D2B-B988-FCB0-F2433B7A4723}"/>
                  </a:ext>
                </a:extLst>
              </p14:cNvPr>
              <p14:cNvContentPartPr/>
              <p14:nvPr/>
            </p14:nvContentPartPr>
            <p14:xfrm>
              <a:off x="6051045" y="3764485"/>
              <a:ext cx="1090440" cy="460440"/>
            </p14:xfrm>
          </p:contentPart>
        </mc:Choice>
        <mc:Fallback xmlns="">
          <p:pic>
            <p:nvPicPr>
              <p:cNvPr id="12" name="Ink 11">
                <a:extLst>
                  <a:ext uri="{FF2B5EF4-FFF2-40B4-BE49-F238E27FC236}">
                    <a16:creationId xmlns:a16="http://schemas.microsoft.com/office/drawing/2014/main" id="{3B986D10-4D2B-B988-FCB0-F2433B7A4723}"/>
                  </a:ext>
                </a:extLst>
              </p:cNvPr>
              <p:cNvPicPr/>
              <p:nvPr/>
            </p:nvPicPr>
            <p:blipFill>
              <a:blip r:embed="rId10"/>
              <a:stretch>
                <a:fillRect/>
              </a:stretch>
            </p:blipFill>
            <p:spPr>
              <a:xfrm>
                <a:off x="6033405" y="3746485"/>
                <a:ext cx="1126080" cy="496080"/>
              </a:xfrm>
              <a:prstGeom prst="rect">
                <a:avLst/>
              </a:prstGeom>
            </p:spPr>
          </p:pic>
        </mc:Fallback>
      </mc:AlternateContent>
    </p:spTree>
    <p:extLst>
      <p:ext uri="{BB962C8B-B14F-4D97-AF65-F5344CB8AC3E}">
        <p14:creationId xmlns:p14="http://schemas.microsoft.com/office/powerpoint/2010/main" val="152565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Effort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pPr algn="just"/>
            <a:r>
              <a:rPr lang="en-US" dirty="0">
                <a:effectLst/>
                <a:latin typeface="Helvetica Neue" panose="02000503000000020004" pitchFamily="2" charset="0"/>
              </a:rPr>
              <a:t>By the analysis of the given CR, is completely clear the most affected modules are: Data analysis, Link of DB with 3rd party services. This CR will cost $13,400 USD including the addition of one developer and 3 months of work.</a:t>
            </a:r>
          </a:p>
          <a:p>
            <a:pPr algn="just"/>
            <a:endParaRPr lang="en-US" altLang="en-US" dirty="0"/>
          </a:p>
        </p:txBody>
      </p:sp>
    </p:spTree>
    <p:extLst>
      <p:ext uri="{BB962C8B-B14F-4D97-AF65-F5344CB8AC3E}">
        <p14:creationId xmlns:p14="http://schemas.microsoft.com/office/powerpoint/2010/main" val="30126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Percentage in which CR2 would affect</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lvl="1" algn="just"/>
            <a:r>
              <a:rPr lang="en-US" dirty="0"/>
              <a:t>Time: 12.5%</a:t>
            </a:r>
          </a:p>
          <a:p>
            <a:pPr lvl="1" algn="just"/>
            <a:r>
              <a:rPr lang="en-US" dirty="0"/>
              <a:t>Budget: 12%</a:t>
            </a:r>
          </a:p>
          <a:p>
            <a:pPr lvl="1" algn="just"/>
            <a:r>
              <a:rPr lang="en-US" dirty="0"/>
              <a:t>HR: 16%</a:t>
            </a:r>
          </a:p>
          <a:p>
            <a:pPr lvl="1" algn="just"/>
            <a:r>
              <a:rPr lang="en-US" dirty="0"/>
              <a:t>Work Effort: 10%</a:t>
            </a:r>
          </a:p>
        </p:txBody>
      </p:sp>
    </p:spTree>
    <p:extLst>
      <p:ext uri="{BB962C8B-B14F-4D97-AF65-F5344CB8AC3E}">
        <p14:creationId xmlns:p14="http://schemas.microsoft.com/office/powerpoint/2010/main" val="43622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5686-D8EC-FE41-79FD-30F01B46A2CC}"/>
              </a:ext>
            </a:extLst>
          </p:cNvPr>
          <p:cNvSpPr>
            <a:spLocks noGrp="1"/>
          </p:cNvSpPr>
          <p:nvPr>
            <p:ph type="title"/>
          </p:nvPr>
        </p:nvSpPr>
        <p:spPr>
          <a:xfrm>
            <a:off x="5199742" y="384190"/>
            <a:ext cx="6477000" cy="772974"/>
          </a:xfrm>
        </p:spPr>
        <p:txBody>
          <a:bodyPr/>
          <a:lstStyle/>
          <a:p>
            <a:r>
              <a:rPr lang="en-US" dirty="0"/>
              <a:t>CR’s description</a:t>
            </a:r>
          </a:p>
        </p:txBody>
      </p:sp>
      <p:sp>
        <p:nvSpPr>
          <p:cNvPr id="3" name="Text Placeholder 2">
            <a:extLst>
              <a:ext uri="{FF2B5EF4-FFF2-40B4-BE49-F238E27FC236}">
                <a16:creationId xmlns:a16="http://schemas.microsoft.com/office/drawing/2014/main" id="{B85818AD-3DAD-38B4-76DE-0415D197983F}"/>
              </a:ext>
            </a:extLst>
          </p:cNvPr>
          <p:cNvSpPr>
            <a:spLocks noGrp="1"/>
          </p:cNvSpPr>
          <p:nvPr>
            <p:ph type="body" sz="quarter" idx="11"/>
          </p:nvPr>
        </p:nvSpPr>
        <p:spPr>
          <a:xfrm>
            <a:off x="5199743" y="1310910"/>
            <a:ext cx="6477000" cy="3870690"/>
          </a:xfrm>
        </p:spPr>
        <p:txBody>
          <a:bodyPr/>
          <a:lstStyle/>
          <a:p>
            <a:pPr algn="just"/>
            <a:r>
              <a:rPr lang="en-US" altLang="en-US" dirty="0"/>
              <a:t>CR3</a:t>
            </a:r>
            <a:r>
              <a:rPr lang="en-US" altLang="en-US" b="0" dirty="0"/>
              <a:t>:Purchases made through the platform according to female and male products, age, and sexual orientation.</a:t>
            </a:r>
          </a:p>
          <a:p>
            <a:pPr algn="just"/>
            <a:endParaRPr lang="en-US" dirty="0"/>
          </a:p>
          <a:p>
            <a:pPr marL="342900" indent="-342900">
              <a:buFont typeface="Arial" panose="020B0604020202020204" pitchFamily="34" charset="0"/>
              <a:buChar char="•"/>
            </a:pPr>
            <a:endParaRPr lang="en-US" dirty="0"/>
          </a:p>
          <a:p>
            <a:pPr algn="just"/>
            <a:r>
              <a:rPr lang="en-US" altLang="en-US" dirty="0"/>
              <a:t>CR4</a:t>
            </a:r>
            <a:r>
              <a:rPr lang="en-US" altLang="en-US" b="0" dirty="0"/>
              <a:t>: The system should report statistics of user’s regarding time spent, log-in hours, and activities performed. The reports must be encrypted, and the time span of the report must be flexible.</a:t>
            </a:r>
            <a:endParaRPr lang="en-US" b="0" dirty="0"/>
          </a:p>
          <a:p>
            <a:endParaRPr lang="en-US" dirty="0"/>
          </a:p>
        </p:txBody>
      </p:sp>
    </p:spTree>
    <p:extLst>
      <p:ext uri="{BB962C8B-B14F-4D97-AF65-F5344CB8AC3E}">
        <p14:creationId xmlns:p14="http://schemas.microsoft.com/office/powerpoint/2010/main" val="3368301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Executive summary</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r>
              <a:rPr lang="en-US" dirty="0">
                <a:effectLst/>
                <a:latin typeface="Helvetica Neue" panose="02000503000000020004" pitchFamily="2" charset="0"/>
              </a:rPr>
              <a:t>Simple but highly beneficial for the business income in terms of more businesses and market places would be interested in investing with us.</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	Final decision: Accepted.</a:t>
            </a:r>
          </a:p>
        </p:txBody>
      </p:sp>
    </p:spTree>
    <p:extLst>
      <p:ext uri="{BB962C8B-B14F-4D97-AF65-F5344CB8AC3E}">
        <p14:creationId xmlns:p14="http://schemas.microsoft.com/office/powerpoint/2010/main" val="391778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CR3: .</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Purchases made through the platform according to female and male products, age, and sexual orientation. </a:t>
            </a:r>
          </a:p>
          <a:p>
            <a:endParaRPr lang="en-US" dirty="0"/>
          </a:p>
        </p:txBody>
      </p:sp>
    </p:spTree>
    <p:extLst>
      <p:ext uri="{BB962C8B-B14F-4D97-AF65-F5344CB8AC3E}">
        <p14:creationId xmlns:p14="http://schemas.microsoft.com/office/powerpoint/2010/main" val="2593251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Modules affected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r>
              <a:rPr lang="en-US" dirty="0">
                <a:effectLst/>
                <a:latin typeface="Helvetica Neue" panose="02000503000000020004" pitchFamily="2" charset="0"/>
              </a:rPr>
              <a:t>To begin with, all of the changes will only affect the server side of the system. By the nature of the CR3, the modules affected require changes on its functionalities:</a:t>
            </a:r>
          </a:p>
          <a:p>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Database inclusion of new entities.</a:t>
            </a:r>
          </a:p>
          <a:p>
            <a:pPr>
              <a:buFont typeface="Arial" panose="020B0604020202020204" pitchFamily="34" charset="0"/>
              <a:buChar char="•"/>
            </a:pPr>
            <a:r>
              <a:rPr lang="en-US" dirty="0">
                <a:effectLst/>
                <a:latin typeface="Helvetica Neue" panose="02000503000000020004" pitchFamily="2" charset="0"/>
              </a:rPr>
              <a:t>New terms and technical conditions for 3rd parties modules.</a:t>
            </a:r>
          </a:p>
          <a:p>
            <a:pPr>
              <a:buFont typeface="Arial" panose="020B0604020202020204" pitchFamily="34" charset="0"/>
              <a:buChar char="•"/>
            </a:pPr>
            <a:r>
              <a:rPr lang="en-US" dirty="0">
                <a:effectLst/>
                <a:latin typeface="Helvetica Neue" panose="02000503000000020004" pitchFamily="2" charset="0"/>
              </a:rPr>
              <a:t>Digital marketing system.</a:t>
            </a:r>
          </a:p>
        </p:txBody>
      </p:sp>
    </p:spTree>
    <p:extLst>
      <p:ext uri="{BB962C8B-B14F-4D97-AF65-F5344CB8AC3E}">
        <p14:creationId xmlns:p14="http://schemas.microsoft.com/office/powerpoint/2010/main" val="3872897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Human Resources</a:t>
            </a:r>
          </a:p>
        </p:txBody>
      </p:sp>
      <p:sp>
        <p:nvSpPr>
          <p:cNvPr id="11" name="Content Placeholder 2">
            <a:extLst>
              <a:ext uri="{FF2B5EF4-FFF2-40B4-BE49-F238E27FC236}">
                <a16:creationId xmlns:a16="http://schemas.microsoft.com/office/drawing/2014/main" id="{4865322E-22F7-0589-3F31-5362E169797B}"/>
              </a:ext>
            </a:extLst>
          </p:cNvPr>
          <p:cNvSpPr txBox="1">
            <a:spLocks/>
          </p:cNvSpPr>
          <p:nvPr/>
        </p:nvSpPr>
        <p:spPr>
          <a:xfrm>
            <a:off x="762000" y="1913014"/>
            <a:ext cx="11029615" cy="3678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1600" dirty="0">
                <a:effectLst/>
                <a:latin typeface="Helvetica Neue" panose="02000503000000020004" pitchFamily="2" charset="0"/>
              </a:rPr>
              <a:t>The development team will be seen growing  in 4 more developers: one specialist in digital marketing; 2 developers for 3rd parties support; and one more developers for data management.</a:t>
            </a:r>
          </a:p>
          <a:p>
            <a:pPr marL="0" indent="0" fontAlgn="auto">
              <a:spcAft>
                <a:spcPts val="0"/>
              </a:spcAft>
              <a:buFont typeface="Arial" panose="020B0604020202020204" pitchFamily="34" charset="0"/>
              <a:buNone/>
            </a:pPr>
            <a:endParaRPr lang="en-US" sz="2400" b="1" dirty="0"/>
          </a:p>
        </p:txBody>
      </p:sp>
    </p:spTree>
    <p:extLst>
      <p:ext uri="{BB962C8B-B14F-4D97-AF65-F5344CB8AC3E}">
        <p14:creationId xmlns:p14="http://schemas.microsoft.com/office/powerpoint/2010/main" val="272799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00971"/>
            <a:ext cx="10591800" cy="646332"/>
          </a:xfrm>
        </p:spPr>
        <p:txBody>
          <a:bodyPr/>
          <a:lstStyle/>
          <a:p>
            <a:r>
              <a:rPr lang="en-US" dirty="0"/>
              <a:t>Costs</a:t>
            </a:r>
          </a:p>
        </p:txBody>
      </p:sp>
      <p:sp>
        <p:nvSpPr>
          <p:cNvPr id="2" name="Content Placeholder 2">
            <a:extLst>
              <a:ext uri="{FF2B5EF4-FFF2-40B4-BE49-F238E27FC236}">
                <a16:creationId xmlns:a16="http://schemas.microsoft.com/office/drawing/2014/main" id="{01CE721B-17A9-A732-CADA-AFC6ECAAFCE1}"/>
              </a:ext>
            </a:extLst>
          </p:cNvPr>
          <p:cNvSpPr txBox="1">
            <a:spLocks/>
          </p:cNvSpPr>
          <p:nvPr/>
        </p:nvSpPr>
        <p:spPr>
          <a:xfrm>
            <a:off x="509666" y="1880693"/>
            <a:ext cx="11281949" cy="36783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effectLst/>
                <a:latin typeface="Helvetica Neue" panose="02000503000000020004" pitchFamily="2" charset="0"/>
              </a:rPr>
              <a:t>The additional cos of the Change Request is estimated at: </a:t>
            </a:r>
            <a:r>
              <a:rPr lang="en-US" sz="2400" b="1" dirty="0">
                <a:effectLst/>
                <a:latin typeface="Helvetica Neue" panose="02000503000000020004" pitchFamily="2" charset="0"/>
              </a:rPr>
              <a:t>$65,000 USD</a:t>
            </a:r>
            <a:r>
              <a:rPr lang="en-US" sz="2400" dirty="0">
                <a:effectLst/>
                <a:latin typeface="Helvetica Neue" panose="02000503000000020004" pitchFamily="2" charset="0"/>
              </a:rPr>
              <a:t>. Budget that successfully covers the additional developer’s salaries and costs associated with adding this feature such as:</a:t>
            </a:r>
          </a:p>
          <a:p>
            <a:pPr marL="0" indent="0" algn="just">
              <a:buNone/>
            </a:pPr>
            <a:br>
              <a:rPr lang="en-US" sz="2400" dirty="0">
                <a:effectLst/>
                <a:latin typeface="Helvetica Neue" panose="02000503000000020004" pitchFamily="2" charset="0"/>
              </a:rPr>
            </a:br>
            <a:endParaRPr lang="en-US" sz="2400" dirty="0">
              <a:effectLst/>
              <a:latin typeface="Helvetica Neue" panose="02000503000000020004" pitchFamily="2" charset="0"/>
            </a:endParaRPr>
          </a:p>
          <a:p>
            <a:pPr marL="742950" lvl="1" indent="-285750" algn="just">
              <a:buFont typeface="Arial" panose="020B0604020202020204" pitchFamily="34" charset="0"/>
              <a:buChar char="•"/>
            </a:pPr>
            <a:r>
              <a:rPr lang="en-US" sz="2000" dirty="0">
                <a:effectLst/>
                <a:latin typeface="Helvetica Neue" panose="02000503000000020004" pitchFamily="2" charset="0"/>
              </a:rPr>
              <a:t>A developer responsible for all data structures, usage, storage and managing properly this indispensable resource.</a:t>
            </a:r>
          </a:p>
          <a:p>
            <a:pPr marL="742950" lvl="1" indent="-285750" algn="just">
              <a:buFont typeface="Arial" panose="020B0604020202020204" pitchFamily="34" charset="0"/>
              <a:buChar char="•"/>
            </a:pPr>
            <a:r>
              <a:rPr lang="en-US" sz="2000" dirty="0">
                <a:effectLst/>
                <a:latin typeface="Helvetica Neue" panose="02000503000000020004" pitchFamily="2" charset="0"/>
              </a:rPr>
              <a:t>Reliability assurance of business for 3rd party developers and market places.</a:t>
            </a:r>
          </a:p>
          <a:p>
            <a:pPr marL="742950" lvl="1" indent="-285750" algn="just">
              <a:buFont typeface="Arial" panose="020B0604020202020204" pitchFamily="34" charset="0"/>
              <a:buChar char="•"/>
            </a:pPr>
            <a:r>
              <a:rPr lang="en-US" sz="2000" dirty="0">
                <a:effectLst/>
                <a:latin typeface="Helvetica Neue" panose="02000503000000020004" pitchFamily="2" charset="0"/>
              </a:rPr>
              <a:t>Growth in our database model.</a:t>
            </a:r>
          </a:p>
        </p:txBody>
      </p:sp>
    </p:spTree>
    <p:extLst>
      <p:ext uri="{BB962C8B-B14F-4D97-AF65-F5344CB8AC3E}">
        <p14:creationId xmlns:p14="http://schemas.microsoft.com/office/powerpoint/2010/main" val="1197325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Time</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r>
              <a:rPr lang="en-US" dirty="0">
                <a:effectLst/>
                <a:latin typeface="Helvetica Neue" panose="02000503000000020004" pitchFamily="2" charset="0"/>
              </a:rPr>
              <a:t>The project  is expected to increase in 8 more months of development, if order to make sure every single requirement is working correctly.</a:t>
            </a:r>
          </a:p>
        </p:txBody>
      </p:sp>
    </p:spTree>
    <p:extLst>
      <p:ext uri="{BB962C8B-B14F-4D97-AF65-F5344CB8AC3E}">
        <p14:creationId xmlns:p14="http://schemas.microsoft.com/office/powerpoint/2010/main" val="1251728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Chances in % per risk factor:</a:t>
            </a:r>
          </a:p>
        </p:txBody>
      </p:sp>
      <p:pic>
        <p:nvPicPr>
          <p:cNvPr id="2" name="Picture 1">
            <a:extLst>
              <a:ext uri="{FF2B5EF4-FFF2-40B4-BE49-F238E27FC236}">
                <a16:creationId xmlns:a16="http://schemas.microsoft.com/office/drawing/2014/main" id="{BA18E875-F3C2-16A2-ACC7-FDEC52BF3A75}"/>
              </a:ext>
            </a:extLst>
          </p:cNvPr>
          <p:cNvPicPr>
            <a:picLocks noChangeAspect="1"/>
          </p:cNvPicPr>
          <p:nvPr/>
        </p:nvPicPr>
        <p:blipFill>
          <a:blip r:embed="rId2"/>
          <a:stretch>
            <a:fillRect/>
          </a:stretch>
        </p:blipFill>
        <p:spPr>
          <a:xfrm>
            <a:off x="762000" y="2367404"/>
            <a:ext cx="10937314" cy="2264554"/>
          </a:xfrm>
          <a:prstGeom prst="rect">
            <a:avLst/>
          </a:prstGeom>
        </p:spPr>
      </p:pic>
    </p:spTree>
    <p:extLst>
      <p:ext uri="{BB962C8B-B14F-4D97-AF65-F5344CB8AC3E}">
        <p14:creationId xmlns:p14="http://schemas.microsoft.com/office/powerpoint/2010/main" val="2427344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Effort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r>
              <a:rPr lang="en-US" dirty="0">
                <a:effectLst/>
                <a:latin typeface="Helvetica Neue" panose="02000503000000020004" pitchFamily="2" charset="0"/>
              </a:rPr>
              <a:t>During the analysis of given CR, is completely clear that the most affected modules are: Databases, Data analysis and Digital marketing. The CR will cost $45,000 USD including the addition of 3 more developers and 5 more months of development.</a:t>
            </a:r>
          </a:p>
        </p:txBody>
      </p:sp>
    </p:spTree>
    <p:extLst>
      <p:ext uri="{BB962C8B-B14F-4D97-AF65-F5344CB8AC3E}">
        <p14:creationId xmlns:p14="http://schemas.microsoft.com/office/powerpoint/2010/main" val="257369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Percentage in which CR1 would affect</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lvl="1" algn="just"/>
            <a:r>
              <a:rPr lang="en-US" dirty="0"/>
              <a:t>Time: 34%</a:t>
            </a:r>
          </a:p>
          <a:p>
            <a:pPr lvl="1" algn="just"/>
            <a:r>
              <a:rPr lang="en-US" dirty="0"/>
              <a:t>Budget: 58%</a:t>
            </a:r>
          </a:p>
          <a:p>
            <a:pPr lvl="1" algn="just"/>
            <a:r>
              <a:rPr lang="en-US" dirty="0"/>
              <a:t>HR: 67%</a:t>
            </a:r>
          </a:p>
          <a:p>
            <a:pPr lvl="1" algn="just"/>
            <a:r>
              <a:rPr lang="en-US" dirty="0"/>
              <a:t>Work Effort: 40%</a:t>
            </a:r>
          </a:p>
        </p:txBody>
      </p:sp>
    </p:spTree>
    <p:extLst>
      <p:ext uri="{BB962C8B-B14F-4D97-AF65-F5344CB8AC3E}">
        <p14:creationId xmlns:p14="http://schemas.microsoft.com/office/powerpoint/2010/main" val="3121200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Executive summary</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311699"/>
          </a:xfrm>
        </p:spPr>
        <p:txBody>
          <a:bodyPr/>
          <a:lstStyle/>
          <a:p>
            <a:r>
              <a:rPr lang="en-US" dirty="0">
                <a:effectLst/>
                <a:latin typeface="Helvetica Neue" panose="02000503000000020004" pitchFamily="2" charset="0"/>
              </a:rPr>
              <a:t>This idea is great and the income could be highly increased by the good implementation of it. Though, it sounds amazing in paper, the reality is that this CR is expensive in finance . Costing almost half of the current budget.</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	Final decision: Declined.</a:t>
            </a:r>
          </a:p>
        </p:txBody>
      </p:sp>
    </p:spTree>
    <p:extLst>
      <p:ext uri="{BB962C8B-B14F-4D97-AF65-F5344CB8AC3E}">
        <p14:creationId xmlns:p14="http://schemas.microsoft.com/office/powerpoint/2010/main" val="862779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Initial state of project</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Social Media App Based On Metaverse. </a:t>
            </a:r>
          </a:p>
          <a:p>
            <a:endParaRPr lang="en-US"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CR4: .</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altLang="en-US" dirty="0"/>
              <a:t>The system should report statistics of users regarding time spent, log-in hours, and activities performed. The reports must be encrypted, and the time span of the report must be flexible.</a:t>
            </a:r>
          </a:p>
          <a:p>
            <a:endParaRPr lang="en-US" dirty="0"/>
          </a:p>
          <a:p>
            <a:endParaRPr lang="en-US" dirty="0"/>
          </a:p>
        </p:txBody>
      </p:sp>
    </p:spTree>
    <p:extLst>
      <p:ext uri="{BB962C8B-B14F-4D97-AF65-F5344CB8AC3E}">
        <p14:creationId xmlns:p14="http://schemas.microsoft.com/office/powerpoint/2010/main" val="314019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Modules affected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To begin with, all of the changes will only affect the server side of the system. By the nature of the CR 1, the modules affected require changes on its functionalities:</a:t>
            </a:r>
          </a:p>
          <a:p>
            <a:pPr marL="0" lvl="1" indent="0" algn="just">
              <a:buNone/>
            </a:pPr>
            <a:endParaRPr lang="en-US" dirty="0"/>
          </a:p>
          <a:p>
            <a:pPr lvl="1" algn="just"/>
            <a:r>
              <a:rPr lang="en-US" dirty="0"/>
              <a:t>Data collection and data analysis, data encryption.</a:t>
            </a:r>
          </a:p>
          <a:p>
            <a:pPr lvl="1" algn="just"/>
            <a:r>
              <a:rPr lang="en-US" dirty="0"/>
              <a:t>New terms and conditions for the users.</a:t>
            </a:r>
          </a:p>
          <a:p>
            <a:pPr lvl="1" algn="just"/>
            <a:r>
              <a:rPr lang="en-US" dirty="0"/>
              <a:t>Advertising features. </a:t>
            </a:r>
            <a:r>
              <a:rPr lang="en-US" dirty="0">
                <a:highlight>
                  <a:srgbClr val="FFFF00"/>
                </a:highlight>
              </a:rPr>
              <a:t>New module</a:t>
            </a:r>
          </a:p>
          <a:p>
            <a:pPr lvl="1" algn="just"/>
            <a:r>
              <a:rPr lang="en-US" dirty="0"/>
              <a:t>Support for 3</a:t>
            </a:r>
            <a:r>
              <a:rPr lang="en-US" baseline="30000" dirty="0"/>
              <a:t>rd</a:t>
            </a:r>
            <a:r>
              <a:rPr lang="en-US" dirty="0"/>
              <a:t> parties’ plugins.</a:t>
            </a:r>
          </a:p>
        </p:txBody>
      </p:sp>
    </p:spTree>
    <p:extLst>
      <p:ext uri="{BB962C8B-B14F-4D97-AF65-F5344CB8AC3E}">
        <p14:creationId xmlns:p14="http://schemas.microsoft.com/office/powerpoint/2010/main" val="4260190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Human Resources</a:t>
            </a:r>
          </a:p>
        </p:txBody>
      </p:sp>
      <p:sp>
        <p:nvSpPr>
          <p:cNvPr id="9" name="Rounded Rectangle 8">
            <a:extLst>
              <a:ext uri="{FF2B5EF4-FFF2-40B4-BE49-F238E27FC236}">
                <a16:creationId xmlns:a16="http://schemas.microsoft.com/office/drawing/2014/main" id="{5858E311-A280-C8C5-4AFF-6DD310141C3E}"/>
              </a:ext>
            </a:extLst>
          </p:cNvPr>
          <p:cNvSpPr/>
          <p:nvPr/>
        </p:nvSpPr>
        <p:spPr>
          <a:xfrm>
            <a:off x="1061833" y="3380448"/>
            <a:ext cx="5978238" cy="3823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4865322E-22F7-0589-3F31-5362E169797B}"/>
              </a:ext>
            </a:extLst>
          </p:cNvPr>
          <p:cNvSpPr txBox="1">
            <a:spLocks/>
          </p:cNvSpPr>
          <p:nvPr/>
        </p:nvSpPr>
        <p:spPr>
          <a:xfrm>
            <a:off x="762000" y="1913014"/>
            <a:ext cx="11029615" cy="3678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dirty="0"/>
              <a:t>As more computers aren’t needed to fulfill the task, more developers might be hired. In this aspect we got one option:</a:t>
            </a:r>
          </a:p>
          <a:p>
            <a:pPr marL="0" indent="0" fontAlgn="auto">
              <a:spcAft>
                <a:spcPts val="0"/>
              </a:spcAft>
              <a:buFont typeface="Arial" panose="020B0604020202020204" pitchFamily="34" charset="0"/>
              <a:buNone/>
            </a:pPr>
            <a:endParaRPr lang="en-US" dirty="0"/>
          </a:p>
          <a:p>
            <a:pPr fontAlgn="auto">
              <a:spcAft>
                <a:spcPts val="0"/>
              </a:spcAft>
            </a:pPr>
            <a:r>
              <a:rPr lang="en-US" b="1" dirty="0"/>
              <a:t>Hire more personnel: 2 developers.</a:t>
            </a:r>
          </a:p>
        </p:txBody>
      </p:sp>
    </p:spTree>
    <p:extLst>
      <p:ext uri="{BB962C8B-B14F-4D97-AF65-F5344CB8AC3E}">
        <p14:creationId xmlns:p14="http://schemas.microsoft.com/office/powerpoint/2010/main" val="1466686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00971"/>
            <a:ext cx="10591800" cy="646332"/>
          </a:xfrm>
        </p:spPr>
        <p:txBody>
          <a:bodyPr/>
          <a:lstStyle/>
          <a:p>
            <a:r>
              <a:rPr lang="en-US" dirty="0"/>
              <a:t>Costs</a:t>
            </a:r>
          </a:p>
        </p:txBody>
      </p:sp>
      <p:sp>
        <p:nvSpPr>
          <p:cNvPr id="2" name="Content Placeholder 2">
            <a:extLst>
              <a:ext uri="{FF2B5EF4-FFF2-40B4-BE49-F238E27FC236}">
                <a16:creationId xmlns:a16="http://schemas.microsoft.com/office/drawing/2014/main" id="{01CE721B-17A9-A732-CADA-AFC6ECAAFCE1}"/>
              </a:ext>
            </a:extLst>
          </p:cNvPr>
          <p:cNvSpPr txBox="1">
            <a:spLocks/>
          </p:cNvSpPr>
          <p:nvPr/>
        </p:nvSpPr>
        <p:spPr>
          <a:xfrm>
            <a:off x="509666" y="1880693"/>
            <a:ext cx="11281949" cy="367830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200" indent="0" algn="just" fontAlgn="auto">
              <a:spcAft>
                <a:spcPts val="0"/>
              </a:spcAft>
              <a:buFont typeface="Arial" panose="020B0604020202020204" pitchFamily="34" charset="0"/>
              <a:buNone/>
            </a:pPr>
            <a:r>
              <a:rPr lang="en-US" dirty="0">
                <a:latin typeface="Times New Roman" panose="02020603050405020304" pitchFamily="18" charset="0"/>
                <a:ea typeface="Calibri" panose="020F0502020204030204" pitchFamily="34" charset="0"/>
                <a:cs typeface="Times New Roman" panose="02020603050405020304" pitchFamily="18" charset="0"/>
              </a:rPr>
              <a:t>The additional cost of the Change Request is estimated at: </a:t>
            </a:r>
            <a:r>
              <a:rPr lang="en-US" b="1" dirty="0">
                <a:latin typeface="Times New Roman" panose="02020603050405020304" pitchFamily="18" charset="0"/>
                <a:ea typeface="Calibri" panose="020F0502020204030204" pitchFamily="34" charset="0"/>
                <a:cs typeface="Times New Roman" panose="02020603050405020304" pitchFamily="18" charset="0"/>
              </a:rPr>
              <a:t>$30,000 USD</a:t>
            </a:r>
            <a:r>
              <a:rPr lang="en-US" dirty="0">
                <a:latin typeface="Times New Roman" panose="02020603050405020304" pitchFamily="18" charset="0"/>
                <a:ea typeface="Calibri" panose="020F0502020204030204" pitchFamily="34" charset="0"/>
                <a:cs typeface="Times New Roman" panose="02020603050405020304" pitchFamily="18" charset="0"/>
              </a:rPr>
              <a:t>. Which includes the additional team salaries and costs associated with adding this feature, such as:</a:t>
            </a:r>
          </a:p>
          <a:p>
            <a:pPr marL="418950" indent="-285750" algn="just" fontAlgn="auto">
              <a:spcAft>
                <a:spcPts val="0"/>
              </a:spcAft>
              <a:buFont typeface="Courier New" panose="02070309020205020404" pitchFamily="49" charset="0"/>
              <a:buChar char="o"/>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Database for storage all the information, in the essence of the DB Management software as well as the design.</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Encryption of the user’s information</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Data analysis of user’s behavior.</a:t>
            </a:r>
            <a:endParaRPr lang="en-MX" dirty="0">
              <a:latin typeface="Calibri" panose="020F0502020204030204" pitchFamily="34" charset="0"/>
              <a:ea typeface="Calibri" panose="020F0502020204030204" pitchFamily="34" charset="0"/>
              <a:cs typeface="Times New Roman" panose="02020603050405020304" pitchFamily="18" charset="0"/>
            </a:endParaRPr>
          </a:p>
          <a:p>
            <a:pPr marL="418950" indent="-285750" algn="just" fontAlgn="auto">
              <a:spcAft>
                <a:spcPts val="0"/>
              </a:spcAft>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dirty="0">
                <a:latin typeface="Times New Roman" panose="02020603050405020304" pitchFamily="18" charset="0"/>
                <a:ea typeface="Calibri" panose="020F0502020204030204" pitchFamily="34" charset="0"/>
                <a:cs typeface="Times New Roman" panose="02020603050405020304" pitchFamily="18" charset="0"/>
              </a:rPr>
              <a:t> party integration for e-shops, healthcare, and services.</a:t>
            </a:r>
            <a:endParaRPr lang="en-M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1865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Time</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Since we are planning to utilize the same time schedule and the same amount of developers, we’re only expecting to include and extra month in 3rd module.</a:t>
            </a:r>
          </a:p>
        </p:txBody>
      </p:sp>
      <p:pic>
        <p:nvPicPr>
          <p:cNvPr id="4" name="Picture 3">
            <a:extLst>
              <a:ext uri="{FF2B5EF4-FFF2-40B4-BE49-F238E27FC236}">
                <a16:creationId xmlns:a16="http://schemas.microsoft.com/office/drawing/2014/main" id="{8A427B8B-FEF5-365F-0A0C-9BE8E822B90C}"/>
              </a:ext>
            </a:extLst>
          </p:cNvPr>
          <p:cNvPicPr>
            <a:picLocks noChangeAspect="1"/>
          </p:cNvPicPr>
          <p:nvPr/>
        </p:nvPicPr>
        <p:blipFill>
          <a:blip r:embed="rId2"/>
          <a:stretch>
            <a:fillRect/>
          </a:stretch>
        </p:blipFill>
        <p:spPr>
          <a:xfrm>
            <a:off x="762000" y="2569315"/>
            <a:ext cx="10749787" cy="275119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8EA9417-4AA2-A063-1855-955E92F82AC6}"/>
                  </a:ext>
                </a:extLst>
              </p14:cNvPr>
              <p14:cNvContentPartPr/>
              <p14:nvPr/>
            </p14:nvContentPartPr>
            <p14:xfrm>
              <a:off x="7612365" y="4557205"/>
              <a:ext cx="707040" cy="596160"/>
            </p14:xfrm>
          </p:contentPart>
        </mc:Choice>
        <mc:Fallback>
          <p:pic>
            <p:nvPicPr>
              <p:cNvPr id="6" name="Ink 5">
                <a:extLst>
                  <a:ext uri="{FF2B5EF4-FFF2-40B4-BE49-F238E27FC236}">
                    <a16:creationId xmlns:a16="http://schemas.microsoft.com/office/drawing/2014/main" id="{78EA9417-4AA2-A063-1855-955E92F82AC6}"/>
                  </a:ext>
                </a:extLst>
              </p:cNvPr>
              <p:cNvPicPr/>
              <p:nvPr/>
            </p:nvPicPr>
            <p:blipFill>
              <a:blip r:embed="rId4"/>
              <a:stretch>
                <a:fillRect/>
              </a:stretch>
            </p:blipFill>
            <p:spPr>
              <a:xfrm>
                <a:off x="7594365" y="4539205"/>
                <a:ext cx="742680" cy="631800"/>
              </a:xfrm>
              <a:prstGeom prst="rect">
                <a:avLst/>
              </a:prstGeom>
            </p:spPr>
          </p:pic>
        </mc:Fallback>
      </mc:AlternateContent>
    </p:spTree>
    <p:extLst>
      <p:ext uri="{BB962C8B-B14F-4D97-AF65-F5344CB8AC3E}">
        <p14:creationId xmlns:p14="http://schemas.microsoft.com/office/powerpoint/2010/main" val="3615548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Risks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0" lvl="1" indent="0" algn="just">
              <a:buNone/>
            </a:pPr>
            <a:r>
              <a:rPr lang="en-US" dirty="0"/>
              <a:t>Chances in % per risk factor:</a:t>
            </a:r>
          </a:p>
        </p:txBody>
      </p:sp>
      <p:pic>
        <p:nvPicPr>
          <p:cNvPr id="2" name="Picture 1">
            <a:extLst>
              <a:ext uri="{FF2B5EF4-FFF2-40B4-BE49-F238E27FC236}">
                <a16:creationId xmlns:a16="http://schemas.microsoft.com/office/drawing/2014/main" id="{BA18E875-F3C2-16A2-ACC7-FDEC52BF3A75}"/>
              </a:ext>
            </a:extLst>
          </p:cNvPr>
          <p:cNvPicPr>
            <a:picLocks noChangeAspect="1"/>
          </p:cNvPicPr>
          <p:nvPr/>
        </p:nvPicPr>
        <p:blipFill>
          <a:blip r:embed="rId2"/>
          <a:stretch>
            <a:fillRect/>
          </a:stretch>
        </p:blipFill>
        <p:spPr>
          <a:xfrm>
            <a:off x="762000" y="2367404"/>
            <a:ext cx="10937314" cy="2264554"/>
          </a:xfrm>
          <a:prstGeom prst="rect">
            <a:avLst/>
          </a:prstGeom>
        </p:spPr>
      </p:pic>
    </p:spTree>
    <p:extLst>
      <p:ext uri="{BB962C8B-B14F-4D97-AF65-F5344CB8AC3E}">
        <p14:creationId xmlns:p14="http://schemas.microsoft.com/office/powerpoint/2010/main" val="60631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Effort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pPr algn="just"/>
            <a:r>
              <a:rPr lang="en-US" altLang="en-US" dirty="0"/>
              <a:t>Throughout the development of the system, the most affected module is the Data analysis. The addition of a new module will also more work per developer. One extra month at maximum.</a:t>
            </a:r>
          </a:p>
          <a:p>
            <a:pPr algn="just"/>
            <a:endParaRPr lang="en-US" altLang="en-US" dirty="0"/>
          </a:p>
        </p:txBody>
      </p:sp>
    </p:spTree>
    <p:extLst>
      <p:ext uri="{BB962C8B-B14F-4D97-AF65-F5344CB8AC3E}">
        <p14:creationId xmlns:p14="http://schemas.microsoft.com/office/powerpoint/2010/main" val="4167902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Percentage in which CR1 would affect</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lvl="1" algn="just"/>
            <a:r>
              <a:rPr lang="en-US" dirty="0"/>
              <a:t>Time: 5%</a:t>
            </a:r>
          </a:p>
          <a:p>
            <a:pPr lvl="1" algn="just"/>
            <a:r>
              <a:rPr lang="en-US" dirty="0"/>
              <a:t>Budget: 27%</a:t>
            </a:r>
          </a:p>
          <a:p>
            <a:pPr lvl="1" algn="just"/>
            <a:r>
              <a:rPr lang="en-US" dirty="0"/>
              <a:t>HR: 33%</a:t>
            </a:r>
          </a:p>
          <a:p>
            <a:pPr lvl="1" algn="just"/>
            <a:r>
              <a:rPr lang="en-US" dirty="0"/>
              <a:t>Work Effort: 48%</a:t>
            </a:r>
          </a:p>
        </p:txBody>
      </p:sp>
    </p:spTree>
    <p:extLst>
      <p:ext uri="{BB962C8B-B14F-4D97-AF65-F5344CB8AC3E}">
        <p14:creationId xmlns:p14="http://schemas.microsoft.com/office/powerpoint/2010/main" val="2983036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Executive summary</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311699"/>
          </a:xfrm>
        </p:spPr>
        <p:txBody>
          <a:bodyPr/>
          <a:lstStyle/>
          <a:p>
            <a:pPr algn="just"/>
            <a:r>
              <a:rPr lang="en-US" altLang="en-US" dirty="0"/>
              <a:t>Reason of decline: The current CR does represent a fundamental block for the commercial features of the system.</a:t>
            </a:r>
          </a:p>
          <a:p>
            <a:pPr algn="just"/>
            <a:r>
              <a:rPr lang="en-US" altLang="en-US" dirty="0"/>
              <a:t>Due to the no too large extra cost, the addition of 2 extra developers and poor potential profitability; we’ve resolved to decline the Change Request.</a:t>
            </a:r>
          </a:p>
        </p:txBody>
      </p:sp>
    </p:spTree>
    <p:extLst>
      <p:ext uri="{BB962C8B-B14F-4D97-AF65-F5344CB8AC3E}">
        <p14:creationId xmlns:p14="http://schemas.microsoft.com/office/powerpoint/2010/main" val="1363371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Executive summary</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Social Media App Based On Metaverse. </a:t>
            </a:r>
          </a:p>
          <a:p>
            <a:endParaRPr lang="en-US" dirty="0"/>
          </a:p>
        </p:txBody>
      </p:sp>
    </p:spTree>
    <p:extLst>
      <p:ext uri="{BB962C8B-B14F-4D97-AF65-F5344CB8AC3E}">
        <p14:creationId xmlns:p14="http://schemas.microsoft.com/office/powerpoint/2010/main" val="111085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61329"/>
            <a:ext cx="10591800" cy="646332"/>
          </a:xfrm>
        </p:spPr>
        <p:txBody>
          <a:bodyPr/>
          <a:lstStyle/>
          <a:p>
            <a:r>
              <a:rPr lang="en-US" dirty="0"/>
              <a:t>Configuration items</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787987"/>
            <a:ext cx="10667999" cy="1158237"/>
          </a:xfrm>
        </p:spPr>
        <p:txBody>
          <a:bodyPr/>
          <a:lstStyle/>
          <a:p>
            <a:pPr algn="just"/>
            <a:r>
              <a:rPr lang="en-US" altLang="en-US" dirty="0"/>
              <a:t>In this analysis we considered two main parts for our communication system: Frontend and Backend. Which are important and not particularly the only one, but in essence, the ones that defines the system itself.</a:t>
            </a:r>
          </a:p>
          <a:p>
            <a:pPr marL="285750" indent="-285750" algn="just">
              <a:buFont typeface="Arial" panose="020B0604020202020204" pitchFamily="34" charset="0"/>
              <a:buChar char="•"/>
            </a:pPr>
            <a:r>
              <a:rPr lang="en-US" altLang="en-US" dirty="0"/>
              <a:t>Frontend:</a:t>
            </a:r>
          </a:p>
          <a:p>
            <a:pPr marL="514350" lvl="1" indent="-285750" algn="just"/>
            <a:r>
              <a:rPr lang="en-US" altLang="en-US" dirty="0"/>
              <a:t>GUI’s design.</a:t>
            </a:r>
          </a:p>
          <a:p>
            <a:pPr marL="514350" lvl="1" indent="-285750" algn="just"/>
            <a:r>
              <a:rPr lang="en-US" altLang="en-US" dirty="0"/>
              <a:t>Multiplatform support for multiple devices: Web, iOS and Android.</a:t>
            </a:r>
          </a:p>
          <a:p>
            <a:pPr marL="514350" lvl="1" indent="-285750" algn="just"/>
            <a:r>
              <a:rPr lang="en-US" altLang="en-US" dirty="0"/>
              <a:t>2D and 3D realms.</a:t>
            </a:r>
          </a:p>
          <a:p>
            <a:pPr marL="514350" lvl="1" indent="-285750" algn="just"/>
            <a:r>
              <a:rPr lang="en-US" altLang="en-US" dirty="0"/>
              <a:t>Testing.</a:t>
            </a:r>
          </a:p>
          <a:p>
            <a:pPr marL="285750" indent="-285750" algn="just">
              <a:buFont typeface="Arial" panose="020B0604020202020204" pitchFamily="34" charset="0"/>
              <a:buChar char="•"/>
            </a:pPr>
            <a:r>
              <a:rPr lang="en-US" altLang="en-US" dirty="0"/>
              <a:t>Backend:</a:t>
            </a:r>
          </a:p>
          <a:p>
            <a:pPr marL="514350" lvl="1" indent="-285750" algn="just"/>
            <a:r>
              <a:rPr lang="en-US" altLang="en-US" dirty="0"/>
              <a:t>Database for storage all the information, in the essence of the DB Management software as well as the design.</a:t>
            </a:r>
          </a:p>
          <a:p>
            <a:pPr marL="514350" lvl="1" indent="-285750" algn="just"/>
            <a:r>
              <a:rPr lang="en-US" altLang="en-US" dirty="0"/>
              <a:t>Encryption of the user’s information.</a:t>
            </a:r>
          </a:p>
          <a:p>
            <a:pPr marL="514350" lvl="1" indent="-285750" algn="just"/>
            <a:r>
              <a:rPr lang="en-US" altLang="en-US" dirty="0"/>
              <a:t>Data analysis of user’s behavior.</a:t>
            </a:r>
          </a:p>
          <a:p>
            <a:pPr marL="514350" lvl="1" indent="-285750" algn="just"/>
            <a:r>
              <a:rPr lang="en-US" altLang="en-US" dirty="0"/>
              <a:t>3</a:t>
            </a:r>
            <a:r>
              <a:rPr lang="en-US" altLang="en-US" baseline="30000" dirty="0"/>
              <a:t>rd</a:t>
            </a:r>
            <a:r>
              <a:rPr lang="en-US" altLang="en-US" dirty="0"/>
              <a:t> party integration for e-shops, healthcare, and services.</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E6EF21-2B27-3E0B-6537-83EC3C12F744}"/>
              </a:ext>
            </a:extLst>
          </p:cNvPr>
          <p:cNvPicPr>
            <a:picLocks noChangeAspect="1"/>
          </p:cNvPicPr>
          <p:nvPr/>
        </p:nvPicPr>
        <p:blipFill>
          <a:blip r:embed="rId3"/>
          <a:stretch>
            <a:fillRect/>
          </a:stretch>
        </p:blipFill>
        <p:spPr>
          <a:xfrm>
            <a:off x="344267" y="1876384"/>
            <a:ext cx="11503466" cy="2405837"/>
          </a:xfrm>
          <a:prstGeom prst="rect">
            <a:avLst/>
          </a:prstGeom>
        </p:spPr>
      </p:pic>
    </p:spTree>
    <p:extLst>
      <p:ext uri="{BB962C8B-B14F-4D97-AF65-F5344CB8AC3E}">
        <p14:creationId xmlns:p14="http://schemas.microsoft.com/office/powerpoint/2010/main" val="177731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2"/>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dirty="0"/>
              <a:t>Thank you!</a:t>
            </a:r>
          </a:p>
          <a:p>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Analysis criteria</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2959556"/>
          </a:xfrm>
        </p:spPr>
        <p:txBody>
          <a:bodyPr/>
          <a:lstStyle/>
          <a:p>
            <a:pPr marL="342900" lvl="1" indent="-342900" algn="just">
              <a:buFont typeface="+mj-lt"/>
              <a:buAutoNum type="arabicPeriod"/>
            </a:pPr>
            <a:r>
              <a:rPr lang="en-US" altLang="en-US" b="1" dirty="0"/>
              <a:t>Effort</a:t>
            </a:r>
            <a:r>
              <a:rPr lang="en-US" altLang="en-US" dirty="0"/>
              <a:t>: To estimate the non-monetary costs of the project.</a:t>
            </a:r>
            <a:endParaRPr lang="en-US" altLang="en-US" b="1" dirty="0"/>
          </a:p>
          <a:p>
            <a:pPr marL="342900" lvl="1" indent="-342900" algn="just">
              <a:buFont typeface="+mj-lt"/>
              <a:buAutoNum type="arabicPeriod"/>
            </a:pPr>
            <a:r>
              <a:rPr lang="en-US" b="1" dirty="0"/>
              <a:t>Human Resources</a:t>
            </a:r>
            <a:r>
              <a:rPr lang="en-US" dirty="0"/>
              <a:t>: To consider costs/</a:t>
            </a:r>
            <a:r>
              <a:rPr lang="en-US" dirty="0" err="1"/>
              <a:t>hr</a:t>
            </a:r>
            <a:r>
              <a:rPr lang="en-US" dirty="0"/>
              <a:t> in budget and bureaucratic procedures.</a:t>
            </a:r>
            <a:endParaRPr lang="en-US" b="1" dirty="0"/>
          </a:p>
          <a:p>
            <a:pPr marL="342900" lvl="1" indent="-342900" algn="just">
              <a:buFont typeface="+mj-lt"/>
              <a:buAutoNum type="arabicPeriod"/>
            </a:pPr>
            <a:r>
              <a:rPr lang="en-US" b="1" dirty="0"/>
              <a:t>Performance</a:t>
            </a:r>
            <a:r>
              <a:rPr lang="en-US" dirty="0"/>
              <a:t>: Potential for system’s significant updates.</a:t>
            </a:r>
            <a:endParaRPr lang="en-US" b="1" dirty="0"/>
          </a:p>
          <a:p>
            <a:pPr marL="342900" lvl="1" indent="-342900" algn="just">
              <a:buFont typeface="+mj-lt"/>
              <a:buAutoNum type="arabicPeriod"/>
            </a:pPr>
            <a:r>
              <a:rPr lang="en-US" b="1" dirty="0"/>
              <a:t>Time</a:t>
            </a:r>
            <a:r>
              <a:rPr lang="en-US" dirty="0"/>
              <a:t>: Cost in time for each step.</a:t>
            </a:r>
            <a:endParaRPr lang="en-US" b="1" dirty="0"/>
          </a:p>
          <a:p>
            <a:pPr marL="342900" lvl="1" indent="-342900" algn="just">
              <a:buFont typeface="+mj-lt"/>
              <a:buAutoNum type="arabicPeriod"/>
            </a:pPr>
            <a:r>
              <a:rPr lang="en-US" b="1" dirty="0"/>
              <a:t>Costs</a:t>
            </a:r>
            <a:r>
              <a:rPr lang="en-US" dirty="0"/>
              <a:t>: To consider the importance of this change regarding the extra cost to invest in the project.</a:t>
            </a:r>
            <a:endParaRPr lang="en-US" b="1" dirty="0"/>
          </a:p>
          <a:p>
            <a:pPr marL="342900" lvl="1" indent="-342900" algn="just">
              <a:buFont typeface="+mj-lt"/>
              <a:buAutoNum type="arabicPeriod"/>
            </a:pPr>
            <a:r>
              <a:rPr lang="en-US" b="1" dirty="0"/>
              <a:t>Risks</a:t>
            </a:r>
            <a:r>
              <a:rPr lang="en-US" dirty="0"/>
              <a:t>: Potential of failure.</a:t>
            </a:r>
            <a:endParaRPr lang="en-US" b="1" dirty="0"/>
          </a:p>
        </p:txBody>
      </p:sp>
    </p:spTree>
    <p:extLst>
      <p:ext uri="{BB962C8B-B14F-4D97-AF65-F5344CB8AC3E}">
        <p14:creationId xmlns:p14="http://schemas.microsoft.com/office/powerpoint/2010/main"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Budget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8629370" y="2517857"/>
            <a:ext cx="2221043" cy="890913"/>
          </a:xfrm>
        </p:spPr>
        <p:txBody>
          <a:bodyPr/>
          <a:lstStyle/>
          <a:p>
            <a:pPr algn="ctr"/>
            <a:r>
              <a:rPr lang="en-US" altLang="en-US" dirty="0"/>
              <a:t>Estimated initial budget:</a:t>
            </a:r>
          </a:p>
          <a:p>
            <a:pPr algn="ctr"/>
            <a:r>
              <a:rPr lang="en-US" altLang="en-US" dirty="0">
                <a:solidFill>
                  <a:srgbClr val="FF0000"/>
                </a:solidFill>
              </a:rPr>
              <a:t>$112,000 USD</a:t>
            </a:r>
          </a:p>
        </p:txBody>
      </p:sp>
      <p:pic>
        <p:nvPicPr>
          <p:cNvPr id="2" name="Picture 1">
            <a:extLst>
              <a:ext uri="{FF2B5EF4-FFF2-40B4-BE49-F238E27FC236}">
                <a16:creationId xmlns:a16="http://schemas.microsoft.com/office/drawing/2014/main" id="{F78BB523-9551-19E0-AD96-EC3FD56C0433}"/>
              </a:ext>
            </a:extLst>
          </p:cNvPr>
          <p:cNvPicPr>
            <a:picLocks noChangeAspect="1"/>
          </p:cNvPicPr>
          <p:nvPr/>
        </p:nvPicPr>
        <p:blipFill>
          <a:blip r:embed="rId3"/>
          <a:stretch>
            <a:fillRect/>
          </a:stretch>
        </p:blipFill>
        <p:spPr>
          <a:xfrm>
            <a:off x="761999" y="1629859"/>
            <a:ext cx="6991225" cy="3972287"/>
          </a:xfrm>
          <a:prstGeom prst="rect">
            <a:avLst/>
          </a:prstGeom>
        </p:spPr>
      </p:pic>
    </p:spTree>
    <p:extLst>
      <p:ext uri="{BB962C8B-B14F-4D97-AF65-F5344CB8AC3E}">
        <p14:creationId xmlns:p14="http://schemas.microsoft.com/office/powerpoint/2010/main" val="37459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596042"/>
            <a:ext cx="10591800" cy="646332"/>
          </a:xfrm>
        </p:spPr>
        <p:txBody>
          <a:bodyPr/>
          <a:lstStyle/>
          <a:p>
            <a:r>
              <a:rPr lang="en-US" dirty="0"/>
              <a:t>Effort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852287"/>
            <a:ext cx="10667999" cy="1158237"/>
          </a:xfrm>
        </p:spPr>
        <p:txBody>
          <a:bodyPr/>
          <a:lstStyle/>
          <a:p>
            <a:pPr algn="just"/>
            <a:r>
              <a:rPr lang="en-US" altLang="en-US" dirty="0"/>
              <a:t>This refers to the process of estimating the amount of human effort, typically measured in person/</a:t>
            </a:r>
            <a:r>
              <a:rPr lang="en-US" altLang="en-US" dirty="0" err="1"/>
              <a:t>hrs</a:t>
            </a:r>
            <a:r>
              <a:rPr lang="en-US" altLang="en-US" dirty="0"/>
              <a:t> or person/days, required to complete a specific task, project allocation, and cost estimation.</a:t>
            </a:r>
          </a:p>
          <a:p>
            <a:pPr algn="just"/>
            <a:endParaRPr lang="en-US" altLang="en-US" dirty="0"/>
          </a:p>
          <a:p>
            <a:pPr algn="just"/>
            <a:r>
              <a:rPr lang="en-US" altLang="en-US" dirty="0"/>
              <a:t>Originally the project was estimated to be made in 12 months. Divided in 8 modules: 4 frontend, 4 backend. Only 6 developers needed for the task.</a:t>
            </a:r>
          </a:p>
        </p:txBody>
      </p:sp>
    </p:spTree>
    <p:extLst>
      <p:ext uri="{BB962C8B-B14F-4D97-AF65-F5344CB8AC3E}">
        <p14:creationId xmlns:p14="http://schemas.microsoft.com/office/powerpoint/2010/main" val="38529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Human Resources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672402"/>
            <a:ext cx="10667999" cy="815965"/>
          </a:xfrm>
        </p:spPr>
        <p:txBody>
          <a:bodyPr/>
          <a:lstStyle/>
          <a:p>
            <a:pPr marL="0" lvl="1" indent="0" algn="just">
              <a:buNone/>
            </a:pPr>
            <a:r>
              <a:rPr lang="en-US" dirty="0"/>
              <a:t>According to the web </a:t>
            </a:r>
            <a:r>
              <a:rPr lang="en-US" dirty="0" err="1"/>
              <a:t>payscale.com</a:t>
            </a:r>
            <a:r>
              <a:rPr lang="en-US" dirty="0"/>
              <a:t> the range of salary for a software developer comes from $80K to $121K USD per year ($7,000 to $12,000 USD per month).</a:t>
            </a:r>
          </a:p>
        </p:txBody>
      </p:sp>
      <p:pic>
        <p:nvPicPr>
          <p:cNvPr id="2" name="Picture 1">
            <a:extLst>
              <a:ext uri="{FF2B5EF4-FFF2-40B4-BE49-F238E27FC236}">
                <a16:creationId xmlns:a16="http://schemas.microsoft.com/office/drawing/2014/main" id="{7E0D5C3B-93CE-0FFD-4D70-181640CB8E16}"/>
              </a:ext>
            </a:extLst>
          </p:cNvPr>
          <p:cNvPicPr>
            <a:picLocks noChangeAspect="1"/>
          </p:cNvPicPr>
          <p:nvPr/>
        </p:nvPicPr>
        <p:blipFill>
          <a:blip r:embed="rId2"/>
          <a:stretch>
            <a:fillRect/>
          </a:stretch>
        </p:blipFill>
        <p:spPr>
          <a:xfrm>
            <a:off x="5743072" y="2831216"/>
            <a:ext cx="6232819" cy="3076836"/>
          </a:xfrm>
          <a:prstGeom prst="rect">
            <a:avLst/>
          </a:prstGeom>
        </p:spPr>
      </p:pic>
      <p:sp>
        <p:nvSpPr>
          <p:cNvPr id="4" name="TextBox 3">
            <a:extLst>
              <a:ext uri="{FF2B5EF4-FFF2-40B4-BE49-F238E27FC236}">
                <a16:creationId xmlns:a16="http://schemas.microsoft.com/office/drawing/2014/main" id="{E4DA0E5C-BE2C-67DE-C744-5C5B3C8092A6}"/>
              </a:ext>
            </a:extLst>
          </p:cNvPr>
          <p:cNvSpPr txBox="1"/>
          <p:nvPr/>
        </p:nvSpPr>
        <p:spPr>
          <a:xfrm>
            <a:off x="1004340" y="3429000"/>
            <a:ext cx="4002373" cy="923330"/>
          </a:xfrm>
          <a:prstGeom prst="rect">
            <a:avLst/>
          </a:prstGeom>
          <a:noFill/>
        </p:spPr>
        <p:txBody>
          <a:bodyPr wrap="square" rtlCol="0">
            <a:spAutoFit/>
          </a:bodyPr>
          <a:lstStyle/>
          <a:p>
            <a:pPr algn="just"/>
            <a:r>
              <a:rPr lang="en-US" dirty="0">
                <a:solidFill>
                  <a:schemeClr val="bg1"/>
                </a:solidFill>
              </a:rPr>
              <a:t>In this project, we already need at least 6 developers for the current modules.</a:t>
            </a:r>
          </a:p>
        </p:txBody>
      </p:sp>
    </p:spTree>
    <p:extLst>
      <p:ext uri="{BB962C8B-B14F-4D97-AF65-F5344CB8AC3E}">
        <p14:creationId xmlns:p14="http://schemas.microsoft.com/office/powerpoint/2010/main" val="4220462169"/>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Office Theme</Template>
  <TotalTime>959</TotalTime>
  <Words>1848</Words>
  <Application>Microsoft Macintosh PowerPoint</Application>
  <PresentationFormat>Widescreen</PresentationFormat>
  <Paragraphs>207</Paragraphs>
  <Slides>51</Slides>
  <Notes>22</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Courier New</vt:lpstr>
      <vt:lpstr>Helvetica Neue</vt:lpstr>
      <vt:lpstr>Segoe UI</vt:lpstr>
      <vt:lpstr>Times New Roman</vt:lpstr>
      <vt:lpstr>Office Theme</vt:lpstr>
      <vt:lpstr>Social Media  Based on metaverse</vt:lpstr>
      <vt:lpstr>CR’s description</vt:lpstr>
      <vt:lpstr>CR’s description</vt:lpstr>
      <vt:lpstr>Initial state of project</vt:lpstr>
      <vt:lpstr>Configuration items</vt:lpstr>
      <vt:lpstr>Analysis criteria</vt:lpstr>
      <vt:lpstr>Budget</vt:lpstr>
      <vt:lpstr>Effort</vt:lpstr>
      <vt:lpstr>Human Resources</vt:lpstr>
      <vt:lpstr>Time</vt:lpstr>
      <vt:lpstr>Risks</vt:lpstr>
      <vt:lpstr>Risks</vt:lpstr>
      <vt:lpstr>CR1: .</vt:lpstr>
      <vt:lpstr>Modules affected</vt:lpstr>
      <vt:lpstr>Human Resources</vt:lpstr>
      <vt:lpstr>Costs</vt:lpstr>
      <vt:lpstr>Time</vt:lpstr>
      <vt:lpstr>Risks</vt:lpstr>
      <vt:lpstr>Effort</vt:lpstr>
      <vt:lpstr>Percentage in which CR1 would affect</vt:lpstr>
      <vt:lpstr>Executive summary</vt:lpstr>
      <vt:lpstr>CR2: .</vt:lpstr>
      <vt:lpstr>Modules affected</vt:lpstr>
      <vt:lpstr>Human Resources</vt:lpstr>
      <vt:lpstr>Costs</vt:lpstr>
      <vt:lpstr>Time</vt:lpstr>
      <vt:lpstr>Risks</vt:lpstr>
      <vt:lpstr>Effort</vt:lpstr>
      <vt:lpstr>Percentage in which CR2 would affect</vt:lpstr>
      <vt:lpstr>Executive summary</vt:lpstr>
      <vt:lpstr>CR3: .</vt:lpstr>
      <vt:lpstr>Modules affected</vt:lpstr>
      <vt:lpstr>Human Resources</vt:lpstr>
      <vt:lpstr>Costs</vt:lpstr>
      <vt:lpstr>Time</vt:lpstr>
      <vt:lpstr>Risks</vt:lpstr>
      <vt:lpstr>Effort</vt:lpstr>
      <vt:lpstr>Percentage in which CR1 would affect</vt:lpstr>
      <vt:lpstr>Executive summary</vt:lpstr>
      <vt:lpstr>CR4: .</vt:lpstr>
      <vt:lpstr>Modules affected</vt:lpstr>
      <vt:lpstr>Human Resources</vt:lpstr>
      <vt:lpstr>Costs</vt:lpstr>
      <vt:lpstr>Time</vt:lpstr>
      <vt:lpstr>Risks</vt:lpstr>
      <vt:lpstr>Effort</vt:lpstr>
      <vt:lpstr>Percentage in which CR1 would affect</vt:lpstr>
      <vt:lpstr>Executive summary</vt:lpstr>
      <vt:lpstr>Executive summary</vt:lpstr>
      <vt:lpstr>PowerPoint Presentation</vt:lpstr>
      <vt:lpstr>Questions &amp; answers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Based on metaverse</dc:title>
  <dc:subject/>
  <dc:creator>Josue Galindo Morales</dc:creator>
  <cp:keywords/>
  <dc:description/>
  <cp:lastModifiedBy>Josue Galindo Morales</cp:lastModifiedBy>
  <cp:revision>11</cp:revision>
  <dcterms:created xsi:type="dcterms:W3CDTF">2023-10-27T04:04:40Z</dcterms:created>
  <dcterms:modified xsi:type="dcterms:W3CDTF">2023-11-24T03:15:37Z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