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2.svg" ContentType="image/svg+xml"/>
  <Override PartName="/ppt/media/image20.svg" ContentType="image/svg+xml"/>
  <Override PartName="/ppt/media/image24.svg" ContentType="image/svg+xml"/>
  <Override PartName="/ppt/media/image33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4" r:id="rId6"/>
    <p:sldId id="268" r:id="rId7"/>
    <p:sldId id="283" r:id="rId8"/>
    <p:sldId id="260" r:id="rId9"/>
    <p:sldId id="269" r:id="rId10"/>
    <p:sldId id="289" r:id="rId12"/>
    <p:sldId id="284" r:id="rId13"/>
    <p:sldId id="286" r:id="rId14"/>
    <p:sldId id="285" r:id="rId15"/>
    <p:sldId id="287" r:id="rId16"/>
    <p:sldId id="261" r:id="rId17"/>
    <p:sldId id="272" r:id="rId18"/>
    <p:sldId id="288" r:id="rId19"/>
    <p:sldId id="273" r:id="rId20"/>
    <p:sldId id="262" r:id="rId21"/>
    <p:sldId id="302" r:id="rId22"/>
    <p:sldId id="275" r:id="rId23"/>
    <p:sldId id="276" r:id="rId24"/>
    <p:sldId id="263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7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30" y="78"/>
      </p:cViewPr>
      <p:guideLst>
        <p:guide orient="horz" pos="218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3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StandardScaler</a:t>
            </a:r>
            <a:r>
              <a:rPr lang="en-US" altLang="zh-CN"/>
              <a:t> and MinMaxScaler</a:t>
            </a:r>
            <a:endParaRPr lang="en-US" altLang="zh-CN"/>
          </a:p>
          <a:p>
            <a:r>
              <a:rPr lang="en-US" altLang="zh-CN"/>
              <a:t>Data standardisation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StandardScaler</a:t>
            </a:r>
            <a:r>
              <a:rPr lang="en-US" altLang="zh-CN"/>
              <a:t> and MinMaxScaler</a:t>
            </a:r>
            <a:endParaRPr lang="en-US" altLang="zh-CN"/>
          </a:p>
          <a:p>
            <a:r>
              <a:rPr lang="en-US" altLang="zh-CN"/>
              <a:t>Data standardisation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50second</a:t>
            </a:r>
            <a:endParaRPr lang="en-US" altLang="zh-CN"/>
          </a:p>
          <a:p>
            <a:r>
              <a:rPr lang="en-US" altLang="zh-CN"/>
              <a:t>not deside model</a:t>
            </a:r>
            <a:endParaRPr lang="en-US" altLang="zh-CN"/>
          </a:p>
          <a:p>
            <a:r>
              <a:rPr lang="en-US" altLang="zh-CN"/>
              <a:t>use r2 to assess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group by month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6" Type="http://schemas.openxmlformats.org/officeDocument/2006/relationships/tags" Target="../tags/tag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剪去对角的矩形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剪去对角的矩形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对角的矩形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片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draw_my_password_re_ydq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片 8" descr="undraw_portfolio_website_re_jsdd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image" Target="../media/image27.png"/><Relationship Id="rId3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tags" Target="../tags/tag17.xml"/><Relationship Id="rId4" Type="http://schemas.openxmlformats.org/officeDocument/2006/relationships/image" Target="../media/image27.png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image" Target="../media/image30.png"/><Relationship Id="rId3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tags" Target="../tags/tag21.xml"/><Relationship Id="rId4" Type="http://schemas.openxmlformats.org/officeDocument/2006/relationships/image" Target="../media/image30.png"/><Relationship Id="rId3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sv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193800" y="2085975"/>
            <a:ext cx="105930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sz="5400" dirty="0">
                <a:solidFill>
                  <a:schemeClr val="accent4"/>
                </a:solidFill>
                <a:latin typeface="Times New Roman" panose="02020603050405020304" charset="0"/>
                <a:ea typeface="OPPOSans R" panose="00020600040101010101" charset="-122"/>
                <a:cs typeface="Times New Roman" panose="02020603050405020304" charset="0"/>
                <a:sym typeface="+mn-ea"/>
              </a:rPr>
              <a:t>M</a:t>
            </a:r>
            <a:r>
              <a:rPr sz="5400" dirty="0">
                <a:solidFill>
                  <a:schemeClr val="accent4"/>
                </a:solidFill>
                <a:latin typeface="Times New Roman" panose="02020603050405020304" charset="0"/>
                <a:ea typeface="OPPOSans R" panose="00020600040101010101" charset="-122"/>
                <a:cs typeface="Times New Roman" panose="02020603050405020304" charset="0"/>
                <a:sym typeface="+mn-ea"/>
              </a:rPr>
              <a:t>odel in predicting TREFMXAV_U </a:t>
            </a:r>
            <a:endParaRPr lang="en-US" altLang="zh-CN" sz="5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1266190"/>
            <a:ext cx="7171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</a:rPr>
              <a:t>Project 2</a:t>
            </a:r>
            <a:r>
              <a:rPr lang="en-US" altLang="zh-CN" sz="4000" dirty="0">
                <a:solidFill>
                  <a:schemeClr val="accent4"/>
                </a:solidFill>
                <a:latin typeface="Times New Roman" panose="02020603050405020304" charset="0"/>
                <a:ea typeface="OPPOSans R" panose="00020600040101010101" charset="-122"/>
                <a:cs typeface="Times New Roman" panose="02020603050405020304" charset="0"/>
              </a:rPr>
              <a:t> </a:t>
            </a:r>
            <a:endParaRPr lang="en-US" altLang="zh-CN" sz="4000" dirty="0">
              <a:solidFill>
                <a:schemeClr val="accent4"/>
              </a:solidFill>
              <a:latin typeface="Times New Roman" panose="02020603050405020304" charset="0"/>
              <a:ea typeface="OPPOSans R" panose="00020600040101010101" charset="-122"/>
              <a:cs typeface="Times New Roman" panose="02020603050405020304" charset="0"/>
            </a:endParaRPr>
          </a:p>
        </p:txBody>
      </p:sp>
      <p:pic>
        <p:nvPicPr>
          <p:cNvPr id="5" name="图片 4" descr="undraw_inspiration_re_ivlv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314450" y="454279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476375" y="4843145"/>
            <a:ext cx="245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Yishu Huang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375" y="5464810"/>
            <a:ext cx="2092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11305865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AutoML</a:t>
            </a:r>
            <a:endParaRPr lang="en-US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1495425"/>
            <a:ext cx="4961890" cy="1377950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80000">
            <a:off x="5313680" y="897255"/>
            <a:ext cx="2440940" cy="1329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25" y="3089275"/>
            <a:ext cx="5725160" cy="2630805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260000">
            <a:off x="742950" y="4996180"/>
            <a:ext cx="24409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AutoML</a:t>
            </a:r>
            <a:endParaRPr lang="en-US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1495425"/>
            <a:ext cx="4961890" cy="1377950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80000">
            <a:off x="5313680" y="897255"/>
            <a:ext cx="2440940" cy="1329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25" y="3089275"/>
            <a:ext cx="5725160" cy="2630805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260000">
            <a:off x="742950" y="4996180"/>
            <a:ext cx="2440940" cy="1329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15" y="2873375"/>
            <a:ext cx="5080000" cy="8108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AutoML</a:t>
            </a:r>
            <a:endParaRPr lang="en-US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1939925"/>
            <a:ext cx="5269230" cy="1903095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80000">
            <a:off x="5313680" y="1298575"/>
            <a:ext cx="2440940" cy="1329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5" y="4291330"/>
            <a:ext cx="5812790" cy="11010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260000">
            <a:off x="763905" y="4684395"/>
            <a:ext cx="24409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AutoML</a:t>
            </a:r>
            <a:endParaRPr lang="en-US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1939925"/>
            <a:ext cx="5269230" cy="1903095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80000">
            <a:off x="5313680" y="1298575"/>
            <a:ext cx="2440940" cy="1329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5" y="4291330"/>
            <a:ext cx="5812790" cy="11010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260000">
            <a:off x="763905" y="4684395"/>
            <a:ext cx="2440940" cy="1329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150" y="2588895"/>
            <a:ext cx="5316220" cy="84010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  <a:sym typeface="+mn-ea"/>
              </a:rPr>
              <a:t>Model assessment</a:t>
            </a:r>
            <a:r>
              <a:rPr lang="en-US" altLang="zh-CN" sz="6000" dirty="0">
                <a:solidFill>
                  <a:schemeClr val="accent4"/>
                </a:solidFill>
                <a:latin typeface="OPPOSans R" panose="00020600040101010101" charset="-122"/>
                <a:ea typeface="OPPOSans R" panose="00020600040101010101" charset="-122"/>
                <a:cs typeface="思源黑体 Regular" panose="020B0500000000000000" charset="-122"/>
              </a:rPr>
              <a:t> </a:t>
            </a:r>
            <a:endParaRPr lang="en-US" altLang="zh-CN" sz="6000" dirty="0">
              <a:solidFill>
                <a:schemeClr val="accent4"/>
              </a:solidFill>
              <a:latin typeface="OPPOSans R" panose="00020600040101010101" charset="-122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7" name="图片 16" descr="undraw_phone_call_re_hx6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049" r="10198"/>
          <a:stretch>
            <a:fillRect/>
          </a:stretch>
        </p:blipFill>
        <p:spPr>
          <a:xfrm>
            <a:off x="1621790" y="2583180"/>
            <a:ext cx="4694555" cy="323024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PART-3 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1070610"/>
            <a:ext cx="7334885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1036955"/>
            <a:ext cx="7725410" cy="4783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600835"/>
            <a:ext cx="9914255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584325"/>
            <a:ext cx="1011237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810" y="1451610"/>
            <a:ext cx="608838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1300" y="2233930"/>
            <a:ext cx="6440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  <a:sym typeface="+mn-ea"/>
              </a:rPr>
              <a:t>1.</a:t>
            </a:r>
            <a:r>
              <a:rPr lang="en-US" altLang="zh-CN" sz="32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  <a:sym typeface="+mn-ea"/>
              </a:rPr>
              <a:t>Data preprocessing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11300" y="3110865"/>
            <a:ext cx="4256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</a:rPr>
              <a:t>2.Model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11300" y="3986530"/>
            <a:ext cx="4256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</a:rPr>
              <a:t>3.Model assessment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6" name="图片 5" descr="undraw_design_data_re_0s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25625" y="717550"/>
            <a:ext cx="6790055" cy="964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Contents</a:t>
            </a:r>
            <a:endParaRPr lang="en-GB" sz="48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  <a:endParaRPr lang="en-US" altLang="zh-CN" sz="48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1637030" y="306387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59635" y="310197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713230" y="668020"/>
            <a:ext cx="2865755" cy="1417955"/>
          </a:xfrm>
          <a:prstGeom prst="rect">
            <a:avLst/>
          </a:prstGeom>
        </p:spPr>
      </p:pic>
      <p:sp>
        <p:nvSpPr>
          <p:cNvPr id="31" name="剪去对角的矩形 30"/>
          <p:cNvSpPr/>
          <p:nvPr/>
        </p:nvSpPr>
        <p:spPr>
          <a:xfrm>
            <a:off x="1637030" y="394970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59635" y="398780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剪去对角的矩形 33"/>
          <p:cNvSpPr/>
          <p:nvPr/>
        </p:nvSpPr>
        <p:spPr>
          <a:xfrm>
            <a:off x="1637030" y="482536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59635" y="484632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2015490"/>
            <a:ext cx="5326380" cy="2827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2023745"/>
            <a:ext cx="5175250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19225" y="1802765"/>
            <a:ext cx="6008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Try some other cities → not so good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2880360"/>
            <a:ext cx="1743075" cy="548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4598670" y="2970530"/>
            <a:ext cx="41465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AutoML R-squared: 0.8157015382538825</a:t>
            </a:r>
            <a:endParaRPr lang="zh-CN" altLang="en-US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947160"/>
            <a:ext cx="1767205" cy="5365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6" name="文本框 15"/>
          <p:cNvSpPr txBox="1"/>
          <p:nvPr/>
        </p:nvSpPr>
        <p:spPr>
          <a:xfrm>
            <a:off x="4598670" y="4025265"/>
            <a:ext cx="41465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AutoML R-squared:</a:t>
            </a:r>
            <a:r>
              <a:rPr lang="en-US" altLang="zh-CN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0.8118556719111485</a:t>
            </a:r>
            <a:endParaRPr lang="zh-CN" altLang="en-US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ndraw_my_password_re_ydq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4778375" y="2704465"/>
            <a:ext cx="290258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6600" dirty="0">
                <a:solidFill>
                  <a:schemeClr val="accent4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Thanks</a:t>
            </a:r>
            <a:r>
              <a:rPr lang="zh-CN" altLang="en-US" sz="66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endParaRPr lang="en-US" altLang="zh-CN" sz="5400" dirty="0">
              <a:solidFill>
                <a:schemeClr val="accent4"/>
              </a:solidFill>
              <a:latin typeface="OPPOSans L" panose="00020600040101010101" charset="-122"/>
              <a:ea typeface="OPPOSans L" panose="00020600040101010101" charset="-122"/>
              <a:cs typeface="OPPOSans L" panose="00020600040101010101" charset="-122"/>
              <a:sym typeface="+mn-ea"/>
            </a:endParaRPr>
          </a:p>
        </p:txBody>
      </p:sp>
      <p:pic>
        <p:nvPicPr>
          <p:cNvPr id="16" name="图片 15" descr="undraw_portfolio_website_re_js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  <a:endParaRPr lang="en-US" altLang="zh-CN" sz="48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58204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  <a:sym typeface="+mn-ea"/>
              </a:rPr>
              <a:t>Data preprocessing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片 5" descr="undraw_ideas_re_7twj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Data reading and merging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797050"/>
            <a:ext cx="8112760" cy="1024255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9380000">
            <a:off x="1252855" y="1567180"/>
            <a:ext cx="2440940" cy="1329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65" y="2821305"/>
            <a:ext cx="6179820" cy="3924300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900000">
            <a:off x="7580630" y="2360930"/>
            <a:ext cx="24409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28750" y="1464310"/>
            <a:ext cx="6028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Find Manchester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Turn to dataflame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Split time into year, month, day of year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3214370"/>
            <a:ext cx="9732010" cy="1439545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80000">
            <a:off x="9403715" y="2663190"/>
            <a:ext cx="2440940" cy="1329690"/>
          </a:xfrm>
          <a:prstGeom prst="rect">
            <a:avLst/>
          </a:prstGeom>
        </p:spPr>
      </p:pic>
      <p:pic>
        <p:nvPicPr>
          <p:cNvPr id="13" name="图片 12" descr="tape-14536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620000">
            <a:off x="477520" y="4146550"/>
            <a:ext cx="24409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333375"/>
            <a:ext cx="717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Correlation Matrix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98880" y="70612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3230" y="1198245"/>
            <a:ext cx="6225540" cy="5478780"/>
          </a:xfrm>
          <a:prstGeom prst="rect">
            <a:avLst/>
          </a:prstGeom>
        </p:spPr>
      </p:pic>
      <p:pic>
        <p:nvPicPr>
          <p:cNvPr id="39" name="图片 38" descr="tape-145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900000">
            <a:off x="7797800" y="716915"/>
            <a:ext cx="2440940" cy="13296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alphaModFix amt="60000"/>
          </a:blip>
          <a:stretch>
            <a:fillRect/>
          </a:stretch>
        </p:blipFill>
        <p:spPr>
          <a:xfrm rot="13380000">
            <a:off x="1706245" y="5629275"/>
            <a:ext cx="24409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solidFill>
                  <a:schemeClr val="accent4"/>
                </a:solidFill>
                <a:latin typeface="Times New Roman" panose="02020603050405020304" charset="0"/>
                <a:ea typeface="OPPOSans L" panose="00020600040101010101" charset="-122"/>
                <a:cs typeface="Times New Roman" panose="02020603050405020304" charset="0"/>
              </a:rPr>
              <a:t>Model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片 12" descr="undraw_instant_analysis_re_mid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635" y="2776220"/>
            <a:ext cx="5448300" cy="1172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" y="4378325"/>
            <a:ext cx="4674235" cy="768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635" y="10763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Feature Scaling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Split train and test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Try Ramdom Forest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 descr="undraw_ideas_flow_re_bm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0700" y="2005965"/>
            <a:ext cx="2263775" cy="3206750"/>
          </a:xfrm>
          <a:prstGeom prst="rect">
            <a:avLst/>
          </a:prstGeom>
          <a:effectLst>
            <a:outerShdw blurRad="101600" dist="381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635" y="2776220"/>
            <a:ext cx="5448300" cy="1172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" y="4378325"/>
            <a:ext cx="4674235" cy="768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635" y="10763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Feature Scaling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Split train and test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Try Ramdom Forest</a:t>
            </a:r>
            <a:endParaRPr lang="en-US" altLang="zh-CN" sz="240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 descr="undraw_ideas_flow_re_bm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0700" y="2005965"/>
            <a:ext cx="2263775" cy="3206750"/>
          </a:xfrm>
          <a:prstGeom prst="rect">
            <a:avLst/>
          </a:prstGeom>
          <a:effectLst>
            <a:outerShdw blurRad="101600" dist="381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" y="2275205"/>
            <a:ext cx="11015345" cy="20053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07,&quot;width&quot;:4814}"/>
</p:tagLst>
</file>

<file path=ppt/tags/tag10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1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2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3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4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5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6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7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8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19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21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22.xml><?xml version="1.0" encoding="utf-8"?>
<p:tagLst xmlns:p="http://schemas.openxmlformats.org/presentationml/2006/main">
  <p:tag name="KSO_WM_UNIT_PLACING_PICTURE_USER_VIEWPORT" val="{&quot;height&quot;:2407,&quot;width&quot;:4814}"/>
</p:tagLst>
</file>

<file path=ppt/tags/tag23.xml><?xml version="1.0" encoding="utf-8"?>
<p:tagLst xmlns:p="http://schemas.openxmlformats.org/presentationml/2006/main">
  <p:tag name="commondata" val="eyJoZGlkIjoiODllZDE3MDFhNDEyNzllYzhmMGMyNTU1YjFhNjU2ZTg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ags/tag9.xml><?xml version="1.0" encoding="utf-8"?>
<p:tagLst xmlns:p="http://schemas.openxmlformats.org/presentationml/2006/main">
  <p:tag name="KSO_WM_DIAGRAM_VIRTUALLY_FRAME" val="{&quot;height&quot;:150.87745448116993,&quot;left&quot;:97.27535108250358,&quot;top&quot;:132.31127275941503,&quot;width&quot;:727.5492978349928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思源黑体 Regular</vt:lpstr>
      <vt:lpstr>黑体</vt:lpstr>
      <vt:lpstr>Wingdings</vt:lpstr>
      <vt:lpstr>OPPOSans L</vt:lpstr>
      <vt:lpstr>OPPOSans R</vt:lpstr>
      <vt:lpstr>思源黑体 Light</vt:lpstr>
      <vt:lpstr>Segoe UI Light</vt:lpstr>
      <vt:lpstr>Times New Roman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11305865</cp:lastModifiedBy>
  <cp:revision>194</cp:revision>
  <dcterms:created xsi:type="dcterms:W3CDTF">2019-06-19T02:08:00Z</dcterms:created>
  <dcterms:modified xsi:type="dcterms:W3CDTF">2024-04-25T01:01:33Z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EAECC0C066554833AA9D0E95DCA07C1B_13</vt:lpwstr>
  </property>
</Properties>
</file>