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308" r:id="rId2"/>
    <p:sldId id="258" r:id="rId3"/>
    <p:sldId id="303" r:id="rId4"/>
    <p:sldId id="335" r:id="rId5"/>
    <p:sldId id="330" r:id="rId6"/>
    <p:sldId id="311" r:id="rId7"/>
    <p:sldId id="312" r:id="rId8"/>
    <p:sldId id="274" r:id="rId9"/>
    <p:sldId id="327" r:id="rId10"/>
    <p:sldId id="279" r:id="rId11"/>
    <p:sldId id="334" r:id="rId12"/>
    <p:sldId id="337" r:id="rId13"/>
    <p:sldId id="336" r:id="rId14"/>
    <p:sldId id="314" r:id="rId15"/>
    <p:sldId id="338" r:id="rId16"/>
    <p:sldId id="333" r:id="rId17"/>
    <p:sldId id="340" r:id="rId18"/>
    <p:sldId id="341" r:id="rId19"/>
    <p:sldId id="331" r:id="rId20"/>
    <p:sldId id="318" r:id="rId21"/>
  </p:sldIdLst>
  <p:sldSz cx="9144000" cy="5143500" type="screen16x9"/>
  <p:notesSz cx="6858000" cy="9144000"/>
  <p:embeddedFontLst>
    <p:embeddedFont>
      <p:font typeface="Lilita One" charset="0"/>
      <p:regular r:id="rId23"/>
    </p:embeddedFont>
    <p:embeddedFont>
      <p:font typeface="Josefin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2C"/>
    <a:srgbClr val="030405"/>
    <a:srgbClr val="2C3B4A"/>
  </p:clrMru>
</p:presentationPr>
</file>

<file path=ppt/tableStyles.xml><?xml version="1.0" encoding="utf-8"?>
<a:tblStyleLst xmlns:a="http://schemas.openxmlformats.org/drawingml/2006/main" def="{63688B67-CC9E-43DC-8B25-BC52F0D511D5}">
  <a:tblStyle styleId="{63688B67-CC9E-43DC-8B25-BC52F0D51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>
        <p:scale>
          <a:sx n="86" d="100"/>
          <a:sy n="86" d="100"/>
        </p:scale>
        <p:origin x="-912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0AB8B-0C47-4737-9169-C0173C85C1B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420D4-98E7-427A-9081-0BD1B6E80180}">
      <dgm:prSet phldrT="[Text]"/>
      <dgm:spPr/>
      <dgm:t>
        <a:bodyPr/>
        <a:lstStyle/>
        <a:p>
          <a:r>
            <a:rPr lang="en-US" dirty="0" smtClean="0"/>
            <a:t>Similarity Measures</a:t>
          </a:r>
          <a:endParaRPr lang="en-US" dirty="0"/>
        </a:p>
      </dgm:t>
    </dgm:pt>
    <dgm:pt modelId="{4396851C-C1DC-4D10-BD2A-F889BCB9B381}" type="parTrans" cxnId="{D0757B7B-D801-49A1-B0B4-07543E333E9D}">
      <dgm:prSet/>
      <dgm:spPr/>
      <dgm:t>
        <a:bodyPr/>
        <a:lstStyle/>
        <a:p>
          <a:endParaRPr lang="en-US"/>
        </a:p>
      </dgm:t>
    </dgm:pt>
    <dgm:pt modelId="{6D13EC96-0661-4C91-AFC5-7BED6ACF8D6B}" type="sibTrans" cxnId="{D0757B7B-D801-49A1-B0B4-07543E333E9D}">
      <dgm:prSet/>
      <dgm:spPr/>
      <dgm:t>
        <a:bodyPr/>
        <a:lstStyle/>
        <a:p>
          <a:endParaRPr lang="en-US"/>
        </a:p>
      </dgm:t>
    </dgm:pt>
    <dgm:pt modelId="{D33846A0-DDD8-487A-B062-7981D34D5A06}">
      <dgm:prSet phldrT="[Text]"/>
      <dgm:spPr/>
      <dgm:t>
        <a:bodyPr/>
        <a:lstStyle/>
        <a:p>
          <a:r>
            <a:rPr lang="en-US" dirty="0" smtClean="0"/>
            <a:t>Cosine</a:t>
          </a:r>
          <a:endParaRPr lang="en-US" dirty="0"/>
        </a:p>
      </dgm:t>
    </dgm:pt>
    <dgm:pt modelId="{8C35C9D5-5242-4CF6-BAB1-1B56D5FC86FF}" type="parTrans" cxnId="{9F1C063A-F77C-4E3F-B3FA-7D63A2FB1E01}">
      <dgm:prSet/>
      <dgm:spPr/>
      <dgm:t>
        <a:bodyPr/>
        <a:lstStyle/>
        <a:p>
          <a:endParaRPr lang="en-US"/>
        </a:p>
      </dgm:t>
    </dgm:pt>
    <dgm:pt modelId="{924B5935-8BA7-4123-AE50-BFDE1E651BC0}" type="sibTrans" cxnId="{9F1C063A-F77C-4E3F-B3FA-7D63A2FB1E01}">
      <dgm:prSet/>
      <dgm:spPr/>
      <dgm:t>
        <a:bodyPr/>
        <a:lstStyle/>
        <a:p>
          <a:endParaRPr lang="en-US"/>
        </a:p>
      </dgm:t>
    </dgm:pt>
    <dgm:pt modelId="{6D5CEC34-9FB1-4AB9-AA86-0CC610E23E83}">
      <dgm:prSet phldrT="[Text]"/>
      <dgm:spPr/>
      <dgm:t>
        <a:bodyPr/>
        <a:lstStyle/>
        <a:p>
          <a:r>
            <a:rPr lang="en-US" dirty="0" smtClean="0"/>
            <a:t>Word Mover’s Distance</a:t>
          </a:r>
          <a:endParaRPr lang="en-US" dirty="0"/>
        </a:p>
      </dgm:t>
    </dgm:pt>
    <dgm:pt modelId="{3E2ED707-B244-4869-86A6-A22734F2C942}" type="parTrans" cxnId="{C8376B9A-E417-455E-BAB7-DCE02881395E}">
      <dgm:prSet/>
      <dgm:spPr/>
      <dgm:t>
        <a:bodyPr/>
        <a:lstStyle/>
        <a:p>
          <a:endParaRPr lang="en-US"/>
        </a:p>
      </dgm:t>
    </dgm:pt>
    <dgm:pt modelId="{496F3FDA-DB2E-41A9-81E0-724950E399EB}" type="sibTrans" cxnId="{C8376B9A-E417-455E-BAB7-DCE02881395E}">
      <dgm:prSet/>
      <dgm:spPr/>
      <dgm:t>
        <a:bodyPr/>
        <a:lstStyle/>
        <a:p>
          <a:endParaRPr lang="en-US"/>
        </a:p>
      </dgm:t>
    </dgm:pt>
    <dgm:pt modelId="{31EFC71F-F3CD-4431-84F7-FBEFB9606BBE}">
      <dgm:prSet phldrT="[Text]"/>
      <dgm:spPr/>
      <dgm:t>
        <a:bodyPr/>
        <a:lstStyle/>
        <a:p>
          <a:r>
            <a:rPr lang="en-US" dirty="0" smtClean="0"/>
            <a:t>Smooth Inverse Frequency</a:t>
          </a:r>
          <a:endParaRPr lang="en-US" dirty="0"/>
        </a:p>
      </dgm:t>
    </dgm:pt>
    <dgm:pt modelId="{C3900B33-98C7-4754-9145-F61DE7532109}" type="parTrans" cxnId="{517AD156-6506-4A0C-9B1A-1F50340AF17E}">
      <dgm:prSet/>
      <dgm:spPr/>
      <dgm:t>
        <a:bodyPr/>
        <a:lstStyle/>
        <a:p>
          <a:endParaRPr lang="en-US"/>
        </a:p>
      </dgm:t>
    </dgm:pt>
    <dgm:pt modelId="{E991313F-2871-4347-9FFA-5260198FB146}" type="sibTrans" cxnId="{517AD156-6506-4A0C-9B1A-1F50340AF17E}">
      <dgm:prSet/>
      <dgm:spPr/>
      <dgm:t>
        <a:bodyPr/>
        <a:lstStyle/>
        <a:p>
          <a:endParaRPr lang="en-US"/>
        </a:p>
      </dgm:t>
    </dgm:pt>
    <dgm:pt modelId="{AFA0F31B-ACE0-4718-9E1F-A7479D2E9549}" type="pres">
      <dgm:prSet presAssocID="{8DD0AB8B-0C47-4737-9169-C0173C85C1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E9B63A-A710-476C-84AE-D1BC3D8B19F3}" type="pres">
      <dgm:prSet presAssocID="{6DA420D4-98E7-427A-9081-0BD1B6E80180}" presName="root1" presStyleCnt="0"/>
      <dgm:spPr/>
    </dgm:pt>
    <dgm:pt modelId="{4CD654DE-453B-437E-B4AB-B9B7D957DAE1}" type="pres">
      <dgm:prSet presAssocID="{6DA420D4-98E7-427A-9081-0BD1B6E801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E5FB4D-4F53-4D71-B2AA-7001B5DB8AE2}" type="pres">
      <dgm:prSet presAssocID="{6DA420D4-98E7-427A-9081-0BD1B6E80180}" presName="level2hierChild" presStyleCnt="0"/>
      <dgm:spPr/>
    </dgm:pt>
    <dgm:pt modelId="{1F0C2B2B-77EC-4CC5-94F8-472BE82F5F24}" type="pres">
      <dgm:prSet presAssocID="{8C35C9D5-5242-4CF6-BAB1-1B56D5FC86F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EC2294C-6E46-423D-8EF9-67D27DB142A8}" type="pres">
      <dgm:prSet presAssocID="{8C35C9D5-5242-4CF6-BAB1-1B56D5FC86F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ADECACA1-00A3-49DA-9EB7-4E64229DC2D3}" type="pres">
      <dgm:prSet presAssocID="{D33846A0-DDD8-487A-B062-7981D34D5A06}" presName="root2" presStyleCnt="0"/>
      <dgm:spPr/>
    </dgm:pt>
    <dgm:pt modelId="{0C34E083-4962-4082-8156-366F85B4A7A8}" type="pres">
      <dgm:prSet presAssocID="{D33846A0-DDD8-487A-B062-7981D34D5A0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9C0053-64A6-4FBA-937A-2A337820F0E7}" type="pres">
      <dgm:prSet presAssocID="{D33846A0-DDD8-487A-B062-7981D34D5A06}" presName="level3hierChild" presStyleCnt="0"/>
      <dgm:spPr/>
    </dgm:pt>
    <dgm:pt modelId="{ACB8D50B-0492-4099-BA75-5024BF8B5E90}" type="pres">
      <dgm:prSet presAssocID="{3E2ED707-B244-4869-86A6-A22734F2C94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C59ED6E-74A3-4BF3-BAA6-38F870E48278}" type="pres">
      <dgm:prSet presAssocID="{3E2ED707-B244-4869-86A6-A22734F2C94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515B934-FBA5-4DB6-81F5-2A260C417756}" type="pres">
      <dgm:prSet presAssocID="{6D5CEC34-9FB1-4AB9-AA86-0CC610E23E83}" presName="root2" presStyleCnt="0"/>
      <dgm:spPr/>
    </dgm:pt>
    <dgm:pt modelId="{53961A36-725B-4E50-97AD-C56B4BCB6839}" type="pres">
      <dgm:prSet presAssocID="{6D5CEC34-9FB1-4AB9-AA86-0CC610E23E8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1F2CA-B4A7-423B-8107-42424B18FC2F}" type="pres">
      <dgm:prSet presAssocID="{6D5CEC34-9FB1-4AB9-AA86-0CC610E23E83}" presName="level3hierChild" presStyleCnt="0"/>
      <dgm:spPr/>
    </dgm:pt>
    <dgm:pt modelId="{83F9558A-2BB5-48D9-BC7D-C7A534D6EE70}" type="pres">
      <dgm:prSet presAssocID="{C3900B33-98C7-4754-9145-F61DE753210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E7B27AC-0E38-4C2C-AF5F-8EDC49FC8584}" type="pres">
      <dgm:prSet presAssocID="{C3900B33-98C7-4754-9145-F61DE753210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5767F59-A430-4F32-80C6-05C5F9F4E716}" type="pres">
      <dgm:prSet presAssocID="{31EFC71F-F3CD-4431-84F7-FBEFB9606BBE}" presName="root2" presStyleCnt="0"/>
      <dgm:spPr/>
    </dgm:pt>
    <dgm:pt modelId="{F3C56E73-F2AA-40C1-B9F5-358C284A60A4}" type="pres">
      <dgm:prSet presAssocID="{31EFC71F-F3CD-4431-84F7-FBEFB9606BB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123862-4391-471B-A88F-BCB012720731}" type="pres">
      <dgm:prSet presAssocID="{31EFC71F-F3CD-4431-84F7-FBEFB9606BBE}" presName="level3hierChild" presStyleCnt="0"/>
      <dgm:spPr/>
    </dgm:pt>
  </dgm:ptLst>
  <dgm:cxnLst>
    <dgm:cxn modelId="{F7A5625D-9F2F-4DE9-B6A1-ECCFE7D71E69}" type="presOf" srcId="{31EFC71F-F3CD-4431-84F7-FBEFB9606BBE}" destId="{F3C56E73-F2AA-40C1-B9F5-358C284A60A4}" srcOrd="0" destOrd="0" presId="urn:microsoft.com/office/officeart/2005/8/layout/hierarchy2"/>
    <dgm:cxn modelId="{C8376B9A-E417-455E-BAB7-DCE02881395E}" srcId="{6DA420D4-98E7-427A-9081-0BD1B6E80180}" destId="{6D5CEC34-9FB1-4AB9-AA86-0CC610E23E83}" srcOrd="1" destOrd="0" parTransId="{3E2ED707-B244-4869-86A6-A22734F2C942}" sibTransId="{496F3FDA-DB2E-41A9-81E0-724950E399EB}"/>
    <dgm:cxn modelId="{F58A7EAA-7ED5-4DA1-8434-75F58F7C5FBF}" type="presOf" srcId="{8DD0AB8B-0C47-4737-9169-C0173C85C1BF}" destId="{AFA0F31B-ACE0-4718-9E1F-A7479D2E9549}" srcOrd="0" destOrd="0" presId="urn:microsoft.com/office/officeart/2005/8/layout/hierarchy2"/>
    <dgm:cxn modelId="{C6E9F053-5AE4-4CFD-BAB2-3976C34E1C6C}" type="presOf" srcId="{8C35C9D5-5242-4CF6-BAB1-1B56D5FC86FF}" destId="{1F0C2B2B-77EC-4CC5-94F8-472BE82F5F24}" srcOrd="0" destOrd="0" presId="urn:microsoft.com/office/officeart/2005/8/layout/hierarchy2"/>
    <dgm:cxn modelId="{46FC124C-B47E-434F-857F-8329EDF9F725}" type="presOf" srcId="{3E2ED707-B244-4869-86A6-A22734F2C942}" destId="{1C59ED6E-74A3-4BF3-BAA6-38F870E48278}" srcOrd="1" destOrd="0" presId="urn:microsoft.com/office/officeart/2005/8/layout/hierarchy2"/>
    <dgm:cxn modelId="{9F1C063A-F77C-4E3F-B3FA-7D63A2FB1E01}" srcId="{6DA420D4-98E7-427A-9081-0BD1B6E80180}" destId="{D33846A0-DDD8-487A-B062-7981D34D5A06}" srcOrd="0" destOrd="0" parTransId="{8C35C9D5-5242-4CF6-BAB1-1B56D5FC86FF}" sibTransId="{924B5935-8BA7-4123-AE50-BFDE1E651BC0}"/>
    <dgm:cxn modelId="{517AD156-6506-4A0C-9B1A-1F50340AF17E}" srcId="{6DA420D4-98E7-427A-9081-0BD1B6E80180}" destId="{31EFC71F-F3CD-4431-84F7-FBEFB9606BBE}" srcOrd="2" destOrd="0" parTransId="{C3900B33-98C7-4754-9145-F61DE7532109}" sibTransId="{E991313F-2871-4347-9FFA-5260198FB146}"/>
    <dgm:cxn modelId="{ECF02EC0-1E43-4CEA-A81F-27AB71F365A6}" type="presOf" srcId="{8C35C9D5-5242-4CF6-BAB1-1B56D5FC86FF}" destId="{BEC2294C-6E46-423D-8EF9-67D27DB142A8}" srcOrd="1" destOrd="0" presId="urn:microsoft.com/office/officeart/2005/8/layout/hierarchy2"/>
    <dgm:cxn modelId="{EA1B67A9-6FFE-4EBD-B0AA-5AAD1A0CC365}" type="presOf" srcId="{D33846A0-DDD8-487A-B062-7981D34D5A06}" destId="{0C34E083-4962-4082-8156-366F85B4A7A8}" srcOrd="0" destOrd="0" presId="urn:microsoft.com/office/officeart/2005/8/layout/hierarchy2"/>
    <dgm:cxn modelId="{A908FBC4-1BAB-4EDC-B18C-31900D6A9D69}" type="presOf" srcId="{C3900B33-98C7-4754-9145-F61DE7532109}" destId="{83F9558A-2BB5-48D9-BC7D-C7A534D6EE70}" srcOrd="0" destOrd="0" presId="urn:microsoft.com/office/officeart/2005/8/layout/hierarchy2"/>
    <dgm:cxn modelId="{D0757B7B-D801-49A1-B0B4-07543E333E9D}" srcId="{8DD0AB8B-0C47-4737-9169-C0173C85C1BF}" destId="{6DA420D4-98E7-427A-9081-0BD1B6E80180}" srcOrd="0" destOrd="0" parTransId="{4396851C-C1DC-4D10-BD2A-F889BCB9B381}" sibTransId="{6D13EC96-0661-4C91-AFC5-7BED6ACF8D6B}"/>
    <dgm:cxn modelId="{E5D0C7B6-A935-4B7F-961F-4D0BAD5647AA}" type="presOf" srcId="{3E2ED707-B244-4869-86A6-A22734F2C942}" destId="{ACB8D50B-0492-4099-BA75-5024BF8B5E90}" srcOrd="0" destOrd="0" presId="urn:microsoft.com/office/officeart/2005/8/layout/hierarchy2"/>
    <dgm:cxn modelId="{12A70D30-9DE2-4531-91F4-6A0FDD1D8901}" type="presOf" srcId="{6D5CEC34-9FB1-4AB9-AA86-0CC610E23E83}" destId="{53961A36-725B-4E50-97AD-C56B4BCB6839}" srcOrd="0" destOrd="0" presId="urn:microsoft.com/office/officeart/2005/8/layout/hierarchy2"/>
    <dgm:cxn modelId="{BFB413C1-D3F3-4BA7-83FD-C1AB1EF3800B}" type="presOf" srcId="{6DA420D4-98E7-427A-9081-0BD1B6E80180}" destId="{4CD654DE-453B-437E-B4AB-B9B7D957DAE1}" srcOrd="0" destOrd="0" presId="urn:microsoft.com/office/officeart/2005/8/layout/hierarchy2"/>
    <dgm:cxn modelId="{F76FA824-4643-426F-B911-C27F55C83830}" type="presOf" srcId="{C3900B33-98C7-4754-9145-F61DE7532109}" destId="{1E7B27AC-0E38-4C2C-AF5F-8EDC49FC8584}" srcOrd="1" destOrd="0" presId="urn:microsoft.com/office/officeart/2005/8/layout/hierarchy2"/>
    <dgm:cxn modelId="{ABAB420B-5BA4-4792-AD8E-2C84537C34B5}" type="presParOf" srcId="{AFA0F31B-ACE0-4718-9E1F-A7479D2E9549}" destId="{81E9B63A-A710-476C-84AE-D1BC3D8B19F3}" srcOrd="0" destOrd="0" presId="urn:microsoft.com/office/officeart/2005/8/layout/hierarchy2"/>
    <dgm:cxn modelId="{BF348650-D27C-4D29-9104-BBEEF829E363}" type="presParOf" srcId="{81E9B63A-A710-476C-84AE-D1BC3D8B19F3}" destId="{4CD654DE-453B-437E-B4AB-B9B7D957DAE1}" srcOrd="0" destOrd="0" presId="urn:microsoft.com/office/officeart/2005/8/layout/hierarchy2"/>
    <dgm:cxn modelId="{7EA3DC75-D3D8-4C25-8D69-270B0A86BC5C}" type="presParOf" srcId="{81E9B63A-A710-476C-84AE-D1BC3D8B19F3}" destId="{89E5FB4D-4F53-4D71-B2AA-7001B5DB8AE2}" srcOrd="1" destOrd="0" presId="urn:microsoft.com/office/officeart/2005/8/layout/hierarchy2"/>
    <dgm:cxn modelId="{1B3FE767-2457-47C2-A135-871DB50992A0}" type="presParOf" srcId="{89E5FB4D-4F53-4D71-B2AA-7001B5DB8AE2}" destId="{1F0C2B2B-77EC-4CC5-94F8-472BE82F5F24}" srcOrd="0" destOrd="0" presId="urn:microsoft.com/office/officeart/2005/8/layout/hierarchy2"/>
    <dgm:cxn modelId="{D67ABF43-3320-4F1B-ACE4-7F85FDAFF39C}" type="presParOf" srcId="{1F0C2B2B-77EC-4CC5-94F8-472BE82F5F24}" destId="{BEC2294C-6E46-423D-8EF9-67D27DB142A8}" srcOrd="0" destOrd="0" presId="urn:microsoft.com/office/officeart/2005/8/layout/hierarchy2"/>
    <dgm:cxn modelId="{80816032-D242-4BBE-B8B7-62F66A1DAFA7}" type="presParOf" srcId="{89E5FB4D-4F53-4D71-B2AA-7001B5DB8AE2}" destId="{ADECACA1-00A3-49DA-9EB7-4E64229DC2D3}" srcOrd="1" destOrd="0" presId="urn:microsoft.com/office/officeart/2005/8/layout/hierarchy2"/>
    <dgm:cxn modelId="{2768F4A8-AA6C-4867-A9FB-D3CE5D42C501}" type="presParOf" srcId="{ADECACA1-00A3-49DA-9EB7-4E64229DC2D3}" destId="{0C34E083-4962-4082-8156-366F85B4A7A8}" srcOrd="0" destOrd="0" presId="urn:microsoft.com/office/officeart/2005/8/layout/hierarchy2"/>
    <dgm:cxn modelId="{694567B0-1B78-4CAD-85E9-2C7D44BAD740}" type="presParOf" srcId="{ADECACA1-00A3-49DA-9EB7-4E64229DC2D3}" destId="{289C0053-64A6-4FBA-937A-2A337820F0E7}" srcOrd="1" destOrd="0" presId="urn:microsoft.com/office/officeart/2005/8/layout/hierarchy2"/>
    <dgm:cxn modelId="{D3B54285-D273-45ED-83BF-0A6BB46E9172}" type="presParOf" srcId="{89E5FB4D-4F53-4D71-B2AA-7001B5DB8AE2}" destId="{ACB8D50B-0492-4099-BA75-5024BF8B5E90}" srcOrd="2" destOrd="0" presId="urn:microsoft.com/office/officeart/2005/8/layout/hierarchy2"/>
    <dgm:cxn modelId="{F5636821-12AB-4A79-AE48-38FD8DEB4337}" type="presParOf" srcId="{ACB8D50B-0492-4099-BA75-5024BF8B5E90}" destId="{1C59ED6E-74A3-4BF3-BAA6-38F870E48278}" srcOrd="0" destOrd="0" presId="urn:microsoft.com/office/officeart/2005/8/layout/hierarchy2"/>
    <dgm:cxn modelId="{0BC1E75F-8962-4197-B9F0-1EF0D374198E}" type="presParOf" srcId="{89E5FB4D-4F53-4D71-B2AA-7001B5DB8AE2}" destId="{5515B934-FBA5-4DB6-81F5-2A260C417756}" srcOrd="3" destOrd="0" presId="urn:microsoft.com/office/officeart/2005/8/layout/hierarchy2"/>
    <dgm:cxn modelId="{3C66860F-EDB7-4642-BD20-F4C9851877E2}" type="presParOf" srcId="{5515B934-FBA5-4DB6-81F5-2A260C417756}" destId="{53961A36-725B-4E50-97AD-C56B4BCB6839}" srcOrd="0" destOrd="0" presId="urn:microsoft.com/office/officeart/2005/8/layout/hierarchy2"/>
    <dgm:cxn modelId="{909023D5-2F10-4CCB-B893-2E43FB915C0B}" type="presParOf" srcId="{5515B934-FBA5-4DB6-81F5-2A260C417756}" destId="{FBD1F2CA-B4A7-423B-8107-42424B18FC2F}" srcOrd="1" destOrd="0" presId="urn:microsoft.com/office/officeart/2005/8/layout/hierarchy2"/>
    <dgm:cxn modelId="{2737A6D0-7741-4FF8-9005-6814BE3AED6F}" type="presParOf" srcId="{89E5FB4D-4F53-4D71-B2AA-7001B5DB8AE2}" destId="{83F9558A-2BB5-48D9-BC7D-C7A534D6EE70}" srcOrd="4" destOrd="0" presId="urn:microsoft.com/office/officeart/2005/8/layout/hierarchy2"/>
    <dgm:cxn modelId="{85076B8D-914F-4935-BD26-7D0E85198E64}" type="presParOf" srcId="{83F9558A-2BB5-48D9-BC7D-C7A534D6EE70}" destId="{1E7B27AC-0E38-4C2C-AF5F-8EDC49FC8584}" srcOrd="0" destOrd="0" presId="urn:microsoft.com/office/officeart/2005/8/layout/hierarchy2"/>
    <dgm:cxn modelId="{E7DC931A-D3EA-4E70-B2F5-419F9047FCE5}" type="presParOf" srcId="{89E5FB4D-4F53-4D71-B2AA-7001B5DB8AE2}" destId="{35767F59-A430-4F32-80C6-05C5F9F4E716}" srcOrd="5" destOrd="0" presId="urn:microsoft.com/office/officeart/2005/8/layout/hierarchy2"/>
    <dgm:cxn modelId="{372CB2BD-B38E-4081-871D-6630DCF52C2F}" type="presParOf" srcId="{35767F59-A430-4F32-80C6-05C5F9F4E716}" destId="{F3C56E73-F2AA-40C1-B9F5-358C284A60A4}" srcOrd="0" destOrd="0" presId="urn:microsoft.com/office/officeart/2005/8/layout/hierarchy2"/>
    <dgm:cxn modelId="{61E981E6-80E6-4A7C-B050-4B48F2110009}" type="presParOf" srcId="{35767F59-A430-4F32-80C6-05C5F9F4E716}" destId="{5E123862-4391-471B-A88F-BCB012720731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96929-3BEA-45C0-8DBE-C95302A0A98F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FFDB5F26-E981-409D-BF76-FC07EA679761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30405"/>
              </a:solidFill>
              <a:latin typeface="Josefin Sans" charset="0"/>
            </a:rPr>
            <a:t>Graph Embeddings</a:t>
          </a:r>
          <a:endParaRPr lang="en-US" sz="2900" dirty="0">
            <a:solidFill>
              <a:srgbClr val="030405"/>
            </a:solidFill>
            <a:latin typeface="Josefin Sans" charset="0"/>
          </a:endParaRPr>
        </a:p>
      </dgm:t>
    </dgm:pt>
    <dgm:pt modelId="{B7DD9EC8-BB5F-4CE8-BCF8-E432A586EE88}" type="parTrans" cxnId="{1E28035E-85ED-4CE8-AAD0-A5F689C43AA8}">
      <dgm:prSet/>
      <dgm:spPr/>
      <dgm:t>
        <a:bodyPr/>
        <a:lstStyle/>
        <a:p>
          <a:endParaRPr lang="en-US"/>
        </a:p>
      </dgm:t>
    </dgm:pt>
    <dgm:pt modelId="{E88D6FDF-4F73-4F4C-93F2-63F099F8C0F5}" type="sibTrans" cxnId="{1E28035E-85ED-4CE8-AAD0-A5F689C43AA8}">
      <dgm:prSet/>
      <dgm:spPr/>
      <dgm:t>
        <a:bodyPr/>
        <a:lstStyle/>
        <a:p>
          <a:endParaRPr lang="en-US"/>
        </a:p>
      </dgm:t>
    </dgm:pt>
    <dgm:pt modelId="{DAB504B8-D50F-4806-91F8-8FD55A1DD3C9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30405"/>
              </a:solidFill>
              <a:latin typeface="Josefin Sans" charset="0"/>
            </a:rPr>
            <a:t>Enhance the model built for Online Education Evaluation tasks</a:t>
          </a:r>
          <a:endParaRPr lang="en-US" sz="1200" dirty="0">
            <a:solidFill>
              <a:srgbClr val="030405"/>
            </a:solidFill>
            <a:latin typeface="Josefin Sans" charset="0"/>
          </a:endParaRPr>
        </a:p>
      </dgm:t>
    </dgm:pt>
    <dgm:pt modelId="{57C9590E-E333-4D78-B7DB-5DF8A1A52681}" type="sibTrans" cxnId="{6A2C75E4-E21B-4D63-AB8A-6EE94539A3D6}">
      <dgm:prSet/>
      <dgm:spPr/>
      <dgm:t>
        <a:bodyPr/>
        <a:lstStyle/>
        <a:p>
          <a:endParaRPr lang="en-US"/>
        </a:p>
      </dgm:t>
    </dgm:pt>
    <dgm:pt modelId="{E3A71729-3FD9-4EC8-8FB6-7051C321B1B4}" type="parTrans" cxnId="{6A2C75E4-E21B-4D63-AB8A-6EE94539A3D6}">
      <dgm:prSet/>
      <dgm:spPr/>
      <dgm:t>
        <a:bodyPr/>
        <a:lstStyle/>
        <a:p>
          <a:endParaRPr lang="en-US"/>
        </a:p>
      </dgm:t>
    </dgm:pt>
    <dgm:pt modelId="{A9E4ED42-24C2-4DF1-955B-CF01B8710D21}" type="pres">
      <dgm:prSet presAssocID="{F1096929-3BEA-45C0-8DBE-C95302A0A98F}" presName="arrowDiagram" presStyleCnt="0">
        <dgm:presLayoutVars>
          <dgm:chMax val="5"/>
          <dgm:dir/>
          <dgm:resizeHandles val="exact"/>
        </dgm:presLayoutVars>
      </dgm:prSet>
      <dgm:spPr/>
    </dgm:pt>
    <dgm:pt modelId="{447F07EC-90AD-401D-9C94-7714D67965C1}" type="pres">
      <dgm:prSet presAssocID="{F1096929-3BEA-45C0-8DBE-C95302A0A98F}" presName="arrow" presStyleLbl="bgShp" presStyleIdx="0" presStyleCnt="1" custLinFactNeighborY="1829"/>
      <dgm:spPr/>
    </dgm:pt>
    <dgm:pt modelId="{8078EDA3-61CC-4832-BFDD-6D7EDB6C7E73}" type="pres">
      <dgm:prSet presAssocID="{F1096929-3BEA-45C0-8DBE-C95302A0A98F}" presName="arrowDiagram2" presStyleCnt="0"/>
      <dgm:spPr/>
    </dgm:pt>
    <dgm:pt modelId="{72E6C93E-00F9-4EC4-98A8-776B874F1BE5}" type="pres">
      <dgm:prSet presAssocID="{FFDB5F26-E981-409D-BF76-FC07EA679761}" presName="bullet2a" presStyleLbl="node1" presStyleIdx="0" presStyleCnt="2"/>
      <dgm:spPr/>
    </dgm:pt>
    <dgm:pt modelId="{2BC4D42C-86B7-4327-9027-36E9FFD035FE}" type="pres">
      <dgm:prSet presAssocID="{FFDB5F26-E981-409D-BF76-FC07EA679761}" presName="textBox2a" presStyleLbl="revTx" presStyleIdx="0" presStyleCnt="2" custScaleX="122157" custScaleY="74296" custLinFactX="27931" custLinFactNeighborX="100000" custLinFactNeighborY="-44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05E2B-EA79-45BF-B07B-E61521C85A5B}" type="pres">
      <dgm:prSet presAssocID="{DAB504B8-D50F-4806-91F8-8FD55A1DD3C9}" presName="bullet2b" presStyleLbl="node1" presStyleIdx="1" presStyleCnt="2"/>
      <dgm:spPr/>
    </dgm:pt>
    <dgm:pt modelId="{57D0A439-443D-4ABF-A789-817D9BE81DED}" type="pres">
      <dgm:prSet presAssocID="{DAB504B8-D50F-4806-91F8-8FD55A1DD3C9}" presName="textBox2b" presStyleLbl="revTx" presStyleIdx="1" presStyleCnt="2" custScaleX="237710" custScaleY="49215" custLinFactNeighborX="-33458" custLinFactNeighborY="17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A1F186-028A-4E06-A4B0-09535ABBC986}" type="presOf" srcId="{FFDB5F26-E981-409D-BF76-FC07EA679761}" destId="{2BC4D42C-86B7-4327-9027-36E9FFD035FE}" srcOrd="0" destOrd="0" presId="urn:microsoft.com/office/officeart/2005/8/layout/arrow2"/>
    <dgm:cxn modelId="{1E28035E-85ED-4CE8-AAD0-A5F689C43AA8}" srcId="{F1096929-3BEA-45C0-8DBE-C95302A0A98F}" destId="{FFDB5F26-E981-409D-BF76-FC07EA679761}" srcOrd="0" destOrd="0" parTransId="{B7DD9EC8-BB5F-4CE8-BCF8-E432A586EE88}" sibTransId="{E88D6FDF-4F73-4F4C-93F2-63F099F8C0F5}"/>
    <dgm:cxn modelId="{EFAF8A4F-974D-424D-A9B2-30DCB87CD501}" type="presOf" srcId="{DAB504B8-D50F-4806-91F8-8FD55A1DD3C9}" destId="{57D0A439-443D-4ABF-A789-817D9BE81DED}" srcOrd="0" destOrd="0" presId="urn:microsoft.com/office/officeart/2005/8/layout/arrow2"/>
    <dgm:cxn modelId="{C93846AF-9DB6-40CC-A015-8F6054ACF769}" type="presOf" srcId="{F1096929-3BEA-45C0-8DBE-C95302A0A98F}" destId="{A9E4ED42-24C2-4DF1-955B-CF01B8710D21}" srcOrd="0" destOrd="0" presId="urn:microsoft.com/office/officeart/2005/8/layout/arrow2"/>
    <dgm:cxn modelId="{6A2C75E4-E21B-4D63-AB8A-6EE94539A3D6}" srcId="{F1096929-3BEA-45C0-8DBE-C95302A0A98F}" destId="{DAB504B8-D50F-4806-91F8-8FD55A1DD3C9}" srcOrd="1" destOrd="0" parTransId="{E3A71729-3FD9-4EC8-8FB6-7051C321B1B4}" sibTransId="{57C9590E-E333-4D78-B7DB-5DF8A1A52681}"/>
    <dgm:cxn modelId="{248AA639-93CC-46BA-B1EC-89426291AC78}" type="presParOf" srcId="{A9E4ED42-24C2-4DF1-955B-CF01B8710D21}" destId="{447F07EC-90AD-401D-9C94-7714D67965C1}" srcOrd="0" destOrd="0" presId="urn:microsoft.com/office/officeart/2005/8/layout/arrow2"/>
    <dgm:cxn modelId="{0F62FFB1-FACD-4798-B778-F0BD81C2A665}" type="presParOf" srcId="{A9E4ED42-24C2-4DF1-955B-CF01B8710D21}" destId="{8078EDA3-61CC-4832-BFDD-6D7EDB6C7E73}" srcOrd="1" destOrd="0" presId="urn:microsoft.com/office/officeart/2005/8/layout/arrow2"/>
    <dgm:cxn modelId="{B387A967-629D-44BE-A078-987985F23510}" type="presParOf" srcId="{8078EDA3-61CC-4832-BFDD-6D7EDB6C7E73}" destId="{72E6C93E-00F9-4EC4-98A8-776B874F1BE5}" srcOrd="0" destOrd="0" presId="urn:microsoft.com/office/officeart/2005/8/layout/arrow2"/>
    <dgm:cxn modelId="{40C3F20E-2618-4012-ABF1-5C2718B9B5A9}" type="presParOf" srcId="{8078EDA3-61CC-4832-BFDD-6D7EDB6C7E73}" destId="{2BC4D42C-86B7-4327-9027-36E9FFD035FE}" srcOrd="1" destOrd="0" presId="urn:microsoft.com/office/officeart/2005/8/layout/arrow2"/>
    <dgm:cxn modelId="{90109429-1F78-485E-A1BC-8766E79DA676}" type="presParOf" srcId="{8078EDA3-61CC-4832-BFDD-6D7EDB6C7E73}" destId="{21605E2B-EA79-45BF-B07B-E61521C85A5B}" srcOrd="2" destOrd="0" presId="urn:microsoft.com/office/officeart/2005/8/layout/arrow2"/>
    <dgm:cxn modelId="{71412EED-C761-4671-BD48-6D525254F850}" type="presParOf" srcId="{8078EDA3-61CC-4832-BFDD-6D7EDB6C7E73}" destId="{57D0A439-443D-4ABF-A789-817D9BE81DED}" srcOrd="3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2eeea5bd4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2eeea5bd4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2eeea5bd4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2eeea5bd4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6b373fa0a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6b373fa0a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6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0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rxiv.org/pdf/1802.05365.pdf" TargetMode="External"/><Relationship Id="rId4" Type="http://schemas.openxmlformats.org/officeDocument/2006/relationships/hyperlink" Target="https://www.aclweb.org/anthology/R19-1115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7150"/>
            <a:ext cx="6705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" y="285750"/>
            <a:ext cx="1981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US" sz="21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AIET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200150"/>
            <a:ext cx="2286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3600"/>
              <a:defRPr/>
            </a:pPr>
            <a:r>
              <a:rPr lang="en-US" sz="21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Semantic </a:t>
            </a:r>
          </a:p>
          <a:p>
            <a:pPr lvl="0" algn="ctr">
              <a:buClr>
                <a:schemeClr val="dk1"/>
              </a:buClr>
              <a:buSzPts val="3600"/>
              <a:defRPr/>
            </a:pPr>
            <a:r>
              <a:rPr lang="en-US" sz="21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Textual Similarity</a:t>
            </a:r>
          </a:p>
          <a:p>
            <a:pPr lvl="0" algn="ctr">
              <a:buClr>
                <a:schemeClr val="dk1"/>
              </a:buClr>
              <a:buSzPts val="3600"/>
              <a:defRPr/>
            </a:pPr>
            <a:r>
              <a:rPr lang="en-US" sz="21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(NLP)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4670852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US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Feb  6</a:t>
            </a:r>
            <a:r>
              <a:rPr lang="en-US" baseline="300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th</a:t>
            </a:r>
            <a:r>
              <a:rPr lang="en-US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, 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571750"/>
            <a:ext cx="2590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3600"/>
              <a:defRPr/>
            </a:pPr>
            <a:r>
              <a:rPr lang="en-US" sz="1200" u="sng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Team </a:t>
            </a:r>
          </a:p>
          <a:p>
            <a:pPr lvl="0">
              <a:buClr>
                <a:schemeClr val="dk1"/>
              </a:buClr>
              <a:buSzPts val="3600"/>
              <a:defRPr/>
            </a:pPr>
            <a:endParaRPr lang="en-US" sz="1200" u="sng" dirty="0" smtClean="0">
              <a:solidFill>
                <a:srgbClr val="0070C0"/>
              </a:solidFill>
              <a:latin typeface="Josefin Sans" charset="0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3600"/>
              <a:defRPr/>
            </a:pP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Priyambada</a:t>
            </a:r>
            <a:r>
              <a:rPr lang="en-US" sz="1200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Ambastha</a:t>
            </a:r>
            <a:r>
              <a:rPr lang="en-US" sz="1200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 - Mentor</a:t>
            </a:r>
          </a:p>
          <a:p>
            <a:pPr lvl="0">
              <a:buClr>
                <a:schemeClr val="dk1"/>
              </a:buClr>
              <a:buSzPts val="3600"/>
              <a:defRPr/>
            </a:pP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Durga</a:t>
            </a:r>
            <a:r>
              <a:rPr lang="en-US" sz="1200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 Prasad </a:t>
            </a:r>
          </a:p>
          <a:p>
            <a:pPr lvl="0">
              <a:buClr>
                <a:schemeClr val="dk1"/>
              </a:buClr>
              <a:buSzPts val="3600"/>
              <a:defRPr/>
            </a:pP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Prith</a:t>
            </a:r>
            <a:r>
              <a:rPr lang="en-US" sz="1200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 Sharma </a:t>
            </a:r>
          </a:p>
          <a:p>
            <a:pPr lvl="0">
              <a:buClr>
                <a:schemeClr val="dk1"/>
              </a:buClr>
              <a:buSzPts val="3600"/>
              <a:defRPr/>
            </a:pP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Yamini</a:t>
            </a:r>
            <a:r>
              <a:rPr lang="en-US" sz="1200" dirty="0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Josefin Sans" charset="0"/>
                <a:ea typeface="Lilita One"/>
                <a:cs typeface="Lilita One"/>
                <a:sym typeface="Lilita One"/>
              </a:rPr>
              <a:t>Harikrishnan</a:t>
            </a:r>
            <a:endParaRPr lang="en-US" sz="1200" dirty="0" smtClean="0">
              <a:solidFill>
                <a:srgbClr val="0070C0"/>
              </a:solidFill>
              <a:latin typeface="Josefin Sans" charset="0"/>
              <a:ea typeface="Lilita One"/>
              <a:cs typeface="Lilita One"/>
              <a:sym typeface="Lilita One"/>
            </a:endParaRPr>
          </a:p>
          <a:p>
            <a:pPr lvl="0" algn="ctr">
              <a:buClr>
                <a:schemeClr val="dk1"/>
              </a:buClr>
              <a:buSzPts val="3600"/>
              <a:defRPr/>
            </a:pPr>
            <a:endParaRPr lang="en-US" sz="1000" u="sng" dirty="0" smtClean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6469790" y="895350"/>
            <a:ext cx="1226410" cy="1118324"/>
            <a:chOff x="6013301" y="2412912"/>
            <a:chExt cx="1226410" cy="11183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6013301" y="2412912"/>
              <a:ext cx="658462" cy="5648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2" name="Google Shape;3132;p57"/>
          <p:cNvSpPr/>
          <p:nvPr/>
        </p:nvSpPr>
        <p:spPr>
          <a:xfrm>
            <a:off x="2133600" y="895351"/>
            <a:ext cx="685800" cy="609599"/>
          </a:xfrm>
          <a:custGeom>
            <a:avLst/>
            <a:gdLst/>
            <a:ahLst/>
            <a:cxnLst/>
            <a:rect l="l" t="t" r="r" b="b"/>
            <a:pathLst>
              <a:path w="44295" h="27120" extrusionOk="0">
                <a:moveTo>
                  <a:pt x="44260" y="0"/>
                </a:moveTo>
                <a:cubicBezTo>
                  <a:pt x="44118" y="0"/>
                  <a:pt x="34235" y="5991"/>
                  <a:pt x="22089" y="13451"/>
                </a:cubicBezTo>
                <a:cubicBezTo>
                  <a:pt x="9875" y="20937"/>
                  <a:pt x="0" y="27052"/>
                  <a:pt x="33" y="27119"/>
                </a:cubicBezTo>
                <a:cubicBezTo>
                  <a:pt x="34" y="27119"/>
                  <a:pt x="34" y="27119"/>
                  <a:pt x="34" y="27119"/>
                </a:cubicBezTo>
                <a:cubicBezTo>
                  <a:pt x="149" y="27119"/>
                  <a:pt x="10042" y="21123"/>
                  <a:pt x="22206" y="13669"/>
                </a:cubicBezTo>
                <a:cubicBezTo>
                  <a:pt x="34420" y="6183"/>
                  <a:pt x="44294" y="68"/>
                  <a:pt x="44261" y="1"/>
                </a:cubicBezTo>
                <a:cubicBezTo>
                  <a:pt x="44261" y="1"/>
                  <a:pt x="44260" y="0"/>
                  <a:pt x="44260" y="0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5" name="Google Shape;3135;p57"/>
          <p:cNvGrpSpPr/>
          <p:nvPr/>
        </p:nvGrpSpPr>
        <p:grpSpPr>
          <a:xfrm>
            <a:off x="2209800" y="57150"/>
            <a:ext cx="4724400" cy="838200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5927" y="1612814"/>
              <a:ext cx="3356826" cy="556724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609600" y="270150"/>
            <a:ext cx="78906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Unsupervised Techniques Used </a:t>
            </a:r>
            <a:br>
              <a:rPr lang="en" dirty="0" smtClean="0"/>
            </a:br>
            <a:endParaRPr/>
          </a:p>
        </p:txBody>
      </p:sp>
      <p:sp>
        <p:nvSpPr>
          <p:cNvPr id="316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3105000" y="234315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Global Matrix Factorisation </a:t>
            </a:r>
          </a:p>
          <a:p>
            <a:pPr marL="0" indent="0" algn="l">
              <a:buFont typeface="Arial" pitchFamily="34" charset="0"/>
              <a:buChar char="•"/>
            </a:pPr>
            <a:r>
              <a:rPr lang="en" dirty="0" smtClean="0"/>
              <a:t> Local Context Window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Stanford</a:t>
            </a:r>
            <a:endParaRPr/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2819400" y="20227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GloVe</a:t>
            </a:r>
            <a:endParaRPr/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6553200" y="20227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BERT</a:t>
            </a:r>
            <a:endParaRPr/>
          </a:p>
        </p:txBody>
      </p:sp>
      <p:grpSp>
        <p:nvGrpSpPr>
          <p:cNvPr id="3174" name="Google Shape;3174;p57"/>
          <p:cNvGrpSpPr/>
          <p:nvPr/>
        </p:nvGrpSpPr>
        <p:grpSpPr>
          <a:xfrm>
            <a:off x="7269250" y="1539760"/>
            <a:ext cx="198350" cy="269990"/>
            <a:chOff x="7766075" y="1626413"/>
            <a:chExt cx="298675" cy="406550"/>
          </a:xfrm>
        </p:grpSpPr>
        <p:sp>
          <p:nvSpPr>
            <p:cNvPr id="3175" name="Google Shape;3175;p57"/>
            <p:cNvSpPr/>
            <p:nvPr/>
          </p:nvSpPr>
          <p:spPr>
            <a:xfrm>
              <a:off x="7815475" y="1626413"/>
              <a:ext cx="192275" cy="192275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3861" y="0"/>
                  </a:moveTo>
                  <a:cubicBezTo>
                    <a:pt x="1733" y="0"/>
                    <a:pt x="0" y="1611"/>
                    <a:pt x="0" y="3587"/>
                  </a:cubicBezTo>
                  <a:lnTo>
                    <a:pt x="0" y="4499"/>
                  </a:lnTo>
                  <a:cubicBezTo>
                    <a:pt x="0" y="4878"/>
                    <a:pt x="289" y="5068"/>
                    <a:pt x="578" y="5068"/>
                  </a:cubicBezTo>
                  <a:cubicBezTo>
                    <a:pt x="867" y="5068"/>
                    <a:pt x="1155" y="4878"/>
                    <a:pt x="1155" y="4499"/>
                  </a:cubicBezTo>
                  <a:lnTo>
                    <a:pt x="1155" y="3587"/>
                  </a:lnTo>
                  <a:cubicBezTo>
                    <a:pt x="1155" y="2249"/>
                    <a:pt x="2371" y="1155"/>
                    <a:pt x="3861" y="1155"/>
                  </a:cubicBezTo>
                  <a:cubicBezTo>
                    <a:pt x="5350" y="1155"/>
                    <a:pt x="6566" y="2249"/>
                    <a:pt x="6566" y="3587"/>
                  </a:cubicBezTo>
                  <a:lnTo>
                    <a:pt x="6566" y="7143"/>
                  </a:lnTo>
                  <a:cubicBezTo>
                    <a:pt x="6566" y="7447"/>
                    <a:pt x="6809" y="7690"/>
                    <a:pt x="7143" y="7690"/>
                  </a:cubicBezTo>
                  <a:cubicBezTo>
                    <a:pt x="7447" y="7690"/>
                    <a:pt x="7690" y="7447"/>
                    <a:pt x="7690" y="7143"/>
                  </a:cubicBezTo>
                  <a:lnTo>
                    <a:pt x="7690" y="3587"/>
                  </a:lnTo>
                  <a:cubicBezTo>
                    <a:pt x="7690" y="1611"/>
                    <a:pt x="5958" y="0"/>
                    <a:pt x="3861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7766075" y="1804963"/>
              <a:ext cx="298675" cy="228000"/>
            </a:xfrm>
            <a:custGeom>
              <a:avLst/>
              <a:gdLst/>
              <a:ahLst/>
              <a:cxnLst/>
              <a:rect l="l" t="t" r="r" b="b"/>
              <a:pathLst>
                <a:path w="11947" h="9120" extrusionOk="0">
                  <a:moveTo>
                    <a:pt x="1" y="1"/>
                  </a:moveTo>
                  <a:lnTo>
                    <a:pt x="1" y="9120"/>
                  </a:lnTo>
                  <a:lnTo>
                    <a:pt x="11946" y="9120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7893750" y="1861963"/>
              <a:ext cx="43325" cy="85125"/>
            </a:xfrm>
            <a:custGeom>
              <a:avLst/>
              <a:gdLst/>
              <a:ahLst/>
              <a:cxnLst/>
              <a:rect l="l" t="t" r="r" b="b"/>
              <a:pathLst>
                <a:path w="1733" h="3405" extrusionOk="0">
                  <a:moveTo>
                    <a:pt x="851" y="1"/>
                  </a:moveTo>
                  <a:cubicBezTo>
                    <a:pt x="395" y="1"/>
                    <a:pt x="0" y="365"/>
                    <a:pt x="0" y="852"/>
                  </a:cubicBezTo>
                  <a:lnTo>
                    <a:pt x="0" y="2554"/>
                  </a:lnTo>
                  <a:cubicBezTo>
                    <a:pt x="0" y="3010"/>
                    <a:pt x="395" y="3405"/>
                    <a:pt x="851" y="3405"/>
                  </a:cubicBezTo>
                  <a:cubicBezTo>
                    <a:pt x="1337" y="3405"/>
                    <a:pt x="1702" y="3010"/>
                    <a:pt x="1733" y="2554"/>
                  </a:cubicBezTo>
                  <a:lnTo>
                    <a:pt x="1733" y="852"/>
                  </a:lnTo>
                  <a:cubicBezTo>
                    <a:pt x="1702" y="365"/>
                    <a:pt x="1337" y="1"/>
                    <a:pt x="851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7766075" y="1989638"/>
              <a:ext cx="298675" cy="42575"/>
            </a:xfrm>
            <a:custGeom>
              <a:avLst/>
              <a:gdLst/>
              <a:ahLst/>
              <a:cxnLst/>
              <a:rect l="l" t="t" r="r" b="b"/>
              <a:pathLst>
                <a:path w="11947" h="1703" extrusionOk="0">
                  <a:moveTo>
                    <a:pt x="1" y="0"/>
                  </a:moveTo>
                  <a:lnTo>
                    <a:pt x="1" y="1702"/>
                  </a:lnTo>
                  <a:lnTo>
                    <a:pt x="11946" y="1702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5" name="Google Shape;3185;p57"/>
          <p:cNvGrpSpPr/>
          <p:nvPr/>
        </p:nvGrpSpPr>
        <p:grpSpPr>
          <a:xfrm>
            <a:off x="3549142" y="1538469"/>
            <a:ext cx="260858" cy="271281"/>
            <a:chOff x="4398225" y="1626413"/>
            <a:chExt cx="417975" cy="434675"/>
          </a:xfrm>
        </p:grpSpPr>
        <p:sp>
          <p:nvSpPr>
            <p:cNvPr id="3186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179;p57"/>
          <p:cNvGrpSpPr/>
          <p:nvPr/>
        </p:nvGrpSpPr>
        <p:grpSpPr>
          <a:xfrm>
            <a:off x="4661065" y="1538469"/>
            <a:ext cx="291935" cy="271281"/>
            <a:chOff x="1130700" y="1652988"/>
            <a:chExt cx="418725" cy="389100"/>
          </a:xfrm>
        </p:grpSpPr>
        <p:sp>
          <p:nvSpPr>
            <p:cNvPr id="382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170;p57"/>
          <p:cNvSpPr txBox="1">
            <a:spLocks/>
          </p:cNvSpPr>
          <p:nvPr/>
        </p:nvSpPr>
        <p:spPr>
          <a:xfrm>
            <a:off x="4038600" y="2022750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tabLst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F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astText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92" name="Google Shape;3170;p57"/>
          <p:cNvSpPr txBox="1">
            <a:spLocks/>
          </p:cNvSpPr>
          <p:nvPr/>
        </p:nvSpPr>
        <p:spPr>
          <a:xfrm>
            <a:off x="5181600" y="2022750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ELMo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grpSp>
        <p:nvGrpSpPr>
          <p:cNvPr id="413" name="Google Shape;3185;p57"/>
          <p:cNvGrpSpPr/>
          <p:nvPr/>
        </p:nvGrpSpPr>
        <p:grpSpPr>
          <a:xfrm>
            <a:off x="5835142" y="1538469"/>
            <a:ext cx="260858" cy="271281"/>
            <a:chOff x="4398225" y="1626413"/>
            <a:chExt cx="417975" cy="434675"/>
          </a:xfrm>
        </p:grpSpPr>
        <p:sp>
          <p:nvSpPr>
            <p:cNvPr id="414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914400" y="20227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Word2Vec</a:t>
            </a:r>
            <a:endParaRPr/>
          </a:p>
        </p:txBody>
      </p:sp>
      <p:sp>
        <p:nvSpPr>
          <p:cNvPr id="432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4400400" y="234315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Word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an n-gram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Facebook</a:t>
            </a:r>
            <a:endParaRPr/>
          </a:p>
        </p:txBody>
      </p:sp>
      <p:sp>
        <p:nvSpPr>
          <p:cNvPr id="433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5543400" y="234315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context dependant representations</a:t>
            </a:r>
            <a:endParaRPr/>
          </a:p>
        </p:txBody>
      </p:sp>
      <p:sp>
        <p:nvSpPr>
          <p:cNvPr id="435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276200" y="234315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/>
              <a:t>2 layer neural    </a:t>
            </a:r>
            <a:r>
              <a:rPr lang="en" dirty="0" smtClean="0"/>
              <a:t>network</a:t>
            </a:r>
            <a:r>
              <a:rPr lang="en" sz="120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/>
              <a:t>CBOW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/>
              <a:t>SKIP 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200" dirty="0" smtClean="0"/>
              <a:t>Google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sp>
        <p:nvSpPr>
          <p:cNvPr id="439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1143000" y="4008150"/>
            <a:ext cx="6858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Using Pre-trained Sentence Transformers/BERT</a:t>
            </a:r>
            <a:endParaRPr/>
          </a:p>
        </p:txBody>
      </p:sp>
      <p:sp>
        <p:nvSpPr>
          <p:cNvPr id="44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0" y="2022750"/>
            <a:ext cx="2610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Embeddings</a:t>
            </a:r>
            <a:endParaRPr/>
          </a:p>
        </p:txBody>
      </p:sp>
      <p:sp>
        <p:nvSpPr>
          <p:cNvPr id="442" name="Rectangle 441"/>
          <p:cNvSpPr/>
          <p:nvPr/>
        </p:nvSpPr>
        <p:spPr>
          <a:xfrm>
            <a:off x="0" y="3714750"/>
            <a:ext cx="9144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0" y="3699150"/>
            <a:ext cx="2610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Embeddings</a:t>
            </a:r>
            <a:endParaRPr/>
          </a:p>
        </p:txBody>
      </p:sp>
      <p:sp>
        <p:nvSpPr>
          <p:cNvPr id="76" name="Google Shape;3133;p57"/>
          <p:cNvSpPr/>
          <p:nvPr/>
        </p:nvSpPr>
        <p:spPr>
          <a:xfrm>
            <a:off x="3373648" y="1322916"/>
            <a:ext cx="664952" cy="639234"/>
          </a:xfrm>
          <a:custGeom>
            <a:avLst/>
            <a:gdLst/>
            <a:ahLst/>
            <a:cxnLst/>
            <a:rect l="l" t="t" r="r" b="b"/>
            <a:pathLst>
              <a:path w="20736" h="19934" extrusionOk="0">
                <a:moveTo>
                  <a:pt x="10000" y="1"/>
                </a:moveTo>
                <a:cubicBezTo>
                  <a:pt x="9986" y="1"/>
                  <a:pt x="9972" y="1"/>
                  <a:pt x="9958" y="1"/>
                </a:cubicBezTo>
                <a:cubicBezTo>
                  <a:pt x="4445" y="1"/>
                  <a:pt x="0" y="4479"/>
                  <a:pt x="0" y="9976"/>
                </a:cubicBezTo>
                <a:cubicBezTo>
                  <a:pt x="17" y="14019"/>
                  <a:pt x="2456" y="17645"/>
                  <a:pt x="6182" y="19182"/>
                </a:cubicBezTo>
                <a:cubicBezTo>
                  <a:pt x="7407" y="19688"/>
                  <a:pt x="8692" y="19933"/>
                  <a:pt x="9967" y="19933"/>
                </a:cubicBezTo>
                <a:cubicBezTo>
                  <a:pt x="12568" y="19933"/>
                  <a:pt x="15125" y="18911"/>
                  <a:pt x="17043" y="16994"/>
                </a:cubicBezTo>
                <a:cubicBezTo>
                  <a:pt x="19883" y="14136"/>
                  <a:pt x="20735" y="9859"/>
                  <a:pt x="19182" y="6133"/>
                </a:cubicBezTo>
                <a:cubicBezTo>
                  <a:pt x="17633" y="2420"/>
                  <a:pt x="14010" y="1"/>
                  <a:pt x="10000" y="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133;p57"/>
          <p:cNvSpPr/>
          <p:nvPr/>
        </p:nvSpPr>
        <p:spPr>
          <a:xfrm>
            <a:off x="4516648" y="1352550"/>
            <a:ext cx="664952" cy="639234"/>
          </a:xfrm>
          <a:custGeom>
            <a:avLst/>
            <a:gdLst/>
            <a:ahLst/>
            <a:cxnLst/>
            <a:rect l="l" t="t" r="r" b="b"/>
            <a:pathLst>
              <a:path w="20736" h="19934" extrusionOk="0">
                <a:moveTo>
                  <a:pt x="10000" y="1"/>
                </a:moveTo>
                <a:cubicBezTo>
                  <a:pt x="9986" y="1"/>
                  <a:pt x="9972" y="1"/>
                  <a:pt x="9958" y="1"/>
                </a:cubicBezTo>
                <a:cubicBezTo>
                  <a:pt x="4445" y="1"/>
                  <a:pt x="0" y="4479"/>
                  <a:pt x="0" y="9976"/>
                </a:cubicBezTo>
                <a:cubicBezTo>
                  <a:pt x="17" y="14019"/>
                  <a:pt x="2456" y="17645"/>
                  <a:pt x="6182" y="19182"/>
                </a:cubicBezTo>
                <a:cubicBezTo>
                  <a:pt x="7407" y="19688"/>
                  <a:pt x="8692" y="19933"/>
                  <a:pt x="9967" y="19933"/>
                </a:cubicBezTo>
                <a:cubicBezTo>
                  <a:pt x="12568" y="19933"/>
                  <a:pt x="15125" y="18911"/>
                  <a:pt x="17043" y="16994"/>
                </a:cubicBezTo>
                <a:cubicBezTo>
                  <a:pt x="19883" y="14136"/>
                  <a:pt x="20735" y="9859"/>
                  <a:pt x="19182" y="6133"/>
                </a:cubicBezTo>
                <a:cubicBezTo>
                  <a:pt x="17633" y="2420"/>
                  <a:pt x="14010" y="1"/>
                  <a:pt x="10000" y="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3430191" y="1123553"/>
            <a:ext cx="4564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4571603" y="1122759"/>
            <a:ext cx="4564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3133;p57"/>
          <p:cNvSpPr/>
          <p:nvPr/>
        </p:nvSpPr>
        <p:spPr>
          <a:xfrm>
            <a:off x="5659648" y="1352550"/>
            <a:ext cx="664952" cy="639234"/>
          </a:xfrm>
          <a:custGeom>
            <a:avLst/>
            <a:gdLst/>
            <a:ahLst/>
            <a:cxnLst/>
            <a:rect l="l" t="t" r="r" b="b"/>
            <a:pathLst>
              <a:path w="20736" h="19934" extrusionOk="0">
                <a:moveTo>
                  <a:pt x="10000" y="1"/>
                </a:moveTo>
                <a:cubicBezTo>
                  <a:pt x="9986" y="1"/>
                  <a:pt x="9972" y="1"/>
                  <a:pt x="9958" y="1"/>
                </a:cubicBezTo>
                <a:cubicBezTo>
                  <a:pt x="4445" y="1"/>
                  <a:pt x="0" y="4479"/>
                  <a:pt x="0" y="9976"/>
                </a:cubicBezTo>
                <a:cubicBezTo>
                  <a:pt x="17" y="14019"/>
                  <a:pt x="2456" y="17645"/>
                  <a:pt x="6182" y="19182"/>
                </a:cubicBezTo>
                <a:cubicBezTo>
                  <a:pt x="7407" y="19688"/>
                  <a:pt x="8692" y="19933"/>
                  <a:pt x="9967" y="19933"/>
                </a:cubicBezTo>
                <a:cubicBezTo>
                  <a:pt x="12568" y="19933"/>
                  <a:pt x="15125" y="18911"/>
                  <a:pt x="17043" y="16994"/>
                </a:cubicBezTo>
                <a:cubicBezTo>
                  <a:pt x="19883" y="14136"/>
                  <a:pt x="20735" y="9859"/>
                  <a:pt x="19182" y="6133"/>
                </a:cubicBezTo>
                <a:cubicBezTo>
                  <a:pt x="17633" y="2420"/>
                  <a:pt x="14010" y="1"/>
                  <a:pt x="10000" y="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716191" y="1122759"/>
            <a:ext cx="4564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6934200" y="2327550"/>
            <a:ext cx="2610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Semi Supervised </a:t>
            </a:r>
            <a:endParaRPr/>
          </a:p>
        </p:txBody>
      </p:sp>
      <p:sp>
        <p:nvSpPr>
          <p:cNvPr id="66" name="Google Shape;3169;p57"/>
          <p:cNvSpPr txBox="1">
            <a:spLocks noGrp="1"/>
          </p:cNvSpPr>
          <p:nvPr>
            <p:ph type="subTitle" idx="2"/>
          </p:nvPr>
        </p:nvSpPr>
        <p:spPr>
          <a:xfrm>
            <a:off x="6934200" y="271275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Bidirectional Encoder Representations from Transformers</a:t>
            </a:r>
            <a:endParaRPr/>
          </a:p>
        </p:txBody>
      </p:sp>
      <p:sp>
        <p:nvSpPr>
          <p:cNvPr id="67" name="Google Shape;3125;p57"/>
          <p:cNvSpPr/>
          <p:nvPr/>
        </p:nvSpPr>
        <p:spPr>
          <a:xfrm>
            <a:off x="1561427" y="1393761"/>
            <a:ext cx="648373" cy="644589"/>
          </a:xfrm>
          <a:custGeom>
            <a:avLst/>
            <a:gdLst/>
            <a:ahLst/>
            <a:cxnLst/>
            <a:rect l="l" t="t" r="r" b="b"/>
            <a:pathLst>
              <a:path w="20219" h="20101" extrusionOk="0">
                <a:moveTo>
                  <a:pt x="10026" y="0"/>
                </a:moveTo>
                <a:cubicBezTo>
                  <a:pt x="9809" y="0"/>
                  <a:pt x="9591" y="34"/>
                  <a:pt x="9374" y="34"/>
                </a:cubicBezTo>
                <a:cubicBezTo>
                  <a:pt x="8956" y="51"/>
                  <a:pt x="8522" y="117"/>
                  <a:pt x="8104" y="184"/>
                </a:cubicBezTo>
                <a:cubicBezTo>
                  <a:pt x="5281" y="736"/>
                  <a:pt x="2824" y="2473"/>
                  <a:pt x="1371" y="4946"/>
                </a:cubicBezTo>
                <a:cubicBezTo>
                  <a:pt x="869" y="5782"/>
                  <a:pt x="502" y="6684"/>
                  <a:pt x="285" y="7620"/>
                </a:cubicBezTo>
                <a:cubicBezTo>
                  <a:pt x="201" y="7970"/>
                  <a:pt x="134" y="8321"/>
                  <a:pt x="101" y="8672"/>
                </a:cubicBezTo>
                <a:cubicBezTo>
                  <a:pt x="67" y="8823"/>
                  <a:pt x="51" y="8956"/>
                  <a:pt x="34" y="9090"/>
                </a:cubicBezTo>
                <a:cubicBezTo>
                  <a:pt x="34" y="9207"/>
                  <a:pt x="34" y="9324"/>
                  <a:pt x="17" y="9441"/>
                </a:cubicBezTo>
                <a:cubicBezTo>
                  <a:pt x="17" y="9641"/>
                  <a:pt x="17" y="9792"/>
                  <a:pt x="17" y="9909"/>
                </a:cubicBezTo>
                <a:cubicBezTo>
                  <a:pt x="1" y="10009"/>
                  <a:pt x="17" y="10076"/>
                  <a:pt x="17" y="10076"/>
                </a:cubicBezTo>
                <a:cubicBezTo>
                  <a:pt x="17" y="10076"/>
                  <a:pt x="17" y="10009"/>
                  <a:pt x="34" y="9909"/>
                </a:cubicBezTo>
                <a:cubicBezTo>
                  <a:pt x="34" y="9792"/>
                  <a:pt x="51" y="9641"/>
                  <a:pt x="67" y="9441"/>
                </a:cubicBezTo>
                <a:cubicBezTo>
                  <a:pt x="67" y="9324"/>
                  <a:pt x="67" y="9224"/>
                  <a:pt x="84" y="9090"/>
                </a:cubicBezTo>
                <a:cubicBezTo>
                  <a:pt x="101" y="8956"/>
                  <a:pt x="118" y="8823"/>
                  <a:pt x="151" y="8672"/>
                </a:cubicBezTo>
                <a:cubicBezTo>
                  <a:pt x="184" y="8321"/>
                  <a:pt x="251" y="7987"/>
                  <a:pt x="352" y="7636"/>
                </a:cubicBezTo>
                <a:cubicBezTo>
                  <a:pt x="585" y="6717"/>
                  <a:pt x="953" y="5815"/>
                  <a:pt x="1454" y="4996"/>
                </a:cubicBezTo>
                <a:cubicBezTo>
                  <a:pt x="2908" y="2557"/>
                  <a:pt x="5347" y="869"/>
                  <a:pt x="8138" y="335"/>
                </a:cubicBezTo>
                <a:cubicBezTo>
                  <a:pt x="8555" y="251"/>
                  <a:pt x="8973" y="201"/>
                  <a:pt x="9391" y="184"/>
                </a:cubicBezTo>
                <a:cubicBezTo>
                  <a:pt x="9551" y="184"/>
                  <a:pt x="9722" y="163"/>
                  <a:pt x="9896" y="163"/>
                </a:cubicBezTo>
                <a:cubicBezTo>
                  <a:pt x="9939" y="163"/>
                  <a:pt x="9982" y="164"/>
                  <a:pt x="10026" y="168"/>
                </a:cubicBezTo>
                <a:cubicBezTo>
                  <a:pt x="10243" y="168"/>
                  <a:pt x="10460" y="184"/>
                  <a:pt x="10677" y="201"/>
                </a:cubicBezTo>
                <a:cubicBezTo>
                  <a:pt x="10911" y="201"/>
                  <a:pt x="11129" y="218"/>
                  <a:pt x="11346" y="268"/>
                </a:cubicBezTo>
                <a:cubicBezTo>
                  <a:pt x="11563" y="301"/>
                  <a:pt x="11797" y="335"/>
                  <a:pt x="12014" y="368"/>
                </a:cubicBezTo>
                <a:cubicBezTo>
                  <a:pt x="12916" y="569"/>
                  <a:pt x="13802" y="903"/>
                  <a:pt x="14621" y="1320"/>
                </a:cubicBezTo>
                <a:cubicBezTo>
                  <a:pt x="14821" y="1437"/>
                  <a:pt x="15022" y="1571"/>
                  <a:pt x="15239" y="1688"/>
                </a:cubicBezTo>
                <a:cubicBezTo>
                  <a:pt x="15439" y="1805"/>
                  <a:pt x="15640" y="1955"/>
                  <a:pt x="15840" y="2106"/>
                </a:cubicBezTo>
                <a:cubicBezTo>
                  <a:pt x="16642" y="2674"/>
                  <a:pt x="17344" y="3392"/>
                  <a:pt x="17929" y="4194"/>
                </a:cubicBezTo>
                <a:cubicBezTo>
                  <a:pt x="18547" y="5013"/>
                  <a:pt x="19015" y="5932"/>
                  <a:pt x="19349" y="6918"/>
                </a:cubicBezTo>
                <a:cubicBezTo>
                  <a:pt x="20034" y="8940"/>
                  <a:pt x="20034" y="11128"/>
                  <a:pt x="19366" y="13150"/>
                </a:cubicBezTo>
                <a:cubicBezTo>
                  <a:pt x="19032" y="14119"/>
                  <a:pt x="18564" y="15055"/>
                  <a:pt x="17946" y="15874"/>
                </a:cubicBezTo>
                <a:cubicBezTo>
                  <a:pt x="17378" y="16692"/>
                  <a:pt x="16676" y="17394"/>
                  <a:pt x="15874" y="17979"/>
                </a:cubicBezTo>
                <a:cubicBezTo>
                  <a:pt x="15673" y="18129"/>
                  <a:pt x="15473" y="18263"/>
                  <a:pt x="15272" y="18397"/>
                </a:cubicBezTo>
                <a:cubicBezTo>
                  <a:pt x="15072" y="18514"/>
                  <a:pt x="14871" y="18647"/>
                  <a:pt x="14654" y="18764"/>
                </a:cubicBezTo>
                <a:cubicBezTo>
                  <a:pt x="13835" y="19199"/>
                  <a:pt x="12950" y="19516"/>
                  <a:pt x="12048" y="19717"/>
                </a:cubicBezTo>
                <a:cubicBezTo>
                  <a:pt x="11830" y="19767"/>
                  <a:pt x="11596" y="19800"/>
                  <a:pt x="11379" y="19834"/>
                </a:cubicBezTo>
                <a:cubicBezTo>
                  <a:pt x="11162" y="19867"/>
                  <a:pt x="10945" y="19900"/>
                  <a:pt x="10728" y="19900"/>
                </a:cubicBezTo>
                <a:cubicBezTo>
                  <a:pt x="10510" y="19917"/>
                  <a:pt x="10293" y="19934"/>
                  <a:pt x="10076" y="19934"/>
                </a:cubicBezTo>
                <a:cubicBezTo>
                  <a:pt x="10032" y="19937"/>
                  <a:pt x="9989" y="19938"/>
                  <a:pt x="9946" y="19938"/>
                </a:cubicBezTo>
                <a:cubicBezTo>
                  <a:pt x="9772" y="19938"/>
                  <a:pt x="9598" y="19917"/>
                  <a:pt x="9424" y="19917"/>
                </a:cubicBezTo>
                <a:cubicBezTo>
                  <a:pt x="9007" y="19900"/>
                  <a:pt x="8589" y="19850"/>
                  <a:pt x="8171" y="19767"/>
                </a:cubicBezTo>
                <a:cubicBezTo>
                  <a:pt x="5381" y="19249"/>
                  <a:pt x="2941" y="17561"/>
                  <a:pt x="1471" y="15138"/>
                </a:cubicBezTo>
                <a:cubicBezTo>
                  <a:pt x="970" y="14320"/>
                  <a:pt x="602" y="13434"/>
                  <a:pt x="368" y="12498"/>
                </a:cubicBezTo>
                <a:cubicBezTo>
                  <a:pt x="268" y="12164"/>
                  <a:pt x="201" y="11813"/>
                  <a:pt x="151" y="11463"/>
                </a:cubicBezTo>
                <a:cubicBezTo>
                  <a:pt x="134" y="11312"/>
                  <a:pt x="101" y="11178"/>
                  <a:pt x="84" y="11062"/>
                </a:cubicBezTo>
                <a:cubicBezTo>
                  <a:pt x="84" y="10928"/>
                  <a:pt x="67" y="10811"/>
                  <a:pt x="67" y="10711"/>
                </a:cubicBezTo>
                <a:cubicBezTo>
                  <a:pt x="51" y="10510"/>
                  <a:pt x="34" y="10343"/>
                  <a:pt x="34" y="10226"/>
                </a:cubicBezTo>
                <a:cubicBezTo>
                  <a:pt x="17" y="10126"/>
                  <a:pt x="17" y="10076"/>
                  <a:pt x="17" y="10076"/>
                </a:cubicBezTo>
                <a:cubicBezTo>
                  <a:pt x="17" y="10076"/>
                  <a:pt x="1" y="10126"/>
                  <a:pt x="17" y="10226"/>
                </a:cubicBezTo>
                <a:cubicBezTo>
                  <a:pt x="17" y="10343"/>
                  <a:pt x="17" y="10510"/>
                  <a:pt x="34" y="10711"/>
                </a:cubicBezTo>
                <a:cubicBezTo>
                  <a:pt x="34" y="10811"/>
                  <a:pt x="34" y="10928"/>
                  <a:pt x="34" y="11062"/>
                </a:cubicBezTo>
                <a:cubicBezTo>
                  <a:pt x="51" y="11178"/>
                  <a:pt x="84" y="11329"/>
                  <a:pt x="101" y="11479"/>
                </a:cubicBezTo>
                <a:cubicBezTo>
                  <a:pt x="134" y="11830"/>
                  <a:pt x="201" y="12164"/>
                  <a:pt x="301" y="12515"/>
                </a:cubicBezTo>
                <a:cubicBezTo>
                  <a:pt x="519" y="13451"/>
                  <a:pt x="886" y="14353"/>
                  <a:pt x="1387" y="15189"/>
                </a:cubicBezTo>
                <a:cubicBezTo>
                  <a:pt x="2858" y="17661"/>
                  <a:pt x="5314" y="19382"/>
                  <a:pt x="8154" y="19917"/>
                </a:cubicBezTo>
                <a:cubicBezTo>
                  <a:pt x="8572" y="20001"/>
                  <a:pt x="8990" y="20051"/>
                  <a:pt x="9424" y="20067"/>
                </a:cubicBezTo>
                <a:cubicBezTo>
                  <a:pt x="9625" y="20067"/>
                  <a:pt x="9859" y="20101"/>
                  <a:pt x="10076" y="20101"/>
                </a:cubicBezTo>
                <a:lnTo>
                  <a:pt x="10744" y="20067"/>
                </a:lnTo>
                <a:cubicBezTo>
                  <a:pt x="10961" y="20051"/>
                  <a:pt x="11179" y="20034"/>
                  <a:pt x="11413" y="19984"/>
                </a:cubicBezTo>
                <a:cubicBezTo>
                  <a:pt x="11630" y="19950"/>
                  <a:pt x="11864" y="19917"/>
                  <a:pt x="12081" y="19884"/>
                </a:cubicBezTo>
                <a:cubicBezTo>
                  <a:pt x="12532" y="19783"/>
                  <a:pt x="12983" y="19650"/>
                  <a:pt x="13418" y="19483"/>
                </a:cubicBezTo>
                <a:cubicBezTo>
                  <a:pt x="13869" y="19316"/>
                  <a:pt x="14320" y="19132"/>
                  <a:pt x="14738" y="18915"/>
                </a:cubicBezTo>
                <a:cubicBezTo>
                  <a:pt x="14955" y="18798"/>
                  <a:pt x="15155" y="18664"/>
                  <a:pt x="15356" y="18530"/>
                </a:cubicBezTo>
                <a:cubicBezTo>
                  <a:pt x="15573" y="18413"/>
                  <a:pt x="15774" y="18263"/>
                  <a:pt x="15974" y="18113"/>
                </a:cubicBezTo>
                <a:cubicBezTo>
                  <a:pt x="16793" y="17528"/>
                  <a:pt x="17511" y="16809"/>
                  <a:pt x="18096" y="15974"/>
                </a:cubicBezTo>
                <a:cubicBezTo>
                  <a:pt x="18714" y="15138"/>
                  <a:pt x="19199" y="14203"/>
                  <a:pt x="19533" y="13200"/>
                </a:cubicBezTo>
                <a:cubicBezTo>
                  <a:pt x="20218" y="11145"/>
                  <a:pt x="20218" y="8923"/>
                  <a:pt x="19516" y="6851"/>
                </a:cubicBezTo>
                <a:cubicBezTo>
                  <a:pt x="19182" y="5865"/>
                  <a:pt x="18698" y="4930"/>
                  <a:pt x="18063" y="4094"/>
                </a:cubicBezTo>
                <a:cubicBezTo>
                  <a:pt x="17478" y="3275"/>
                  <a:pt x="16759" y="2557"/>
                  <a:pt x="15941" y="1955"/>
                </a:cubicBezTo>
                <a:cubicBezTo>
                  <a:pt x="15740" y="1805"/>
                  <a:pt x="15540" y="1671"/>
                  <a:pt x="15322" y="1554"/>
                </a:cubicBezTo>
                <a:cubicBezTo>
                  <a:pt x="15122" y="1421"/>
                  <a:pt x="14905" y="1287"/>
                  <a:pt x="14704" y="1170"/>
                </a:cubicBezTo>
                <a:cubicBezTo>
                  <a:pt x="13852" y="736"/>
                  <a:pt x="12966" y="418"/>
                  <a:pt x="12048" y="218"/>
                </a:cubicBezTo>
                <a:cubicBezTo>
                  <a:pt x="11814" y="168"/>
                  <a:pt x="11596" y="151"/>
                  <a:pt x="11362" y="117"/>
                </a:cubicBezTo>
                <a:cubicBezTo>
                  <a:pt x="11145" y="67"/>
                  <a:pt x="10928" y="51"/>
                  <a:pt x="10694" y="34"/>
                </a:cubicBezTo>
                <a:lnTo>
                  <a:pt x="10026" y="0"/>
                </a:ln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3185;p57"/>
          <p:cNvGrpSpPr/>
          <p:nvPr/>
        </p:nvGrpSpPr>
        <p:grpSpPr>
          <a:xfrm>
            <a:off x="1752600" y="1614669"/>
            <a:ext cx="260858" cy="271281"/>
            <a:chOff x="4398225" y="1626413"/>
            <a:chExt cx="417975" cy="434675"/>
          </a:xfrm>
        </p:grpSpPr>
        <p:sp>
          <p:nvSpPr>
            <p:cNvPr id="69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37;p57"/>
          <p:cNvSpPr/>
          <p:nvPr/>
        </p:nvSpPr>
        <p:spPr>
          <a:xfrm>
            <a:off x="914400" y="209550"/>
            <a:ext cx="7315200" cy="5334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66800" y="209550"/>
            <a:ext cx="8763000" cy="320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Extracting Word embeddings from Sentences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1" t="10156" r="16252" b="22135"/>
          <a:stretch>
            <a:fillRect/>
          </a:stretch>
        </p:blipFill>
        <p:spPr bwMode="auto">
          <a:xfrm>
            <a:off x="1905000" y="1142031"/>
            <a:ext cx="5638800" cy="31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1981200" y="1200150"/>
            <a:ext cx="55626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24200" y="4629150"/>
            <a:ext cx="655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http://jalammar.github.io/a-visual-guide-to-using-bert-for-the-first-time/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763000" y="478155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2057400" y="844550"/>
          <a:ext cx="4953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3453200" y="1047750"/>
            <a:ext cx="218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20000" y="193950"/>
            <a:ext cx="7704000" cy="3204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23" name="Google Shape;3137;p57"/>
          <p:cNvSpPr/>
          <p:nvPr/>
        </p:nvSpPr>
        <p:spPr>
          <a:xfrm>
            <a:off x="2743200" y="133350"/>
            <a:ext cx="3657600" cy="5334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9"/>
          <p:cNvGrpSpPr/>
          <p:nvPr/>
        </p:nvGrpSpPr>
        <p:grpSpPr>
          <a:xfrm>
            <a:off x="1525906" y="776043"/>
            <a:ext cx="1857374" cy="742949"/>
            <a:chOff x="1905" y="0"/>
            <a:chExt cx="1857374" cy="742949"/>
          </a:xfrm>
        </p:grpSpPr>
        <p:sp>
          <p:nvSpPr>
            <p:cNvPr id="28" name="Rectangle 27"/>
            <p:cNvSpPr/>
            <p:nvPr/>
          </p:nvSpPr>
          <p:spPr>
            <a:xfrm>
              <a:off x="1905" y="0"/>
              <a:ext cx="1857374" cy="7429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905" y="0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Josefin Sans" charset="0"/>
                </a:rPr>
                <a:t>Pearson</a:t>
              </a:r>
              <a:endParaRPr lang="en-US" sz="1600" kern="1200" dirty="0">
                <a:latin typeface="Josefin Sans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525906" y="1512656"/>
            <a:ext cx="1857374" cy="3116493"/>
            <a:chOff x="1905" y="736614"/>
            <a:chExt cx="1857374" cy="2854800"/>
          </a:xfrm>
        </p:grpSpPr>
        <p:sp>
          <p:nvSpPr>
            <p:cNvPr id="26" name="Rectangle 25"/>
            <p:cNvSpPr/>
            <p:nvPr/>
          </p:nvSpPr>
          <p:spPr>
            <a:xfrm>
              <a:off x="1905" y="736614"/>
              <a:ext cx="1857374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905" y="736614"/>
              <a:ext cx="1857374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b="0" kern="1200" dirty="0" smtClean="0">
                  <a:solidFill>
                    <a:srgbClr val="1A232C"/>
                  </a:solidFill>
                  <a:latin typeface="Josefin Sans" charset="0"/>
                </a:rPr>
                <a:t>Pearson’s Correlation Coefficient is the Covariance of the two variables divided by the product of their standard deviation.   </a:t>
              </a:r>
              <a:endParaRPr lang="en-US" sz="1400" b="0" kern="1200" dirty="0">
                <a:solidFill>
                  <a:srgbClr val="1A232C"/>
                </a:solidFill>
                <a:latin typeface="Josefin Sans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3643313" y="776043"/>
            <a:ext cx="1857374" cy="742949"/>
            <a:chOff x="2119312" y="0"/>
            <a:chExt cx="1857374" cy="742949"/>
          </a:xfrm>
        </p:grpSpPr>
        <p:sp>
          <p:nvSpPr>
            <p:cNvPr id="24" name="Rectangle 23"/>
            <p:cNvSpPr/>
            <p:nvPr/>
          </p:nvSpPr>
          <p:spPr>
            <a:xfrm>
              <a:off x="2119312" y="0"/>
              <a:ext cx="1857374" cy="7429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2119312" y="0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Josefin Sans" charset="0"/>
                </a:rPr>
                <a:t>MSE</a:t>
              </a:r>
              <a:endParaRPr lang="en-US" sz="1600" kern="1200" dirty="0">
                <a:latin typeface="Josefin Sans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3643313" y="1512656"/>
            <a:ext cx="1857374" cy="3116493"/>
            <a:chOff x="2119312" y="736614"/>
            <a:chExt cx="1857374" cy="2854800"/>
          </a:xfrm>
        </p:grpSpPr>
        <p:sp>
          <p:nvSpPr>
            <p:cNvPr id="20" name="Rectangle 19"/>
            <p:cNvSpPr/>
            <p:nvPr/>
          </p:nvSpPr>
          <p:spPr>
            <a:xfrm>
              <a:off x="2119312" y="736614"/>
              <a:ext cx="1857374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119312" y="736614"/>
              <a:ext cx="1857374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rgbClr val="1A232C"/>
                  </a:solidFill>
                  <a:latin typeface="Josefin Sans" charset="0"/>
                </a:rPr>
                <a:t>Mean Squared Error measures the average of the squares of the errors , that is, the average squared difference between the estimated values and the actual value. 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solidFill>
                  <a:srgbClr val="1A232C"/>
                </a:solidFill>
                <a:latin typeface="Josefin Sans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rgbClr val="1A232C"/>
                  </a:solidFill>
                  <a:latin typeface="Josefin Sans" charset="0"/>
                </a:rPr>
                <a:t>It is always non negative , and values closer to zero are better.</a:t>
              </a:r>
              <a:endParaRPr lang="en-US" sz="1400" kern="1200" dirty="0">
                <a:solidFill>
                  <a:srgbClr val="1A232C"/>
                </a:solidFill>
                <a:latin typeface="Josefin Sans" charset="0"/>
              </a:endParaRP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5760720" y="776043"/>
            <a:ext cx="1857374" cy="742949"/>
            <a:chOff x="4236719" y="0"/>
            <a:chExt cx="1857374" cy="742949"/>
          </a:xfrm>
        </p:grpSpPr>
        <p:sp>
          <p:nvSpPr>
            <p:cNvPr id="18" name="Rectangle 17"/>
            <p:cNvSpPr/>
            <p:nvPr/>
          </p:nvSpPr>
          <p:spPr>
            <a:xfrm>
              <a:off x="4236719" y="0"/>
              <a:ext cx="1857374" cy="74294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4236719" y="0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Josefin Sans" charset="0"/>
                </a:rPr>
                <a:t>Spearman</a:t>
              </a:r>
              <a:endParaRPr lang="en-US" sz="1600" kern="1200" dirty="0">
                <a:latin typeface="Josefin Sans" charset="0"/>
              </a:endParaRP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5760720" y="1512656"/>
            <a:ext cx="1857374" cy="3116493"/>
            <a:chOff x="4236719" y="736614"/>
            <a:chExt cx="1857374" cy="2854800"/>
          </a:xfrm>
        </p:grpSpPr>
        <p:sp>
          <p:nvSpPr>
            <p:cNvPr id="16" name="Rectangle 15"/>
            <p:cNvSpPr/>
            <p:nvPr/>
          </p:nvSpPr>
          <p:spPr>
            <a:xfrm>
              <a:off x="4236719" y="736614"/>
              <a:ext cx="1857374" cy="28548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36719" y="736614"/>
              <a:ext cx="1857374" cy="285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solidFill>
                    <a:srgbClr val="1A232C"/>
                  </a:solidFill>
                  <a:latin typeface="Josefin Sans" charset="0"/>
                </a:rPr>
                <a:t>Spearman Correlation Coefficient measures the strength and direction of the association between two ranked variables. </a:t>
              </a:r>
              <a:endParaRPr lang="en-US" sz="1400" kern="1200" dirty="0">
                <a:solidFill>
                  <a:srgbClr val="1A232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38150"/>
          <a:ext cx="3429000" cy="274320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791307"/>
                <a:gridCol w="879231"/>
                <a:gridCol w="1055077"/>
                <a:gridCol w="703385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0.703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0.706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0.612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0.600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FastText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Josefin Sans" charset="0"/>
                        </a:rPr>
                        <a:t>0.647</a:t>
                      </a:r>
                    </a:p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Josefin Sans" charset="0"/>
                        </a:rPr>
                        <a:t>0.646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0.565</a:t>
                      </a:r>
                    </a:p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0.564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0.106</a:t>
                      </a:r>
                    </a:p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0.106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0.660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0.686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0.559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0.121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0.070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0.656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0.677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0.593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0.599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0.070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BERT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0.826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0.790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0.160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5715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Cosine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571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Word Mover’s Distance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0" y="361950"/>
          <a:ext cx="3429001" cy="201168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791308"/>
                <a:gridCol w="879231"/>
                <a:gridCol w="1055077"/>
                <a:gridCol w="703385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0.612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0.615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0.476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FastText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0.564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0.540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0.539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GloVe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0.611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0.628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0.571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0.566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0.476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0" y="24193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Smooth Inverse Frequency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410200" y="2724150"/>
          <a:ext cx="3352800" cy="228600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773723"/>
                <a:gridCol w="859692"/>
                <a:gridCol w="1031630"/>
                <a:gridCol w="687755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0.723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0.732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0.627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0.041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0.041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FastText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0.645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0.643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0.570</a:t>
                      </a:r>
                      <a:r>
                        <a:rPr lang="en-US" sz="1200" baseline="0" dirty="0" smtClean="0">
                          <a:latin typeface="Josefin Sans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latin typeface="Josefin Sans" charset="0"/>
                        </a:rPr>
                        <a:t>0.568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0.059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0.059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0.688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0.714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0.599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0.585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0.048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0.048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0.636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962400" y="304806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3200" y="23396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SICK Train data Results</a:t>
            </a:r>
            <a:endParaRPr lang="en-US" sz="1600" u="sng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75885"/>
          <a:ext cx="2971800" cy="237744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685800"/>
                <a:gridCol w="762000"/>
                <a:gridCol w="914400"/>
                <a:gridCol w="609600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0.704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0.701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0.597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0.071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Josefin Sans" charset="0"/>
                        </a:rPr>
                        <a:t>0.633</a:t>
                      </a:r>
                    </a:p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Josefin Sans" charset="0"/>
                        </a:rPr>
                        <a:t>0.697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0.550</a:t>
                      </a:r>
                    </a:p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0.585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0.105</a:t>
                      </a:r>
                    </a:p>
                    <a:p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latin typeface="Josefin Sans" charset="0"/>
                          <a:cs typeface="Arial"/>
                          <a:sym typeface="Arial"/>
                        </a:rPr>
                        <a:t>0.073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0.659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0.681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0.558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0.118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0.653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0.673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0.588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0.596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BERT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0.822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0.784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0.160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43815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Cosine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480596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Word Mover’s Distance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775885"/>
          <a:ext cx="2971800" cy="164592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685800"/>
                <a:gridCol w="762000"/>
                <a:gridCol w="914400"/>
                <a:gridCol w="609600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0.612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0.609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0.559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0.610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0.536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0.477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GloVe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2"/>
                          </a:solidFill>
                          <a:latin typeface="Josefin Sans" charset="0"/>
                        </a:rPr>
                        <a:t>0.608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0.627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2"/>
                          </a:solidFill>
                          <a:latin typeface="Josefin Sans" charset="0"/>
                        </a:rPr>
                        <a:t>0.568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0.565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bg2"/>
                          </a:solidFill>
                          <a:latin typeface="Josefin Sans" charset="0"/>
                        </a:rPr>
                        <a:t>0.477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0.476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953000" y="26479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Smooth Inverse Frequency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05400" y="2952750"/>
          <a:ext cx="2971800" cy="210312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685800"/>
                <a:gridCol w="762000"/>
                <a:gridCol w="914400"/>
                <a:gridCol w="609600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0.725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0.727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0.629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0.621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0.040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0.041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0.639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0.704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0.594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0.059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0.046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0.687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0.707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0.597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0.585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0.047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0.048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0.602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0.633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0.554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0.573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962400" y="304806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3200" y="175796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SICK Test data Results</a:t>
            </a:r>
            <a:endParaRPr lang="en-US" sz="1600" u="sng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42950"/>
          <a:ext cx="3657600" cy="274320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844062"/>
                <a:gridCol w="937846"/>
                <a:gridCol w="1125415"/>
                <a:gridCol w="750277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0.630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0.665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0.119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0.104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0.379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0.640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0.376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0.615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0.228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0.193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0.544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0.674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0.567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0.671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0.198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0.141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0.637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0.520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0.615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0.137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0.137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BERT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0.990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0.990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0.003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36195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Cosine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3619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Word Mover’s Distance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775885"/>
          <a:ext cx="3657600" cy="164592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844062"/>
                <a:gridCol w="937846"/>
                <a:gridCol w="1125415"/>
                <a:gridCol w="750277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0.487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0.554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0.487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0.548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0.367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0.367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0.420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0.411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0.572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0.368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0.367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GloVe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0.531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0.663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0.525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0.653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0.367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0.366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257800" y="24955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Smooth Inverse Frequency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00600" y="2876550"/>
          <a:ext cx="4038600" cy="155448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931985"/>
                <a:gridCol w="1035538"/>
                <a:gridCol w="1242646"/>
                <a:gridCol w="828431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W2V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0.692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0.653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0.064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0.434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0.428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0.614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0.106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0.078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0.677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0.653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0.653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0.624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0.062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962400" y="304806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99596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STS Train data Results</a:t>
            </a:r>
            <a:endParaRPr lang="en-US" sz="1600" u="sng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742950"/>
          <a:ext cx="3733800" cy="256032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861646"/>
                <a:gridCol w="957385"/>
                <a:gridCol w="1148861"/>
                <a:gridCol w="765908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0.600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0.592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0.639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0.144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0.118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0.417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0.528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0.418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0.587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0.265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0.230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GloVe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0.466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0.649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0.511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0.655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0.233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0.162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Josefin Sans" charset="0"/>
                        </a:rPr>
                        <a:t>ELMo</a:t>
                      </a:r>
                      <a:endParaRPr lang="en-US" sz="1200" dirty="0" smtClean="0">
                        <a:latin typeface="Josefin Sans" charset="0"/>
                      </a:endParaRP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Josefin Sans" charset="0"/>
                        </a:rPr>
                        <a:t>0.520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Josefin Sans" charset="0"/>
                        </a:rPr>
                        <a:t>0.615</a:t>
                      </a:r>
                    </a:p>
                    <a:p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0.152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Josefin Sans" charset="0"/>
                        </a:rPr>
                        <a:t>0.137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BERT 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0.863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0.873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0.173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361950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Cosine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361950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Word Mover’s Distance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775885"/>
          <a:ext cx="3657599" cy="164592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844062"/>
                <a:gridCol w="937845"/>
                <a:gridCol w="1125415"/>
                <a:gridCol w="750277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0.494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0.505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0.562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0.384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0.383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0.468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0.543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0.46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0.572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0.385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0.383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GloVe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0.505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0.650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0.514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0.644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0.384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0.382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257800" y="2537996"/>
            <a:ext cx="312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Smooth Inverse Frequency</a:t>
            </a:r>
            <a:endParaRPr lang="en-US" sz="1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05400" y="2876550"/>
          <a:ext cx="3581400" cy="1920240"/>
        </p:xfrm>
        <a:graphic>
          <a:graphicData uri="http://schemas.openxmlformats.org/drawingml/2006/table">
            <a:tbl>
              <a:tblPr firstRow="1" bandRow="1">
                <a:tableStyleId>{63688B67-CC9E-43DC-8B25-BC52F0D511D5}</a:tableStyleId>
              </a:tblPr>
              <a:tblGrid>
                <a:gridCol w="826476"/>
                <a:gridCol w="918308"/>
                <a:gridCol w="1101970"/>
                <a:gridCol w="734646"/>
              </a:tblGrid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Pearson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Spearman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Josefin Sans" charset="0"/>
                        </a:rPr>
                        <a:t>MSE</a:t>
                      </a:r>
                      <a:endParaRPr lang="en-US" sz="1200" dirty="0">
                        <a:solidFill>
                          <a:schemeClr val="bg1"/>
                        </a:solidFill>
                        <a:latin typeface="Josefin Sans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9378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W2V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0.697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0.668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0.073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0.065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Fast </a:t>
                      </a:r>
                      <a:r>
                        <a:rPr lang="en-US" sz="1200" dirty="0" smtClean="0">
                          <a:latin typeface="Josefin Sans" charset="0"/>
                        </a:rPr>
                        <a:t>Text</a:t>
                      </a:r>
                    </a:p>
                    <a:p>
                      <a:r>
                        <a:rPr lang="en-US" sz="1200" dirty="0" err="1" smtClean="0">
                          <a:latin typeface="Josefin Sans" charset="0"/>
                        </a:rPr>
                        <a:t>NStop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0.519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0.589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0.501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0.592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0.114</a:t>
                      </a:r>
                    </a:p>
                    <a:p>
                      <a:r>
                        <a:rPr lang="en-US" sz="1200" dirty="0" smtClean="0">
                          <a:latin typeface="Josefin Sans" charset="0"/>
                        </a:rPr>
                        <a:t>0.113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GloVe</a:t>
                      </a:r>
                      <a:endParaRPr lang="en-US" sz="1200" b="1" dirty="0" smtClean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NStop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0.641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0.707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0.618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0.694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0.09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Josefin Sans" charset="0"/>
                        </a:rPr>
                        <a:t>0.069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Josefin Sans" charset="0"/>
                      </a:endParaRPr>
                    </a:p>
                  </a:txBody>
                  <a:tcPr/>
                </a:tc>
              </a:tr>
              <a:tr h="19962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ELMo</a:t>
                      </a:r>
                      <a:endParaRPr lang="en-US" sz="1200" dirty="0">
                        <a:latin typeface="Josefi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Josefin Sans" charset="0"/>
                        </a:rPr>
                        <a:t>0.068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962400" y="3048060"/>
            <a:ext cx="441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  <a:p>
            <a:pPr lvl="0">
              <a:buClr>
                <a:schemeClr val="dk1"/>
              </a:buClr>
              <a:buSzPts val="2800"/>
              <a:defRPr/>
            </a:pPr>
            <a:endParaRPr lang="en-US" sz="1000" dirty="0" smtClean="0">
              <a:solidFill>
                <a:schemeClr val="dk1"/>
              </a:solidFill>
              <a:latin typeface="+mn-lt"/>
              <a:ea typeface="Lilita One"/>
              <a:cs typeface="Lilita One"/>
              <a:sym typeface="Lilita On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99596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u="sng" dirty="0" smtClean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STS Test data results</a:t>
            </a:r>
            <a:endParaRPr lang="en-US" sz="1600" u="sng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37;p57"/>
          <p:cNvSpPr/>
          <p:nvPr/>
        </p:nvSpPr>
        <p:spPr>
          <a:xfrm>
            <a:off x="2895600" y="133350"/>
            <a:ext cx="2590800" cy="3810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 </a:t>
            </a:r>
            <a:r>
              <a:rPr lang="en-US" sz="2000" dirty="0" smtClean="0">
                <a:solidFill>
                  <a:schemeClr val="tx1"/>
                </a:solidFill>
                <a:latin typeface="Lilita One" charset="0"/>
              </a:rPr>
              <a:t>Conclusions</a:t>
            </a:r>
            <a:endParaRPr sz="200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90550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Josefin Sans" charset="0"/>
              </a:rPr>
              <a:t>SICK Dataset</a:t>
            </a:r>
          </a:p>
          <a:p>
            <a:endParaRPr lang="en-US" dirty="0" smtClean="0">
              <a:latin typeface="Josefin Sans" charset="0"/>
            </a:endParaRPr>
          </a:p>
          <a:p>
            <a:r>
              <a:rPr lang="en-US" dirty="0" smtClean="0">
                <a:latin typeface="Josefin Sans" charset="0"/>
              </a:rPr>
              <a:t>1)For learning purposes we experimented embeddings with and without stop words and found a significant improvement in Cosine results without stop words.</a:t>
            </a:r>
          </a:p>
          <a:p>
            <a:endParaRPr lang="en-US" dirty="0" smtClean="0">
              <a:latin typeface="Josefin Sans" charset="0"/>
            </a:endParaRPr>
          </a:p>
          <a:p>
            <a:r>
              <a:rPr lang="en-US" dirty="0" smtClean="0">
                <a:latin typeface="Josefin Sans" charset="0"/>
              </a:rPr>
              <a:t>2)BERT embedding gave similar results for SICK train and SICK test data as the size of the datasets were almost same (SICK_TRAIN = 4500 pairs SICK_TEST = 4927 pairs ) </a:t>
            </a:r>
          </a:p>
          <a:p>
            <a:endParaRPr lang="en-US" dirty="0" smtClean="0">
              <a:latin typeface="Josefin Sans" charset="0"/>
            </a:endParaRPr>
          </a:p>
          <a:p>
            <a:r>
              <a:rPr lang="en-US" dirty="0" smtClean="0">
                <a:latin typeface="Josefin Sans" charset="0"/>
              </a:rPr>
              <a:t>3)BERT Cosine results were the </a:t>
            </a:r>
            <a:r>
              <a:rPr lang="en-US" dirty="0" smtClean="0">
                <a:latin typeface="Josefin Sans" charset="0"/>
              </a:rPr>
              <a:t>best </a:t>
            </a:r>
            <a:r>
              <a:rPr lang="en-US" dirty="0" smtClean="0">
                <a:latin typeface="Josefin Sans" charset="0"/>
              </a:rPr>
              <a:t>so we integrated Similitude app on BERT Model.</a:t>
            </a:r>
            <a:endParaRPr lang="en-US" dirty="0" smtClean="0">
              <a:latin typeface="Josefin Sans" charset="0"/>
            </a:endParaRPr>
          </a:p>
          <a:p>
            <a:endParaRPr lang="en-US" dirty="0">
              <a:latin typeface="Josefi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839581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Josefin Sans" charset="0"/>
              </a:rPr>
              <a:t>STS Dataset</a:t>
            </a:r>
          </a:p>
          <a:p>
            <a:endParaRPr lang="en-US" dirty="0" smtClean="0">
              <a:latin typeface="Josefin Sans" charset="0"/>
            </a:endParaRPr>
          </a:p>
          <a:p>
            <a:r>
              <a:rPr lang="en-US" dirty="0" smtClean="0">
                <a:latin typeface="Josefin Sans" charset="0"/>
              </a:rPr>
              <a:t>1)For learning purposes we experimented embeddings with and without stop words and found a significant improvement in All Similarity measure results without stop words.</a:t>
            </a:r>
          </a:p>
          <a:p>
            <a:endParaRPr lang="en-US" dirty="0" smtClean="0">
              <a:latin typeface="Josefin Sans" charset="0"/>
            </a:endParaRPr>
          </a:p>
          <a:p>
            <a:r>
              <a:rPr lang="en-US" dirty="0" smtClean="0">
                <a:latin typeface="Josefin Sans" charset="0"/>
              </a:rPr>
              <a:t>2)BERT embedding results were highest in STS Train set (4137 pairs) for Cosine. </a:t>
            </a:r>
          </a:p>
          <a:p>
            <a:endParaRPr lang="en-US" dirty="0" smtClean="0">
              <a:latin typeface="Josefin Sans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295400" y="977900"/>
          <a:ext cx="69342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oogle Shape;3135;p57"/>
          <p:cNvGrpSpPr/>
          <p:nvPr/>
        </p:nvGrpSpPr>
        <p:grpSpPr>
          <a:xfrm>
            <a:off x="3429000" y="285750"/>
            <a:ext cx="2209800" cy="609600"/>
            <a:chOff x="2925927" y="1608581"/>
            <a:chExt cx="3356826" cy="560957"/>
          </a:xfrm>
        </p:grpSpPr>
        <p:sp>
          <p:nvSpPr>
            <p:cNvPr id="5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167;p57"/>
          <p:cNvSpPr txBox="1">
            <a:spLocks/>
          </p:cNvSpPr>
          <p:nvPr/>
        </p:nvSpPr>
        <p:spPr>
          <a:xfrm>
            <a:off x="720000" y="4225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Future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 Work 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  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Aim &amp; Motivation</a:t>
            </a:r>
            <a:endParaRPr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 </a:t>
            </a:r>
            <a:endParaRPr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9814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 &amp; Literature Survey</a:t>
            </a:r>
            <a:endParaRPr/>
          </a:p>
        </p:txBody>
      </p:sp>
      <p:sp>
        <p:nvSpPr>
          <p:cNvPr id="1268" name="Google Shape;1268;p36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Techniques Used</a:t>
            </a:r>
            <a:endParaRPr/>
          </a:p>
        </p:txBody>
      </p:sp>
      <p:sp>
        <p:nvSpPr>
          <p:cNvPr id="1271" name="Google Shape;1271;p36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 </a:t>
            </a:r>
            <a:endParaRPr/>
          </a:p>
        </p:txBody>
      </p:sp>
      <p:sp>
        <p:nvSpPr>
          <p:cNvPr id="1272" name="Google Shape;1272;p36"/>
          <p:cNvSpPr txBox="1">
            <a:spLocks noGrp="1"/>
          </p:cNvSpPr>
          <p:nvPr>
            <p:ph type="subTitle" idx="9"/>
          </p:nvPr>
        </p:nvSpPr>
        <p:spPr>
          <a:xfrm>
            <a:off x="4670975" y="292065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and Conclusion  </a:t>
            </a:r>
            <a:endParaRPr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7" name="Google Shape;1277;p36"/>
          <p:cNvSpPr txBox="1">
            <a:spLocks noGrp="1"/>
          </p:cNvSpPr>
          <p:nvPr>
            <p:ph type="title" idx="19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8" name="Google Shape;1278;p36"/>
          <p:cNvSpPr txBox="1">
            <a:spLocks noGrp="1"/>
          </p:cNvSpPr>
          <p:nvPr>
            <p:ph type="title" idx="20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9" name="Google Shape;1279;p36"/>
          <p:cNvSpPr txBox="1">
            <a:spLocks noGrp="1"/>
          </p:cNvSpPr>
          <p:nvPr>
            <p:ph type="title" idx="2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80" name="Google Shape;1280;p36"/>
          <p:cNvGrpSpPr/>
          <p:nvPr/>
        </p:nvGrpSpPr>
        <p:grpSpPr>
          <a:xfrm>
            <a:off x="6776267" y="1531164"/>
            <a:ext cx="1774160" cy="3142919"/>
            <a:chOff x="6795211" y="1526652"/>
            <a:chExt cx="1774160" cy="3142919"/>
          </a:xfrm>
        </p:grpSpPr>
        <p:sp>
          <p:nvSpPr>
            <p:cNvPr id="1281" name="Google Shape;1281;p36"/>
            <p:cNvSpPr/>
            <p:nvPr/>
          </p:nvSpPr>
          <p:spPr>
            <a:xfrm>
              <a:off x="7309838" y="1526652"/>
              <a:ext cx="1259533" cy="3142919"/>
            </a:xfrm>
            <a:custGeom>
              <a:avLst/>
              <a:gdLst/>
              <a:ahLst/>
              <a:cxnLst/>
              <a:rect l="l" t="t" r="r" b="b"/>
              <a:pathLst>
                <a:path w="39299" h="98063" extrusionOk="0">
                  <a:moveTo>
                    <a:pt x="886" y="0"/>
                  </a:moveTo>
                  <a:lnTo>
                    <a:pt x="0" y="98063"/>
                  </a:lnTo>
                  <a:lnTo>
                    <a:pt x="39265" y="98063"/>
                  </a:lnTo>
                  <a:lnTo>
                    <a:pt x="392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8004906" y="1526652"/>
              <a:ext cx="564465" cy="3142919"/>
            </a:xfrm>
            <a:custGeom>
              <a:avLst/>
              <a:gdLst/>
              <a:ahLst/>
              <a:cxnLst/>
              <a:rect l="l" t="t" r="r" b="b"/>
              <a:pathLst>
                <a:path w="17612" h="98063" extrusionOk="0">
                  <a:moveTo>
                    <a:pt x="352" y="0"/>
                  </a:moveTo>
                  <a:lnTo>
                    <a:pt x="1" y="98063"/>
                  </a:lnTo>
                  <a:lnTo>
                    <a:pt x="17578" y="98063"/>
                  </a:lnTo>
                  <a:lnTo>
                    <a:pt x="176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377848" y="1553414"/>
              <a:ext cx="596034" cy="424150"/>
            </a:xfrm>
            <a:custGeom>
              <a:avLst/>
              <a:gdLst/>
              <a:ahLst/>
              <a:cxnLst/>
              <a:rect l="l" t="t" r="r" b="b"/>
              <a:pathLst>
                <a:path w="18597" h="13234" extrusionOk="0">
                  <a:moveTo>
                    <a:pt x="0" y="1"/>
                  </a:moveTo>
                  <a:lnTo>
                    <a:pt x="0" y="13234"/>
                  </a:lnTo>
                  <a:lnTo>
                    <a:pt x="18597" y="13234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583481" y="1648730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81" y="2240"/>
                  </a:lnTo>
                  <a:lnTo>
                    <a:pt x="56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583481" y="1775648"/>
              <a:ext cx="187973" cy="27339"/>
            </a:xfrm>
            <a:custGeom>
              <a:avLst/>
              <a:gdLst/>
              <a:ahLst/>
              <a:cxnLst/>
              <a:rect l="l" t="t" r="r" b="b"/>
              <a:pathLst>
                <a:path w="5865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865" y="853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95211" y="21221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6"/>
                  </a:lnTo>
                  <a:lnTo>
                    <a:pt x="18597" y="13886"/>
                  </a:lnTo>
                  <a:lnTo>
                    <a:pt x="18597" y="6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000844" y="2151050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000844" y="2277968"/>
              <a:ext cx="188518" cy="26794"/>
            </a:xfrm>
            <a:custGeom>
              <a:avLst/>
              <a:gdLst/>
              <a:ahLst/>
              <a:cxnLst/>
              <a:rect l="l" t="t" r="r" b="b"/>
              <a:pathLst>
                <a:path w="5882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377848" y="3594229"/>
              <a:ext cx="596034" cy="445591"/>
            </a:xfrm>
            <a:custGeom>
              <a:avLst/>
              <a:gdLst/>
              <a:ahLst/>
              <a:cxnLst/>
              <a:rect l="l" t="t" r="r" b="b"/>
              <a:pathLst>
                <a:path w="18597" h="13903" extrusionOk="0">
                  <a:moveTo>
                    <a:pt x="0" y="1"/>
                  </a:moveTo>
                  <a:lnTo>
                    <a:pt x="0" y="13902"/>
                  </a:lnTo>
                  <a:lnTo>
                    <a:pt x="18597" y="13902"/>
                  </a:lnTo>
                  <a:lnTo>
                    <a:pt x="18597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583481" y="3710987"/>
              <a:ext cx="182076" cy="71792"/>
            </a:xfrm>
            <a:custGeom>
              <a:avLst/>
              <a:gdLst/>
              <a:ahLst/>
              <a:cxnLst/>
              <a:rect l="l" t="t" r="r" b="b"/>
              <a:pathLst>
                <a:path w="5681" h="2240" extrusionOk="0">
                  <a:moveTo>
                    <a:pt x="5681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81" y="2239"/>
                  </a:lnTo>
                  <a:lnTo>
                    <a:pt x="568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583481" y="3837905"/>
              <a:ext cx="187973" cy="26794"/>
            </a:xfrm>
            <a:custGeom>
              <a:avLst/>
              <a:gdLst/>
              <a:ahLst/>
              <a:cxnLst/>
              <a:rect l="l" t="t" r="r" b="b"/>
              <a:pathLst>
                <a:path w="5865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369804" y="2567668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9731" y="2762596"/>
              <a:ext cx="171371" cy="67497"/>
            </a:xfrm>
            <a:custGeom>
              <a:avLst/>
              <a:gdLst/>
              <a:ahLst/>
              <a:cxnLst/>
              <a:rect l="l" t="t" r="r" b="b"/>
              <a:pathLst>
                <a:path w="5347" h="2106" extrusionOk="0">
                  <a:moveTo>
                    <a:pt x="5347" y="1"/>
                  </a:moveTo>
                  <a:lnTo>
                    <a:pt x="0" y="168"/>
                  </a:lnTo>
                  <a:lnTo>
                    <a:pt x="0" y="2106"/>
                  </a:lnTo>
                  <a:lnTo>
                    <a:pt x="5347" y="2106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579731" y="2882014"/>
              <a:ext cx="176724" cy="25191"/>
            </a:xfrm>
            <a:custGeom>
              <a:avLst/>
              <a:gdLst/>
              <a:ahLst/>
              <a:cxnLst/>
              <a:rect l="l" t="t" r="r" b="b"/>
              <a:pathLst>
                <a:path w="5514" h="786" extrusionOk="0">
                  <a:moveTo>
                    <a:pt x="0" y="1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391213" y="21500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1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95211" y="3176838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1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000844" y="3195303"/>
              <a:ext cx="182621" cy="71760"/>
            </a:xfrm>
            <a:custGeom>
              <a:avLst/>
              <a:gdLst/>
              <a:ahLst/>
              <a:cxnLst/>
              <a:rect l="l" t="t" r="r" b="b"/>
              <a:pathLst>
                <a:path w="5698" h="2239" extrusionOk="0">
                  <a:moveTo>
                    <a:pt x="5698" y="0"/>
                  </a:moveTo>
                  <a:lnTo>
                    <a:pt x="0" y="184"/>
                  </a:lnTo>
                  <a:lnTo>
                    <a:pt x="0" y="2239"/>
                  </a:lnTo>
                  <a:lnTo>
                    <a:pt x="5698" y="2239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000844" y="3322189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1213" y="3204689"/>
              <a:ext cx="582124" cy="415048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50"/>
                  </a:lnTo>
                  <a:lnTo>
                    <a:pt x="18163" y="12950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6795211" y="4179592"/>
              <a:ext cx="596034" cy="445046"/>
            </a:xfrm>
            <a:custGeom>
              <a:avLst/>
              <a:gdLst/>
              <a:ahLst/>
              <a:cxnLst/>
              <a:rect l="l" t="t" r="r" b="b"/>
              <a:pathLst>
                <a:path w="18597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97" y="13885"/>
                  </a:lnTo>
                  <a:lnTo>
                    <a:pt x="18597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000844" y="4226127"/>
              <a:ext cx="182621" cy="71792"/>
            </a:xfrm>
            <a:custGeom>
              <a:avLst/>
              <a:gdLst/>
              <a:ahLst/>
              <a:cxnLst/>
              <a:rect l="l" t="t" r="r" b="b"/>
              <a:pathLst>
                <a:path w="5698" h="2240" extrusionOk="0">
                  <a:moveTo>
                    <a:pt x="5698" y="1"/>
                  </a:moveTo>
                  <a:lnTo>
                    <a:pt x="0" y="185"/>
                  </a:lnTo>
                  <a:lnTo>
                    <a:pt x="0" y="2240"/>
                  </a:lnTo>
                  <a:lnTo>
                    <a:pt x="5698" y="2240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000844" y="4353045"/>
              <a:ext cx="188518" cy="26826"/>
            </a:xfrm>
            <a:custGeom>
              <a:avLst/>
              <a:gdLst/>
              <a:ahLst/>
              <a:cxnLst/>
              <a:rect l="l" t="t" r="r" b="b"/>
              <a:pathLst>
                <a:path w="5882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82" y="836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1213" y="420744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1" y="0"/>
                  </a:moveTo>
                  <a:lnTo>
                    <a:pt x="1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1" cy="3142951"/>
            <a:chOff x="575781" y="1520210"/>
            <a:chExt cx="1774191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115231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84230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143627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105863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49507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134227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72663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89389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416307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201027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67;p57"/>
          <p:cNvSpPr txBox="1">
            <a:spLocks/>
          </p:cNvSpPr>
          <p:nvPr/>
        </p:nvSpPr>
        <p:spPr>
          <a:xfrm>
            <a:off x="762000" y="22669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Thank You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81000" y="2038350"/>
            <a:ext cx="8229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endParaRPr sz="1600">
              <a:solidFill>
                <a:schemeClr val="tx1"/>
              </a:solidFill>
              <a:latin typeface="Lilita One" charset="0"/>
            </a:endParaRPr>
          </a:p>
        </p:txBody>
      </p:sp>
      <p:grpSp>
        <p:nvGrpSpPr>
          <p:cNvPr id="2" name="Google Shape;58;p15"/>
          <p:cNvGrpSpPr/>
          <p:nvPr/>
        </p:nvGrpSpPr>
        <p:grpSpPr>
          <a:xfrm>
            <a:off x="5871304" y="1997042"/>
            <a:ext cx="4487893" cy="4766202"/>
            <a:chOff x="5871304" y="1997042"/>
            <a:chExt cx="4487893" cy="4766202"/>
          </a:xfrm>
        </p:grpSpPr>
        <p:sp>
          <p:nvSpPr>
            <p:cNvPr id="59" name="Google Shape;59;p15"/>
            <p:cNvSpPr/>
            <p:nvPr/>
          </p:nvSpPr>
          <p:spPr>
            <a:xfrm>
              <a:off x="7328379" y="3528764"/>
              <a:ext cx="1115537" cy="1237937"/>
            </a:xfrm>
            <a:custGeom>
              <a:avLst/>
              <a:gdLst/>
              <a:ahLst/>
              <a:cxnLst/>
              <a:rect l="l" t="t" r="r" b="b"/>
              <a:pathLst>
                <a:path w="16145" h="17918" extrusionOk="0">
                  <a:moveTo>
                    <a:pt x="10869" y="3566"/>
                  </a:moveTo>
                  <a:cubicBezTo>
                    <a:pt x="11240" y="3566"/>
                    <a:pt x="11564" y="3635"/>
                    <a:pt x="11842" y="3774"/>
                  </a:cubicBezTo>
                  <a:cubicBezTo>
                    <a:pt x="11909" y="3807"/>
                    <a:pt x="11942" y="3807"/>
                    <a:pt x="11975" y="3874"/>
                  </a:cubicBezTo>
                  <a:cubicBezTo>
                    <a:pt x="12009" y="3908"/>
                    <a:pt x="12075" y="3908"/>
                    <a:pt x="12109" y="3941"/>
                  </a:cubicBezTo>
                  <a:cubicBezTo>
                    <a:pt x="12142" y="3941"/>
                    <a:pt x="12175" y="3974"/>
                    <a:pt x="12242" y="4041"/>
                  </a:cubicBezTo>
                  <a:cubicBezTo>
                    <a:pt x="12242" y="4074"/>
                    <a:pt x="12275" y="4108"/>
                    <a:pt x="12309" y="4141"/>
                  </a:cubicBezTo>
                  <a:cubicBezTo>
                    <a:pt x="12609" y="4475"/>
                    <a:pt x="12742" y="4942"/>
                    <a:pt x="12776" y="5475"/>
                  </a:cubicBezTo>
                  <a:cubicBezTo>
                    <a:pt x="12809" y="6042"/>
                    <a:pt x="12676" y="6643"/>
                    <a:pt x="12476" y="7310"/>
                  </a:cubicBezTo>
                  <a:cubicBezTo>
                    <a:pt x="12275" y="7977"/>
                    <a:pt x="11942" y="8711"/>
                    <a:pt x="11475" y="9412"/>
                  </a:cubicBezTo>
                  <a:cubicBezTo>
                    <a:pt x="11041" y="10112"/>
                    <a:pt x="10474" y="10813"/>
                    <a:pt x="9874" y="11480"/>
                  </a:cubicBezTo>
                  <a:cubicBezTo>
                    <a:pt x="9273" y="12080"/>
                    <a:pt x="8673" y="12580"/>
                    <a:pt x="7972" y="13081"/>
                  </a:cubicBezTo>
                  <a:cubicBezTo>
                    <a:pt x="7405" y="13448"/>
                    <a:pt x="6838" y="13781"/>
                    <a:pt x="6305" y="13981"/>
                  </a:cubicBezTo>
                  <a:cubicBezTo>
                    <a:pt x="5804" y="14215"/>
                    <a:pt x="5304" y="14315"/>
                    <a:pt x="4837" y="14315"/>
                  </a:cubicBezTo>
                  <a:cubicBezTo>
                    <a:pt x="4437" y="14315"/>
                    <a:pt x="4003" y="14215"/>
                    <a:pt x="3736" y="13981"/>
                  </a:cubicBezTo>
                  <a:cubicBezTo>
                    <a:pt x="3669" y="13948"/>
                    <a:pt x="3636" y="13948"/>
                    <a:pt x="3603" y="13915"/>
                  </a:cubicBezTo>
                  <a:lnTo>
                    <a:pt x="3503" y="13815"/>
                  </a:lnTo>
                  <a:cubicBezTo>
                    <a:pt x="3469" y="13781"/>
                    <a:pt x="3469" y="13748"/>
                    <a:pt x="3436" y="13715"/>
                  </a:cubicBezTo>
                  <a:cubicBezTo>
                    <a:pt x="3402" y="13648"/>
                    <a:pt x="3402" y="13615"/>
                    <a:pt x="3336" y="13581"/>
                  </a:cubicBezTo>
                  <a:cubicBezTo>
                    <a:pt x="3102" y="13214"/>
                    <a:pt x="3002" y="12714"/>
                    <a:pt x="3002" y="12147"/>
                  </a:cubicBezTo>
                  <a:cubicBezTo>
                    <a:pt x="3002" y="11580"/>
                    <a:pt x="3136" y="10979"/>
                    <a:pt x="3402" y="10312"/>
                  </a:cubicBezTo>
                  <a:cubicBezTo>
                    <a:pt x="3636" y="9645"/>
                    <a:pt x="3970" y="8978"/>
                    <a:pt x="4403" y="8311"/>
                  </a:cubicBezTo>
                  <a:cubicBezTo>
                    <a:pt x="4803" y="7644"/>
                    <a:pt x="5337" y="6976"/>
                    <a:pt x="5938" y="6376"/>
                  </a:cubicBezTo>
                  <a:cubicBezTo>
                    <a:pt x="6471" y="5776"/>
                    <a:pt x="7005" y="5309"/>
                    <a:pt x="7572" y="4908"/>
                  </a:cubicBezTo>
                  <a:cubicBezTo>
                    <a:pt x="8139" y="4475"/>
                    <a:pt x="8673" y="4141"/>
                    <a:pt x="9173" y="3941"/>
                  </a:cubicBezTo>
                  <a:cubicBezTo>
                    <a:pt x="9674" y="3741"/>
                    <a:pt x="10174" y="3607"/>
                    <a:pt x="10641" y="3574"/>
                  </a:cubicBezTo>
                  <a:cubicBezTo>
                    <a:pt x="10719" y="3568"/>
                    <a:pt x="10795" y="3566"/>
                    <a:pt x="10869" y="3566"/>
                  </a:cubicBezTo>
                  <a:close/>
                  <a:moveTo>
                    <a:pt x="13077" y="0"/>
                  </a:moveTo>
                  <a:cubicBezTo>
                    <a:pt x="12894" y="0"/>
                    <a:pt x="12705" y="13"/>
                    <a:pt x="12509" y="38"/>
                  </a:cubicBezTo>
                  <a:cubicBezTo>
                    <a:pt x="11775" y="105"/>
                    <a:pt x="10975" y="372"/>
                    <a:pt x="10107" y="739"/>
                  </a:cubicBezTo>
                  <a:cubicBezTo>
                    <a:pt x="9273" y="1106"/>
                    <a:pt x="8339" y="1639"/>
                    <a:pt x="7472" y="2306"/>
                  </a:cubicBezTo>
                  <a:cubicBezTo>
                    <a:pt x="6605" y="2974"/>
                    <a:pt x="5737" y="3774"/>
                    <a:pt x="4837" y="4708"/>
                  </a:cubicBezTo>
                  <a:cubicBezTo>
                    <a:pt x="3903" y="5742"/>
                    <a:pt x="3069" y="6810"/>
                    <a:pt x="2335" y="7910"/>
                  </a:cubicBezTo>
                  <a:cubicBezTo>
                    <a:pt x="1668" y="8978"/>
                    <a:pt x="1101" y="10112"/>
                    <a:pt x="734" y="11146"/>
                  </a:cubicBezTo>
                  <a:cubicBezTo>
                    <a:pt x="300" y="12247"/>
                    <a:pt x="100" y="13248"/>
                    <a:pt x="67" y="14148"/>
                  </a:cubicBezTo>
                  <a:cubicBezTo>
                    <a:pt x="0" y="15082"/>
                    <a:pt x="167" y="15916"/>
                    <a:pt x="567" y="16517"/>
                  </a:cubicBezTo>
                  <a:cubicBezTo>
                    <a:pt x="600" y="16617"/>
                    <a:pt x="634" y="16650"/>
                    <a:pt x="667" y="16750"/>
                  </a:cubicBezTo>
                  <a:cubicBezTo>
                    <a:pt x="767" y="16817"/>
                    <a:pt x="801" y="16917"/>
                    <a:pt x="834" y="16950"/>
                  </a:cubicBezTo>
                  <a:lnTo>
                    <a:pt x="1001" y="17117"/>
                  </a:lnTo>
                  <a:cubicBezTo>
                    <a:pt x="1067" y="17217"/>
                    <a:pt x="1134" y="17250"/>
                    <a:pt x="1168" y="17284"/>
                  </a:cubicBezTo>
                  <a:cubicBezTo>
                    <a:pt x="1635" y="17717"/>
                    <a:pt x="2302" y="17884"/>
                    <a:pt x="3002" y="17918"/>
                  </a:cubicBezTo>
                  <a:cubicBezTo>
                    <a:pt x="3769" y="17918"/>
                    <a:pt x="4603" y="17751"/>
                    <a:pt x="5471" y="17417"/>
                  </a:cubicBezTo>
                  <a:cubicBezTo>
                    <a:pt x="6405" y="17084"/>
                    <a:pt x="7339" y="16550"/>
                    <a:pt x="8306" y="15883"/>
                  </a:cubicBezTo>
                  <a:cubicBezTo>
                    <a:pt x="9273" y="15216"/>
                    <a:pt x="10274" y="14315"/>
                    <a:pt x="11241" y="13314"/>
                  </a:cubicBezTo>
                  <a:cubicBezTo>
                    <a:pt x="12309" y="12214"/>
                    <a:pt x="13243" y="10979"/>
                    <a:pt x="13977" y="9778"/>
                  </a:cubicBezTo>
                  <a:cubicBezTo>
                    <a:pt x="14744" y="8578"/>
                    <a:pt x="15278" y="7377"/>
                    <a:pt x="15645" y="6243"/>
                  </a:cubicBezTo>
                  <a:cubicBezTo>
                    <a:pt x="16045" y="5108"/>
                    <a:pt x="16145" y="4074"/>
                    <a:pt x="16112" y="3140"/>
                  </a:cubicBezTo>
                  <a:cubicBezTo>
                    <a:pt x="16078" y="2240"/>
                    <a:pt x="15778" y="1472"/>
                    <a:pt x="15278" y="939"/>
                  </a:cubicBezTo>
                  <a:cubicBezTo>
                    <a:pt x="15211" y="905"/>
                    <a:pt x="15144" y="872"/>
                    <a:pt x="15111" y="739"/>
                  </a:cubicBezTo>
                  <a:cubicBezTo>
                    <a:pt x="15077" y="639"/>
                    <a:pt x="15011" y="605"/>
                    <a:pt x="14944" y="572"/>
                  </a:cubicBezTo>
                  <a:cubicBezTo>
                    <a:pt x="14844" y="538"/>
                    <a:pt x="14811" y="472"/>
                    <a:pt x="14744" y="438"/>
                  </a:cubicBezTo>
                  <a:cubicBezTo>
                    <a:pt x="14644" y="405"/>
                    <a:pt x="14610" y="372"/>
                    <a:pt x="14510" y="305"/>
                  </a:cubicBezTo>
                  <a:cubicBezTo>
                    <a:pt x="14088" y="106"/>
                    <a:pt x="13610" y="0"/>
                    <a:pt x="13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782098" y="2924242"/>
              <a:ext cx="2302588" cy="2527968"/>
            </a:xfrm>
            <a:custGeom>
              <a:avLst/>
              <a:gdLst/>
              <a:ahLst/>
              <a:cxnLst/>
              <a:rect l="l" t="t" r="r" b="b"/>
              <a:pathLst>
                <a:path w="33325" h="36590" extrusionOk="0">
                  <a:moveTo>
                    <a:pt x="23585" y="4580"/>
                  </a:moveTo>
                  <a:cubicBezTo>
                    <a:pt x="24347" y="4580"/>
                    <a:pt x="25067" y="4723"/>
                    <a:pt x="25685" y="4984"/>
                  </a:cubicBezTo>
                  <a:cubicBezTo>
                    <a:pt x="25819" y="5018"/>
                    <a:pt x="25886" y="5118"/>
                    <a:pt x="26019" y="5151"/>
                  </a:cubicBezTo>
                  <a:cubicBezTo>
                    <a:pt x="26119" y="5185"/>
                    <a:pt x="26219" y="5218"/>
                    <a:pt x="26319" y="5318"/>
                  </a:cubicBezTo>
                  <a:cubicBezTo>
                    <a:pt x="26386" y="5351"/>
                    <a:pt x="26519" y="5451"/>
                    <a:pt x="26586" y="5518"/>
                  </a:cubicBezTo>
                  <a:cubicBezTo>
                    <a:pt x="26719" y="5618"/>
                    <a:pt x="26820" y="5685"/>
                    <a:pt x="26886" y="5785"/>
                  </a:cubicBezTo>
                  <a:cubicBezTo>
                    <a:pt x="27687" y="6552"/>
                    <a:pt x="28154" y="7653"/>
                    <a:pt x="28254" y="8987"/>
                  </a:cubicBezTo>
                  <a:cubicBezTo>
                    <a:pt x="28387" y="10322"/>
                    <a:pt x="28187" y="11889"/>
                    <a:pt x="27687" y="13624"/>
                  </a:cubicBezTo>
                  <a:cubicBezTo>
                    <a:pt x="27153" y="15359"/>
                    <a:pt x="26319" y="17193"/>
                    <a:pt x="25185" y="19061"/>
                  </a:cubicBezTo>
                  <a:cubicBezTo>
                    <a:pt x="24051" y="20896"/>
                    <a:pt x="22650" y="22797"/>
                    <a:pt x="20982" y="24532"/>
                  </a:cubicBezTo>
                  <a:cubicBezTo>
                    <a:pt x="19481" y="26066"/>
                    <a:pt x="17980" y="27367"/>
                    <a:pt x="16479" y="28501"/>
                  </a:cubicBezTo>
                  <a:cubicBezTo>
                    <a:pt x="14978" y="29535"/>
                    <a:pt x="13510" y="30269"/>
                    <a:pt x="12142" y="30770"/>
                  </a:cubicBezTo>
                  <a:cubicBezTo>
                    <a:pt x="10955" y="31194"/>
                    <a:pt x="9887" y="31426"/>
                    <a:pt x="8919" y="31426"/>
                  </a:cubicBezTo>
                  <a:cubicBezTo>
                    <a:pt x="8745" y="31426"/>
                    <a:pt x="8574" y="31419"/>
                    <a:pt x="8406" y="31403"/>
                  </a:cubicBezTo>
                  <a:cubicBezTo>
                    <a:pt x="7339" y="31337"/>
                    <a:pt x="6405" y="31003"/>
                    <a:pt x="5704" y="30369"/>
                  </a:cubicBezTo>
                  <a:lnTo>
                    <a:pt x="5471" y="30102"/>
                  </a:lnTo>
                  <a:cubicBezTo>
                    <a:pt x="5371" y="30002"/>
                    <a:pt x="5304" y="29902"/>
                    <a:pt x="5204" y="29836"/>
                  </a:cubicBezTo>
                  <a:cubicBezTo>
                    <a:pt x="5137" y="29735"/>
                    <a:pt x="5071" y="29635"/>
                    <a:pt x="5004" y="29535"/>
                  </a:cubicBezTo>
                  <a:cubicBezTo>
                    <a:pt x="4904" y="29402"/>
                    <a:pt x="4837" y="29335"/>
                    <a:pt x="4804" y="29202"/>
                  </a:cubicBezTo>
                  <a:cubicBezTo>
                    <a:pt x="4270" y="28201"/>
                    <a:pt x="4037" y="26967"/>
                    <a:pt x="4137" y="25566"/>
                  </a:cubicBezTo>
                  <a:cubicBezTo>
                    <a:pt x="4203" y="24198"/>
                    <a:pt x="4570" y="22697"/>
                    <a:pt x="5171" y="21129"/>
                  </a:cubicBezTo>
                  <a:cubicBezTo>
                    <a:pt x="5805" y="19562"/>
                    <a:pt x="6572" y="17960"/>
                    <a:pt x="7639" y="16326"/>
                  </a:cubicBezTo>
                  <a:cubicBezTo>
                    <a:pt x="8673" y="14691"/>
                    <a:pt x="9874" y="13090"/>
                    <a:pt x="11308" y="11622"/>
                  </a:cubicBezTo>
                  <a:cubicBezTo>
                    <a:pt x="12543" y="10255"/>
                    <a:pt x="13844" y="9121"/>
                    <a:pt x="15145" y="8153"/>
                  </a:cubicBezTo>
                  <a:cubicBezTo>
                    <a:pt x="16445" y="7153"/>
                    <a:pt x="17780" y="6352"/>
                    <a:pt x="19014" y="5785"/>
                  </a:cubicBezTo>
                  <a:cubicBezTo>
                    <a:pt x="20315" y="5151"/>
                    <a:pt x="21516" y="4784"/>
                    <a:pt x="22650" y="4651"/>
                  </a:cubicBezTo>
                  <a:cubicBezTo>
                    <a:pt x="22966" y="4603"/>
                    <a:pt x="23279" y="4580"/>
                    <a:pt x="23585" y="4580"/>
                  </a:cubicBezTo>
                  <a:close/>
                  <a:moveTo>
                    <a:pt x="26666" y="0"/>
                  </a:moveTo>
                  <a:cubicBezTo>
                    <a:pt x="26126" y="0"/>
                    <a:pt x="25565" y="49"/>
                    <a:pt x="24985" y="148"/>
                  </a:cubicBezTo>
                  <a:cubicBezTo>
                    <a:pt x="23450" y="381"/>
                    <a:pt x="21783" y="915"/>
                    <a:pt x="20048" y="1749"/>
                  </a:cubicBezTo>
                  <a:cubicBezTo>
                    <a:pt x="18380" y="2549"/>
                    <a:pt x="16646" y="3650"/>
                    <a:pt x="14878" y="4984"/>
                  </a:cubicBezTo>
                  <a:cubicBezTo>
                    <a:pt x="13176" y="6319"/>
                    <a:pt x="11475" y="7853"/>
                    <a:pt x="9807" y="9654"/>
                  </a:cubicBezTo>
                  <a:cubicBezTo>
                    <a:pt x="7939" y="11656"/>
                    <a:pt x="6305" y="13724"/>
                    <a:pt x="4937" y="15859"/>
                  </a:cubicBezTo>
                  <a:cubicBezTo>
                    <a:pt x="3536" y="17994"/>
                    <a:pt x="2435" y="20162"/>
                    <a:pt x="1635" y="22230"/>
                  </a:cubicBezTo>
                  <a:cubicBezTo>
                    <a:pt x="801" y="24365"/>
                    <a:pt x="301" y="26400"/>
                    <a:pt x="134" y="28268"/>
                  </a:cubicBezTo>
                  <a:cubicBezTo>
                    <a:pt x="0" y="30202"/>
                    <a:pt x="201" y="31904"/>
                    <a:pt x="868" y="33338"/>
                  </a:cubicBezTo>
                  <a:cubicBezTo>
                    <a:pt x="968" y="33505"/>
                    <a:pt x="1034" y="33605"/>
                    <a:pt x="1135" y="33772"/>
                  </a:cubicBezTo>
                  <a:cubicBezTo>
                    <a:pt x="1201" y="33905"/>
                    <a:pt x="1335" y="34072"/>
                    <a:pt x="1435" y="34205"/>
                  </a:cubicBezTo>
                  <a:cubicBezTo>
                    <a:pt x="1501" y="34339"/>
                    <a:pt x="1568" y="34439"/>
                    <a:pt x="1702" y="34572"/>
                  </a:cubicBezTo>
                  <a:cubicBezTo>
                    <a:pt x="1835" y="34706"/>
                    <a:pt x="1935" y="34839"/>
                    <a:pt x="2035" y="34939"/>
                  </a:cubicBezTo>
                  <a:cubicBezTo>
                    <a:pt x="3003" y="35840"/>
                    <a:pt x="4203" y="36374"/>
                    <a:pt x="5671" y="36540"/>
                  </a:cubicBezTo>
                  <a:cubicBezTo>
                    <a:pt x="5960" y="36573"/>
                    <a:pt x="6258" y="36589"/>
                    <a:pt x="6564" y="36589"/>
                  </a:cubicBezTo>
                  <a:cubicBezTo>
                    <a:pt x="7815" y="36589"/>
                    <a:pt x="9208" y="36322"/>
                    <a:pt x="10708" y="35840"/>
                  </a:cubicBezTo>
                  <a:cubicBezTo>
                    <a:pt x="12609" y="35206"/>
                    <a:pt x="14644" y="34172"/>
                    <a:pt x="16712" y="32738"/>
                  </a:cubicBezTo>
                  <a:cubicBezTo>
                    <a:pt x="18847" y="31270"/>
                    <a:pt x="20982" y="29502"/>
                    <a:pt x="23050" y="27334"/>
                  </a:cubicBezTo>
                  <a:cubicBezTo>
                    <a:pt x="25385" y="24865"/>
                    <a:pt x="27387" y="22230"/>
                    <a:pt x="28988" y="19595"/>
                  </a:cubicBezTo>
                  <a:cubicBezTo>
                    <a:pt x="30556" y="17026"/>
                    <a:pt x="31690" y="14424"/>
                    <a:pt x="32390" y="12023"/>
                  </a:cubicBezTo>
                  <a:cubicBezTo>
                    <a:pt x="33057" y="9688"/>
                    <a:pt x="33324" y="7520"/>
                    <a:pt x="33057" y="5685"/>
                  </a:cubicBezTo>
                  <a:cubicBezTo>
                    <a:pt x="32824" y="3884"/>
                    <a:pt x="32157" y="2449"/>
                    <a:pt x="30989" y="1415"/>
                  </a:cubicBezTo>
                  <a:cubicBezTo>
                    <a:pt x="30822" y="1348"/>
                    <a:pt x="30689" y="1215"/>
                    <a:pt x="30556" y="1182"/>
                  </a:cubicBezTo>
                  <a:cubicBezTo>
                    <a:pt x="30455" y="1048"/>
                    <a:pt x="30289" y="982"/>
                    <a:pt x="30155" y="881"/>
                  </a:cubicBezTo>
                  <a:cubicBezTo>
                    <a:pt x="29988" y="815"/>
                    <a:pt x="29855" y="715"/>
                    <a:pt x="29688" y="648"/>
                  </a:cubicBezTo>
                  <a:cubicBezTo>
                    <a:pt x="29521" y="548"/>
                    <a:pt x="29388" y="481"/>
                    <a:pt x="29221" y="414"/>
                  </a:cubicBezTo>
                  <a:cubicBezTo>
                    <a:pt x="28444" y="141"/>
                    <a:pt x="27586" y="0"/>
                    <a:pt x="26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973111" y="1997042"/>
              <a:ext cx="4199381" cy="4613145"/>
            </a:xfrm>
            <a:custGeom>
              <a:avLst/>
              <a:gdLst/>
              <a:ahLst/>
              <a:cxnLst/>
              <a:rect l="l" t="t" r="r" b="b"/>
              <a:pathLst>
                <a:path w="60777" h="66771" extrusionOk="0">
                  <a:moveTo>
                    <a:pt x="44444" y="5169"/>
                  </a:moveTo>
                  <a:cubicBezTo>
                    <a:pt x="45533" y="5169"/>
                    <a:pt x="46567" y="5294"/>
                    <a:pt x="47534" y="5561"/>
                  </a:cubicBezTo>
                  <a:lnTo>
                    <a:pt x="48268" y="5794"/>
                  </a:lnTo>
                  <a:cubicBezTo>
                    <a:pt x="48535" y="5894"/>
                    <a:pt x="48735" y="5961"/>
                    <a:pt x="49002" y="6095"/>
                  </a:cubicBezTo>
                  <a:cubicBezTo>
                    <a:pt x="49202" y="6195"/>
                    <a:pt x="49435" y="6295"/>
                    <a:pt x="49669" y="6428"/>
                  </a:cubicBezTo>
                  <a:cubicBezTo>
                    <a:pt x="49869" y="6562"/>
                    <a:pt x="50069" y="6695"/>
                    <a:pt x="50269" y="6862"/>
                  </a:cubicBezTo>
                  <a:cubicBezTo>
                    <a:pt x="52204" y="8196"/>
                    <a:pt x="53405" y="10231"/>
                    <a:pt x="53939" y="12799"/>
                  </a:cubicBezTo>
                  <a:cubicBezTo>
                    <a:pt x="54539" y="15535"/>
                    <a:pt x="54339" y="18770"/>
                    <a:pt x="53405" y="22406"/>
                  </a:cubicBezTo>
                  <a:cubicBezTo>
                    <a:pt x="52437" y="26109"/>
                    <a:pt x="50736" y="30145"/>
                    <a:pt x="48335" y="34281"/>
                  </a:cubicBezTo>
                  <a:cubicBezTo>
                    <a:pt x="45866" y="38451"/>
                    <a:pt x="42731" y="42621"/>
                    <a:pt x="39028" y="46457"/>
                  </a:cubicBezTo>
                  <a:cubicBezTo>
                    <a:pt x="35726" y="49826"/>
                    <a:pt x="32356" y="52661"/>
                    <a:pt x="29054" y="54896"/>
                  </a:cubicBezTo>
                  <a:cubicBezTo>
                    <a:pt x="25785" y="56998"/>
                    <a:pt x="22650" y="58499"/>
                    <a:pt x="19714" y="59333"/>
                  </a:cubicBezTo>
                  <a:cubicBezTo>
                    <a:pt x="17824" y="59866"/>
                    <a:pt x="16052" y="60133"/>
                    <a:pt x="14439" y="60133"/>
                  </a:cubicBezTo>
                  <a:cubicBezTo>
                    <a:pt x="13632" y="60133"/>
                    <a:pt x="12865" y="60067"/>
                    <a:pt x="12142" y="59933"/>
                  </a:cubicBezTo>
                  <a:cubicBezTo>
                    <a:pt x="10007" y="59499"/>
                    <a:pt x="8273" y="58565"/>
                    <a:pt x="7005" y="56998"/>
                  </a:cubicBezTo>
                  <a:cubicBezTo>
                    <a:pt x="6838" y="56831"/>
                    <a:pt x="6671" y="56631"/>
                    <a:pt x="6538" y="56431"/>
                  </a:cubicBezTo>
                  <a:cubicBezTo>
                    <a:pt x="6371" y="56264"/>
                    <a:pt x="6238" y="55997"/>
                    <a:pt x="6138" y="55797"/>
                  </a:cubicBezTo>
                  <a:cubicBezTo>
                    <a:pt x="6004" y="55563"/>
                    <a:pt x="5871" y="55330"/>
                    <a:pt x="5737" y="55096"/>
                  </a:cubicBezTo>
                  <a:cubicBezTo>
                    <a:pt x="5671" y="54829"/>
                    <a:pt x="5537" y="54596"/>
                    <a:pt x="5471" y="54329"/>
                  </a:cubicBezTo>
                  <a:cubicBezTo>
                    <a:pt x="4637" y="52128"/>
                    <a:pt x="4470" y="49492"/>
                    <a:pt x="4803" y="46624"/>
                  </a:cubicBezTo>
                  <a:cubicBezTo>
                    <a:pt x="5137" y="43822"/>
                    <a:pt x="5971" y="40819"/>
                    <a:pt x="7205" y="37751"/>
                  </a:cubicBezTo>
                  <a:cubicBezTo>
                    <a:pt x="8473" y="34715"/>
                    <a:pt x="10074" y="31613"/>
                    <a:pt x="12075" y="28577"/>
                  </a:cubicBezTo>
                  <a:cubicBezTo>
                    <a:pt x="14043" y="25542"/>
                    <a:pt x="16378" y="22540"/>
                    <a:pt x="19047" y="19704"/>
                  </a:cubicBezTo>
                  <a:cubicBezTo>
                    <a:pt x="21382" y="17136"/>
                    <a:pt x="23850" y="14901"/>
                    <a:pt x="26319" y="12966"/>
                  </a:cubicBezTo>
                  <a:cubicBezTo>
                    <a:pt x="28821" y="11065"/>
                    <a:pt x="31322" y="9430"/>
                    <a:pt x="33757" y="8196"/>
                  </a:cubicBezTo>
                  <a:cubicBezTo>
                    <a:pt x="36259" y="6895"/>
                    <a:pt x="38728" y="5961"/>
                    <a:pt x="41029" y="5528"/>
                  </a:cubicBezTo>
                  <a:cubicBezTo>
                    <a:pt x="42214" y="5294"/>
                    <a:pt x="43356" y="5169"/>
                    <a:pt x="44444" y="5169"/>
                  </a:cubicBezTo>
                  <a:close/>
                  <a:moveTo>
                    <a:pt x="48365" y="1"/>
                  </a:moveTo>
                  <a:cubicBezTo>
                    <a:pt x="46845" y="1"/>
                    <a:pt x="45243" y="208"/>
                    <a:pt x="43598" y="591"/>
                  </a:cubicBezTo>
                  <a:cubicBezTo>
                    <a:pt x="40796" y="1258"/>
                    <a:pt x="37894" y="2392"/>
                    <a:pt x="34892" y="3960"/>
                  </a:cubicBezTo>
                  <a:cubicBezTo>
                    <a:pt x="32023" y="5528"/>
                    <a:pt x="29021" y="7462"/>
                    <a:pt x="26085" y="9764"/>
                  </a:cubicBezTo>
                  <a:cubicBezTo>
                    <a:pt x="23183" y="12066"/>
                    <a:pt x="20348" y="14701"/>
                    <a:pt x="17546" y="17703"/>
                  </a:cubicBezTo>
                  <a:cubicBezTo>
                    <a:pt x="14444" y="21072"/>
                    <a:pt x="11708" y="24574"/>
                    <a:pt x="9373" y="28110"/>
                  </a:cubicBezTo>
                  <a:cubicBezTo>
                    <a:pt x="7038" y="31713"/>
                    <a:pt x="5070" y="35382"/>
                    <a:pt x="3569" y="38918"/>
                  </a:cubicBezTo>
                  <a:cubicBezTo>
                    <a:pt x="2035" y="42554"/>
                    <a:pt x="1001" y="46157"/>
                    <a:pt x="500" y="49492"/>
                  </a:cubicBezTo>
                  <a:cubicBezTo>
                    <a:pt x="0" y="52995"/>
                    <a:pt x="100" y="56264"/>
                    <a:pt x="1034" y="58999"/>
                  </a:cubicBezTo>
                  <a:cubicBezTo>
                    <a:pt x="1101" y="59299"/>
                    <a:pt x="1234" y="59633"/>
                    <a:pt x="1368" y="59933"/>
                  </a:cubicBezTo>
                  <a:cubicBezTo>
                    <a:pt x="1434" y="60233"/>
                    <a:pt x="1601" y="60500"/>
                    <a:pt x="1735" y="60800"/>
                  </a:cubicBezTo>
                  <a:cubicBezTo>
                    <a:pt x="1901" y="61101"/>
                    <a:pt x="2035" y="61401"/>
                    <a:pt x="2202" y="61634"/>
                  </a:cubicBezTo>
                  <a:lnTo>
                    <a:pt x="2702" y="62402"/>
                  </a:lnTo>
                  <a:cubicBezTo>
                    <a:pt x="4170" y="64403"/>
                    <a:pt x="6171" y="65737"/>
                    <a:pt x="8673" y="66338"/>
                  </a:cubicBezTo>
                  <a:cubicBezTo>
                    <a:pt x="9794" y="66625"/>
                    <a:pt x="11007" y="66770"/>
                    <a:pt x="12303" y="66770"/>
                  </a:cubicBezTo>
                  <a:cubicBezTo>
                    <a:pt x="14015" y="66770"/>
                    <a:pt x="15871" y="66517"/>
                    <a:pt x="17846" y="66004"/>
                  </a:cubicBezTo>
                  <a:cubicBezTo>
                    <a:pt x="21415" y="65104"/>
                    <a:pt x="25351" y="63336"/>
                    <a:pt x="29421" y="60767"/>
                  </a:cubicBezTo>
                  <a:cubicBezTo>
                    <a:pt x="33591" y="58098"/>
                    <a:pt x="37860" y="54629"/>
                    <a:pt x="41997" y="50393"/>
                  </a:cubicBezTo>
                  <a:cubicBezTo>
                    <a:pt x="46633" y="45590"/>
                    <a:pt x="50536" y="40319"/>
                    <a:pt x="53572" y="35115"/>
                  </a:cubicBezTo>
                  <a:cubicBezTo>
                    <a:pt x="56540" y="29945"/>
                    <a:pt x="58575" y="24908"/>
                    <a:pt x="59676" y="20305"/>
                  </a:cubicBezTo>
                  <a:cubicBezTo>
                    <a:pt x="60677" y="15868"/>
                    <a:pt x="60777" y="11899"/>
                    <a:pt x="59943" y="8696"/>
                  </a:cubicBezTo>
                  <a:cubicBezTo>
                    <a:pt x="59176" y="5628"/>
                    <a:pt x="57541" y="3259"/>
                    <a:pt x="55073" y="1758"/>
                  </a:cubicBezTo>
                  <a:cubicBezTo>
                    <a:pt x="54772" y="1591"/>
                    <a:pt x="54539" y="1425"/>
                    <a:pt x="54239" y="1258"/>
                  </a:cubicBezTo>
                  <a:cubicBezTo>
                    <a:pt x="53972" y="1124"/>
                    <a:pt x="53705" y="1024"/>
                    <a:pt x="53405" y="891"/>
                  </a:cubicBezTo>
                  <a:cubicBezTo>
                    <a:pt x="53105" y="791"/>
                    <a:pt x="52804" y="691"/>
                    <a:pt x="52538" y="591"/>
                  </a:cubicBezTo>
                  <a:cubicBezTo>
                    <a:pt x="52237" y="524"/>
                    <a:pt x="51904" y="424"/>
                    <a:pt x="51604" y="357"/>
                  </a:cubicBezTo>
                  <a:cubicBezTo>
                    <a:pt x="50579" y="115"/>
                    <a:pt x="49495" y="1"/>
                    <a:pt x="48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584091" y="2616694"/>
              <a:ext cx="2874141" cy="3154053"/>
            </a:xfrm>
            <a:custGeom>
              <a:avLst/>
              <a:gdLst/>
              <a:ahLst/>
              <a:cxnLst/>
              <a:rect l="l" t="t" r="r" b="b"/>
              <a:pathLst>
                <a:path w="41597" h="45652" extrusionOk="0">
                  <a:moveTo>
                    <a:pt x="30377" y="4096"/>
                  </a:moveTo>
                  <a:cubicBezTo>
                    <a:pt x="31304" y="4096"/>
                    <a:pt x="32167" y="4237"/>
                    <a:pt x="32924" y="4510"/>
                  </a:cubicBezTo>
                  <a:cubicBezTo>
                    <a:pt x="33124" y="4610"/>
                    <a:pt x="33224" y="4644"/>
                    <a:pt x="33391" y="4744"/>
                  </a:cubicBezTo>
                  <a:cubicBezTo>
                    <a:pt x="33557" y="4810"/>
                    <a:pt x="33724" y="4910"/>
                    <a:pt x="33858" y="4977"/>
                  </a:cubicBezTo>
                  <a:cubicBezTo>
                    <a:pt x="33991" y="5077"/>
                    <a:pt x="34158" y="5177"/>
                    <a:pt x="34291" y="5277"/>
                  </a:cubicBezTo>
                  <a:cubicBezTo>
                    <a:pt x="34391" y="5344"/>
                    <a:pt x="34525" y="5444"/>
                    <a:pt x="34658" y="5578"/>
                  </a:cubicBezTo>
                  <a:cubicBezTo>
                    <a:pt x="35826" y="6578"/>
                    <a:pt x="36493" y="8013"/>
                    <a:pt x="36726" y="9814"/>
                  </a:cubicBezTo>
                  <a:cubicBezTo>
                    <a:pt x="36993" y="11615"/>
                    <a:pt x="36726" y="13783"/>
                    <a:pt x="36059" y="16152"/>
                  </a:cubicBezTo>
                  <a:cubicBezTo>
                    <a:pt x="35359" y="18520"/>
                    <a:pt x="34225" y="21122"/>
                    <a:pt x="32657" y="23757"/>
                  </a:cubicBezTo>
                  <a:cubicBezTo>
                    <a:pt x="31056" y="26426"/>
                    <a:pt x="29054" y="28994"/>
                    <a:pt x="26719" y="31463"/>
                  </a:cubicBezTo>
                  <a:cubicBezTo>
                    <a:pt x="24684" y="33631"/>
                    <a:pt x="22516" y="35466"/>
                    <a:pt x="20415" y="36833"/>
                  </a:cubicBezTo>
                  <a:cubicBezTo>
                    <a:pt x="18347" y="38268"/>
                    <a:pt x="16312" y="39302"/>
                    <a:pt x="14410" y="39935"/>
                  </a:cubicBezTo>
                  <a:cubicBezTo>
                    <a:pt x="12937" y="40418"/>
                    <a:pt x="11549" y="40685"/>
                    <a:pt x="10282" y="40685"/>
                  </a:cubicBezTo>
                  <a:cubicBezTo>
                    <a:pt x="9972" y="40685"/>
                    <a:pt x="9669" y="40669"/>
                    <a:pt x="9373" y="40636"/>
                  </a:cubicBezTo>
                  <a:cubicBezTo>
                    <a:pt x="7906" y="40503"/>
                    <a:pt x="6672" y="39969"/>
                    <a:pt x="5738" y="39035"/>
                  </a:cubicBezTo>
                  <a:cubicBezTo>
                    <a:pt x="5637" y="38935"/>
                    <a:pt x="5537" y="38801"/>
                    <a:pt x="5404" y="38668"/>
                  </a:cubicBezTo>
                  <a:cubicBezTo>
                    <a:pt x="5337" y="38534"/>
                    <a:pt x="5204" y="38434"/>
                    <a:pt x="5137" y="38301"/>
                  </a:cubicBezTo>
                  <a:cubicBezTo>
                    <a:pt x="5004" y="38168"/>
                    <a:pt x="4904" y="38034"/>
                    <a:pt x="4837" y="37867"/>
                  </a:cubicBezTo>
                  <a:cubicBezTo>
                    <a:pt x="4770" y="37767"/>
                    <a:pt x="4670" y="37600"/>
                    <a:pt x="4603" y="37434"/>
                  </a:cubicBezTo>
                  <a:cubicBezTo>
                    <a:pt x="3903" y="35999"/>
                    <a:pt x="3669" y="34298"/>
                    <a:pt x="3836" y="32363"/>
                  </a:cubicBezTo>
                  <a:cubicBezTo>
                    <a:pt x="4003" y="30495"/>
                    <a:pt x="4503" y="28461"/>
                    <a:pt x="5337" y="26326"/>
                  </a:cubicBezTo>
                  <a:cubicBezTo>
                    <a:pt x="6138" y="24258"/>
                    <a:pt x="7239" y="22089"/>
                    <a:pt x="8640" y="19955"/>
                  </a:cubicBezTo>
                  <a:cubicBezTo>
                    <a:pt x="10007" y="17853"/>
                    <a:pt x="11642" y="15751"/>
                    <a:pt x="13510" y="13750"/>
                  </a:cubicBezTo>
                  <a:cubicBezTo>
                    <a:pt x="15144" y="11949"/>
                    <a:pt x="16879" y="10348"/>
                    <a:pt x="18580" y="9080"/>
                  </a:cubicBezTo>
                  <a:cubicBezTo>
                    <a:pt x="20348" y="7779"/>
                    <a:pt x="22083" y="6678"/>
                    <a:pt x="23750" y="5844"/>
                  </a:cubicBezTo>
                  <a:cubicBezTo>
                    <a:pt x="25485" y="5010"/>
                    <a:pt x="27153" y="4477"/>
                    <a:pt x="28687" y="4243"/>
                  </a:cubicBezTo>
                  <a:cubicBezTo>
                    <a:pt x="29267" y="4145"/>
                    <a:pt x="29833" y="4096"/>
                    <a:pt x="30377" y="4096"/>
                  </a:cubicBezTo>
                  <a:close/>
                  <a:moveTo>
                    <a:pt x="33196" y="1"/>
                  </a:moveTo>
                  <a:cubicBezTo>
                    <a:pt x="32446" y="1"/>
                    <a:pt x="31662" y="70"/>
                    <a:pt x="30855" y="207"/>
                  </a:cubicBezTo>
                  <a:cubicBezTo>
                    <a:pt x="28921" y="607"/>
                    <a:pt x="26886" y="1308"/>
                    <a:pt x="24751" y="2342"/>
                  </a:cubicBezTo>
                  <a:cubicBezTo>
                    <a:pt x="22683" y="3343"/>
                    <a:pt x="20548" y="4710"/>
                    <a:pt x="18413" y="6345"/>
                  </a:cubicBezTo>
                  <a:cubicBezTo>
                    <a:pt x="16345" y="7946"/>
                    <a:pt x="14210" y="9847"/>
                    <a:pt x="12209" y="12015"/>
                  </a:cubicBezTo>
                  <a:cubicBezTo>
                    <a:pt x="9974" y="14484"/>
                    <a:pt x="7972" y="17019"/>
                    <a:pt x="6305" y="19621"/>
                  </a:cubicBezTo>
                  <a:cubicBezTo>
                    <a:pt x="4637" y="22189"/>
                    <a:pt x="3202" y="24858"/>
                    <a:pt x="2202" y="27393"/>
                  </a:cubicBezTo>
                  <a:cubicBezTo>
                    <a:pt x="1168" y="30028"/>
                    <a:pt x="500" y="32530"/>
                    <a:pt x="234" y="34865"/>
                  </a:cubicBezTo>
                  <a:cubicBezTo>
                    <a:pt x="0" y="37300"/>
                    <a:pt x="234" y="39468"/>
                    <a:pt x="1001" y="41236"/>
                  </a:cubicBezTo>
                  <a:cubicBezTo>
                    <a:pt x="1068" y="41470"/>
                    <a:pt x="1201" y="41637"/>
                    <a:pt x="1301" y="41837"/>
                  </a:cubicBezTo>
                  <a:cubicBezTo>
                    <a:pt x="1401" y="42004"/>
                    <a:pt x="1501" y="42204"/>
                    <a:pt x="1635" y="42371"/>
                  </a:cubicBezTo>
                  <a:lnTo>
                    <a:pt x="2002" y="42871"/>
                  </a:lnTo>
                  <a:cubicBezTo>
                    <a:pt x="2135" y="43038"/>
                    <a:pt x="2235" y="43171"/>
                    <a:pt x="2368" y="43338"/>
                  </a:cubicBezTo>
                  <a:cubicBezTo>
                    <a:pt x="3503" y="44539"/>
                    <a:pt x="4970" y="45306"/>
                    <a:pt x="6738" y="45539"/>
                  </a:cubicBezTo>
                  <a:cubicBezTo>
                    <a:pt x="7247" y="45614"/>
                    <a:pt x="7779" y="45652"/>
                    <a:pt x="8333" y="45652"/>
                  </a:cubicBezTo>
                  <a:cubicBezTo>
                    <a:pt x="9773" y="45652"/>
                    <a:pt x="11356" y="45393"/>
                    <a:pt x="13043" y="44839"/>
                  </a:cubicBezTo>
                  <a:cubicBezTo>
                    <a:pt x="15444" y="44105"/>
                    <a:pt x="18013" y="42804"/>
                    <a:pt x="20682" y="41036"/>
                  </a:cubicBezTo>
                  <a:cubicBezTo>
                    <a:pt x="23383" y="39235"/>
                    <a:pt x="26085" y="36967"/>
                    <a:pt x="28754" y="34198"/>
                  </a:cubicBezTo>
                  <a:cubicBezTo>
                    <a:pt x="31789" y="31129"/>
                    <a:pt x="34325" y="27727"/>
                    <a:pt x="36326" y="24358"/>
                  </a:cubicBezTo>
                  <a:cubicBezTo>
                    <a:pt x="38327" y="21022"/>
                    <a:pt x="39728" y="17753"/>
                    <a:pt x="40562" y="14684"/>
                  </a:cubicBezTo>
                  <a:cubicBezTo>
                    <a:pt x="41396" y="11682"/>
                    <a:pt x="41596" y="8980"/>
                    <a:pt x="41230" y="6745"/>
                  </a:cubicBezTo>
                  <a:cubicBezTo>
                    <a:pt x="40863" y="4577"/>
                    <a:pt x="39895" y="2776"/>
                    <a:pt x="38394" y="1608"/>
                  </a:cubicBezTo>
                  <a:cubicBezTo>
                    <a:pt x="38227" y="1441"/>
                    <a:pt x="38061" y="1341"/>
                    <a:pt x="37894" y="1208"/>
                  </a:cubicBezTo>
                  <a:cubicBezTo>
                    <a:pt x="37727" y="1108"/>
                    <a:pt x="37527" y="974"/>
                    <a:pt x="37360" y="874"/>
                  </a:cubicBezTo>
                  <a:cubicBezTo>
                    <a:pt x="37160" y="807"/>
                    <a:pt x="36993" y="707"/>
                    <a:pt x="36760" y="641"/>
                  </a:cubicBezTo>
                  <a:cubicBezTo>
                    <a:pt x="36593" y="541"/>
                    <a:pt x="36393" y="507"/>
                    <a:pt x="36193" y="441"/>
                  </a:cubicBezTo>
                  <a:cubicBezTo>
                    <a:pt x="35287" y="145"/>
                    <a:pt x="34276" y="1"/>
                    <a:pt x="3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544998" y="3766455"/>
              <a:ext cx="668493" cy="742155"/>
            </a:xfrm>
            <a:custGeom>
              <a:avLst/>
              <a:gdLst/>
              <a:ahLst/>
              <a:cxnLst/>
              <a:rect l="l" t="t" r="r" b="b"/>
              <a:pathLst>
                <a:path w="9675" h="10742" extrusionOk="0">
                  <a:moveTo>
                    <a:pt x="7673" y="1"/>
                  </a:moveTo>
                  <a:cubicBezTo>
                    <a:pt x="7239" y="1"/>
                    <a:pt x="6739" y="167"/>
                    <a:pt x="6238" y="367"/>
                  </a:cubicBezTo>
                  <a:cubicBezTo>
                    <a:pt x="5671" y="634"/>
                    <a:pt x="5138" y="901"/>
                    <a:pt x="4604" y="1335"/>
                  </a:cubicBezTo>
                  <a:cubicBezTo>
                    <a:pt x="4070" y="1735"/>
                    <a:pt x="3503" y="2235"/>
                    <a:pt x="2969" y="2803"/>
                  </a:cubicBezTo>
                  <a:cubicBezTo>
                    <a:pt x="2336" y="3403"/>
                    <a:pt x="1835" y="4070"/>
                    <a:pt x="1435" y="4737"/>
                  </a:cubicBezTo>
                  <a:cubicBezTo>
                    <a:pt x="1001" y="5404"/>
                    <a:pt x="668" y="6138"/>
                    <a:pt x="434" y="6739"/>
                  </a:cubicBezTo>
                  <a:cubicBezTo>
                    <a:pt x="167" y="7406"/>
                    <a:pt x="67" y="8040"/>
                    <a:pt x="67" y="8573"/>
                  </a:cubicBezTo>
                  <a:cubicBezTo>
                    <a:pt x="1" y="9140"/>
                    <a:pt x="134" y="9641"/>
                    <a:pt x="401" y="10008"/>
                  </a:cubicBezTo>
                  <a:cubicBezTo>
                    <a:pt x="434" y="10041"/>
                    <a:pt x="434" y="10074"/>
                    <a:pt x="468" y="10141"/>
                  </a:cubicBezTo>
                  <a:cubicBezTo>
                    <a:pt x="468" y="10175"/>
                    <a:pt x="501" y="10208"/>
                    <a:pt x="568" y="10241"/>
                  </a:cubicBezTo>
                  <a:lnTo>
                    <a:pt x="634" y="10341"/>
                  </a:lnTo>
                  <a:cubicBezTo>
                    <a:pt x="668" y="10375"/>
                    <a:pt x="734" y="10375"/>
                    <a:pt x="768" y="10408"/>
                  </a:cubicBezTo>
                  <a:cubicBezTo>
                    <a:pt x="1068" y="10642"/>
                    <a:pt x="1435" y="10742"/>
                    <a:pt x="1902" y="10742"/>
                  </a:cubicBezTo>
                  <a:cubicBezTo>
                    <a:pt x="2302" y="10742"/>
                    <a:pt x="2803" y="10642"/>
                    <a:pt x="3336" y="10408"/>
                  </a:cubicBezTo>
                  <a:cubicBezTo>
                    <a:pt x="3903" y="10208"/>
                    <a:pt x="4437" y="9908"/>
                    <a:pt x="5004" y="9507"/>
                  </a:cubicBezTo>
                  <a:cubicBezTo>
                    <a:pt x="5605" y="9074"/>
                    <a:pt x="6172" y="8573"/>
                    <a:pt x="6739" y="8006"/>
                  </a:cubicBezTo>
                  <a:cubicBezTo>
                    <a:pt x="7339" y="7339"/>
                    <a:pt x="7906" y="6639"/>
                    <a:pt x="8340" y="5905"/>
                  </a:cubicBezTo>
                  <a:cubicBezTo>
                    <a:pt x="8807" y="5204"/>
                    <a:pt x="9140" y="4504"/>
                    <a:pt x="9341" y="3837"/>
                  </a:cubicBezTo>
                  <a:cubicBezTo>
                    <a:pt x="9574" y="3170"/>
                    <a:pt x="9674" y="2536"/>
                    <a:pt x="9641" y="2002"/>
                  </a:cubicBezTo>
                  <a:cubicBezTo>
                    <a:pt x="9641" y="1468"/>
                    <a:pt x="9474" y="1001"/>
                    <a:pt x="9174" y="668"/>
                  </a:cubicBezTo>
                  <a:cubicBezTo>
                    <a:pt x="9174" y="634"/>
                    <a:pt x="9140" y="568"/>
                    <a:pt x="9107" y="534"/>
                  </a:cubicBezTo>
                  <a:cubicBezTo>
                    <a:pt x="9074" y="534"/>
                    <a:pt x="9007" y="501"/>
                    <a:pt x="8974" y="468"/>
                  </a:cubicBezTo>
                  <a:cubicBezTo>
                    <a:pt x="8940" y="401"/>
                    <a:pt x="8907" y="401"/>
                    <a:pt x="8840" y="367"/>
                  </a:cubicBezTo>
                  <a:cubicBezTo>
                    <a:pt x="8807" y="334"/>
                    <a:pt x="8774" y="334"/>
                    <a:pt x="8740" y="301"/>
                  </a:cubicBezTo>
                  <a:cubicBezTo>
                    <a:pt x="8407" y="134"/>
                    <a:pt x="7973" y="34"/>
                    <a:pt x="7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60973" y="3235728"/>
              <a:ext cx="1682599" cy="1854488"/>
            </a:xfrm>
            <a:custGeom>
              <a:avLst/>
              <a:gdLst/>
              <a:ahLst/>
              <a:cxnLst/>
              <a:rect l="l" t="t" r="r" b="b"/>
              <a:pathLst>
                <a:path w="24352" h="26842" extrusionOk="0">
                  <a:moveTo>
                    <a:pt x="16962" y="4274"/>
                  </a:moveTo>
                  <a:cubicBezTo>
                    <a:pt x="17483" y="4274"/>
                    <a:pt x="17967" y="4381"/>
                    <a:pt x="18414" y="4579"/>
                  </a:cubicBezTo>
                  <a:cubicBezTo>
                    <a:pt x="18480" y="4646"/>
                    <a:pt x="18514" y="4679"/>
                    <a:pt x="18614" y="4713"/>
                  </a:cubicBezTo>
                  <a:cubicBezTo>
                    <a:pt x="18681" y="4746"/>
                    <a:pt x="18747" y="4813"/>
                    <a:pt x="18814" y="4846"/>
                  </a:cubicBezTo>
                  <a:lnTo>
                    <a:pt x="18981" y="5013"/>
                  </a:lnTo>
                  <a:lnTo>
                    <a:pt x="19148" y="5180"/>
                  </a:lnTo>
                  <a:cubicBezTo>
                    <a:pt x="19648" y="5747"/>
                    <a:pt x="19948" y="6514"/>
                    <a:pt x="19982" y="7381"/>
                  </a:cubicBezTo>
                  <a:cubicBezTo>
                    <a:pt x="20015" y="8315"/>
                    <a:pt x="19915" y="9349"/>
                    <a:pt x="19515" y="10484"/>
                  </a:cubicBezTo>
                  <a:cubicBezTo>
                    <a:pt x="19148" y="11584"/>
                    <a:pt x="18614" y="12819"/>
                    <a:pt x="17847" y="14019"/>
                  </a:cubicBezTo>
                  <a:cubicBezTo>
                    <a:pt x="17113" y="15220"/>
                    <a:pt x="16179" y="16455"/>
                    <a:pt x="15111" y="17555"/>
                  </a:cubicBezTo>
                  <a:cubicBezTo>
                    <a:pt x="14144" y="18556"/>
                    <a:pt x="13143" y="19457"/>
                    <a:pt x="12176" y="20157"/>
                  </a:cubicBezTo>
                  <a:cubicBezTo>
                    <a:pt x="11242" y="20824"/>
                    <a:pt x="10275" y="21358"/>
                    <a:pt x="9341" y="21692"/>
                  </a:cubicBezTo>
                  <a:cubicBezTo>
                    <a:pt x="8546" y="22028"/>
                    <a:pt x="7779" y="22196"/>
                    <a:pt x="7091" y="22196"/>
                  </a:cubicBezTo>
                  <a:cubicBezTo>
                    <a:pt x="7029" y="22196"/>
                    <a:pt x="6967" y="22195"/>
                    <a:pt x="6906" y="22192"/>
                  </a:cubicBezTo>
                  <a:cubicBezTo>
                    <a:pt x="6172" y="22159"/>
                    <a:pt x="5571" y="21925"/>
                    <a:pt x="5071" y="21558"/>
                  </a:cubicBezTo>
                  <a:lnTo>
                    <a:pt x="4904" y="21391"/>
                  </a:lnTo>
                  <a:lnTo>
                    <a:pt x="4737" y="21225"/>
                  </a:lnTo>
                  <a:cubicBezTo>
                    <a:pt x="4637" y="21158"/>
                    <a:pt x="4604" y="21091"/>
                    <a:pt x="4571" y="21024"/>
                  </a:cubicBezTo>
                  <a:cubicBezTo>
                    <a:pt x="4504" y="20924"/>
                    <a:pt x="4470" y="20891"/>
                    <a:pt x="4437" y="20824"/>
                  </a:cubicBezTo>
                  <a:cubicBezTo>
                    <a:pt x="4070" y="20191"/>
                    <a:pt x="3903" y="19357"/>
                    <a:pt x="3937" y="18423"/>
                  </a:cubicBezTo>
                  <a:cubicBezTo>
                    <a:pt x="3970" y="17522"/>
                    <a:pt x="4237" y="16521"/>
                    <a:pt x="4604" y="15420"/>
                  </a:cubicBezTo>
                  <a:cubicBezTo>
                    <a:pt x="4971" y="14386"/>
                    <a:pt x="5505" y="13252"/>
                    <a:pt x="6238" y="12185"/>
                  </a:cubicBezTo>
                  <a:cubicBezTo>
                    <a:pt x="6939" y="11084"/>
                    <a:pt x="7773" y="10017"/>
                    <a:pt x="8740" y="8982"/>
                  </a:cubicBezTo>
                  <a:cubicBezTo>
                    <a:pt x="9574" y="8048"/>
                    <a:pt x="10475" y="7248"/>
                    <a:pt x="11342" y="6581"/>
                  </a:cubicBezTo>
                  <a:cubicBezTo>
                    <a:pt x="12243" y="5914"/>
                    <a:pt x="13143" y="5380"/>
                    <a:pt x="13977" y="5013"/>
                  </a:cubicBezTo>
                  <a:cubicBezTo>
                    <a:pt x="14811" y="4579"/>
                    <a:pt x="15645" y="4379"/>
                    <a:pt x="16412" y="4312"/>
                  </a:cubicBezTo>
                  <a:cubicBezTo>
                    <a:pt x="16600" y="4287"/>
                    <a:pt x="16783" y="4274"/>
                    <a:pt x="16962" y="4274"/>
                  </a:cubicBezTo>
                  <a:close/>
                  <a:moveTo>
                    <a:pt x="19512" y="1"/>
                  </a:moveTo>
                  <a:cubicBezTo>
                    <a:pt x="19221" y="1"/>
                    <a:pt x="18921" y="16"/>
                    <a:pt x="18614" y="43"/>
                  </a:cubicBezTo>
                  <a:cubicBezTo>
                    <a:pt x="17480" y="210"/>
                    <a:pt x="16279" y="610"/>
                    <a:pt x="14978" y="1177"/>
                  </a:cubicBezTo>
                  <a:cubicBezTo>
                    <a:pt x="13744" y="1744"/>
                    <a:pt x="12409" y="2545"/>
                    <a:pt x="11109" y="3545"/>
                  </a:cubicBezTo>
                  <a:cubicBezTo>
                    <a:pt x="9808" y="4513"/>
                    <a:pt x="8507" y="5680"/>
                    <a:pt x="7272" y="7014"/>
                  </a:cubicBezTo>
                  <a:cubicBezTo>
                    <a:pt x="5838" y="8515"/>
                    <a:pt x="4637" y="10150"/>
                    <a:pt x="3603" y="11718"/>
                  </a:cubicBezTo>
                  <a:cubicBezTo>
                    <a:pt x="2569" y="13352"/>
                    <a:pt x="1735" y="14987"/>
                    <a:pt x="1135" y="16521"/>
                  </a:cubicBezTo>
                  <a:cubicBezTo>
                    <a:pt x="568" y="18122"/>
                    <a:pt x="167" y="19623"/>
                    <a:pt x="101" y="20991"/>
                  </a:cubicBezTo>
                  <a:cubicBezTo>
                    <a:pt x="1" y="22359"/>
                    <a:pt x="234" y="23626"/>
                    <a:pt x="768" y="24627"/>
                  </a:cubicBezTo>
                  <a:cubicBezTo>
                    <a:pt x="835" y="24727"/>
                    <a:pt x="901" y="24861"/>
                    <a:pt x="968" y="24961"/>
                  </a:cubicBezTo>
                  <a:cubicBezTo>
                    <a:pt x="1001" y="25027"/>
                    <a:pt x="1101" y="25161"/>
                    <a:pt x="1168" y="25227"/>
                  </a:cubicBezTo>
                  <a:cubicBezTo>
                    <a:pt x="1268" y="25361"/>
                    <a:pt x="1335" y="25461"/>
                    <a:pt x="1435" y="25528"/>
                  </a:cubicBezTo>
                  <a:lnTo>
                    <a:pt x="1668" y="25761"/>
                  </a:lnTo>
                  <a:cubicBezTo>
                    <a:pt x="2402" y="26395"/>
                    <a:pt x="3303" y="26729"/>
                    <a:pt x="4404" y="26829"/>
                  </a:cubicBezTo>
                  <a:cubicBezTo>
                    <a:pt x="4536" y="26837"/>
                    <a:pt x="4672" y="26841"/>
                    <a:pt x="4811" y="26841"/>
                  </a:cubicBezTo>
                  <a:cubicBezTo>
                    <a:pt x="5794" y="26841"/>
                    <a:pt x="6938" y="26633"/>
                    <a:pt x="8106" y="26195"/>
                  </a:cubicBezTo>
                  <a:cubicBezTo>
                    <a:pt x="9474" y="25694"/>
                    <a:pt x="10942" y="24927"/>
                    <a:pt x="12443" y="23893"/>
                  </a:cubicBezTo>
                  <a:cubicBezTo>
                    <a:pt x="13944" y="22859"/>
                    <a:pt x="15478" y="21558"/>
                    <a:pt x="16946" y="20024"/>
                  </a:cubicBezTo>
                  <a:cubicBezTo>
                    <a:pt x="18614" y="18323"/>
                    <a:pt x="20015" y="16421"/>
                    <a:pt x="21149" y="14553"/>
                  </a:cubicBezTo>
                  <a:cubicBezTo>
                    <a:pt x="22283" y="12685"/>
                    <a:pt x="23117" y="10851"/>
                    <a:pt x="23651" y="9083"/>
                  </a:cubicBezTo>
                  <a:cubicBezTo>
                    <a:pt x="24151" y="7381"/>
                    <a:pt x="24351" y="5814"/>
                    <a:pt x="24251" y="4479"/>
                  </a:cubicBezTo>
                  <a:cubicBezTo>
                    <a:pt x="24118" y="3145"/>
                    <a:pt x="23651" y="2044"/>
                    <a:pt x="22850" y="1277"/>
                  </a:cubicBezTo>
                  <a:cubicBezTo>
                    <a:pt x="22784" y="1177"/>
                    <a:pt x="22683" y="1077"/>
                    <a:pt x="22583" y="943"/>
                  </a:cubicBezTo>
                  <a:cubicBezTo>
                    <a:pt x="22483" y="843"/>
                    <a:pt x="22350" y="810"/>
                    <a:pt x="22283" y="710"/>
                  </a:cubicBezTo>
                  <a:cubicBezTo>
                    <a:pt x="22183" y="677"/>
                    <a:pt x="22116" y="610"/>
                    <a:pt x="21983" y="543"/>
                  </a:cubicBezTo>
                  <a:cubicBezTo>
                    <a:pt x="21850" y="476"/>
                    <a:pt x="21783" y="443"/>
                    <a:pt x="21649" y="376"/>
                  </a:cubicBezTo>
                  <a:cubicBezTo>
                    <a:pt x="21017" y="109"/>
                    <a:pt x="20296" y="1"/>
                    <a:pt x="19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74996" y="2347221"/>
              <a:ext cx="3464211" cy="3802661"/>
            </a:xfrm>
            <a:custGeom>
              <a:avLst/>
              <a:gdLst/>
              <a:ahLst/>
              <a:cxnLst/>
              <a:rect l="l" t="t" r="r" b="b"/>
              <a:pathLst>
                <a:path w="50137" h="55040" extrusionOk="0">
                  <a:moveTo>
                    <a:pt x="36963" y="4244"/>
                  </a:moveTo>
                  <a:cubicBezTo>
                    <a:pt x="37997" y="4244"/>
                    <a:pt x="38968" y="4377"/>
                    <a:pt x="39863" y="4663"/>
                  </a:cubicBezTo>
                  <a:cubicBezTo>
                    <a:pt x="40063" y="4696"/>
                    <a:pt x="40230" y="4796"/>
                    <a:pt x="40463" y="4863"/>
                  </a:cubicBezTo>
                  <a:cubicBezTo>
                    <a:pt x="40663" y="4963"/>
                    <a:pt x="40863" y="5029"/>
                    <a:pt x="41030" y="5130"/>
                  </a:cubicBezTo>
                  <a:cubicBezTo>
                    <a:pt x="41197" y="5230"/>
                    <a:pt x="41397" y="5330"/>
                    <a:pt x="41564" y="5463"/>
                  </a:cubicBezTo>
                  <a:lnTo>
                    <a:pt x="42064" y="5830"/>
                  </a:lnTo>
                  <a:cubicBezTo>
                    <a:pt x="43632" y="6998"/>
                    <a:pt x="44533" y="8732"/>
                    <a:pt x="44900" y="10967"/>
                  </a:cubicBezTo>
                  <a:cubicBezTo>
                    <a:pt x="45300" y="13235"/>
                    <a:pt x="45033" y="15971"/>
                    <a:pt x="44232" y="18906"/>
                  </a:cubicBezTo>
                  <a:cubicBezTo>
                    <a:pt x="43398" y="21975"/>
                    <a:pt x="41997" y="25244"/>
                    <a:pt x="39996" y="28580"/>
                  </a:cubicBezTo>
                  <a:cubicBezTo>
                    <a:pt x="37995" y="31915"/>
                    <a:pt x="35459" y="35318"/>
                    <a:pt x="32457" y="38420"/>
                  </a:cubicBezTo>
                  <a:cubicBezTo>
                    <a:pt x="29822" y="41222"/>
                    <a:pt x="27053" y="43524"/>
                    <a:pt x="24352" y="45258"/>
                  </a:cubicBezTo>
                  <a:cubicBezTo>
                    <a:pt x="21716" y="47060"/>
                    <a:pt x="19114" y="48327"/>
                    <a:pt x="16713" y="49061"/>
                  </a:cubicBezTo>
                  <a:cubicBezTo>
                    <a:pt x="15034" y="49612"/>
                    <a:pt x="13477" y="49888"/>
                    <a:pt x="12052" y="49888"/>
                  </a:cubicBezTo>
                  <a:cubicBezTo>
                    <a:pt x="11495" y="49888"/>
                    <a:pt x="10958" y="49846"/>
                    <a:pt x="10442" y="49761"/>
                  </a:cubicBezTo>
                  <a:cubicBezTo>
                    <a:pt x="8640" y="49528"/>
                    <a:pt x="7173" y="48761"/>
                    <a:pt x="6038" y="47560"/>
                  </a:cubicBezTo>
                  <a:cubicBezTo>
                    <a:pt x="5938" y="47426"/>
                    <a:pt x="5805" y="47260"/>
                    <a:pt x="5672" y="47093"/>
                  </a:cubicBezTo>
                  <a:lnTo>
                    <a:pt x="5305" y="46593"/>
                  </a:lnTo>
                  <a:cubicBezTo>
                    <a:pt x="5171" y="46426"/>
                    <a:pt x="5038" y="46259"/>
                    <a:pt x="4971" y="46059"/>
                  </a:cubicBezTo>
                  <a:cubicBezTo>
                    <a:pt x="4838" y="45892"/>
                    <a:pt x="4771" y="45692"/>
                    <a:pt x="4671" y="45492"/>
                  </a:cubicBezTo>
                  <a:cubicBezTo>
                    <a:pt x="3870" y="43657"/>
                    <a:pt x="3670" y="41489"/>
                    <a:pt x="3937" y="39087"/>
                  </a:cubicBezTo>
                  <a:cubicBezTo>
                    <a:pt x="4170" y="36752"/>
                    <a:pt x="4838" y="34217"/>
                    <a:pt x="5872" y="31649"/>
                  </a:cubicBezTo>
                  <a:cubicBezTo>
                    <a:pt x="6872" y="29080"/>
                    <a:pt x="8307" y="26411"/>
                    <a:pt x="9975" y="23843"/>
                  </a:cubicBezTo>
                  <a:cubicBezTo>
                    <a:pt x="11642" y="21241"/>
                    <a:pt x="13644" y="18673"/>
                    <a:pt x="15879" y="16237"/>
                  </a:cubicBezTo>
                  <a:cubicBezTo>
                    <a:pt x="17947" y="14069"/>
                    <a:pt x="20015" y="12201"/>
                    <a:pt x="22117" y="10567"/>
                  </a:cubicBezTo>
                  <a:cubicBezTo>
                    <a:pt x="24218" y="8966"/>
                    <a:pt x="26353" y="7631"/>
                    <a:pt x="28454" y="6564"/>
                  </a:cubicBezTo>
                  <a:cubicBezTo>
                    <a:pt x="30556" y="5496"/>
                    <a:pt x="32624" y="4796"/>
                    <a:pt x="34525" y="4462"/>
                  </a:cubicBezTo>
                  <a:cubicBezTo>
                    <a:pt x="35371" y="4319"/>
                    <a:pt x="36185" y="4244"/>
                    <a:pt x="36963" y="4244"/>
                  </a:cubicBezTo>
                  <a:close/>
                  <a:moveTo>
                    <a:pt x="40042" y="1"/>
                  </a:moveTo>
                  <a:cubicBezTo>
                    <a:pt x="38954" y="1"/>
                    <a:pt x="37811" y="126"/>
                    <a:pt x="36627" y="359"/>
                  </a:cubicBezTo>
                  <a:cubicBezTo>
                    <a:pt x="34325" y="860"/>
                    <a:pt x="31857" y="1727"/>
                    <a:pt x="29355" y="3028"/>
                  </a:cubicBezTo>
                  <a:cubicBezTo>
                    <a:pt x="26887" y="4262"/>
                    <a:pt x="24385" y="5863"/>
                    <a:pt x="21883" y="7831"/>
                  </a:cubicBezTo>
                  <a:cubicBezTo>
                    <a:pt x="19481" y="9733"/>
                    <a:pt x="17013" y="12001"/>
                    <a:pt x="14645" y="14536"/>
                  </a:cubicBezTo>
                  <a:cubicBezTo>
                    <a:pt x="11976" y="17405"/>
                    <a:pt x="9641" y="20407"/>
                    <a:pt x="7673" y="23409"/>
                  </a:cubicBezTo>
                  <a:cubicBezTo>
                    <a:pt x="5672" y="26512"/>
                    <a:pt x="4037" y="29580"/>
                    <a:pt x="2803" y="32583"/>
                  </a:cubicBezTo>
                  <a:cubicBezTo>
                    <a:pt x="1535" y="35685"/>
                    <a:pt x="701" y="38687"/>
                    <a:pt x="368" y="41489"/>
                  </a:cubicBezTo>
                  <a:cubicBezTo>
                    <a:pt x="1" y="44358"/>
                    <a:pt x="201" y="47026"/>
                    <a:pt x="1035" y="49228"/>
                  </a:cubicBezTo>
                  <a:cubicBezTo>
                    <a:pt x="1135" y="49495"/>
                    <a:pt x="1202" y="49728"/>
                    <a:pt x="1335" y="49995"/>
                  </a:cubicBezTo>
                  <a:cubicBezTo>
                    <a:pt x="1469" y="50228"/>
                    <a:pt x="1602" y="50495"/>
                    <a:pt x="1702" y="50695"/>
                  </a:cubicBezTo>
                  <a:cubicBezTo>
                    <a:pt x="1835" y="50896"/>
                    <a:pt x="2002" y="51096"/>
                    <a:pt x="2136" y="51329"/>
                  </a:cubicBezTo>
                  <a:cubicBezTo>
                    <a:pt x="2302" y="51529"/>
                    <a:pt x="2436" y="51696"/>
                    <a:pt x="2603" y="51896"/>
                  </a:cubicBezTo>
                  <a:cubicBezTo>
                    <a:pt x="3870" y="53431"/>
                    <a:pt x="5605" y="54398"/>
                    <a:pt x="7706" y="54832"/>
                  </a:cubicBezTo>
                  <a:cubicBezTo>
                    <a:pt x="8472" y="54969"/>
                    <a:pt x="9273" y="55039"/>
                    <a:pt x="10109" y="55039"/>
                  </a:cubicBezTo>
                  <a:cubicBezTo>
                    <a:pt x="11713" y="55039"/>
                    <a:pt x="13448" y="54780"/>
                    <a:pt x="15312" y="54231"/>
                  </a:cubicBezTo>
                  <a:cubicBezTo>
                    <a:pt x="18214" y="53397"/>
                    <a:pt x="21383" y="51896"/>
                    <a:pt x="24652" y="49761"/>
                  </a:cubicBezTo>
                  <a:cubicBezTo>
                    <a:pt x="27987" y="47593"/>
                    <a:pt x="31390" y="44758"/>
                    <a:pt x="34659" y="41389"/>
                  </a:cubicBezTo>
                  <a:cubicBezTo>
                    <a:pt x="38362" y="37553"/>
                    <a:pt x="41497" y="33383"/>
                    <a:pt x="43966" y="29213"/>
                  </a:cubicBezTo>
                  <a:cubicBezTo>
                    <a:pt x="46367" y="25077"/>
                    <a:pt x="48068" y="21041"/>
                    <a:pt x="49036" y="17338"/>
                  </a:cubicBezTo>
                  <a:cubicBezTo>
                    <a:pt x="49970" y="13702"/>
                    <a:pt x="50137" y="10467"/>
                    <a:pt x="49570" y="7731"/>
                  </a:cubicBezTo>
                  <a:cubicBezTo>
                    <a:pt x="49036" y="5163"/>
                    <a:pt x="47835" y="3128"/>
                    <a:pt x="45900" y="1794"/>
                  </a:cubicBezTo>
                  <a:cubicBezTo>
                    <a:pt x="45700" y="1627"/>
                    <a:pt x="45467" y="1494"/>
                    <a:pt x="45233" y="1260"/>
                  </a:cubicBezTo>
                  <a:cubicBezTo>
                    <a:pt x="45033" y="1160"/>
                    <a:pt x="44833" y="1060"/>
                    <a:pt x="44566" y="927"/>
                  </a:cubicBezTo>
                  <a:cubicBezTo>
                    <a:pt x="44332" y="826"/>
                    <a:pt x="44132" y="726"/>
                    <a:pt x="43865" y="660"/>
                  </a:cubicBezTo>
                  <a:cubicBezTo>
                    <a:pt x="43632" y="526"/>
                    <a:pt x="43365" y="493"/>
                    <a:pt x="43132" y="393"/>
                  </a:cubicBezTo>
                  <a:cubicBezTo>
                    <a:pt x="42164" y="126"/>
                    <a:pt x="41130" y="1"/>
                    <a:pt x="4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344162" y="2242955"/>
              <a:ext cx="4015036" cy="4520289"/>
            </a:xfrm>
            <a:custGeom>
              <a:avLst/>
              <a:gdLst/>
              <a:ahLst/>
              <a:cxnLst/>
              <a:rect l="l" t="t" r="r" b="b"/>
              <a:pathLst>
                <a:path w="58109" h="65427" extrusionOk="0">
                  <a:moveTo>
                    <a:pt x="51904" y="0"/>
                  </a:moveTo>
                  <a:cubicBezTo>
                    <a:pt x="53672" y="1902"/>
                    <a:pt x="54706" y="4537"/>
                    <a:pt x="55006" y="7739"/>
                  </a:cubicBezTo>
                  <a:cubicBezTo>
                    <a:pt x="55340" y="11075"/>
                    <a:pt x="54873" y="14978"/>
                    <a:pt x="53605" y="19181"/>
                  </a:cubicBezTo>
                  <a:cubicBezTo>
                    <a:pt x="52338" y="23551"/>
                    <a:pt x="50236" y="28221"/>
                    <a:pt x="47368" y="32924"/>
                  </a:cubicBezTo>
                  <a:cubicBezTo>
                    <a:pt x="44432" y="37727"/>
                    <a:pt x="40830" y="42498"/>
                    <a:pt x="36560" y="46867"/>
                  </a:cubicBezTo>
                  <a:cubicBezTo>
                    <a:pt x="32991" y="50537"/>
                    <a:pt x="29321" y="53672"/>
                    <a:pt x="25652" y="56174"/>
                  </a:cubicBezTo>
                  <a:cubicBezTo>
                    <a:pt x="22050" y="58609"/>
                    <a:pt x="18547" y="60444"/>
                    <a:pt x="15245" y="61611"/>
                  </a:cubicBezTo>
                  <a:cubicBezTo>
                    <a:pt x="12169" y="62712"/>
                    <a:pt x="9313" y="63247"/>
                    <a:pt x="6738" y="63247"/>
                  </a:cubicBezTo>
                  <a:cubicBezTo>
                    <a:pt x="6660" y="63247"/>
                    <a:pt x="6583" y="63247"/>
                    <a:pt x="6505" y="63246"/>
                  </a:cubicBezTo>
                  <a:cubicBezTo>
                    <a:pt x="4003" y="63212"/>
                    <a:pt x="1802" y="62579"/>
                    <a:pt x="1" y="61411"/>
                  </a:cubicBezTo>
                  <a:lnTo>
                    <a:pt x="1" y="61411"/>
                  </a:lnTo>
                  <a:cubicBezTo>
                    <a:pt x="1068" y="62112"/>
                    <a:pt x="2135" y="62779"/>
                    <a:pt x="3203" y="63513"/>
                  </a:cubicBezTo>
                  <a:cubicBezTo>
                    <a:pt x="5037" y="64680"/>
                    <a:pt x="7306" y="65347"/>
                    <a:pt x="9841" y="65414"/>
                  </a:cubicBezTo>
                  <a:cubicBezTo>
                    <a:pt x="10060" y="65422"/>
                    <a:pt x="10282" y="65426"/>
                    <a:pt x="10506" y="65426"/>
                  </a:cubicBezTo>
                  <a:cubicBezTo>
                    <a:pt x="12967" y="65426"/>
                    <a:pt x="15681" y="64922"/>
                    <a:pt x="18647" y="63913"/>
                  </a:cubicBezTo>
                  <a:cubicBezTo>
                    <a:pt x="21950" y="62779"/>
                    <a:pt x="25385" y="61011"/>
                    <a:pt x="28988" y="58609"/>
                  </a:cubicBezTo>
                  <a:cubicBezTo>
                    <a:pt x="32590" y="56174"/>
                    <a:pt x="36260" y="53105"/>
                    <a:pt x="39829" y="49503"/>
                  </a:cubicBezTo>
                  <a:cubicBezTo>
                    <a:pt x="44032" y="45166"/>
                    <a:pt x="47601" y="40496"/>
                    <a:pt x="50437" y="35726"/>
                  </a:cubicBezTo>
                  <a:cubicBezTo>
                    <a:pt x="53305" y="31023"/>
                    <a:pt x="55340" y="26386"/>
                    <a:pt x="56541" y="22050"/>
                  </a:cubicBezTo>
                  <a:cubicBezTo>
                    <a:pt x="57708" y="17847"/>
                    <a:pt x="58109" y="13977"/>
                    <a:pt x="57742" y="10641"/>
                  </a:cubicBezTo>
                  <a:cubicBezTo>
                    <a:pt x="57375" y="7439"/>
                    <a:pt x="56307" y="4804"/>
                    <a:pt x="54506" y="2836"/>
                  </a:cubicBezTo>
                  <a:cubicBezTo>
                    <a:pt x="53639" y="1868"/>
                    <a:pt x="52805" y="968"/>
                    <a:pt x="5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493839" y="3740227"/>
              <a:ext cx="403338" cy="379907"/>
            </a:xfrm>
            <a:custGeom>
              <a:avLst/>
              <a:gdLst/>
              <a:ahLst/>
              <a:cxnLst/>
              <a:rect l="l" t="t" r="r" b="b"/>
              <a:pathLst>
                <a:path w="8607" h="8107" extrusionOk="0">
                  <a:moveTo>
                    <a:pt x="1068" y="1"/>
                  </a:moveTo>
                  <a:lnTo>
                    <a:pt x="534" y="534"/>
                  </a:lnTo>
                  <a:lnTo>
                    <a:pt x="534" y="534"/>
                  </a:lnTo>
                  <a:lnTo>
                    <a:pt x="1" y="1068"/>
                  </a:lnTo>
                  <a:cubicBezTo>
                    <a:pt x="501" y="1568"/>
                    <a:pt x="3937" y="4871"/>
                    <a:pt x="4838" y="5571"/>
                  </a:cubicBezTo>
                  <a:cubicBezTo>
                    <a:pt x="5705" y="6305"/>
                    <a:pt x="8373" y="8106"/>
                    <a:pt x="8373" y="8106"/>
                  </a:cubicBezTo>
                  <a:lnTo>
                    <a:pt x="8440" y="8040"/>
                  </a:lnTo>
                  <a:lnTo>
                    <a:pt x="8507" y="7973"/>
                  </a:lnTo>
                  <a:lnTo>
                    <a:pt x="8507" y="7973"/>
                  </a:lnTo>
                  <a:lnTo>
                    <a:pt x="8540" y="7940"/>
                  </a:lnTo>
                  <a:lnTo>
                    <a:pt x="8607" y="7873"/>
                  </a:lnTo>
                  <a:cubicBezTo>
                    <a:pt x="8607" y="7873"/>
                    <a:pt x="6672" y="5338"/>
                    <a:pt x="5872" y="4504"/>
                  </a:cubicBezTo>
                  <a:cubicBezTo>
                    <a:pt x="5138" y="3670"/>
                    <a:pt x="1635" y="4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03060" y="3515150"/>
              <a:ext cx="47" cy="1593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3"/>
                  </a:moveTo>
                  <a:lnTo>
                    <a:pt x="0" y="33"/>
                  </a:lnTo>
                  <a:cubicBezTo>
                    <a:pt x="0" y="33"/>
                    <a:pt x="0" y="0"/>
                    <a:pt x="0" y="33"/>
                  </a:cubicBezTo>
                  <a:cubicBezTo>
                    <a:pt x="0" y="0"/>
                    <a:pt x="0" y="0"/>
                    <a:pt x="0" y="3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43739" y="3366646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103060" y="3365053"/>
              <a:ext cx="140725" cy="151691"/>
            </a:xfrm>
            <a:custGeom>
              <a:avLst/>
              <a:gdLst/>
              <a:ahLst/>
              <a:cxnLst/>
              <a:rect l="l" t="t" r="r" b="b"/>
              <a:pathLst>
                <a:path w="3003" h="3237" extrusionOk="0">
                  <a:moveTo>
                    <a:pt x="301" y="3070"/>
                  </a:moveTo>
                  <a:cubicBezTo>
                    <a:pt x="501" y="2736"/>
                    <a:pt x="934" y="2202"/>
                    <a:pt x="1502" y="1602"/>
                  </a:cubicBezTo>
                  <a:cubicBezTo>
                    <a:pt x="2035" y="1035"/>
                    <a:pt x="2569" y="535"/>
                    <a:pt x="2869" y="334"/>
                  </a:cubicBezTo>
                  <a:cubicBezTo>
                    <a:pt x="2969" y="201"/>
                    <a:pt x="3003" y="68"/>
                    <a:pt x="3003" y="34"/>
                  </a:cubicBezTo>
                  <a:lnTo>
                    <a:pt x="3003" y="34"/>
                  </a:lnTo>
                  <a:cubicBezTo>
                    <a:pt x="2869" y="1"/>
                    <a:pt x="2169" y="601"/>
                    <a:pt x="1368" y="1502"/>
                  </a:cubicBezTo>
                  <a:cubicBezTo>
                    <a:pt x="568" y="2336"/>
                    <a:pt x="0" y="3103"/>
                    <a:pt x="34" y="3236"/>
                  </a:cubicBezTo>
                  <a:lnTo>
                    <a:pt x="34" y="3236"/>
                  </a:lnTo>
                  <a:cubicBezTo>
                    <a:pt x="34" y="3236"/>
                    <a:pt x="167" y="3203"/>
                    <a:pt x="301" y="3070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10886" y="3522929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51565" y="3374425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107747" y="3372879"/>
              <a:ext cx="147005" cy="153237"/>
            </a:xfrm>
            <a:custGeom>
              <a:avLst/>
              <a:gdLst/>
              <a:ahLst/>
              <a:cxnLst/>
              <a:rect l="l" t="t" r="r" b="b"/>
              <a:pathLst>
                <a:path w="3137" h="3270" extrusionOk="0">
                  <a:moveTo>
                    <a:pt x="1735" y="1769"/>
                  </a:moveTo>
                  <a:cubicBezTo>
                    <a:pt x="2569" y="901"/>
                    <a:pt x="3136" y="101"/>
                    <a:pt x="3069" y="34"/>
                  </a:cubicBezTo>
                  <a:lnTo>
                    <a:pt x="3069" y="34"/>
                  </a:lnTo>
                  <a:cubicBezTo>
                    <a:pt x="3036" y="1"/>
                    <a:pt x="2936" y="67"/>
                    <a:pt x="2769" y="134"/>
                  </a:cubicBezTo>
                  <a:cubicBezTo>
                    <a:pt x="2569" y="468"/>
                    <a:pt x="2102" y="1035"/>
                    <a:pt x="1568" y="1602"/>
                  </a:cubicBezTo>
                  <a:cubicBezTo>
                    <a:pt x="1035" y="2202"/>
                    <a:pt x="468" y="2703"/>
                    <a:pt x="201" y="2903"/>
                  </a:cubicBezTo>
                  <a:cubicBezTo>
                    <a:pt x="101" y="3069"/>
                    <a:pt x="1" y="3136"/>
                    <a:pt x="67" y="3203"/>
                  </a:cubicBezTo>
                  <a:lnTo>
                    <a:pt x="67" y="3203"/>
                  </a:lnTo>
                  <a:cubicBezTo>
                    <a:pt x="134" y="3270"/>
                    <a:pt x="901" y="2636"/>
                    <a:pt x="1735" y="1769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107747" y="3374050"/>
              <a:ext cx="147005" cy="149160"/>
            </a:xfrm>
            <a:custGeom>
              <a:avLst/>
              <a:gdLst/>
              <a:ahLst/>
              <a:cxnLst/>
              <a:rect l="l" t="t" r="r" b="b"/>
              <a:pathLst>
                <a:path w="3137" h="3183" extrusionOk="0">
                  <a:moveTo>
                    <a:pt x="3044" y="0"/>
                  </a:moveTo>
                  <a:cubicBezTo>
                    <a:pt x="2997" y="0"/>
                    <a:pt x="2905" y="55"/>
                    <a:pt x="2769" y="109"/>
                  </a:cubicBezTo>
                  <a:cubicBezTo>
                    <a:pt x="2569" y="443"/>
                    <a:pt x="2102" y="1010"/>
                    <a:pt x="1568" y="1577"/>
                  </a:cubicBezTo>
                  <a:cubicBezTo>
                    <a:pt x="1035" y="2177"/>
                    <a:pt x="468" y="2678"/>
                    <a:pt x="201" y="2878"/>
                  </a:cubicBezTo>
                  <a:cubicBezTo>
                    <a:pt x="101" y="3044"/>
                    <a:pt x="1" y="3111"/>
                    <a:pt x="67" y="3178"/>
                  </a:cubicBezTo>
                  <a:cubicBezTo>
                    <a:pt x="70" y="3181"/>
                    <a:pt x="75" y="3183"/>
                    <a:pt x="82" y="3183"/>
                  </a:cubicBezTo>
                  <a:cubicBezTo>
                    <a:pt x="208" y="3183"/>
                    <a:pt x="942" y="2569"/>
                    <a:pt x="1735" y="1744"/>
                  </a:cubicBezTo>
                  <a:cubicBezTo>
                    <a:pt x="2569" y="876"/>
                    <a:pt x="3136" y="76"/>
                    <a:pt x="3069" y="9"/>
                  </a:cubicBezTo>
                  <a:cubicBezTo>
                    <a:pt x="3063" y="3"/>
                    <a:pt x="3055" y="0"/>
                    <a:pt x="3044" y="0"/>
                  </a:cubicBezTo>
                  <a:close/>
                </a:path>
              </a:pathLst>
            </a:custGeom>
            <a:solidFill>
              <a:srgbClr val="46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117119" y="3380705"/>
              <a:ext cx="120434" cy="128213"/>
            </a:xfrm>
            <a:custGeom>
              <a:avLst/>
              <a:gdLst/>
              <a:ahLst/>
              <a:cxnLst/>
              <a:rect l="l" t="t" r="r" b="b"/>
              <a:pathLst>
                <a:path w="2570" h="2736" extrusionOk="0">
                  <a:moveTo>
                    <a:pt x="1" y="2736"/>
                  </a:moveTo>
                  <a:cubicBezTo>
                    <a:pt x="268" y="2536"/>
                    <a:pt x="835" y="2035"/>
                    <a:pt x="1368" y="1435"/>
                  </a:cubicBezTo>
                  <a:cubicBezTo>
                    <a:pt x="1902" y="868"/>
                    <a:pt x="2369" y="334"/>
                    <a:pt x="2569" y="0"/>
                  </a:cubicBezTo>
                  <a:cubicBezTo>
                    <a:pt x="2269" y="234"/>
                    <a:pt x="1735" y="701"/>
                    <a:pt x="1202" y="1268"/>
                  </a:cubicBezTo>
                  <a:cubicBezTo>
                    <a:pt x="634" y="1868"/>
                    <a:pt x="201" y="2435"/>
                    <a:pt x="1" y="2736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117119" y="3380705"/>
              <a:ext cx="120434" cy="128213"/>
            </a:xfrm>
            <a:custGeom>
              <a:avLst/>
              <a:gdLst/>
              <a:ahLst/>
              <a:cxnLst/>
              <a:rect l="l" t="t" r="r" b="b"/>
              <a:pathLst>
                <a:path w="2570" h="2736" extrusionOk="0">
                  <a:moveTo>
                    <a:pt x="1" y="2736"/>
                  </a:moveTo>
                  <a:cubicBezTo>
                    <a:pt x="268" y="2536"/>
                    <a:pt x="835" y="2035"/>
                    <a:pt x="1368" y="1435"/>
                  </a:cubicBezTo>
                  <a:cubicBezTo>
                    <a:pt x="1902" y="868"/>
                    <a:pt x="2369" y="334"/>
                    <a:pt x="2569" y="0"/>
                  </a:cubicBezTo>
                  <a:cubicBezTo>
                    <a:pt x="2269" y="234"/>
                    <a:pt x="1735" y="701"/>
                    <a:pt x="1202" y="1268"/>
                  </a:cubicBezTo>
                  <a:cubicBezTo>
                    <a:pt x="634" y="1868"/>
                    <a:pt x="201" y="2435"/>
                    <a:pt x="1" y="2736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92194" y="3407275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146829" y="3562012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43689" y="3405729"/>
              <a:ext cx="150144" cy="157923"/>
            </a:xfrm>
            <a:custGeom>
              <a:avLst/>
              <a:gdLst/>
              <a:ahLst/>
              <a:cxnLst/>
              <a:rect l="l" t="t" r="r" b="b"/>
              <a:pathLst>
                <a:path w="3204" h="3370" extrusionOk="0">
                  <a:moveTo>
                    <a:pt x="368" y="3202"/>
                  </a:moveTo>
                  <a:cubicBezTo>
                    <a:pt x="601" y="2869"/>
                    <a:pt x="1035" y="2268"/>
                    <a:pt x="1635" y="1701"/>
                  </a:cubicBezTo>
                  <a:cubicBezTo>
                    <a:pt x="2202" y="1068"/>
                    <a:pt x="2703" y="567"/>
                    <a:pt x="3036" y="367"/>
                  </a:cubicBezTo>
                  <a:cubicBezTo>
                    <a:pt x="3136" y="200"/>
                    <a:pt x="3203" y="134"/>
                    <a:pt x="3170" y="67"/>
                  </a:cubicBezTo>
                  <a:lnTo>
                    <a:pt x="3170" y="67"/>
                  </a:lnTo>
                  <a:cubicBezTo>
                    <a:pt x="3103" y="0"/>
                    <a:pt x="2302" y="667"/>
                    <a:pt x="1468" y="1568"/>
                  </a:cubicBezTo>
                  <a:cubicBezTo>
                    <a:pt x="635" y="2502"/>
                    <a:pt x="1" y="3269"/>
                    <a:pt x="101" y="3369"/>
                  </a:cubicBezTo>
                  <a:lnTo>
                    <a:pt x="101" y="3369"/>
                  </a:lnTo>
                  <a:cubicBezTo>
                    <a:pt x="134" y="3369"/>
                    <a:pt x="201" y="3336"/>
                    <a:pt x="368" y="3202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156201" y="3569838"/>
              <a:ext cx="47" cy="1593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34"/>
                  </a:moveTo>
                  <a:lnTo>
                    <a:pt x="1" y="34"/>
                  </a:lnTo>
                  <a:cubicBezTo>
                    <a:pt x="1" y="1"/>
                    <a:pt x="1" y="1"/>
                    <a:pt x="1" y="34"/>
                  </a:cubicBezTo>
                  <a:cubicBezTo>
                    <a:pt x="1" y="1"/>
                    <a:pt x="1" y="1"/>
                    <a:pt x="1" y="34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300020" y="3415101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153062" y="3415101"/>
              <a:ext cx="150144" cy="157923"/>
            </a:xfrm>
            <a:custGeom>
              <a:avLst/>
              <a:gdLst/>
              <a:ahLst/>
              <a:cxnLst/>
              <a:rect l="l" t="t" r="r" b="b"/>
              <a:pathLst>
                <a:path w="3204" h="3370" extrusionOk="0">
                  <a:moveTo>
                    <a:pt x="1769" y="1835"/>
                  </a:moveTo>
                  <a:cubicBezTo>
                    <a:pt x="2603" y="901"/>
                    <a:pt x="3203" y="134"/>
                    <a:pt x="3136" y="0"/>
                  </a:cubicBezTo>
                  <a:lnTo>
                    <a:pt x="3136" y="0"/>
                  </a:lnTo>
                  <a:cubicBezTo>
                    <a:pt x="3103" y="0"/>
                    <a:pt x="3003" y="34"/>
                    <a:pt x="2836" y="167"/>
                  </a:cubicBezTo>
                  <a:cubicBezTo>
                    <a:pt x="2636" y="501"/>
                    <a:pt x="2169" y="1101"/>
                    <a:pt x="1602" y="1668"/>
                  </a:cubicBezTo>
                  <a:cubicBezTo>
                    <a:pt x="1002" y="2302"/>
                    <a:pt x="468" y="2802"/>
                    <a:pt x="168" y="3002"/>
                  </a:cubicBezTo>
                  <a:cubicBezTo>
                    <a:pt x="101" y="3169"/>
                    <a:pt x="1" y="3236"/>
                    <a:pt x="68" y="3303"/>
                  </a:cubicBezTo>
                  <a:lnTo>
                    <a:pt x="68" y="3303"/>
                  </a:lnTo>
                  <a:cubicBezTo>
                    <a:pt x="168" y="3369"/>
                    <a:pt x="935" y="2702"/>
                    <a:pt x="1769" y="1835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53062" y="3415101"/>
              <a:ext cx="150144" cy="155018"/>
            </a:xfrm>
            <a:custGeom>
              <a:avLst/>
              <a:gdLst/>
              <a:ahLst/>
              <a:cxnLst/>
              <a:rect l="l" t="t" r="r" b="b"/>
              <a:pathLst>
                <a:path w="3204" h="3308" extrusionOk="0">
                  <a:moveTo>
                    <a:pt x="3136" y="0"/>
                  </a:moveTo>
                  <a:cubicBezTo>
                    <a:pt x="3103" y="0"/>
                    <a:pt x="3003" y="34"/>
                    <a:pt x="2836" y="167"/>
                  </a:cubicBezTo>
                  <a:cubicBezTo>
                    <a:pt x="2636" y="501"/>
                    <a:pt x="2169" y="1101"/>
                    <a:pt x="1602" y="1668"/>
                  </a:cubicBezTo>
                  <a:cubicBezTo>
                    <a:pt x="1002" y="2302"/>
                    <a:pt x="468" y="2802"/>
                    <a:pt x="168" y="3002"/>
                  </a:cubicBezTo>
                  <a:cubicBezTo>
                    <a:pt x="101" y="3169"/>
                    <a:pt x="1" y="3236"/>
                    <a:pt x="68" y="3303"/>
                  </a:cubicBezTo>
                  <a:cubicBezTo>
                    <a:pt x="72" y="3306"/>
                    <a:pt x="78" y="3307"/>
                    <a:pt x="86" y="3307"/>
                  </a:cubicBezTo>
                  <a:cubicBezTo>
                    <a:pt x="239" y="3307"/>
                    <a:pt x="973" y="2662"/>
                    <a:pt x="1769" y="1835"/>
                  </a:cubicBezTo>
                  <a:cubicBezTo>
                    <a:pt x="2603" y="901"/>
                    <a:pt x="3203" y="134"/>
                    <a:pt x="3136" y="0"/>
                  </a:cubicBezTo>
                  <a:close/>
                </a:path>
              </a:pathLst>
            </a:custGeom>
            <a:solidFill>
              <a:srgbClr val="46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160888" y="3422927"/>
              <a:ext cx="125120" cy="132899"/>
            </a:xfrm>
            <a:custGeom>
              <a:avLst/>
              <a:gdLst/>
              <a:ahLst/>
              <a:cxnLst/>
              <a:rect l="l" t="t" r="r" b="b"/>
              <a:pathLst>
                <a:path w="2670" h="2836" extrusionOk="0">
                  <a:moveTo>
                    <a:pt x="1" y="2835"/>
                  </a:moveTo>
                  <a:cubicBezTo>
                    <a:pt x="334" y="2602"/>
                    <a:pt x="835" y="2102"/>
                    <a:pt x="1435" y="1501"/>
                  </a:cubicBezTo>
                  <a:cubicBezTo>
                    <a:pt x="2002" y="867"/>
                    <a:pt x="2469" y="334"/>
                    <a:pt x="2669" y="0"/>
                  </a:cubicBezTo>
                  <a:cubicBezTo>
                    <a:pt x="2336" y="234"/>
                    <a:pt x="1835" y="734"/>
                    <a:pt x="1268" y="1334"/>
                  </a:cubicBezTo>
                  <a:cubicBezTo>
                    <a:pt x="668" y="1968"/>
                    <a:pt x="234" y="2502"/>
                    <a:pt x="1" y="2835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160888" y="3422927"/>
              <a:ext cx="125120" cy="132899"/>
            </a:xfrm>
            <a:custGeom>
              <a:avLst/>
              <a:gdLst/>
              <a:ahLst/>
              <a:cxnLst/>
              <a:rect l="l" t="t" r="r" b="b"/>
              <a:pathLst>
                <a:path w="2670" h="2836" extrusionOk="0">
                  <a:moveTo>
                    <a:pt x="1" y="2835"/>
                  </a:moveTo>
                  <a:cubicBezTo>
                    <a:pt x="334" y="2602"/>
                    <a:pt x="835" y="2102"/>
                    <a:pt x="1435" y="1501"/>
                  </a:cubicBezTo>
                  <a:cubicBezTo>
                    <a:pt x="2002" y="867"/>
                    <a:pt x="2469" y="334"/>
                    <a:pt x="2669" y="0"/>
                  </a:cubicBezTo>
                  <a:cubicBezTo>
                    <a:pt x="2336" y="234"/>
                    <a:pt x="1835" y="734"/>
                    <a:pt x="1268" y="1334"/>
                  </a:cubicBezTo>
                  <a:cubicBezTo>
                    <a:pt x="668" y="1968"/>
                    <a:pt x="234" y="2502"/>
                    <a:pt x="1" y="2835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134317" y="3396310"/>
              <a:ext cx="159520" cy="165753"/>
            </a:xfrm>
            <a:custGeom>
              <a:avLst/>
              <a:gdLst/>
              <a:ahLst/>
              <a:cxnLst/>
              <a:rect l="l" t="t" r="r" b="b"/>
              <a:pathLst>
                <a:path w="3404" h="3537" extrusionOk="0">
                  <a:moveTo>
                    <a:pt x="3370" y="234"/>
                  </a:moveTo>
                  <a:cubicBezTo>
                    <a:pt x="3303" y="168"/>
                    <a:pt x="3203" y="68"/>
                    <a:pt x="3069" y="1"/>
                  </a:cubicBezTo>
                  <a:cubicBezTo>
                    <a:pt x="3170" y="101"/>
                    <a:pt x="2536" y="902"/>
                    <a:pt x="1702" y="1769"/>
                  </a:cubicBezTo>
                  <a:cubicBezTo>
                    <a:pt x="868" y="2670"/>
                    <a:pt x="101" y="3337"/>
                    <a:pt x="1" y="3237"/>
                  </a:cubicBezTo>
                  <a:lnTo>
                    <a:pt x="234" y="3503"/>
                  </a:lnTo>
                  <a:lnTo>
                    <a:pt x="234" y="3503"/>
                  </a:lnTo>
                  <a:cubicBezTo>
                    <a:pt x="267" y="3537"/>
                    <a:pt x="368" y="3437"/>
                    <a:pt x="534" y="3370"/>
                  </a:cubicBezTo>
                  <a:cubicBezTo>
                    <a:pt x="868" y="3103"/>
                    <a:pt x="1368" y="2603"/>
                    <a:pt x="1935" y="2036"/>
                  </a:cubicBezTo>
                  <a:cubicBezTo>
                    <a:pt x="2536" y="1402"/>
                    <a:pt x="3003" y="868"/>
                    <a:pt x="3203" y="535"/>
                  </a:cubicBezTo>
                  <a:cubicBezTo>
                    <a:pt x="3370" y="401"/>
                    <a:pt x="3403" y="268"/>
                    <a:pt x="3370" y="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128084" y="3541721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270309" y="3390077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128084" y="3385391"/>
              <a:ext cx="145411" cy="159470"/>
            </a:xfrm>
            <a:custGeom>
              <a:avLst/>
              <a:gdLst/>
              <a:ahLst/>
              <a:cxnLst/>
              <a:rect l="l" t="t" r="r" b="b"/>
              <a:pathLst>
                <a:path w="3103" h="3403" extrusionOk="0">
                  <a:moveTo>
                    <a:pt x="300" y="3203"/>
                  </a:moveTo>
                  <a:cubicBezTo>
                    <a:pt x="501" y="2903"/>
                    <a:pt x="968" y="2335"/>
                    <a:pt x="1535" y="1735"/>
                  </a:cubicBezTo>
                  <a:cubicBezTo>
                    <a:pt x="2102" y="1135"/>
                    <a:pt x="2635" y="634"/>
                    <a:pt x="2969" y="401"/>
                  </a:cubicBezTo>
                  <a:cubicBezTo>
                    <a:pt x="3036" y="201"/>
                    <a:pt x="3102" y="134"/>
                    <a:pt x="3102" y="101"/>
                  </a:cubicBezTo>
                  <a:lnTo>
                    <a:pt x="3102" y="101"/>
                  </a:lnTo>
                  <a:cubicBezTo>
                    <a:pt x="2969" y="0"/>
                    <a:pt x="2268" y="668"/>
                    <a:pt x="1435" y="1535"/>
                  </a:cubicBezTo>
                  <a:cubicBezTo>
                    <a:pt x="601" y="2436"/>
                    <a:pt x="0" y="3203"/>
                    <a:pt x="100" y="3336"/>
                  </a:cubicBezTo>
                  <a:lnTo>
                    <a:pt x="100" y="3336"/>
                  </a:lnTo>
                  <a:cubicBezTo>
                    <a:pt x="34" y="3403"/>
                    <a:pt x="134" y="3303"/>
                    <a:pt x="300" y="32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8135" y="3396310"/>
              <a:ext cx="47" cy="1640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0" y="34"/>
                  </a:moveTo>
                  <a:cubicBezTo>
                    <a:pt x="0" y="1"/>
                    <a:pt x="0" y="1"/>
                    <a:pt x="0" y="34"/>
                  </a:cubicBezTo>
                  <a:cubicBezTo>
                    <a:pt x="0" y="1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35864" y="3549500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34317" y="3396310"/>
              <a:ext cx="148551" cy="156377"/>
            </a:xfrm>
            <a:custGeom>
              <a:avLst/>
              <a:gdLst/>
              <a:ahLst/>
              <a:cxnLst/>
              <a:rect l="l" t="t" r="r" b="b"/>
              <a:pathLst>
                <a:path w="3170" h="3337" extrusionOk="0">
                  <a:moveTo>
                    <a:pt x="1735" y="1769"/>
                  </a:moveTo>
                  <a:cubicBezTo>
                    <a:pt x="2569" y="902"/>
                    <a:pt x="3170" y="101"/>
                    <a:pt x="3136" y="1"/>
                  </a:cubicBezTo>
                  <a:lnTo>
                    <a:pt x="3136" y="1"/>
                  </a:lnTo>
                  <a:cubicBezTo>
                    <a:pt x="3069" y="1"/>
                    <a:pt x="3003" y="34"/>
                    <a:pt x="2836" y="168"/>
                  </a:cubicBezTo>
                  <a:cubicBezTo>
                    <a:pt x="2636" y="501"/>
                    <a:pt x="2169" y="1035"/>
                    <a:pt x="1568" y="1669"/>
                  </a:cubicBezTo>
                  <a:cubicBezTo>
                    <a:pt x="1001" y="2236"/>
                    <a:pt x="501" y="2736"/>
                    <a:pt x="167" y="3003"/>
                  </a:cubicBezTo>
                  <a:cubicBezTo>
                    <a:pt x="67" y="3170"/>
                    <a:pt x="1" y="3237"/>
                    <a:pt x="34" y="3270"/>
                  </a:cubicBezTo>
                  <a:lnTo>
                    <a:pt x="34" y="3270"/>
                  </a:lnTo>
                  <a:cubicBezTo>
                    <a:pt x="167" y="3337"/>
                    <a:pt x="901" y="2703"/>
                    <a:pt x="1735" y="1769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34317" y="3396310"/>
              <a:ext cx="148554" cy="153475"/>
            </a:xfrm>
            <a:custGeom>
              <a:avLst/>
              <a:gdLst/>
              <a:ahLst/>
              <a:cxnLst/>
              <a:rect l="l" t="t" r="r" b="b"/>
              <a:pathLst>
                <a:path w="3170" h="3275" extrusionOk="0">
                  <a:moveTo>
                    <a:pt x="3136" y="1"/>
                  </a:moveTo>
                  <a:cubicBezTo>
                    <a:pt x="3069" y="1"/>
                    <a:pt x="3003" y="34"/>
                    <a:pt x="2836" y="168"/>
                  </a:cubicBezTo>
                  <a:cubicBezTo>
                    <a:pt x="2636" y="501"/>
                    <a:pt x="2169" y="1035"/>
                    <a:pt x="1568" y="1669"/>
                  </a:cubicBezTo>
                  <a:cubicBezTo>
                    <a:pt x="1001" y="2236"/>
                    <a:pt x="501" y="2736"/>
                    <a:pt x="167" y="3003"/>
                  </a:cubicBezTo>
                  <a:cubicBezTo>
                    <a:pt x="67" y="3170"/>
                    <a:pt x="1" y="3237"/>
                    <a:pt x="34" y="3270"/>
                  </a:cubicBezTo>
                  <a:cubicBezTo>
                    <a:pt x="40" y="3273"/>
                    <a:pt x="48" y="3275"/>
                    <a:pt x="57" y="3275"/>
                  </a:cubicBezTo>
                  <a:cubicBezTo>
                    <a:pt x="238" y="3275"/>
                    <a:pt x="942" y="2658"/>
                    <a:pt x="1735" y="1769"/>
                  </a:cubicBezTo>
                  <a:cubicBezTo>
                    <a:pt x="2569" y="902"/>
                    <a:pt x="3170" y="101"/>
                    <a:pt x="3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42143" y="3404135"/>
              <a:ext cx="125074" cy="131353"/>
            </a:xfrm>
            <a:custGeom>
              <a:avLst/>
              <a:gdLst/>
              <a:ahLst/>
              <a:cxnLst/>
              <a:rect l="l" t="t" r="r" b="b"/>
              <a:pathLst>
                <a:path w="2669" h="2803" extrusionOk="0">
                  <a:moveTo>
                    <a:pt x="0" y="2803"/>
                  </a:moveTo>
                  <a:cubicBezTo>
                    <a:pt x="301" y="2569"/>
                    <a:pt x="834" y="2102"/>
                    <a:pt x="1401" y="1468"/>
                  </a:cubicBezTo>
                  <a:cubicBezTo>
                    <a:pt x="2002" y="901"/>
                    <a:pt x="2469" y="301"/>
                    <a:pt x="2669" y="1"/>
                  </a:cubicBezTo>
                  <a:cubicBezTo>
                    <a:pt x="2335" y="234"/>
                    <a:pt x="1835" y="735"/>
                    <a:pt x="1235" y="1335"/>
                  </a:cubicBezTo>
                  <a:cubicBezTo>
                    <a:pt x="668" y="1902"/>
                    <a:pt x="201" y="2503"/>
                    <a:pt x="0" y="28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142143" y="3404135"/>
              <a:ext cx="125074" cy="131353"/>
            </a:xfrm>
            <a:custGeom>
              <a:avLst/>
              <a:gdLst/>
              <a:ahLst/>
              <a:cxnLst/>
              <a:rect l="l" t="t" r="r" b="b"/>
              <a:pathLst>
                <a:path w="2669" h="2803" extrusionOk="0">
                  <a:moveTo>
                    <a:pt x="0" y="2803"/>
                  </a:moveTo>
                  <a:cubicBezTo>
                    <a:pt x="301" y="2569"/>
                    <a:pt x="834" y="2102"/>
                    <a:pt x="1401" y="1468"/>
                  </a:cubicBezTo>
                  <a:cubicBezTo>
                    <a:pt x="2002" y="901"/>
                    <a:pt x="2469" y="301"/>
                    <a:pt x="2669" y="1"/>
                  </a:cubicBezTo>
                  <a:cubicBezTo>
                    <a:pt x="2335" y="234"/>
                    <a:pt x="1835" y="735"/>
                    <a:pt x="1235" y="1335"/>
                  </a:cubicBezTo>
                  <a:cubicBezTo>
                    <a:pt x="668" y="1902"/>
                    <a:pt x="201" y="2503"/>
                    <a:pt x="0" y="28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110886" y="3374425"/>
              <a:ext cx="162613" cy="170439"/>
            </a:xfrm>
            <a:custGeom>
              <a:avLst/>
              <a:gdLst/>
              <a:ahLst/>
              <a:cxnLst/>
              <a:rect l="l" t="t" r="r" b="b"/>
              <a:pathLst>
                <a:path w="3470" h="3637" extrusionOk="0">
                  <a:moveTo>
                    <a:pt x="3403" y="335"/>
                  </a:moveTo>
                  <a:cubicBezTo>
                    <a:pt x="3269" y="201"/>
                    <a:pt x="3136" y="101"/>
                    <a:pt x="3002" y="1"/>
                  </a:cubicBezTo>
                  <a:cubicBezTo>
                    <a:pt x="3069" y="68"/>
                    <a:pt x="2502" y="868"/>
                    <a:pt x="1668" y="1736"/>
                  </a:cubicBezTo>
                  <a:cubicBezTo>
                    <a:pt x="834" y="2603"/>
                    <a:pt x="134" y="3303"/>
                    <a:pt x="0" y="3203"/>
                  </a:cubicBezTo>
                  <a:lnTo>
                    <a:pt x="367" y="3570"/>
                  </a:lnTo>
                  <a:lnTo>
                    <a:pt x="367" y="3570"/>
                  </a:lnTo>
                  <a:cubicBezTo>
                    <a:pt x="401" y="3637"/>
                    <a:pt x="501" y="3537"/>
                    <a:pt x="667" y="3470"/>
                  </a:cubicBezTo>
                  <a:cubicBezTo>
                    <a:pt x="968" y="3203"/>
                    <a:pt x="1501" y="2736"/>
                    <a:pt x="2068" y="2136"/>
                  </a:cubicBezTo>
                  <a:cubicBezTo>
                    <a:pt x="2669" y="1535"/>
                    <a:pt x="3136" y="968"/>
                    <a:pt x="3336" y="635"/>
                  </a:cubicBezTo>
                  <a:cubicBezTo>
                    <a:pt x="3369" y="468"/>
                    <a:pt x="3469" y="368"/>
                    <a:pt x="3403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192144" y="3447904"/>
              <a:ext cx="153237" cy="162610"/>
            </a:xfrm>
            <a:custGeom>
              <a:avLst/>
              <a:gdLst/>
              <a:ahLst/>
              <a:cxnLst/>
              <a:rect l="l" t="t" r="r" b="b"/>
              <a:pathLst>
                <a:path w="3270" h="3470" extrusionOk="0">
                  <a:moveTo>
                    <a:pt x="3170" y="101"/>
                  </a:moveTo>
                  <a:cubicBezTo>
                    <a:pt x="3270" y="168"/>
                    <a:pt x="2669" y="1001"/>
                    <a:pt x="1802" y="1869"/>
                  </a:cubicBezTo>
                  <a:cubicBezTo>
                    <a:pt x="968" y="2803"/>
                    <a:pt x="168" y="3470"/>
                    <a:pt x="101" y="3370"/>
                  </a:cubicBezTo>
                  <a:cubicBezTo>
                    <a:pt x="1" y="3303"/>
                    <a:pt x="601" y="2469"/>
                    <a:pt x="1469" y="1602"/>
                  </a:cubicBezTo>
                  <a:cubicBezTo>
                    <a:pt x="2302" y="668"/>
                    <a:pt x="3070" y="1"/>
                    <a:pt x="3170" y="101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199970" y="3455730"/>
              <a:ext cx="153237" cy="164203"/>
            </a:xfrm>
            <a:custGeom>
              <a:avLst/>
              <a:gdLst/>
              <a:ahLst/>
              <a:cxnLst/>
              <a:rect l="l" t="t" r="r" b="b"/>
              <a:pathLst>
                <a:path w="3270" h="3504" extrusionOk="0">
                  <a:moveTo>
                    <a:pt x="3170" y="101"/>
                  </a:moveTo>
                  <a:cubicBezTo>
                    <a:pt x="3270" y="167"/>
                    <a:pt x="2636" y="1001"/>
                    <a:pt x="1802" y="1935"/>
                  </a:cubicBezTo>
                  <a:cubicBezTo>
                    <a:pt x="935" y="2836"/>
                    <a:pt x="167" y="3503"/>
                    <a:pt x="101" y="3436"/>
                  </a:cubicBezTo>
                  <a:cubicBezTo>
                    <a:pt x="1" y="3336"/>
                    <a:pt x="634" y="2502"/>
                    <a:pt x="1468" y="1602"/>
                  </a:cubicBezTo>
                  <a:cubicBezTo>
                    <a:pt x="2302" y="668"/>
                    <a:pt x="3103" y="1"/>
                    <a:pt x="3170" y="101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309392" y="3422927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164027" y="3579210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164027" y="3419787"/>
              <a:ext cx="148551" cy="159470"/>
            </a:xfrm>
            <a:custGeom>
              <a:avLst/>
              <a:gdLst/>
              <a:ahLst/>
              <a:cxnLst/>
              <a:rect l="l" t="t" r="r" b="b"/>
              <a:pathLst>
                <a:path w="3170" h="3403" extrusionOk="0">
                  <a:moveTo>
                    <a:pt x="267" y="3236"/>
                  </a:moveTo>
                  <a:cubicBezTo>
                    <a:pt x="467" y="2902"/>
                    <a:pt x="968" y="2335"/>
                    <a:pt x="1535" y="1702"/>
                  </a:cubicBezTo>
                  <a:cubicBezTo>
                    <a:pt x="2102" y="1068"/>
                    <a:pt x="2636" y="567"/>
                    <a:pt x="2969" y="334"/>
                  </a:cubicBezTo>
                  <a:cubicBezTo>
                    <a:pt x="3069" y="167"/>
                    <a:pt x="3169" y="67"/>
                    <a:pt x="3103" y="34"/>
                  </a:cubicBezTo>
                  <a:lnTo>
                    <a:pt x="3103" y="34"/>
                  </a:lnTo>
                  <a:cubicBezTo>
                    <a:pt x="3069" y="0"/>
                    <a:pt x="2969" y="67"/>
                    <a:pt x="2836" y="200"/>
                  </a:cubicBezTo>
                  <a:cubicBezTo>
                    <a:pt x="2602" y="534"/>
                    <a:pt x="2169" y="1101"/>
                    <a:pt x="1568" y="1702"/>
                  </a:cubicBezTo>
                  <a:cubicBezTo>
                    <a:pt x="1001" y="2335"/>
                    <a:pt x="434" y="2836"/>
                    <a:pt x="167" y="3069"/>
                  </a:cubicBezTo>
                  <a:cubicBezTo>
                    <a:pt x="34" y="3236"/>
                    <a:pt x="0" y="3369"/>
                    <a:pt x="34" y="3369"/>
                  </a:cubicBezTo>
                  <a:lnTo>
                    <a:pt x="34" y="3369"/>
                  </a:lnTo>
                  <a:cubicBezTo>
                    <a:pt x="34" y="3403"/>
                    <a:pt x="100" y="3369"/>
                    <a:pt x="267" y="3236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317218" y="3429159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171853" y="3587036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171853" y="3429159"/>
              <a:ext cx="150098" cy="159470"/>
            </a:xfrm>
            <a:custGeom>
              <a:avLst/>
              <a:gdLst/>
              <a:ahLst/>
              <a:cxnLst/>
              <a:rect l="l" t="t" r="r" b="b"/>
              <a:pathLst>
                <a:path w="3203" h="3403" extrusionOk="0">
                  <a:moveTo>
                    <a:pt x="1735" y="1835"/>
                  </a:moveTo>
                  <a:cubicBezTo>
                    <a:pt x="2602" y="901"/>
                    <a:pt x="3202" y="67"/>
                    <a:pt x="3169" y="0"/>
                  </a:cubicBezTo>
                  <a:lnTo>
                    <a:pt x="3169" y="0"/>
                  </a:lnTo>
                  <a:cubicBezTo>
                    <a:pt x="3102" y="0"/>
                    <a:pt x="3036" y="34"/>
                    <a:pt x="2869" y="167"/>
                  </a:cubicBezTo>
                  <a:cubicBezTo>
                    <a:pt x="2669" y="501"/>
                    <a:pt x="2202" y="1068"/>
                    <a:pt x="1601" y="1702"/>
                  </a:cubicBezTo>
                  <a:cubicBezTo>
                    <a:pt x="1034" y="2335"/>
                    <a:pt x="501" y="2836"/>
                    <a:pt x="167" y="3069"/>
                  </a:cubicBezTo>
                  <a:cubicBezTo>
                    <a:pt x="34" y="3236"/>
                    <a:pt x="0" y="3336"/>
                    <a:pt x="34" y="3370"/>
                  </a:cubicBezTo>
                  <a:lnTo>
                    <a:pt x="34" y="3370"/>
                  </a:lnTo>
                  <a:cubicBezTo>
                    <a:pt x="100" y="3403"/>
                    <a:pt x="867" y="2736"/>
                    <a:pt x="1735" y="1835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171853" y="3429159"/>
              <a:ext cx="150098" cy="157970"/>
            </a:xfrm>
            <a:custGeom>
              <a:avLst/>
              <a:gdLst/>
              <a:ahLst/>
              <a:cxnLst/>
              <a:rect l="l" t="t" r="r" b="b"/>
              <a:pathLst>
                <a:path w="3203" h="3371" extrusionOk="0">
                  <a:moveTo>
                    <a:pt x="3169" y="0"/>
                  </a:moveTo>
                  <a:cubicBezTo>
                    <a:pt x="3102" y="0"/>
                    <a:pt x="3036" y="34"/>
                    <a:pt x="2869" y="167"/>
                  </a:cubicBezTo>
                  <a:cubicBezTo>
                    <a:pt x="2669" y="501"/>
                    <a:pt x="2202" y="1068"/>
                    <a:pt x="1601" y="1702"/>
                  </a:cubicBezTo>
                  <a:cubicBezTo>
                    <a:pt x="1034" y="2335"/>
                    <a:pt x="501" y="2836"/>
                    <a:pt x="167" y="3069"/>
                  </a:cubicBezTo>
                  <a:cubicBezTo>
                    <a:pt x="34" y="3236"/>
                    <a:pt x="0" y="3336"/>
                    <a:pt x="34" y="3370"/>
                  </a:cubicBezTo>
                  <a:cubicBezTo>
                    <a:pt x="35" y="3370"/>
                    <a:pt x="37" y="3371"/>
                    <a:pt x="40" y="3371"/>
                  </a:cubicBezTo>
                  <a:cubicBezTo>
                    <a:pt x="137" y="3371"/>
                    <a:pt x="888" y="2714"/>
                    <a:pt x="1735" y="1835"/>
                  </a:cubicBezTo>
                  <a:cubicBezTo>
                    <a:pt x="2602" y="901"/>
                    <a:pt x="3202" y="67"/>
                    <a:pt x="3169" y="0"/>
                  </a:cubicBezTo>
                  <a:close/>
                </a:path>
              </a:pathLst>
            </a:custGeom>
            <a:solidFill>
              <a:srgbClr val="46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176539" y="3435392"/>
              <a:ext cx="126667" cy="136039"/>
            </a:xfrm>
            <a:custGeom>
              <a:avLst/>
              <a:gdLst/>
              <a:ahLst/>
              <a:cxnLst/>
              <a:rect l="l" t="t" r="r" b="b"/>
              <a:pathLst>
                <a:path w="2703" h="2903" extrusionOk="0">
                  <a:moveTo>
                    <a:pt x="0" y="2903"/>
                  </a:moveTo>
                  <a:cubicBezTo>
                    <a:pt x="334" y="2669"/>
                    <a:pt x="868" y="2169"/>
                    <a:pt x="1468" y="1535"/>
                  </a:cubicBezTo>
                  <a:cubicBezTo>
                    <a:pt x="2068" y="902"/>
                    <a:pt x="2502" y="334"/>
                    <a:pt x="2702" y="1"/>
                  </a:cubicBezTo>
                  <a:cubicBezTo>
                    <a:pt x="2369" y="234"/>
                    <a:pt x="1835" y="735"/>
                    <a:pt x="1268" y="1369"/>
                  </a:cubicBezTo>
                  <a:cubicBezTo>
                    <a:pt x="734" y="2002"/>
                    <a:pt x="200" y="2569"/>
                    <a:pt x="0" y="29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176539" y="3435392"/>
              <a:ext cx="126667" cy="136039"/>
            </a:xfrm>
            <a:custGeom>
              <a:avLst/>
              <a:gdLst/>
              <a:ahLst/>
              <a:cxnLst/>
              <a:rect l="l" t="t" r="r" b="b"/>
              <a:pathLst>
                <a:path w="2703" h="2903" extrusionOk="0">
                  <a:moveTo>
                    <a:pt x="0" y="2903"/>
                  </a:moveTo>
                  <a:cubicBezTo>
                    <a:pt x="334" y="2669"/>
                    <a:pt x="868" y="2169"/>
                    <a:pt x="1468" y="1535"/>
                  </a:cubicBezTo>
                  <a:cubicBezTo>
                    <a:pt x="2068" y="902"/>
                    <a:pt x="2502" y="334"/>
                    <a:pt x="2702" y="1"/>
                  </a:cubicBezTo>
                  <a:cubicBezTo>
                    <a:pt x="2369" y="234"/>
                    <a:pt x="1835" y="735"/>
                    <a:pt x="1268" y="1369"/>
                  </a:cubicBezTo>
                  <a:cubicBezTo>
                    <a:pt x="734" y="2002"/>
                    <a:pt x="200" y="2569"/>
                    <a:pt x="0" y="29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157748" y="3416647"/>
              <a:ext cx="151694" cy="167299"/>
            </a:xfrm>
            <a:custGeom>
              <a:avLst/>
              <a:gdLst/>
              <a:ahLst/>
              <a:cxnLst/>
              <a:rect l="l" t="t" r="r" b="b"/>
              <a:pathLst>
                <a:path w="3237" h="3570" extrusionOk="0">
                  <a:moveTo>
                    <a:pt x="3237" y="134"/>
                  </a:moveTo>
                  <a:cubicBezTo>
                    <a:pt x="3203" y="101"/>
                    <a:pt x="3103" y="34"/>
                    <a:pt x="3070" y="1"/>
                  </a:cubicBezTo>
                  <a:cubicBezTo>
                    <a:pt x="3103" y="34"/>
                    <a:pt x="3036" y="134"/>
                    <a:pt x="2936" y="301"/>
                  </a:cubicBezTo>
                  <a:cubicBezTo>
                    <a:pt x="2736" y="634"/>
                    <a:pt x="2269" y="1235"/>
                    <a:pt x="1702" y="1802"/>
                  </a:cubicBezTo>
                  <a:cubicBezTo>
                    <a:pt x="1102" y="2436"/>
                    <a:pt x="568" y="2936"/>
                    <a:pt x="268" y="3170"/>
                  </a:cubicBezTo>
                  <a:cubicBezTo>
                    <a:pt x="101" y="3303"/>
                    <a:pt x="34" y="3336"/>
                    <a:pt x="1" y="3336"/>
                  </a:cubicBezTo>
                  <a:lnTo>
                    <a:pt x="168" y="3503"/>
                  </a:lnTo>
                  <a:lnTo>
                    <a:pt x="168" y="3503"/>
                  </a:lnTo>
                  <a:cubicBezTo>
                    <a:pt x="201" y="3570"/>
                    <a:pt x="301" y="3470"/>
                    <a:pt x="435" y="3403"/>
                  </a:cubicBezTo>
                  <a:cubicBezTo>
                    <a:pt x="802" y="3136"/>
                    <a:pt x="1335" y="2636"/>
                    <a:pt x="1902" y="2002"/>
                  </a:cubicBezTo>
                  <a:cubicBezTo>
                    <a:pt x="2503" y="1402"/>
                    <a:pt x="2936" y="801"/>
                    <a:pt x="3170" y="468"/>
                  </a:cubicBezTo>
                  <a:cubicBezTo>
                    <a:pt x="3203" y="267"/>
                    <a:pt x="3237" y="134"/>
                    <a:pt x="323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079630" y="3344762"/>
              <a:ext cx="164156" cy="170436"/>
            </a:xfrm>
            <a:custGeom>
              <a:avLst/>
              <a:gdLst/>
              <a:ahLst/>
              <a:cxnLst/>
              <a:rect l="l" t="t" r="r" b="b"/>
              <a:pathLst>
                <a:path w="3503" h="3637" extrusionOk="0">
                  <a:moveTo>
                    <a:pt x="3469" y="467"/>
                  </a:moveTo>
                  <a:cubicBezTo>
                    <a:pt x="3302" y="300"/>
                    <a:pt x="3069" y="167"/>
                    <a:pt x="2902" y="0"/>
                  </a:cubicBezTo>
                  <a:cubicBezTo>
                    <a:pt x="3002" y="100"/>
                    <a:pt x="2402" y="834"/>
                    <a:pt x="1635" y="1701"/>
                  </a:cubicBezTo>
                  <a:cubicBezTo>
                    <a:pt x="834" y="2602"/>
                    <a:pt x="134" y="3202"/>
                    <a:pt x="0" y="3136"/>
                  </a:cubicBezTo>
                  <a:lnTo>
                    <a:pt x="500" y="3636"/>
                  </a:lnTo>
                  <a:lnTo>
                    <a:pt x="500" y="3636"/>
                  </a:lnTo>
                  <a:cubicBezTo>
                    <a:pt x="534" y="3636"/>
                    <a:pt x="601" y="3603"/>
                    <a:pt x="767" y="3503"/>
                  </a:cubicBezTo>
                  <a:cubicBezTo>
                    <a:pt x="1068" y="3303"/>
                    <a:pt x="1601" y="2802"/>
                    <a:pt x="2168" y="2202"/>
                  </a:cubicBezTo>
                  <a:cubicBezTo>
                    <a:pt x="2702" y="1635"/>
                    <a:pt x="3169" y="1101"/>
                    <a:pt x="3369" y="767"/>
                  </a:cubicBezTo>
                  <a:cubicBezTo>
                    <a:pt x="3469" y="601"/>
                    <a:pt x="3503" y="501"/>
                    <a:pt x="3469" y="467"/>
                  </a:cubicBezTo>
                  <a:cubicBezTo>
                    <a:pt x="3503" y="467"/>
                    <a:pt x="3503" y="467"/>
                    <a:pt x="3469" y="4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071804" y="3483847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207796" y="3336936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067118" y="3332250"/>
              <a:ext cx="140725" cy="153237"/>
            </a:xfrm>
            <a:custGeom>
              <a:avLst/>
              <a:gdLst/>
              <a:ahLst/>
              <a:cxnLst/>
              <a:rect l="l" t="t" r="r" b="b"/>
              <a:pathLst>
                <a:path w="3003" h="3270" extrusionOk="0">
                  <a:moveTo>
                    <a:pt x="401" y="3103"/>
                  </a:moveTo>
                  <a:cubicBezTo>
                    <a:pt x="601" y="2769"/>
                    <a:pt x="1001" y="2269"/>
                    <a:pt x="1568" y="1668"/>
                  </a:cubicBezTo>
                  <a:cubicBezTo>
                    <a:pt x="2102" y="1101"/>
                    <a:pt x="2602" y="634"/>
                    <a:pt x="2902" y="401"/>
                  </a:cubicBezTo>
                  <a:cubicBezTo>
                    <a:pt x="2969" y="234"/>
                    <a:pt x="3002" y="134"/>
                    <a:pt x="3002" y="100"/>
                  </a:cubicBezTo>
                  <a:lnTo>
                    <a:pt x="3002" y="100"/>
                  </a:lnTo>
                  <a:cubicBezTo>
                    <a:pt x="2936" y="0"/>
                    <a:pt x="2235" y="634"/>
                    <a:pt x="1401" y="1535"/>
                  </a:cubicBezTo>
                  <a:cubicBezTo>
                    <a:pt x="601" y="2369"/>
                    <a:pt x="0" y="3136"/>
                    <a:pt x="100" y="3236"/>
                  </a:cubicBezTo>
                  <a:lnTo>
                    <a:pt x="100" y="3236"/>
                  </a:lnTo>
                  <a:cubicBezTo>
                    <a:pt x="134" y="3269"/>
                    <a:pt x="234" y="3203"/>
                    <a:pt x="401" y="3103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215622" y="3344762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079630" y="3491673"/>
              <a:ext cx="47" cy="4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7079630" y="3344762"/>
              <a:ext cx="140725" cy="148551"/>
            </a:xfrm>
            <a:custGeom>
              <a:avLst/>
              <a:gdLst/>
              <a:ahLst/>
              <a:cxnLst/>
              <a:rect l="l" t="t" r="r" b="b"/>
              <a:pathLst>
                <a:path w="3003" h="3170" extrusionOk="0">
                  <a:moveTo>
                    <a:pt x="1635" y="1701"/>
                  </a:moveTo>
                  <a:cubicBezTo>
                    <a:pt x="2402" y="834"/>
                    <a:pt x="3002" y="100"/>
                    <a:pt x="2902" y="0"/>
                  </a:cubicBezTo>
                  <a:lnTo>
                    <a:pt x="2902" y="0"/>
                  </a:lnTo>
                  <a:cubicBezTo>
                    <a:pt x="2869" y="0"/>
                    <a:pt x="2769" y="34"/>
                    <a:pt x="2635" y="134"/>
                  </a:cubicBezTo>
                  <a:cubicBezTo>
                    <a:pt x="2402" y="467"/>
                    <a:pt x="2002" y="968"/>
                    <a:pt x="1434" y="1535"/>
                  </a:cubicBezTo>
                  <a:cubicBezTo>
                    <a:pt x="901" y="2135"/>
                    <a:pt x="400" y="2602"/>
                    <a:pt x="134" y="2802"/>
                  </a:cubicBezTo>
                  <a:cubicBezTo>
                    <a:pt x="33" y="2969"/>
                    <a:pt x="0" y="3036"/>
                    <a:pt x="0" y="3102"/>
                  </a:cubicBezTo>
                  <a:lnTo>
                    <a:pt x="0" y="3102"/>
                  </a:lnTo>
                  <a:cubicBezTo>
                    <a:pt x="134" y="3169"/>
                    <a:pt x="834" y="2535"/>
                    <a:pt x="1635" y="1701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079630" y="3344762"/>
              <a:ext cx="140728" cy="145649"/>
            </a:xfrm>
            <a:custGeom>
              <a:avLst/>
              <a:gdLst/>
              <a:ahLst/>
              <a:cxnLst/>
              <a:rect l="l" t="t" r="r" b="b"/>
              <a:pathLst>
                <a:path w="3003" h="3108" extrusionOk="0">
                  <a:moveTo>
                    <a:pt x="2902" y="0"/>
                  </a:moveTo>
                  <a:cubicBezTo>
                    <a:pt x="2869" y="0"/>
                    <a:pt x="2769" y="34"/>
                    <a:pt x="2635" y="134"/>
                  </a:cubicBezTo>
                  <a:cubicBezTo>
                    <a:pt x="2402" y="467"/>
                    <a:pt x="2002" y="968"/>
                    <a:pt x="1434" y="1535"/>
                  </a:cubicBezTo>
                  <a:cubicBezTo>
                    <a:pt x="901" y="2135"/>
                    <a:pt x="400" y="2602"/>
                    <a:pt x="134" y="2802"/>
                  </a:cubicBezTo>
                  <a:cubicBezTo>
                    <a:pt x="33" y="2969"/>
                    <a:pt x="0" y="3036"/>
                    <a:pt x="0" y="3102"/>
                  </a:cubicBezTo>
                  <a:cubicBezTo>
                    <a:pt x="7" y="3106"/>
                    <a:pt x="14" y="3107"/>
                    <a:pt x="23" y="3107"/>
                  </a:cubicBezTo>
                  <a:cubicBezTo>
                    <a:pt x="202" y="3107"/>
                    <a:pt x="873" y="2495"/>
                    <a:pt x="1635" y="1701"/>
                  </a:cubicBezTo>
                  <a:cubicBezTo>
                    <a:pt x="2402" y="834"/>
                    <a:pt x="3002" y="100"/>
                    <a:pt x="2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085862" y="3352541"/>
              <a:ext cx="117295" cy="125120"/>
            </a:xfrm>
            <a:custGeom>
              <a:avLst/>
              <a:gdLst/>
              <a:ahLst/>
              <a:cxnLst/>
              <a:rect l="l" t="t" r="r" b="b"/>
              <a:pathLst>
                <a:path w="2503" h="2670" extrusionOk="0">
                  <a:moveTo>
                    <a:pt x="1" y="2670"/>
                  </a:moveTo>
                  <a:cubicBezTo>
                    <a:pt x="267" y="2469"/>
                    <a:pt x="768" y="1969"/>
                    <a:pt x="1301" y="1402"/>
                  </a:cubicBezTo>
                  <a:cubicBezTo>
                    <a:pt x="1869" y="835"/>
                    <a:pt x="2269" y="301"/>
                    <a:pt x="2502" y="1"/>
                  </a:cubicBezTo>
                  <a:cubicBezTo>
                    <a:pt x="2202" y="201"/>
                    <a:pt x="1702" y="701"/>
                    <a:pt x="1168" y="1302"/>
                  </a:cubicBezTo>
                  <a:cubicBezTo>
                    <a:pt x="601" y="1802"/>
                    <a:pt x="201" y="2336"/>
                    <a:pt x="1" y="2670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085862" y="3352541"/>
              <a:ext cx="117295" cy="125120"/>
            </a:xfrm>
            <a:custGeom>
              <a:avLst/>
              <a:gdLst/>
              <a:ahLst/>
              <a:cxnLst/>
              <a:rect l="l" t="t" r="r" b="b"/>
              <a:pathLst>
                <a:path w="2503" h="2670" extrusionOk="0">
                  <a:moveTo>
                    <a:pt x="1" y="2670"/>
                  </a:moveTo>
                  <a:cubicBezTo>
                    <a:pt x="267" y="2469"/>
                    <a:pt x="768" y="1969"/>
                    <a:pt x="1301" y="1402"/>
                  </a:cubicBezTo>
                  <a:cubicBezTo>
                    <a:pt x="1869" y="835"/>
                    <a:pt x="2269" y="301"/>
                    <a:pt x="2502" y="1"/>
                  </a:cubicBezTo>
                  <a:cubicBezTo>
                    <a:pt x="2202" y="201"/>
                    <a:pt x="1702" y="701"/>
                    <a:pt x="1168" y="1302"/>
                  </a:cubicBezTo>
                  <a:cubicBezTo>
                    <a:pt x="601" y="1802"/>
                    <a:pt x="201" y="2336"/>
                    <a:pt x="1" y="2670"/>
                  </a:cubicBezTo>
                  <a:close/>
                </a:path>
              </a:pathLst>
            </a:custGeom>
            <a:solidFill>
              <a:srgbClr val="AB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899869" y="3179059"/>
              <a:ext cx="311114" cy="306428"/>
            </a:xfrm>
            <a:custGeom>
              <a:avLst/>
              <a:gdLst/>
              <a:ahLst/>
              <a:cxnLst/>
              <a:rect l="l" t="t" r="r" b="b"/>
              <a:pathLst>
                <a:path w="6639" h="6539" extrusionOk="0">
                  <a:moveTo>
                    <a:pt x="6571" y="3369"/>
                  </a:moveTo>
                  <a:cubicBezTo>
                    <a:pt x="4303" y="1468"/>
                    <a:pt x="2402" y="0"/>
                    <a:pt x="2402" y="0"/>
                  </a:cubicBezTo>
                  <a:lnTo>
                    <a:pt x="1401" y="1068"/>
                  </a:lnTo>
                  <a:lnTo>
                    <a:pt x="1201" y="1301"/>
                  </a:lnTo>
                  <a:lnTo>
                    <a:pt x="1001" y="1501"/>
                  </a:lnTo>
                  <a:lnTo>
                    <a:pt x="0" y="2569"/>
                  </a:lnTo>
                  <a:cubicBezTo>
                    <a:pt x="0" y="2569"/>
                    <a:pt x="1568" y="4337"/>
                    <a:pt x="3669" y="6505"/>
                  </a:cubicBezTo>
                  <a:lnTo>
                    <a:pt x="3669" y="6505"/>
                  </a:lnTo>
                  <a:cubicBezTo>
                    <a:pt x="3703" y="6538"/>
                    <a:pt x="3803" y="6472"/>
                    <a:pt x="3903" y="6372"/>
                  </a:cubicBezTo>
                  <a:cubicBezTo>
                    <a:pt x="4203" y="6171"/>
                    <a:pt x="4703" y="5671"/>
                    <a:pt x="5237" y="5137"/>
                  </a:cubicBezTo>
                  <a:cubicBezTo>
                    <a:pt x="5804" y="4537"/>
                    <a:pt x="6204" y="4003"/>
                    <a:pt x="6405" y="3703"/>
                  </a:cubicBezTo>
                  <a:cubicBezTo>
                    <a:pt x="6571" y="3536"/>
                    <a:pt x="6638" y="3403"/>
                    <a:pt x="6571" y="33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898275" y="3180559"/>
              <a:ext cx="115748" cy="118982"/>
            </a:xfrm>
            <a:custGeom>
              <a:avLst/>
              <a:gdLst/>
              <a:ahLst/>
              <a:cxnLst/>
              <a:rect l="l" t="t" r="r" b="b"/>
              <a:pathLst>
                <a:path w="2470" h="2539" extrusionOk="0">
                  <a:moveTo>
                    <a:pt x="2431" y="0"/>
                  </a:moveTo>
                  <a:cubicBezTo>
                    <a:pt x="2369" y="0"/>
                    <a:pt x="1815" y="523"/>
                    <a:pt x="1168" y="1203"/>
                  </a:cubicBezTo>
                  <a:cubicBezTo>
                    <a:pt x="534" y="1903"/>
                    <a:pt x="1" y="2503"/>
                    <a:pt x="34" y="2537"/>
                  </a:cubicBezTo>
                  <a:cubicBezTo>
                    <a:pt x="35" y="2538"/>
                    <a:pt x="36" y="2538"/>
                    <a:pt x="38" y="2538"/>
                  </a:cubicBezTo>
                  <a:cubicBezTo>
                    <a:pt x="101" y="2538"/>
                    <a:pt x="654" y="2016"/>
                    <a:pt x="1302" y="1336"/>
                  </a:cubicBezTo>
                  <a:cubicBezTo>
                    <a:pt x="1969" y="602"/>
                    <a:pt x="2469" y="2"/>
                    <a:pt x="2436" y="2"/>
                  </a:cubicBezTo>
                  <a:cubicBezTo>
                    <a:pt x="2435" y="1"/>
                    <a:pt x="2433" y="0"/>
                    <a:pt x="2431" y="0"/>
                  </a:cubicBezTo>
                  <a:close/>
                </a:path>
              </a:pathLst>
            </a:custGeom>
            <a:solidFill>
              <a:srgbClr val="46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63528" y="2313058"/>
              <a:ext cx="1044216" cy="983296"/>
            </a:xfrm>
            <a:custGeom>
              <a:avLst/>
              <a:gdLst/>
              <a:ahLst/>
              <a:cxnLst/>
              <a:rect l="l" t="t" r="r" b="b"/>
              <a:pathLst>
                <a:path w="22283" h="20983" extrusionOk="0">
                  <a:moveTo>
                    <a:pt x="21982" y="18280"/>
                  </a:moveTo>
                  <a:cubicBezTo>
                    <a:pt x="21716" y="18047"/>
                    <a:pt x="21449" y="17713"/>
                    <a:pt x="21048" y="17680"/>
                  </a:cubicBezTo>
                  <a:cubicBezTo>
                    <a:pt x="20682" y="17646"/>
                    <a:pt x="20548" y="17646"/>
                    <a:pt x="20348" y="17313"/>
                  </a:cubicBezTo>
                  <a:cubicBezTo>
                    <a:pt x="20148" y="16979"/>
                    <a:pt x="19781" y="16779"/>
                    <a:pt x="19180" y="16312"/>
                  </a:cubicBezTo>
                  <a:cubicBezTo>
                    <a:pt x="18613" y="15845"/>
                    <a:pt x="18480" y="15778"/>
                    <a:pt x="18313" y="15612"/>
                  </a:cubicBezTo>
                  <a:cubicBezTo>
                    <a:pt x="18146" y="15445"/>
                    <a:pt x="13677" y="11275"/>
                    <a:pt x="13476" y="11042"/>
                  </a:cubicBezTo>
                  <a:cubicBezTo>
                    <a:pt x="13276" y="10842"/>
                    <a:pt x="11208" y="8974"/>
                    <a:pt x="10875" y="8640"/>
                  </a:cubicBezTo>
                  <a:cubicBezTo>
                    <a:pt x="10541" y="8306"/>
                    <a:pt x="10374" y="8106"/>
                    <a:pt x="9774" y="7339"/>
                  </a:cubicBezTo>
                  <a:cubicBezTo>
                    <a:pt x="9140" y="6605"/>
                    <a:pt x="8973" y="6472"/>
                    <a:pt x="8606" y="6172"/>
                  </a:cubicBezTo>
                  <a:cubicBezTo>
                    <a:pt x="8206" y="5838"/>
                    <a:pt x="5604" y="4270"/>
                    <a:pt x="5604" y="4270"/>
                  </a:cubicBezTo>
                  <a:lnTo>
                    <a:pt x="100" y="0"/>
                  </a:lnTo>
                  <a:lnTo>
                    <a:pt x="0" y="134"/>
                  </a:lnTo>
                  <a:lnTo>
                    <a:pt x="4670" y="5271"/>
                  </a:lnTo>
                  <a:cubicBezTo>
                    <a:pt x="4670" y="5271"/>
                    <a:pt x="6471" y="7773"/>
                    <a:pt x="6805" y="8106"/>
                  </a:cubicBezTo>
                  <a:cubicBezTo>
                    <a:pt x="7139" y="8473"/>
                    <a:pt x="7239" y="8607"/>
                    <a:pt x="8039" y="9174"/>
                  </a:cubicBezTo>
                  <a:cubicBezTo>
                    <a:pt x="8840" y="9774"/>
                    <a:pt x="9040" y="9908"/>
                    <a:pt x="9373" y="10208"/>
                  </a:cubicBezTo>
                  <a:cubicBezTo>
                    <a:pt x="9774" y="10508"/>
                    <a:pt x="11775" y="12476"/>
                    <a:pt x="11975" y="12643"/>
                  </a:cubicBezTo>
                  <a:cubicBezTo>
                    <a:pt x="12175" y="12843"/>
                    <a:pt x="16645" y="17013"/>
                    <a:pt x="16812" y="17179"/>
                  </a:cubicBezTo>
                  <a:cubicBezTo>
                    <a:pt x="16979" y="17346"/>
                    <a:pt x="17112" y="17446"/>
                    <a:pt x="17546" y="18013"/>
                  </a:cubicBezTo>
                  <a:cubicBezTo>
                    <a:pt x="18046" y="18547"/>
                    <a:pt x="18246" y="18947"/>
                    <a:pt x="18647" y="19114"/>
                  </a:cubicBezTo>
                  <a:cubicBezTo>
                    <a:pt x="19014" y="19314"/>
                    <a:pt x="18980" y="19414"/>
                    <a:pt x="19047" y="19781"/>
                  </a:cubicBezTo>
                  <a:cubicBezTo>
                    <a:pt x="19147" y="20148"/>
                    <a:pt x="19481" y="20448"/>
                    <a:pt x="19714" y="20649"/>
                  </a:cubicBezTo>
                  <a:lnTo>
                    <a:pt x="20014" y="20949"/>
                  </a:lnTo>
                  <a:cubicBezTo>
                    <a:pt x="20048" y="20982"/>
                    <a:pt x="20548" y="20448"/>
                    <a:pt x="21182" y="19815"/>
                  </a:cubicBezTo>
                  <a:cubicBezTo>
                    <a:pt x="21816" y="19147"/>
                    <a:pt x="22249" y="18614"/>
                    <a:pt x="22216" y="18547"/>
                  </a:cubicBezTo>
                  <a:cubicBezTo>
                    <a:pt x="22283" y="18514"/>
                    <a:pt x="22216" y="18480"/>
                    <a:pt x="21982" y="1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973089" y="2167782"/>
              <a:ext cx="504943" cy="594029"/>
            </a:xfrm>
            <a:custGeom>
              <a:avLst/>
              <a:gdLst/>
              <a:ahLst/>
              <a:cxnLst/>
              <a:rect l="l" t="t" r="r" b="b"/>
              <a:pathLst>
                <a:path w="10775" h="12676" extrusionOk="0">
                  <a:moveTo>
                    <a:pt x="0" y="3202"/>
                  </a:moveTo>
                  <a:cubicBezTo>
                    <a:pt x="0" y="3202"/>
                    <a:pt x="3436" y="1201"/>
                    <a:pt x="4036" y="901"/>
                  </a:cubicBezTo>
                  <a:cubicBezTo>
                    <a:pt x="4570" y="567"/>
                    <a:pt x="5938" y="0"/>
                    <a:pt x="7072" y="867"/>
                  </a:cubicBezTo>
                  <a:cubicBezTo>
                    <a:pt x="8206" y="1735"/>
                    <a:pt x="10041" y="3569"/>
                    <a:pt x="10241" y="3836"/>
                  </a:cubicBezTo>
                  <a:cubicBezTo>
                    <a:pt x="10441" y="4070"/>
                    <a:pt x="10674" y="4337"/>
                    <a:pt x="10708" y="5004"/>
                  </a:cubicBezTo>
                  <a:cubicBezTo>
                    <a:pt x="10741" y="5671"/>
                    <a:pt x="10775" y="12676"/>
                    <a:pt x="10775" y="12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871304" y="2314604"/>
              <a:ext cx="562772" cy="490885"/>
            </a:xfrm>
            <a:custGeom>
              <a:avLst/>
              <a:gdLst/>
              <a:ahLst/>
              <a:cxnLst/>
              <a:rect l="l" t="t" r="r" b="b"/>
              <a:pathLst>
                <a:path w="12009" h="10475" extrusionOk="0">
                  <a:moveTo>
                    <a:pt x="2001" y="1"/>
                  </a:moveTo>
                  <a:cubicBezTo>
                    <a:pt x="2001" y="1"/>
                    <a:pt x="967" y="3470"/>
                    <a:pt x="734" y="4237"/>
                  </a:cubicBezTo>
                  <a:cubicBezTo>
                    <a:pt x="500" y="4938"/>
                    <a:pt x="0" y="6239"/>
                    <a:pt x="934" y="7273"/>
                  </a:cubicBezTo>
                  <a:cubicBezTo>
                    <a:pt x="1835" y="8273"/>
                    <a:pt x="3669" y="9875"/>
                    <a:pt x="3936" y="10108"/>
                  </a:cubicBezTo>
                  <a:cubicBezTo>
                    <a:pt x="4170" y="10308"/>
                    <a:pt x="4437" y="10475"/>
                    <a:pt x="5070" y="10442"/>
                  </a:cubicBezTo>
                  <a:cubicBezTo>
                    <a:pt x="5671" y="10442"/>
                    <a:pt x="12009" y="10275"/>
                    <a:pt x="12009" y="10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  <p:grpSp>
          <p:nvGrpSpPr>
            <p:cNvPr id="3" name="Google Shape;124;p15"/>
            <p:cNvGrpSpPr/>
            <p:nvPr/>
          </p:nvGrpSpPr>
          <p:grpSpPr>
            <a:xfrm>
              <a:off x="6593488" y="2892969"/>
              <a:ext cx="182901" cy="182948"/>
              <a:chOff x="6593488" y="2892969"/>
              <a:chExt cx="182901" cy="182948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593488" y="2892969"/>
                <a:ext cx="85991" cy="90724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936" extrusionOk="0">
                    <a:moveTo>
                      <a:pt x="1835" y="401"/>
                    </a:moveTo>
                    <a:lnTo>
                      <a:pt x="400" y="1936"/>
                    </a:lnTo>
                    <a:lnTo>
                      <a:pt x="0" y="1569"/>
                    </a:lnTo>
                    <a:lnTo>
                      <a:pt x="14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624744" y="2922680"/>
                <a:ext cx="75072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702" extrusionOk="0">
                    <a:moveTo>
                      <a:pt x="1601" y="168"/>
                    </a:moveTo>
                    <a:lnTo>
                      <a:pt x="167" y="1702"/>
                    </a:lnTo>
                    <a:lnTo>
                      <a:pt x="0" y="1535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643489" y="2939878"/>
                <a:ext cx="76619" cy="8135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736" extrusionOk="0">
                    <a:moveTo>
                      <a:pt x="1635" y="167"/>
                    </a:moveTo>
                    <a:lnTo>
                      <a:pt x="167" y="1735"/>
                    </a:lnTo>
                    <a:lnTo>
                      <a:pt x="0" y="1568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660687" y="2958622"/>
                <a:ext cx="78212" cy="81352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736" extrusionOk="0">
                    <a:moveTo>
                      <a:pt x="1668" y="201"/>
                    </a:moveTo>
                    <a:lnTo>
                      <a:pt x="234" y="1736"/>
                    </a:lnTo>
                    <a:lnTo>
                      <a:pt x="0" y="1535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681025" y="2975821"/>
                <a:ext cx="78165" cy="8135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36" extrusionOk="0">
                    <a:moveTo>
                      <a:pt x="1668" y="201"/>
                    </a:moveTo>
                    <a:lnTo>
                      <a:pt x="200" y="1735"/>
                    </a:lnTo>
                    <a:lnTo>
                      <a:pt x="0" y="1535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699770" y="2994612"/>
                <a:ext cx="76619" cy="8130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735" extrusionOk="0">
                    <a:moveTo>
                      <a:pt x="1635" y="167"/>
                    </a:moveTo>
                    <a:lnTo>
                      <a:pt x="234" y="1735"/>
                    </a:lnTo>
                    <a:lnTo>
                      <a:pt x="0" y="156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tx1"/>
                  </a:solidFill>
                  <a:latin typeface="Lilita One" charset="0"/>
                </a:endParaRPr>
              </a:p>
            </p:txBody>
          </p:sp>
        </p:grpSp>
        <p:sp>
          <p:nvSpPr>
            <p:cNvPr id="131" name="Google Shape;131;p15"/>
            <p:cNvSpPr/>
            <p:nvPr/>
          </p:nvSpPr>
          <p:spPr>
            <a:xfrm>
              <a:off x="7168713" y="3429159"/>
              <a:ext cx="387733" cy="368941"/>
            </a:xfrm>
            <a:custGeom>
              <a:avLst/>
              <a:gdLst/>
              <a:ahLst/>
              <a:cxnLst/>
              <a:rect l="l" t="t" r="r" b="b"/>
              <a:pathLst>
                <a:path w="8274" h="7873" extrusionOk="0">
                  <a:moveTo>
                    <a:pt x="4170" y="834"/>
                  </a:moveTo>
                  <a:cubicBezTo>
                    <a:pt x="4003" y="668"/>
                    <a:pt x="3636" y="367"/>
                    <a:pt x="3169" y="0"/>
                  </a:cubicBezTo>
                  <a:cubicBezTo>
                    <a:pt x="3269" y="101"/>
                    <a:pt x="2636" y="901"/>
                    <a:pt x="1768" y="1835"/>
                  </a:cubicBezTo>
                  <a:cubicBezTo>
                    <a:pt x="901" y="2736"/>
                    <a:pt x="134" y="3403"/>
                    <a:pt x="0" y="3336"/>
                  </a:cubicBezTo>
                  <a:lnTo>
                    <a:pt x="934" y="4237"/>
                  </a:lnTo>
                  <a:cubicBezTo>
                    <a:pt x="1902" y="5204"/>
                    <a:pt x="3103" y="6539"/>
                    <a:pt x="4103" y="7006"/>
                  </a:cubicBezTo>
                  <a:cubicBezTo>
                    <a:pt x="5071" y="7506"/>
                    <a:pt x="6238" y="7839"/>
                    <a:pt x="6505" y="7873"/>
                  </a:cubicBezTo>
                  <a:lnTo>
                    <a:pt x="6672" y="7873"/>
                  </a:lnTo>
                  <a:cubicBezTo>
                    <a:pt x="6739" y="7873"/>
                    <a:pt x="6772" y="7873"/>
                    <a:pt x="6805" y="7839"/>
                  </a:cubicBezTo>
                  <a:cubicBezTo>
                    <a:pt x="6839" y="7839"/>
                    <a:pt x="6905" y="7806"/>
                    <a:pt x="6905" y="7806"/>
                  </a:cubicBezTo>
                  <a:cubicBezTo>
                    <a:pt x="7072" y="7673"/>
                    <a:pt x="7306" y="7473"/>
                    <a:pt x="7606" y="7172"/>
                  </a:cubicBezTo>
                  <a:cubicBezTo>
                    <a:pt x="7839" y="6872"/>
                    <a:pt x="8073" y="6639"/>
                    <a:pt x="8173" y="6405"/>
                  </a:cubicBezTo>
                  <a:cubicBezTo>
                    <a:pt x="8173" y="6372"/>
                    <a:pt x="8240" y="6338"/>
                    <a:pt x="8240" y="6338"/>
                  </a:cubicBezTo>
                  <a:cubicBezTo>
                    <a:pt x="8240" y="6305"/>
                    <a:pt x="8273" y="6238"/>
                    <a:pt x="8273" y="6205"/>
                  </a:cubicBezTo>
                  <a:lnTo>
                    <a:pt x="8273" y="6038"/>
                  </a:lnTo>
                  <a:cubicBezTo>
                    <a:pt x="8240" y="5738"/>
                    <a:pt x="7773" y="4604"/>
                    <a:pt x="7239" y="3703"/>
                  </a:cubicBezTo>
                  <a:cubicBezTo>
                    <a:pt x="6605" y="2869"/>
                    <a:pt x="5171" y="1702"/>
                    <a:pt x="4170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tx1"/>
                </a:solidFill>
                <a:latin typeface="Lilita One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533400" y="514350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2400" dirty="0" smtClean="0">
                <a:solidFill>
                  <a:schemeClr val="tx1"/>
                </a:solidFill>
                <a:latin typeface="Lilita One" charset="0"/>
              </a:rPr>
              <a:t>Aim</a:t>
            </a:r>
            <a:endParaRPr lang="en-US" sz="2400" dirty="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33400" y="11239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Semantic textual similarity deals with determining how similar two pieces of text are.</a:t>
            </a:r>
          </a:p>
          <a:p>
            <a:pPr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tx1"/>
                </a:solidFill>
                <a:latin typeface="Josefin Sans" charset="0"/>
              </a:rPr>
              <a:t>Explore various </a:t>
            </a: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Unsupervised Sentence Similarity Techniques.</a:t>
            </a:r>
            <a:endParaRPr lang="en-US" sz="1600" dirty="0">
              <a:solidFill>
                <a:schemeClr val="tx1"/>
              </a:solidFill>
              <a:latin typeface="Josefin Sans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3400" y="2883753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" sz="1600" dirty="0" smtClean="0">
                <a:solidFill>
                  <a:schemeClr val="tx1"/>
                </a:solidFill>
                <a:latin typeface="Josefin Sans" charset="0"/>
              </a:rPr>
              <a:t>Drive AI adoption in our Organizations.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Scope NLP use cases that will benefit Clients. </a:t>
            </a:r>
            <a:r>
              <a:rPr lang="en-US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Lilita One" charset="0"/>
              </a:rPr>
            </a:br>
            <a:endParaRPr lang="en-US" sz="1600" dirty="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33400" y="2338685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2400" dirty="0" smtClean="0">
                <a:solidFill>
                  <a:schemeClr val="tx1"/>
                </a:solidFill>
                <a:latin typeface="Lilita One" charset="0"/>
              </a:rPr>
              <a:t>Motivation</a:t>
            </a:r>
            <a:endParaRPr lang="en-US" sz="2400" dirty="0">
              <a:solidFill>
                <a:schemeClr val="tx1"/>
              </a:solidFill>
              <a:latin typeface="Lilita On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137;p57"/>
          <p:cNvSpPr/>
          <p:nvPr/>
        </p:nvSpPr>
        <p:spPr>
          <a:xfrm>
            <a:off x="2819400" y="133350"/>
            <a:ext cx="3429000" cy="3810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819400" y="133350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2800"/>
              <a:defRPr/>
            </a:pPr>
            <a:r>
              <a:rPr lang="en-US" sz="1600" dirty="0" smtClean="0">
                <a:solidFill>
                  <a:schemeClr val="tx1"/>
                </a:solidFill>
                <a:latin typeface="Lilita One" charset="0"/>
                <a:ea typeface="Lilita One"/>
                <a:cs typeface="Lilita One"/>
                <a:sym typeface="Lilita One"/>
              </a:rPr>
              <a:t>Idea to solve a real world problem</a:t>
            </a:r>
            <a:endParaRPr lang="en-US" sz="1600" dirty="0">
              <a:solidFill>
                <a:schemeClr val="tx1"/>
              </a:solidFill>
              <a:latin typeface="Lilita One" charset="0"/>
              <a:ea typeface="Lilita One"/>
              <a:cs typeface="Lilita One"/>
              <a:sym typeface="Lilita One"/>
            </a:endParaRPr>
          </a:p>
        </p:txBody>
      </p:sp>
      <p:pic>
        <p:nvPicPr>
          <p:cNvPr id="133" name="Picture 3" descr="C:\Users\admin\Desktop\Presentation\om_requestdem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4095750"/>
            <a:ext cx="609600" cy="609600"/>
          </a:xfrm>
          <a:prstGeom prst="rect">
            <a:avLst/>
          </a:prstGeom>
          <a:noFill/>
        </p:spPr>
      </p:pic>
      <p:sp>
        <p:nvSpPr>
          <p:cNvPr id="134" name="Right Arrow 133"/>
          <p:cNvSpPr/>
          <p:nvPr/>
        </p:nvSpPr>
        <p:spPr>
          <a:xfrm>
            <a:off x="7391400" y="4324350"/>
            <a:ext cx="4450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04775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>Problem Statement</a:t>
            </a:r>
          </a:p>
          <a:p>
            <a:endParaRPr lang="en" sz="1600" dirty="0" smtClean="0">
              <a:solidFill>
                <a:schemeClr val="tx1"/>
              </a:solidFill>
              <a:latin typeface="Lilita One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Online Education Evaluation System Challenges are –</a:t>
            </a:r>
            <a:endParaRPr lang="en-US" sz="1600" dirty="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57073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 smtClean="0">
              <a:solidFill>
                <a:schemeClr val="tx1"/>
              </a:solidFill>
              <a:latin typeface="Josefin Sans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Limited to mostly Objective type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Inconsistencies due to case or space sensitive forms which do not score alternate answers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Josefin Sans" charset="0"/>
              </a:rPr>
              <a:t>Stressful for Teachers to evaluate Descriptive answers from students via </a:t>
            </a:r>
            <a:r>
              <a:rPr lang="en-US" sz="1600" dirty="0" err="1" smtClean="0">
                <a:solidFill>
                  <a:schemeClr val="tx1"/>
                </a:solidFill>
                <a:latin typeface="Josefin Sans" charset="0"/>
              </a:rPr>
              <a:t>whatsapp</a:t>
            </a:r>
            <a:endParaRPr lang="en-US" sz="1600" dirty="0">
              <a:solidFill>
                <a:schemeClr val="tx1"/>
              </a:solidFill>
              <a:latin typeface="Josefin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3025973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>Proposed Solution</a:t>
            </a:r>
            <a:endParaRPr lang="en-US" sz="1600" dirty="0">
              <a:solidFill>
                <a:schemeClr val="tx1"/>
              </a:solidFill>
              <a:latin typeface="Lilita O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344644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dirty="0" smtClean="0">
                <a:solidFill>
                  <a:schemeClr val="tx1"/>
                </a:solidFill>
                <a:latin typeface="Josefin Sans" charset="0"/>
              </a:rPr>
              <a:t>Student’s descriptive answer is matched with the Expected answer and assigned a Similarity score automatically using Unsupervised Semantic Textual Similarity techniques.</a:t>
            </a:r>
            <a:r>
              <a:rPr lang="en" sz="1600" dirty="0" smtClean="0">
                <a:solidFill>
                  <a:schemeClr val="tx1"/>
                </a:solidFill>
                <a:latin typeface="Lilita One" charset="0"/>
              </a:rPr>
              <a:t/>
            </a:r>
            <a:br>
              <a:rPr lang="en" sz="1600" dirty="0" smtClean="0">
                <a:solidFill>
                  <a:schemeClr val="tx1"/>
                </a:solidFill>
                <a:latin typeface="Lilita One" charset="0"/>
              </a:rPr>
            </a:br>
            <a:endParaRPr lang="en-US" sz="1600" dirty="0">
              <a:solidFill>
                <a:schemeClr val="tx1"/>
              </a:solidFill>
              <a:latin typeface="Lilita On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27350"/>
            <a:ext cx="4419600" cy="320400"/>
          </a:xfrm>
        </p:spPr>
        <p:txBody>
          <a:bodyPr/>
          <a:lstStyle/>
          <a:p>
            <a:r>
              <a:rPr lang="en-US" dirty="0" smtClean="0"/>
              <a:t>SICK Dataset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28600" y="1276350"/>
            <a:ext cx="4724400" cy="697200"/>
          </a:xfrm>
        </p:spPr>
        <p:txBody>
          <a:bodyPr/>
          <a:lstStyle/>
          <a:p>
            <a:pPr algn="l"/>
            <a:r>
              <a:rPr lang="en-US" dirty="0" smtClean="0"/>
              <a:t>SICK dataset – </a:t>
            </a:r>
            <a:r>
              <a:rPr lang="en-US" u="sng" dirty="0" smtClean="0">
                <a:solidFill>
                  <a:schemeClr val="tx1"/>
                </a:solidFill>
              </a:rPr>
              <a:t>S</a:t>
            </a:r>
            <a:r>
              <a:rPr lang="en-US" dirty="0" smtClean="0"/>
              <a:t>entences  </a:t>
            </a:r>
            <a:r>
              <a:rPr lang="en-US" u="sng" dirty="0" smtClean="0">
                <a:solidFill>
                  <a:schemeClr val="tx1"/>
                </a:solidFill>
              </a:rPr>
              <a:t>I</a:t>
            </a:r>
            <a:r>
              <a:rPr lang="en-US" dirty="0" smtClean="0"/>
              <a:t>nvolving </a:t>
            </a:r>
            <a:r>
              <a:rPr lang="en-US" u="sng" dirty="0" smtClean="0">
                <a:solidFill>
                  <a:schemeClr val="tx1"/>
                </a:solidFill>
              </a:rPr>
              <a:t>C</a:t>
            </a:r>
            <a:r>
              <a:rPr lang="en-US" dirty="0" smtClean="0"/>
              <a:t>ompositional </a:t>
            </a:r>
            <a:r>
              <a:rPr lang="en-US" u="sng" dirty="0" smtClean="0">
                <a:solidFill>
                  <a:schemeClr val="tx1"/>
                </a:solidFill>
              </a:rPr>
              <a:t>K</a:t>
            </a:r>
            <a:r>
              <a:rPr lang="en-US" dirty="0" smtClean="0"/>
              <a:t>nowledge</a:t>
            </a:r>
          </a:p>
          <a:p>
            <a:pPr algn="l"/>
            <a:r>
              <a:rPr lang="en-US" dirty="0" smtClean="0"/>
              <a:t>It has 9927 sentences pairs.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Train set = 4500 pairs</a:t>
            </a:r>
          </a:p>
          <a:p>
            <a:pPr algn="l"/>
            <a:r>
              <a:rPr lang="en-US" dirty="0" smtClean="0"/>
              <a:t>Dev  set  =  500 pairs</a:t>
            </a:r>
          </a:p>
          <a:p>
            <a:pPr algn="l"/>
            <a:r>
              <a:rPr lang="en-US" dirty="0" smtClean="0"/>
              <a:t>Test  set  = 4927 pairs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53200" y="1047750"/>
            <a:ext cx="218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25600" y="193950"/>
            <a:ext cx="7704000" cy="320400"/>
          </a:xfrm>
        </p:spPr>
        <p:txBody>
          <a:bodyPr/>
          <a:lstStyle/>
          <a:p>
            <a:r>
              <a:rPr lang="en-US" dirty="0" smtClean="0"/>
              <a:t>Datasets </a:t>
            </a:r>
            <a:endParaRPr lang="en-US" dirty="0"/>
          </a:p>
        </p:txBody>
      </p:sp>
      <p:sp>
        <p:nvSpPr>
          <p:cNvPr id="23" name="Google Shape;3137;p57"/>
          <p:cNvSpPr/>
          <p:nvPr/>
        </p:nvSpPr>
        <p:spPr>
          <a:xfrm>
            <a:off x="2743200" y="133350"/>
            <a:ext cx="3657600" cy="5334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304800" y="1200150"/>
            <a:ext cx="4191000" cy="3429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5769" t="30406" b="12760"/>
          <a:stretch>
            <a:fillRect/>
          </a:stretch>
        </p:blipFill>
        <p:spPr bwMode="auto">
          <a:xfrm>
            <a:off x="457200" y="2571750"/>
            <a:ext cx="3962400" cy="167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76800" y="742950"/>
            <a:ext cx="4419600" cy="320400"/>
          </a:xfrm>
        </p:spPr>
        <p:txBody>
          <a:bodyPr/>
          <a:lstStyle/>
          <a:p>
            <a:r>
              <a:rPr lang="en-US" dirty="0" smtClean="0"/>
              <a:t>STS Dataset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200150"/>
            <a:ext cx="4267200" cy="3429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4685" t="34115" r="37921" b="37760"/>
          <a:stretch>
            <a:fillRect/>
          </a:stretch>
        </p:blipFill>
        <p:spPr bwMode="auto">
          <a:xfrm>
            <a:off x="4800600" y="2571750"/>
            <a:ext cx="3962400" cy="109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876800" y="2571750"/>
            <a:ext cx="3962400" cy="1676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571750"/>
            <a:ext cx="3962400" cy="1676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3"/>
          <p:cNvSpPr>
            <a:spLocks noGrp="1"/>
          </p:cNvSpPr>
          <p:nvPr>
            <p:ph type="subTitle" idx="2"/>
          </p:nvPr>
        </p:nvSpPr>
        <p:spPr>
          <a:xfrm>
            <a:off x="4572000" y="1276350"/>
            <a:ext cx="4724400" cy="697200"/>
          </a:xfrm>
        </p:spPr>
        <p:txBody>
          <a:bodyPr/>
          <a:lstStyle/>
          <a:p>
            <a:pPr algn="l"/>
            <a:r>
              <a:rPr lang="en-US" dirty="0" smtClean="0"/>
              <a:t>STS dataset – includes text from image captions, news</a:t>
            </a:r>
          </a:p>
          <a:p>
            <a:pPr algn="l"/>
            <a:r>
              <a:rPr lang="en-US" dirty="0" smtClean="0"/>
              <a:t>headlines and user forums.  It has 6042 sentence pairs.</a:t>
            </a:r>
          </a:p>
          <a:p>
            <a:pPr algn="l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819186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Josefin Sans" charset="0"/>
              </a:rPr>
              <a:t>Train set = 4137 pairs</a:t>
            </a:r>
          </a:p>
          <a:p>
            <a:r>
              <a:rPr lang="en-US" sz="1100" dirty="0" smtClean="0">
                <a:latin typeface="Josefin Sans" charset="0"/>
              </a:rPr>
              <a:t>Dev  set  =  882 pairs</a:t>
            </a:r>
          </a:p>
          <a:p>
            <a:r>
              <a:rPr lang="en-US" sz="1100" dirty="0" smtClean="0">
                <a:latin typeface="Josefin Sans" charset="0"/>
              </a:rPr>
              <a:t>Test  set  = 1023 pairs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928" t="22656" r="75988" b="24219"/>
          <a:stretch>
            <a:fillRect/>
          </a:stretch>
        </p:blipFill>
        <p:spPr bwMode="auto">
          <a:xfrm>
            <a:off x="152400" y="1238250"/>
            <a:ext cx="13716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47800" y="1885950"/>
            <a:ext cx="190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Josefin Sans" charset="0"/>
              </a:rPr>
              <a:t>mean-sent_1 9.73 </a:t>
            </a:r>
          </a:p>
          <a:p>
            <a:r>
              <a:rPr lang="en-US" sz="1100" dirty="0" smtClean="0">
                <a:latin typeface="Josefin Sans" charset="0"/>
              </a:rPr>
              <a:t>std-sent_1 3.69 </a:t>
            </a:r>
          </a:p>
          <a:p>
            <a:r>
              <a:rPr lang="en-US" sz="1100" dirty="0" smtClean="0">
                <a:latin typeface="Josefin Sans" charset="0"/>
              </a:rPr>
              <a:t>mean-sent_2 9.52 </a:t>
            </a:r>
          </a:p>
          <a:p>
            <a:r>
              <a:rPr lang="en-US" sz="1100" dirty="0" smtClean="0">
                <a:latin typeface="Josefin Sans" charset="0"/>
              </a:rPr>
              <a:t>std-sent_2 3.65</a:t>
            </a:r>
          </a:p>
          <a:p>
            <a:r>
              <a:rPr lang="en-US" sz="1100" dirty="0" smtClean="0">
                <a:latin typeface="Josefin Sans" charset="0"/>
              </a:rPr>
              <a:t>max-sent_1 28.00 </a:t>
            </a:r>
          </a:p>
          <a:p>
            <a:r>
              <a:rPr lang="en-US" sz="1100" dirty="0" smtClean="0">
                <a:latin typeface="Josefin Sans" charset="0"/>
              </a:rPr>
              <a:t>max-sent_2 32.00 </a:t>
            </a:r>
          </a:p>
          <a:p>
            <a:r>
              <a:rPr lang="en-US" sz="1100" dirty="0" smtClean="0">
                <a:latin typeface="Josefin Sans" charset="0"/>
              </a:rPr>
              <a:t>min-sent_1 3.00 </a:t>
            </a:r>
          </a:p>
          <a:p>
            <a:r>
              <a:rPr lang="en-US" sz="1100" dirty="0" smtClean="0">
                <a:latin typeface="Josefin Sans" charset="0"/>
              </a:rPr>
              <a:t>min-sent_2 3.00</a:t>
            </a:r>
            <a:endParaRPr lang="en-US" sz="1100" dirty="0">
              <a:latin typeface="Josefin Sans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7028" t="34114" r="63689" b="27344"/>
          <a:stretch>
            <a:fillRect/>
          </a:stretch>
        </p:blipFill>
        <p:spPr bwMode="auto">
          <a:xfrm>
            <a:off x="3731741" y="1504950"/>
            <a:ext cx="2059459" cy="1752600"/>
          </a:xfrm>
          <a:prstGeom prst="rect">
            <a:avLst/>
          </a:prstGeom>
          <a:noFill/>
          <a:ln w="9525">
            <a:solidFill>
              <a:srgbClr val="030405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 l="7247" t="38542" r="63470" b="22917"/>
          <a:stretch>
            <a:fillRect/>
          </a:stretch>
        </p:blipFill>
        <p:spPr bwMode="auto">
          <a:xfrm>
            <a:off x="6553200" y="1504950"/>
            <a:ext cx="2209800" cy="1635252"/>
          </a:xfrm>
          <a:prstGeom prst="rect">
            <a:avLst/>
          </a:prstGeom>
          <a:noFill/>
          <a:ln w="9525">
            <a:solidFill>
              <a:srgbClr val="030405"/>
            </a:solidFill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 l="8199" t="34115" r="67204" b="38802"/>
          <a:stretch>
            <a:fillRect/>
          </a:stretch>
        </p:blipFill>
        <p:spPr bwMode="auto">
          <a:xfrm>
            <a:off x="3733800" y="3619501"/>
            <a:ext cx="2057400" cy="933449"/>
          </a:xfrm>
          <a:prstGeom prst="rect">
            <a:avLst/>
          </a:prstGeom>
          <a:noFill/>
          <a:ln w="9525">
            <a:solidFill>
              <a:srgbClr val="030405"/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52400" y="1200150"/>
            <a:ext cx="3124200" cy="3429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1400" y="1200150"/>
            <a:ext cx="5410200" cy="3505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oogle Shape;3135;p57"/>
          <p:cNvGrpSpPr/>
          <p:nvPr/>
        </p:nvGrpSpPr>
        <p:grpSpPr>
          <a:xfrm>
            <a:off x="2590800" y="133350"/>
            <a:ext cx="3962400" cy="685800"/>
            <a:chOff x="2925927" y="1608581"/>
            <a:chExt cx="3356826" cy="560957"/>
          </a:xfrm>
        </p:grpSpPr>
        <p:sp>
          <p:nvSpPr>
            <p:cNvPr id="22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3167;p57"/>
          <p:cNvSpPr txBox="1">
            <a:spLocks/>
          </p:cNvSpPr>
          <p:nvPr/>
        </p:nvSpPr>
        <p:spPr>
          <a:xfrm>
            <a:off x="720000" y="2857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Visualization Techniques  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7600" y="1200150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Josefin Sans" charset="0"/>
              </a:rPr>
              <a:t>Histogram Plots</a:t>
            </a:r>
            <a:endParaRPr lang="en-US" dirty="0">
              <a:latin typeface="Josefin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63037" y="1200150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Josefin Sans" charset="0"/>
              </a:rPr>
              <a:t>Violin Plots</a:t>
            </a:r>
            <a:endParaRPr lang="en-US" dirty="0">
              <a:latin typeface="Josefin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3330773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Josefin Sans" charset="0"/>
              </a:rPr>
              <a:t>Word Clouds</a:t>
            </a:r>
            <a:endParaRPr lang="en-US" dirty="0">
              <a:latin typeface="Josefi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35;p57"/>
          <p:cNvGrpSpPr/>
          <p:nvPr/>
        </p:nvGrpSpPr>
        <p:grpSpPr>
          <a:xfrm>
            <a:off x="3048000" y="57150"/>
            <a:ext cx="3962400" cy="685800"/>
            <a:chOff x="2925927" y="1608581"/>
            <a:chExt cx="3356826" cy="560957"/>
          </a:xfrm>
        </p:grpSpPr>
        <p:sp>
          <p:nvSpPr>
            <p:cNvPr id="3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solidFill>
                <a:srgbClr val="03040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Lilita One" charset="0"/>
              </a:endParaRPr>
            </a:p>
          </p:txBody>
        </p:sp>
        <p:sp>
          <p:nvSpPr>
            <p:cNvPr id="4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3040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latin typeface="Lilita One" charset="0"/>
              </a:endParaRPr>
            </a:p>
          </p:txBody>
        </p:sp>
      </p:grpSp>
      <p:sp>
        <p:nvSpPr>
          <p:cNvPr id="5" name="Google Shape;3167;p57"/>
          <p:cNvSpPr txBox="1">
            <a:spLocks/>
          </p:cNvSpPr>
          <p:nvPr/>
        </p:nvSpPr>
        <p:spPr>
          <a:xfrm>
            <a:off x="1211400" y="1939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Visualization Techniques 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09550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Josefin Sans" charset="0"/>
              </a:rPr>
              <a:t>Embedding Projector </a:t>
            </a:r>
          </a:p>
          <a:p>
            <a:r>
              <a:rPr lang="en-US" dirty="0" smtClean="0">
                <a:latin typeface="Josefin Sans" charset="0"/>
              </a:rPr>
              <a:t>https://projector.tensorflow.org/</a:t>
            </a:r>
            <a:endParaRPr lang="en-US" dirty="0">
              <a:latin typeface="Josefin Sans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t="3906" b="17188"/>
          <a:stretch>
            <a:fillRect/>
          </a:stretch>
        </p:blipFill>
        <p:spPr bwMode="auto">
          <a:xfrm>
            <a:off x="231618" y="971550"/>
            <a:ext cx="8759982" cy="3886200"/>
          </a:xfrm>
          <a:prstGeom prst="rect">
            <a:avLst/>
          </a:prstGeom>
          <a:noFill/>
          <a:ln w="9525">
            <a:solidFill>
              <a:srgbClr val="030405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763000" y="4854773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lum bright="9000" contrast="12000"/>
          </a:blip>
          <a:stretch>
            <a:fillRect/>
          </a:stretch>
        </a:blipFill>
        <a:effectLst/>
      </p:bgPr>
    </p:bg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4755;p61"/>
          <p:cNvSpPr txBox="1">
            <a:spLocks/>
          </p:cNvSpPr>
          <p:nvPr/>
        </p:nvSpPr>
        <p:spPr>
          <a:xfrm>
            <a:off x="2438400" y="20955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lita One"/>
                <a:ea typeface="Lilita One"/>
                <a:cs typeface="Lilita One"/>
                <a:sym typeface="Lilita One"/>
              </a:rPr>
              <a:t>Literature Surveys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28" name="Google Shape;4779;p61"/>
          <p:cNvSpPr txBox="1">
            <a:spLocks/>
          </p:cNvSpPr>
          <p:nvPr/>
        </p:nvSpPr>
        <p:spPr>
          <a:xfrm>
            <a:off x="3429000" y="971550"/>
            <a:ext cx="30480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Enhancing Unsupervised Sentence Similarity Methods with Deep Contextualized Word Representations       </a:t>
            </a:r>
            <a:r>
              <a:rPr kumimoji="0" lang="en-US" sz="1200" i="0" u="sng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https://www.aclweb.org/anthology/R19-1115.pdf</a:t>
            </a:r>
            <a:endParaRPr kumimoji="0" lang="en-US" sz="1200" i="0" u="sng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GloVe: Global Vectors for Word Representation      </a:t>
            </a:r>
            <a:r>
              <a:rPr kumimoji="0" lang="en-US" sz="120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https://nlp.stanford.edu/pubs/glove.pdf </a:t>
            </a: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Deep contextualized word representations – ELMo      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  <a:hlinkClick r:id="rId5"/>
              </a:rPr>
              <a:t>https://arxiv.org/pdf/1802.05365.pdf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Using Graphs for Word Embedding with Enhanced Semantic Relations</a:t>
            </a: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      </a:t>
            </a:r>
            <a:r>
              <a:rPr kumimoji="0" lang="en-US" sz="120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D19-5305_Graph.pdf</a:t>
            </a: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endParaRPr kumimoji="0" lang="en-US" sz="1200" b="0" i="0" u="sng" strike="noStrike" kern="0" cap="none" spc="0" normalizeH="0" baseline="0" noProof="0" dirty="0" smtClean="0">
              <a:ln>
                <a:noFill/>
              </a:ln>
              <a:solidFill>
                <a:srgbClr val="030405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9" name="Google Shape;4780;p61"/>
          <p:cNvSpPr txBox="1">
            <a:spLocks/>
          </p:cNvSpPr>
          <p:nvPr/>
        </p:nvSpPr>
        <p:spPr>
          <a:xfrm>
            <a:off x="6290400" y="971550"/>
            <a:ext cx="323460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BERT: Pre-training of </a:t>
            </a: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      Deep Bidirectional </a:t>
            </a:r>
          </a:p>
          <a:p>
            <a:pPr marL="269999" marR="0" lvl="0" indent="-2508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Josefin Sans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      Transformers for Language Understanding </a:t>
            </a:r>
            <a:r>
              <a:rPr kumimoji="0" lang="en-US" sz="12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     </a:t>
            </a:r>
            <a:r>
              <a:rPr kumimoji="0" lang="en-US" sz="120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Josefin Sans"/>
                <a:ea typeface="Josefin Sans"/>
                <a:cs typeface="Josefin Sans"/>
                <a:sym typeface="Josefin Sans"/>
              </a:rPr>
              <a:t>https://arxiv.org/pdf/1810.04805.pdf</a:t>
            </a:r>
            <a:endParaRPr kumimoji="0" lang="en-US" sz="1200" i="0" u="sng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" y="165735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Josefin Sans" charset="0"/>
              </a:rPr>
              <a:t>Sentence 1</a:t>
            </a:r>
            <a:endParaRPr lang="en-US" sz="1200" dirty="0">
              <a:latin typeface="Josefin San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" y="241935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Josefin Sans" charset="0"/>
              </a:rPr>
              <a:t>Sentence 2</a:t>
            </a:r>
            <a:endParaRPr lang="en-US" sz="1200" dirty="0">
              <a:latin typeface="Josefin San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5000" y="1733550"/>
            <a:ext cx="1219200" cy="1219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Josefin Sans" charset="0"/>
              </a:rPr>
              <a:t>Tokenization</a:t>
            </a:r>
            <a:endParaRPr lang="en-US" sz="1200" dirty="0">
              <a:latin typeface="Josefin San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733550"/>
            <a:ext cx="1219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sz="1200" dirty="0" smtClean="0">
              <a:latin typeface="Josefin Sans" charset="0"/>
            </a:endParaRPr>
          </a:p>
          <a:p>
            <a:r>
              <a:rPr lang="en-US" sz="1200" dirty="0" smtClean="0">
                <a:latin typeface="Josefin Sans" charset="0"/>
              </a:rPr>
              <a:t>Word Embeddings</a:t>
            </a:r>
          </a:p>
          <a:p>
            <a:r>
              <a:rPr lang="en-US" sz="1200" dirty="0" smtClean="0">
                <a:latin typeface="Josefin Sans" charset="0"/>
              </a:rPr>
              <a:t>/  Contextual Word Embeddings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7400" y="1504950"/>
            <a:ext cx="12954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Josefin Sans" charset="0"/>
              </a:rPr>
              <a:t>Feature Vectors of Sentence 1</a:t>
            </a:r>
            <a:endParaRPr lang="en-US" sz="1200" dirty="0">
              <a:latin typeface="Josefin San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2419350"/>
            <a:ext cx="12954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Josefin Sans" charset="0"/>
              </a:rPr>
              <a:t>Feature Vectors of Sentence 2</a:t>
            </a:r>
            <a:endParaRPr lang="en-US" sz="1200" dirty="0">
              <a:latin typeface="Josefin Sans" charset="0"/>
            </a:endParaRPr>
          </a:p>
        </p:txBody>
      </p:sp>
      <p:sp>
        <p:nvSpPr>
          <p:cNvPr id="9" name="Google Shape;3137;p57"/>
          <p:cNvSpPr/>
          <p:nvPr/>
        </p:nvSpPr>
        <p:spPr>
          <a:xfrm>
            <a:off x="1981200" y="361950"/>
            <a:ext cx="4572000" cy="533400"/>
          </a:xfrm>
          <a:custGeom>
            <a:avLst/>
            <a:gdLst/>
            <a:ahLst/>
            <a:cxnLst/>
            <a:rect l="l" t="t" r="r" b="b"/>
            <a:pathLst>
              <a:path w="104680" h="17493" extrusionOk="0">
                <a:moveTo>
                  <a:pt x="94359" y="1"/>
                </a:moveTo>
                <a:cubicBezTo>
                  <a:pt x="92740" y="1"/>
                  <a:pt x="91062" y="16"/>
                  <a:pt x="89324" y="16"/>
                </a:cubicBezTo>
                <a:lnTo>
                  <a:pt x="8221" y="149"/>
                </a:lnTo>
                <a:cubicBezTo>
                  <a:pt x="6216" y="149"/>
                  <a:pt x="4278" y="901"/>
                  <a:pt x="2774" y="2238"/>
                </a:cubicBezTo>
                <a:cubicBezTo>
                  <a:pt x="1287" y="3541"/>
                  <a:pt x="335" y="5362"/>
                  <a:pt x="84" y="7334"/>
                </a:cubicBezTo>
                <a:cubicBezTo>
                  <a:pt x="51" y="7568"/>
                  <a:pt x="34" y="7818"/>
                  <a:pt x="34" y="8052"/>
                </a:cubicBezTo>
                <a:cubicBezTo>
                  <a:pt x="17" y="8303"/>
                  <a:pt x="17" y="8537"/>
                  <a:pt x="17" y="8788"/>
                </a:cubicBezTo>
                <a:cubicBezTo>
                  <a:pt x="0" y="9255"/>
                  <a:pt x="34" y="9740"/>
                  <a:pt x="67" y="10225"/>
                </a:cubicBezTo>
                <a:cubicBezTo>
                  <a:pt x="184" y="11194"/>
                  <a:pt x="468" y="12113"/>
                  <a:pt x="903" y="12981"/>
                </a:cubicBezTo>
                <a:cubicBezTo>
                  <a:pt x="2206" y="15571"/>
                  <a:pt x="4796" y="17292"/>
                  <a:pt x="7703" y="17459"/>
                </a:cubicBezTo>
                <a:cubicBezTo>
                  <a:pt x="8171" y="17493"/>
                  <a:pt x="8639" y="17493"/>
                  <a:pt x="9090" y="17493"/>
                </a:cubicBezTo>
                <a:lnTo>
                  <a:pt x="10477" y="17476"/>
                </a:lnTo>
                <a:lnTo>
                  <a:pt x="15924" y="17476"/>
                </a:lnTo>
                <a:lnTo>
                  <a:pt x="26467" y="17443"/>
                </a:lnTo>
                <a:cubicBezTo>
                  <a:pt x="40185" y="17409"/>
                  <a:pt x="52549" y="17376"/>
                  <a:pt x="62925" y="17359"/>
                </a:cubicBezTo>
                <a:lnTo>
                  <a:pt x="87503" y="17276"/>
                </a:lnTo>
                <a:cubicBezTo>
                  <a:pt x="90410" y="17259"/>
                  <a:pt x="92649" y="17259"/>
                  <a:pt x="94187" y="17242"/>
                </a:cubicBezTo>
                <a:lnTo>
                  <a:pt x="95924" y="17225"/>
                </a:lnTo>
                <a:lnTo>
                  <a:pt x="96526" y="17225"/>
                </a:lnTo>
                <a:cubicBezTo>
                  <a:pt x="96526" y="17225"/>
                  <a:pt x="96325" y="17225"/>
                  <a:pt x="95924" y="17209"/>
                </a:cubicBezTo>
                <a:lnTo>
                  <a:pt x="87503" y="17209"/>
                </a:lnTo>
                <a:cubicBezTo>
                  <a:pt x="81705" y="17209"/>
                  <a:pt x="73301" y="17225"/>
                  <a:pt x="62925" y="17225"/>
                </a:cubicBezTo>
                <a:cubicBezTo>
                  <a:pt x="52549" y="17242"/>
                  <a:pt x="40185" y="17259"/>
                  <a:pt x="26467" y="17276"/>
                </a:cubicBezTo>
                <a:lnTo>
                  <a:pt x="15924" y="17309"/>
                </a:lnTo>
                <a:lnTo>
                  <a:pt x="9090" y="17309"/>
                </a:lnTo>
                <a:cubicBezTo>
                  <a:pt x="8864" y="17309"/>
                  <a:pt x="8635" y="17313"/>
                  <a:pt x="8405" y="17313"/>
                </a:cubicBezTo>
                <a:cubicBezTo>
                  <a:pt x="8175" y="17313"/>
                  <a:pt x="7945" y="17309"/>
                  <a:pt x="7720" y="17292"/>
                </a:cubicBezTo>
                <a:cubicBezTo>
                  <a:pt x="4879" y="17108"/>
                  <a:pt x="2340" y="15438"/>
                  <a:pt x="1070" y="12898"/>
                </a:cubicBezTo>
                <a:cubicBezTo>
                  <a:pt x="635" y="12062"/>
                  <a:pt x="351" y="11143"/>
                  <a:pt x="251" y="10208"/>
                </a:cubicBezTo>
                <a:cubicBezTo>
                  <a:pt x="201" y="9740"/>
                  <a:pt x="184" y="9255"/>
                  <a:pt x="184" y="8788"/>
                </a:cubicBezTo>
                <a:cubicBezTo>
                  <a:pt x="184" y="8537"/>
                  <a:pt x="184" y="8303"/>
                  <a:pt x="201" y="8069"/>
                </a:cubicBezTo>
                <a:cubicBezTo>
                  <a:pt x="201" y="7818"/>
                  <a:pt x="234" y="7585"/>
                  <a:pt x="268" y="7351"/>
                </a:cubicBezTo>
                <a:cubicBezTo>
                  <a:pt x="502" y="5429"/>
                  <a:pt x="1437" y="3658"/>
                  <a:pt x="2891" y="2372"/>
                </a:cubicBezTo>
                <a:cubicBezTo>
                  <a:pt x="4361" y="1068"/>
                  <a:pt x="6266" y="333"/>
                  <a:pt x="8221" y="333"/>
                </a:cubicBezTo>
                <a:lnTo>
                  <a:pt x="89324" y="133"/>
                </a:lnTo>
                <a:cubicBezTo>
                  <a:pt x="91062" y="133"/>
                  <a:pt x="92740" y="118"/>
                  <a:pt x="94354" y="118"/>
                </a:cubicBezTo>
                <a:cubicBezTo>
                  <a:pt x="95161" y="118"/>
                  <a:pt x="95952" y="121"/>
                  <a:pt x="96726" y="133"/>
                </a:cubicBezTo>
                <a:cubicBezTo>
                  <a:pt x="101020" y="250"/>
                  <a:pt x="104479" y="3708"/>
                  <a:pt x="104579" y="8002"/>
                </a:cubicBezTo>
                <a:cubicBezTo>
                  <a:pt x="104596" y="8437"/>
                  <a:pt x="104596" y="8871"/>
                  <a:pt x="104579" y="9289"/>
                </a:cubicBezTo>
                <a:cubicBezTo>
                  <a:pt x="104579" y="9506"/>
                  <a:pt x="104563" y="9707"/>
                  <a:pt x="104563" y="9924"/>
                </a:cubicBezTo>
                <a:cubicBezTo>
                  <a:pt x="104529" y="10124"/>
                  <a:pt x="104496" y="10325"/>
                  <a:pt x="104462" y="10525"/>
                </a:cubicBezTo>
                <a:cubicBezTo>
                  <a:pt x="104329" y="11277"/>
                  <a:pt x="104095" y="11996"/>
                  <a:pt x="103761" y="12681"/>
                </a:cubicBezTo>
                <a:lnTo>
                  <a:pt x="103644" y="12931"/>
                </a:lnTo>
                <a:lnTo>
                  <a:pt x="103493" y="13148"/>
                </a:lnTo>
                <a:cubicBezTo>
                  <a:pt x="103410" y="13299"/>
                  <a:pt x="103326" y="13449"/>
                  <a:pt x="103226" y="13600"/>
                </a:cubicBezTo>
                <a:cubicBezTo>
                  <a:pt x="103025" y="13867"/>
                  <a:pt x="102842" y="14151"/>
                  <a:pt x="102624" y="14385"/>
                </a:cubicBezTo>
                <a:cubicBezTo>
                  <a:pt x="102424" y="14619"/>
                  <a:pt x="102207" y="14836"/>
                  <a:pt x="101973" y="15053"/>
                </a:cubicBezTo>
                <a:cubicBezTo>
                  <a:pt x="101873" y="15154"/>
                  <a:pt x="101756" y="15254"/>
                  <a:pt x="101655" y="15354"/>
                </a:cubicBezTo>
                <a:cubicBezTo>
                  <a:pt x="101538" y="15438"/>
                  <a:pt x="101421" y="15521"/>
                  <a:pt x="101321" y="15605"/>
                </a:cubicBezTo>
                <a:cubicBezTo>
                  <a:pt x="100553" y="16156"/>
                  <a:pt x="99717" y="16590"/>
                  <a:pt x="98815" y="16858"/>
                </a:cubicBezTo>
                <a:cubicBezTo>
                  <a:pt x="98497" y="16958"/>
                  <a:pt x="98163" y="17042"/>
                  <a:pt x="97829" y="17092"/>
                </a:cubicBezTo>
                <a:cubicBezTo>
                  <a:pt x="97595" y="17142"/>
                  <a:pt x="97345" y="17175"/>
                  <a:pt x="97111" y="17175"/>
                </a:cubicBezTo>
                <a:cubicBezTo>
                  <a:pt x="96710" y="17209"/>
                  <a:pt x="96526" y="17225"/>
                  <a:pt x="96526" y="17225"/>
                </a:cubicBezTo>
                <a:cubicBezTo>
                  <a:pt x="96526" y="17225"/>
                  <a:pt x="96726" y="17225"/>
                  <a:pt x="97111" y="17192"/>
                </a:cubicBezTo>
                <a:cubicBezTo>
                  <a:pt x="97361" y="17192"/>
                  <a:pt x="97595" y="17159"/>
                  <a:pt x="97829" y="17125"/>
                </a:cubicBezTo>
                <a:cubicBezTo>
                  <a:pt x="98163" y="17075"/>
                  <a:pt x="98497" y="16991"/>
                  <a:pt x="98815" y="16891"/>
                </a:cubicBezTo>
                <a:cubicBezTo>
                  <a:pt x="99734" y="16624"/>
                  <a:pt x="100586" y="16206"/>
                  <a:pt x="101338" y="15638"/>
                </a:cubicBezTo>
                <a:lnTo>
                  <a:pt x="101689" y="15387"/>
                </a:lnTo>
                <a:cubicBezTo>
                  <a:pt x="101806" y="15287"/>
                  <a:pt x="101906" y="15187"/>
                  <a:pt x="102023" y="15087"/>
                </a:cubicBezTo>
                <a:cubicBezTo>
                  <a:pt x="102257" y="14886"/>
                  <a:pt x="102474" y="14669"/>
                  <a:pt x="102675" y="14418"/>
                </a:cubicBezTo>
                <a:cubicBezTo>
                  <a:pt x="102892" y="14184"/>
                  <a:pt x="103076" y="13900"/>
                  <a:pt x="103293" y="13633"/>
                </a:cubicBezTo>
                <a:cubicBezTo>
                  <a:pt x="103376" y="13483"/>
                  <a:pt x="103460" y="13332"/>
                  <a:pt x="103560" y="13182"/>
                </a:cubicBezTo>
                <a:lnTo>
                  <a:pt x="103694" y="12965"/>
                </a:lnTo>
                <a:cubicBezTo>
                  <a:pt x="103744" y="12881"/>
                  <a:pt x="103777" y="12798"/>
                  <a:pt x="103811" y="12714"/>
                </a:cubicBezTo>
                <a:cubicBezTo>
                  <a:pt x="104162" y="12029"/>
                  <a:pt x="104412" y="11294"/>
                  <a:pt x="104546" y="10525"/>
                </a:cubicBezTo>
                <a:cubicBezTo>
                  <a:pt x="104579" y="10325"/>
                  <a:pt x="104596" y="10124"/>
                  <a:pt x="104629" y="9924"/>
                </a:cubicBezTo>
                <a:cubicBezTo>
                  <a:pt x="104646" y="9723"/>
                  <a:pt x="104663" y="9506"/>
                  <a:pt x="104663" y="9289"/>
                </a:cubicBezTo>
                <a:cubicBezTo>
                  <a:pt x="104680" y="8871"/>
                  <a:pt x="104680" y="8437"/>
                  <a:pt x="104663" y="8002"/>
                </a:cubicBezTo>
                <a:cubicBezTo>
                  <a:pt x="104563" y="3658"/>
                  <a:pt x="101087" y="149"/>
                  <a:pt x="96743" y="16"/>
                </a:cubicBezTo>
                <a:cubicBezTo>
                  <a:pt x="95963" y="4"/>
                  <a:pt x="95169" y="1"/>
                  <a:pt x="94359" y="1"/>
                </a:cubicBezTo>
                <a:close/>
              </a:path>
            </a:pathLst>
          </a:custGeom>
          <a:solidFill>
            <a:srgbClr val="263238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25800" y="361950"/>
            <a:ext cx="7704000" cy="320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lita One" charset="0"/>
                <a:sym typeface="Arial"/>
              </a:rPr>
              <a:t>Steps to find Text Similarity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lita One" charset="0"/>
              <a:sym typeface="Arial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295400" y="1733550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95400" y="2468118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76600" y="2114550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257800" y="1809750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257800" y="2419350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239000" y="1733550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239000" y="2620518"/>
            <a:ext cx="53340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848600" y="1733550"/>
            <a:ext cx="1143000" cy="1219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>
              <a:latin typeface="Josefin Sans" charset="0"/>
            </a:endParaRPr>
          </a:p>
          <a:p>
            <a:pPr algn="ctr"/>
            <a:r>
              <a:rPr lang="en-US" sz="1200" dirty="0" smtClean="0">
                <a:latin typeface="Josefin Sans" charset="0"/>
              </a:rPr>
              <a:t>Vector Similarity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1076</Words>
  <PresentationFormat>On-screen Show (16:9)</PresentationFormat>
  <Paragraphs>580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Lilita One</vt:lpstr>
      <vt:lpstr>Josefin Sans</vt:lpstr>
      <vt:lpstr>Project research</vt:lpstr>
      <vt:lpstr>Slide 1</vt:lpstr>
      <vt:lpstr>TABLE OF CONTENTS</vt:lpstr>
      <vt:lpstr>               </vt:lpstr>
      <vt:lpstr>Slide 4</vt:lpstr>
      <vt:lpstr>Datasets </vt:lpstr>
      <vt:lpstr>Slide 6</vt:lpstr>
      <vt:lpstr>Slide 7</vt:lpstr>
      <vt:lpstr>Slide 8</vt:lpstr>
      <vt:lpstr>Slide 9</vt:lpstr>
      <vt:lpstr> Unsupervised Techniques Used  </vt:lpstr>
      <vt:lpstr>Slide 11</vt:lpstr>
      <vt:lpstr>Slide 12</vt:lpstr>
      <vt:lpstr>Evaluation Metrics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279</cp:revision>
  <dcterms:modified xsi:type="dcterms:W3CDTF">2021-02-05T18:19:45Z</dcterms:modified>
</cp:coreProperties>
</file>