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5" r:id="rId4"/>
    <p:sldId id="261" r:id="rId5"/>
    <p:sldId id="271" r:id="rId6"/>
    <p:sldId id="272" r:id="rId7"/>
    <p:sldId id="262" r:id="rId8"/>
    <p:sldId id="268" r:id="rId9"/>
    <p:sldId id="273" r:id="rId10"/>
    <p:sldId id="267" r:id="rId11"/>
    <p:sldId id="270" r:id="rId12"/>
    <p:sldId id="269" r:id="rId13"/>
    <p:sldId id="264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14"/>
  </p:normalViewPr>
  <p:slideViewPr>
    <p:cSldViewPr snapToGrid="0">
      <p:cViewPr varScale="1">
        <p:scale>
          <a:sx n="150" d="100"/>
          <a:sy n="150" d="100"/>
        </p:scale>
        <p:origin x="2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EFF47DAE-7C92-2152-823E-ED1FDDD71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25a123212_4_5:notes">
            <a:extLst>
              <a:ext uri="{FF2B5EF4-FFF2-40B4-BE49-F238E27FC236}">
                <a16:creationId xmlns:a16="http://schemas.microsoft.com/office/drawing/2014/main" id="{233D91E8-805D-6981-03F6-80856144B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25a123212_4_5:notes">
            <a:extLst>
              <a:ext uri="{FF2B5EF4-FFF2-40B4-BE49-F238E27FC236}">
                <a16:creationId xmlns:a16="http://schemas.microsoft.com/office/drawing/2014/main" id="{C1A7DD0F-141F-1980-9793-7046944EE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401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4D68BE1D-BB0F-D78A-A263-F0D03CE0B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25a123212_4_5:notes">
            <a:extLst>
              <a:ext uri="{FF2B5EF4-FFF2-40B4-BE49-F238E27FC236}">
                <a16:creationId xmlns:a16="http://schemas.microsoft.com/office/drawing/2014/main" id="{CE5063B7-68CA-AD11-D1A5-A6CF5947BF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25a123212_4_5:notes">
            <a:extLst>
              <a:ext uri="{FF2B5EF4-FFF2-40B4-BE49-F238E27FC236}">
                <a16:creationId xmlns:a16="http://schemas.microsoft.com/office/drawing/2014/main" id="{7AB41DCE-A919-21E4-6675-0AEF084413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890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0B268AF8-1513-1569-8CCC-FF2A0AC36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25a123212_4_5:notes">
            <a:extLst>
              <a:ext uri="{FF2B5EF4-FFF2-40B4-BE49-F238E27FC236}">
                <a16:creationId xmlns:a16="http://schemas.microsoft.com/office/drawing/2014/main" id="{4CC0CB35-4D63-6294-3CF2-D2DB2187BD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25a123212_4_5:notes">
            <a:extLst>
              <a:ext uri="{FF2B5EF4-FFF2-40B4-BE49-F238E27FC236}">
                <a16:creationId xmlns:a16="http://schemas.microsoft.com/office/drawing/2014/main" id="{2BD71498-8960-FFEF-17F5-E37D0D414B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2596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211e9bc3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211e9bc3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25a123212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25a123212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ECA37A1E-0231-E4E9-E4A1-51F15891C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25a123212_6_5:notes">
            <a:extLst>
              <a:ext uri="{FF2B5EF4-FFF2-40B4-BE49-F238E27FC236}">
                <a16:creationId xmlns:a16="http://schemas.microsoft.com/office/drawing/2014/main" id="{28B4E1BD-B88A-C866-2693-047305847B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25a123212_6_5:notes">
            <a:extLst>
              <a:ext uri="{FF2B5EF4-FFF2-40B4-BE49-F238E27FC236}">
                <a16:creationId xmlns:a16="http://schemas.microsoft.com/office/drawing/2014/main" id="{65552CD3-5C82-4794-3FF1-B95DDC0DCA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973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211e9bc3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211e9bc3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BB9F2018-9792-AD5A-DF07-2A2EEFC24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211e9bc3b_0_10:notes">
            <a:extLst>
              <a:ext uri="{FF2B5EF4-FFF2-40B4-BE49-F238E27FC236}">
                <a16:creationId xmlns:a16="http://schemas.microsoft.com/office/drawing/2014/main" id="{CA187804-A9D1-8918-7FEF-6696A66A19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211e9bc3b_0_10:notes">
            <a:extLst>
              <a:ext uri="{FF2B5EF4-FFF2-40B4-BE49-F238E27FC236}">
                <a16:creationId xmlns:a16="http://schemas.microsoft.com/office/drawing/2014/main" id="{2D0A70AA-DA67-231A-EF78-33594B103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4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11271C04-EDF0-8634-DE48-29F22B6E9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25a123212_4_5:notes">
            <a:extLst>
              <a:ext uri="{FF2B5EF4-FFF2-40B4-BE49-F238E27FC236}">
                <a16:creationId xmlns:a16="http://schemas.microsoft.com/office/drawing/2014/main" id="{CFB27B51-ACBA-7DEC-48B8-813E659711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25a123212_4_5:notes">
            <a:extLst>
              <a:ext uri="{FF2B5EF4-FFF2-40B4-BE49-F238E27FC236}">
                <a16:creationId xmlns:a16="http://schemas.microsoft.com/office/drawing/2014/main" id="{F4DDFAA2-5AD7-DEA6-A406-436A31470E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40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25a123212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25a123212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1B106083-F04E-986D-3857-CCDFEC6F7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25a123212_4_5:notes">
            <a:extLst>
              <a:ext uri="{FF2B5EF4-FFF2-40B4-BE49-F238E27FC236}">
                <a16:creationId xmlns:a16="http://schemas.microsoft.com/office/drawing/2014/main" id="{193E329C-8FC5-9773-53E8-4E884EF41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25a123212_4_5:notes">
            <a:extLst>
              <a:ext uri="{FF2B5EF4-FFF2-40B4-BE49-F238E27FC236}">
                <a16:creationId xmlns:a16="http://schemas.microsoft.com/office/drawing/2014/main" id="{8114A583-FE46-47A2-8D5B-69BFE039EF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55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>
          <a:extLst>
            <a:ext uri="{FF2B5EF4-FFF2-40B4-BE49-F238E27FC236}">
              <a16:creationId xmlns:a16="http://schemas.microsoft.com/office/drawing/2014/main" id="{02B34C26-5E76-DA93-A0A4-AB581DAC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25a123212_4_5:notes">
            <a:extLst>
              <a:ext uri="{FF2B5EF4-FFF2-40B4-BE49-F238E27FC236}">
                <a16:creationId xmlns:a16="http://schemas.microsoft.com/office/drawing/2014/main" id="{9DB25BA6-4B3F-2B71-F78C-1F9678E62A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25a123212_4_5:notes">
            <a:extLst>
              <a:ext uri="{FF2B5EF4-FFF2-40B4-BE49-F238E27FC236}">
                <a16:creationId xmlns:a16="http://schemas.microsoft.com/office/drawing/2014/main" id="{6994C362-652E-5D26-0ABE-140161F93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73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400" dirty="0"/>
              <a:t>The Impact of Budgetary Reallocations on Education and Public Health Sectors</a:t>
            </a:r>
            <a:endParaRPr sz="24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6450" y="2234284"/>
            <a:ext cx="1244783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1050" dirty="0"/>
              <a:t>March 21, 2025</a:t>
            </a:r>
            <a:endParaRPr sz="1050" dirty="0"/>
          </a:p>
        </p:txBody>
      </p:sp>
      <p:sp>
        <p:nvSpPr>
          <p:cNvPr id="2" name="Google Shape;95;p14">
            <a:extLst>
              <a:ext uri="{FF2B5EF4-FFF2-40B4-BE49-F238E27FC236}">
                <a16:creationId xmlns:a16="http://schemas.microsoft.com/office/drawing/2014/main" id="{33DE1FC2-EF54-70B3-E476-5BF80700BA13}"/>
              </a:ext>
            </a:extLst>
          </p:cNvPr>
          <p:cNvSpPr txBox="1"/>
          <p:nvPr/>
        </p:nvSpPr>
        <p:spPr>
          <a:xfrm>
            <a:off x="403408" y="2756434"/>
            <a:ext cx="4981500" cy="1606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3855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</a:pPr>
            <a:r>
              <a:rPr lang="en-US" sz="12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Ahmed </a:t>
            </a:r>
            <a:r>
              <a:rPr lang="en-US" sz="1200" b="1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Heri</a:t>
            </a:r>
            <a:r>
              <a:rPr lang="en-US" sz="12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Firdaus</a:t>
            </a:r>
          </a:p>
          <a:p>
            <a:pPr marL="33855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</a:pPr>
            <a:r>
              <a:rPr lang="en-US" sz="12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Esther Sri Astuti</a:t>
            </a:r>
          </a:p>
          <a:p>
            <a:pPr marL="33855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</a:pPr>
            <a:r>
              <a:rPr lang="en-US" sz="1200" b="1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Izzudin</a:t>
            </a:r>
            <a:r>
              <a:rPr lang="en-US" sz="12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Al </a:t>
            </a:r>
            <a:r>
              <a:rPr lang="en-US" sz="1200" b="1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Farras</a:t>
            </a:r>
            <a:endParaRPr lang="en-US" sz="1200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33855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</a:pPr>
            <a:r>
              <a:rPr lang="en-US" sz="12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Mariska </a:t>
            </a:r>
            <a:r>
              <a:rPr lang="en-US" sz="1200" b="1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Ramadini</a:t>
            </a:r>
            <a:endParaRPr lang="en-US" sz="1200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33855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</a:pPr>
            <a:r>
              <a:rPr lang="en-US" sz="12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M. Rizal </a:t>
            </a:r>
            <a:r>
              <a:rPr lang="en-US" sz="1200" b="1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Taufikurahman</a:t>
            </a:r>
            <a:endParaRPr lang="en-US" sz="1200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  <a:p>
            <a:pPr marL="33855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</a:pPr>
            <a:r>
              <a:rPr lang="en-US" sz="12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Sia Nawir</a:t>
            </a:r>
          </a:p>
          <a:p>
            <a:pPr marL="338550" lvl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</a:pPr>
            <a:r>
              <a:rPr lang="en-US" sz="1200" b="1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Yesi</a:t>
            </a:r>
            <a:r>
              <a:rPr lang="en-US" sz="12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Hendriani</a:t>
            </a:r>
            <a:r>
              <a:rPr lang="en-US" sz="1200" b="1" dirty="0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200" b="1" dirty="0" err="1">
                <a:solidFill>
                  <a:schemeClr val="bg2"/>
                </a:solidFill>
                <a:latin typeface="Lato"/>
                <a:ea typeface="Lato"/>
                <a:cs typeface="Lato"/>
                <a:sym typeface="Lato"/>
              </a:rPr>
              <a:t>Supartoyo</a:t>
            </a:r>
            <a:endParaRPr sz="1200" b="1" dirty="0">
              <a:solidFill>
                <a:schemeClr val="bg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8289DADD-E37B-EBF5-CE26-AC097C39F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100EAA-38FD-1318-89C6-A6E0EA70D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67" y="1300910"/>
            <a:ext cx="3826933" cy="3050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FECD2-643C-1993-B957-149C2CDA5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867" y="1300910"/>
            <a:ext cx="3936577" cy="3183165"/>
          </a:xfrm>
          <a:prstGeom prst="rect">
            <a:avLst/>
          </a:prstGeom>
        </p:spPr>
      </p:pic>
      <p:sp>
        <p:nvSpPr>
          <p:cNvPr id="9" name="Google Shape;119;p18">
            <a:extLst>
              <a:ext uri="{FF2B5EF4-FFF2-40B4-BE49-F238E27FC236}">
                <a16:creationId xmlns:a16="http://schemas.microsoft.com/office/drawing/2014/main" id="{C3C913AE-12B3-2E4F-BCBE-2954C8D7497B}"/>
              </a:ext>
            </a:extLst>
          </p:cNvPr>
          <p:cNvSpPr txBox="1">
            <a:spLocks/>
          </p:cNvSpPr>
          <p:nvPr/>
        </p:nvSpPr>
        <p:spPr>
          <a:xfrm>
            <a:off x="700675" y="659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Public Health Spending - Impact on the Labor Supply</a:t>
            </a:r>
          </a:p>
        </p:txBody>
      </p:sp>
      <p:sp>
        <p:nvSpPr>
          <p:cNvPr id="11" name="Google Shape;94;p14">
            <a:extLst>
              <a:ext uri="{FF2B5EF4-FFF2-40B4-BE49-F238E27FC236}">
                <a16:creationId xmlns:a16="http://schemas.microsoft.com/office/drawing/2014/main" id="{CED8F597-6BAA-A17D-C6FA-22CE033F80F7}"/>
              </a:ext>
            </a:extLst>
          </p:cNvPr>
          <p:cNvSpPr txBox="1">
            <a:spLocks/>
          </p:cNvSpPr>
          <p:nvPr/>
        </p:nvSpPr>
        <p:spPr>
          <a:xfrm>
            <a:off x="700675" y="4563046"/>
            <a:ext cx="8563001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Source: OG-IDN MODEL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1877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C2F2C3C9-602A-D3BE-EA04-29AE24DFA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18">
            <a:extLst>
              <a:ext uri="{FF2B5EF4-FFF2-40B4-BE49-F238E27FC236}">
                <a16:creationId xmlns:a16="http://schemas.microsoft.com/office/drawing/2014/main" id="{57CFCA4A-3FD1-E0FB-F20B-59859546CD07}"/>
              </a:ext>
            </a:extLst>
          </p:cNvPr>
          <p:cNvSpPr txBox="1">
            <a:spLocks/>
          </p:cNvSpPr>
          <p:nvPr/>
        </p:nvSpPr>
        <p:spPr>
          <a:xfrm>
            <a:off x="700675" y="659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Public Health Spending – Fiscal Perspectives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5A608-723B-637D-A6A3-052DD984F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416" y="1286934"/>
            <a:ext cx="3986784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59C47-A6B7-B7ED-8CBE-1C3B12E3D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99" y="1317784"/>
            <a:ext cx="4283288" cy="3166291"/>
          </a:xfrm>
          <a:prstGeom prst="rect">
            <a:avLst/>
          </a:prstGeom>
        </p:spPr>
      </p:pic>
      <p:sp>
        <p:nvSpPr>
          <p:cNvPr id="11" name="Google Shape;94;p14">
            <a:extLst>
              <a:ext uri="{FF2B5EF4-FFF2-40B4-BE49-F238E27FC236}">
                <a16:creationId xmlns:a16="http://schemas.microsoft.com/office/drawing/2014/main" id="{D14B4B30-0135-E9AA-50D7-A3B698CD5AAC}"/>
              </a:ext>
            </a:extLst>
          </p:cNvPr>
          <p:cNvSpPr txBox="1">
            <a:spLocks/>
          </p:cNvSpPr>
          <p:nvPr/>
        </p:nvSpPr>
        <p:spPr>
          <a:xfrm>
            <a:off x="700675" y="4563046"/>
            <a:ext cx="8563001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Source: OG-IDN MODEL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68663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BC631390-9443-7C38-E475-2F76B87A5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18">
            <a:extLst>
              <a:ext uri="{FF2B5EF4-FFF2-40B4-BE49-F238E27FC236}">
                <a16:creationId xmlns:a16="http://schemas.microsoft.com/office/drawing/2014/main" id="{67F38C00-5068-56CA-0D2B-D2D5B34E08AA}"/>
              </a:ext>
            </a:extLst>
          </p:cNvPr>
          <p:cNvSpPr txBox="1">
            <a:spLocks/>
          </p:cNvSpPr>
          <p:nvPr/>
        </p:nvSpPr>
        <p:spPr>
          <a:xfrm>
            <a:off x="700675" y="659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91DCC-1F92-19C5-0CF8-10A483597243}"/>
              </a:ext>
            </a:extLst>
          </p:cNvPr>
          <p:cNvSpPr txBox="1"/>
          <p:nvPr/>
        </p:nvSpPr>
        <p:spPr>
          <a:xfrm>
            <a:off x="700675" y="1417261"/>
            <a:ext cx="8104658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Education drives economic development by improving human capital, increasing productivity, and supporting higher-value industries. </a:t>
            </a:r>
          </a:p>
          <a:p>
            <a:pPr marL="285750" indent="-28575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Health improvements contribute to economic growth by boosting productivity, life expectancy, and overall income levels, leading to sustainable long-term growth. </a:t>
            </a:r>
          </a:p>
        </p:txBody>
      </p:sp>
    </p:spTree>
    <p:extLst>
      <p:ext uri="{BB962C8B-B14F-4D97-AF65-F5344CB8AC3E}">
        <p14:creationId xmlns:p14="http://schemas.microsoft.com/office/powerpoint/2010/main" val="1625641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18">
            <a:extLst>
              <a:ext uri="{FF2B5EF4-FFF2-40B4-BE49-F238E27FC236}">
                <a16:creationId xmlns:a16="http://schemas.microsoft.com/office/drawing/2014/main" id="{29374A8E-3075-96E6-8B4D-C5C6286B7C7A}"/>
              </a:ext>
            </a:extLst>
          </p:cNvPr>
          <p:cNvSpPr txBox="1">
            <a:spLocks/>
          </p:cNvSpPr>
          <p:nvPr/>
        </p:nvSpPr>
        <p:spPr>
          <a:xfrm>
            <a:off x="700675" y="659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Future Research Questions for Public Policy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40DDD-5EFB-98B2-AE87-36AECF932CA8}"/>
              </a:ext>
            </a:extLst>
          </p:cNvPr>
          <p:cNvSpPr txBox="1"/>
          <p:nvPr/>
        </p:nvSpPr>
        <p:spPr>
          <a:xfrm>
            <a:off x="700675" y="1417261"/>
            <a:ext cx="8104658" cy="85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/>
              <a:t>How much does the government have allocate its budget to spend on education and public health spending in order to :</a:t>
            </a:r>
          </a:p>
          <a:p>
            <a:pPr algn="just">
              <a:spcAft>
                <a:spcPts val="900"/>
              </a:spcAft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39C54-1E06-99D3-9225-4D6ECC1F5E79}"/>
              </a:ext>
            </a:extLst>
          </p:cNvPr>
          <p:cNvSpPr txBox="1"/>
          <p:nvPr/>
        </p:nvSpPr>
        <p:spPr>
          <a:xfrm>
            <a:off x="1303867" y="196356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6" indent="-285750" algn="just">
              <a:spcAft>
                <a:spcPts val="900"/>
              </a:spcAft>
              <a:buFont typeface="Wingdings" pitchFamily="2" charset="2"/>
              <a:buChar char="ü"/>
            </a:pPr>
            <a:r>
              <a:rPr lang="en-US" dirty="0"/>
              <a:t>Reach the steady state in certain time frame?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5778D-36A0-7F2E-CB1D-0A9AC73B1C04}"/>
              </a:ext>
            </a:extLst>
          </p:cNvPr>
          <p:cNvSpPr txBox="1"/>
          <p:nvPr/>
        </p:nvSpPr>
        <p:spPr>
          <a:xfrm>
            <a:off x="1303867" y="234008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6" indent="-285750" algn="just">
              <a:spcAft>
                <a:spcPts val="900"/>
              </a:spcAft>
              <a:buFont typeface="Wingdings" pitchFamily="2" charset="2"/>
              <a:buChar char="ü"/>
            </a:pPr>
            <a:r>
              <a:rPr lang="en-US" dirty="0"/>
              <a:t>Achieve the target GDP growth rate?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6A4A38-2B49-AB23-3BD0-3617EB976917}"/>
              </a:ext>
            </a:extLst>
          </p:cNvPr>
          <p:cNvSpPr txBox="1"/>
          <p:nvPr/>
        </p:nvSpPr>
        <p:spPr>
          <a:xfrm>
            <a:off x="700675" y="2716612"/>
            <a:ext cx="8104658" cy="63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/>
              <a:t>Does the benefit outweigh the cost? (Income, household consumption etc.,)</a:t>
            </a:r>
          </a:p>
          <a:p>
            <a:pPr algn="just">
              <a:spcAft>
                <a:spcPts val="9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60588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dirty="0"/>
              <a:t>Background: </a:t>
            </a:r>
            <a:r>
              <a:rPr lang="en-US" dirty="0"/>
              <a:t>The Importance of This Research</a:t>
            </a:r>
            <a:endParaRPr dirty="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3533" y="1299066"/>
            <a:ext cx="3039534" cy="32385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4AF65F75-8B51-E4AC-FF4F-C50CDB7D77BA}"/>
              </a:ext>
            </a:extLst>
          </p:cNvPr>
          <p:cNvSpPr txBox="1">
            <a:spLocks/>
          </p:cNvSpPr>
          <p:nvPr/>
        </p:nvSpPr>
        <p:spPr>
          <a:xfrm>
            <a:off x="608137" y="1299066"/>
            <a:ext cx="4993581" cy="285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just">
              <a:spcAft>
                <a:spcPts val="900"/>
              </a:spcAft>
            </a:pPr>
            <a:r>
              <a:rPr lang="en-US" sz="1000" dirty="0"/>
              <a:t>Research on education and public health budgets is crucial for Indonesia’s economic development, social stability, and global competitiveness. </a:t>
            </a:r>
          </a:p>
          <a:p>
            <a:pPr algn="just">
              <a:spcAft>
                <a:spcPts val="900"/>
              </a:spcAft>
            </a:pPr>
            <a:r>
              <a:rPr lang="en-US" sz="1000" b="1" dirty="0"/>
              <a:t>The allocation of resources for education and healthcare is integral to Indonesia’s Vision 2045 (</a:t>
            </a:r>
            <a:r>
              <a:rPr lang="en-US" sz="1000" b="1" dirty="0" err="1"/>
              <a:t>Asta</a:t>
            </a:r>
            <a:r>
              <a:rPr lang="en-US" sz="1000" b="1" dirty="0"/>
              <a:t> Cita), </a:t>
            </a:r>
            <a:r>
              <a:rPr lang="en-US" sz="1000" dirty="0"/>
              <a:t>with human capital investment playing a critical role in achieving economic transformation and sustainable development. </a:t>
            </a:r>
          </a:p>
          <a:p>
            <a:pPr algn="just">
              <a:spcAft>
                <a:spcPts val="900"/>
              </a:spcAft>
            </a:pPr>
            <a:r>
              <a:rPr lang="en-US" sz="1000" dirty="0"/>
              <a:t>The presidential directive on budget efficiency directly affects funding for education and healthcare, influencing their ability to meet national goals and public service needs. </a:t>
            </a:r>
          </a:p>
          <a:p>
            <a:pPr algn="just">
              <a:spcAft>
                <a:spcPts val="900"/>
              </a:spcAft>
            </a:pPr>
            <a:r>
              <a:rPr lang="en-US" sz="1000" dirty="0"/>
              <a:t>The policy and economic environment, including factors like macroeconomic stability and fiscal health, are vital in shaping the effectiveness of budgetary decisions for these sectors.</a:t>
            </a:r>
            <a:endParaRPr lang="en-US" sz="1000" dirty="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2C286DB5-3AAD-4B37-F79C-4CAF99520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8FC5DCBE-9F67-556A-A909-445E7AC88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60588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Questions</a:t>
            </a:r>
            <a:endParaRPr dirty="0"/>
          </a:p>
        </p:txBody>
      </p:sp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8E3486A0-3164-0D1F-7C1B-5AE0FE65DCF8}"/>
              </a:ext>
            </a:extLst>
          </p:cNvPr>
          <p:cNvSpPr txBox="1">
            <a:spLocks/>
          </p:cNvSpPr>
          <p:nvPr/>
        </p:nvSpPr>
        <p:spPr>
          <a:xfrm>
            <a:off x="608137" y="1299066"/>
            <a:ext cx="7808213" cy="285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88950" indent="-342900" algn="just">
              <a:spcAft>
                <a:spcPts val="900"/>
              </a:spcAft>
              <a:buFont typeface="+mj-lt"/>
              <a:buAutoNum type="arabicPeriod"/>
            </a:pPr>
            <a:r>
              <a:rPr lang="en-US" sz="1400" b="1" dirty="0"/>
              <a:t>How does the budgetary allocation on education spending affect the economy?</a:t>
            </a:r>
          </a:p>
          <a:p>
            <a:pPr marL="946150" lvl="1" indent="-342900" algn="just">
              <a:spcAft>
                <a:spcPts val="900"/>
              </a:spcAft>
              <a:buFont typeface="+mj-lt"/>
              <a:buAutoNum type="alphaLcParenR"/>
            </a:pPr>
            <a:r>
              <a:rPr lang="en-US" sz="1200" b="1" dirty="0"/>
              <a:t>In terms of labor supply and income</a:t>
            </a:r>
          </a:p>
          <a:p>
            <a:pPr marL="946150" lvl="1" indent="-342900" algn="just">
              <a:spcAft>
                <a:spcPts val="900"/>
              </a:spcAft>
              <a:buFont typeface="+mj-lt"/>
              <a:buAutoNum type="alphaLcParenR"/>
            </a:pPr>
            <a:r>
              <a:rPr lang="en-US" sz="1200" b="1" dirty="0"/>
              <a:t>In terms of fiscal perspective</a:t>
            </a:r>
          </a:p>
          <a:p>
            <a:pPr marL="946150" lvl="1" indent="-342900" algn="just">
              <a:spcAft>
                <a:spcPts val="900"/>
              </a:spcAft>
              <a:buFont typeface="+mj-lt"/>
              <a:buAutoNum type="alphaLcParenR"/>
            </a:pPr>
            <a:r>
              <a:rPr lang="en-US" sz="1200" b="1" dirty="0"/>
              <a:t>In terms of macro perspectives</a:t>
            </a:r>
          </a:p>
          <a:p>
            <a:pPr marL="603250" lvl="1" indent="0" algn="just">
              <a:spcAft>
                <a:spcPts val="900"/>
              </a:spcAft>
              <a:buNone/>
            </a:pPr>
            <a:endParaRPr lang="en-US" sz="1200" b="1" dirty="0"/>
          </a:p>
          <a:p>
            <a:pPr marL="488950" indent="-342900" algn="just">
              <a:spcAft>
                <a:spcPts val="900"/>
              </a:spcAft>
              <a:buFont typeface="+mj-lt"/>
              <a:buAutoNum type="arabicPeriod"/>
            </a:pPr>
            <a:r>
              <a:rPr lang="en-US" sz="1400" b="1" dirty="0"/>
              <a:t>How does the budgetary allocation on public health spending affect the economy?</a:t>
            </a:r>
          </a:p>
          <a:p>
            <a:pPr marL="946150" lvl="1" indent="-342900" algn="just">
              <a:spcAft>
                <a:spcPts val="900"/>
              </a:spcAft>
              <a:buFont typeface="+mj-lt"/>
              <a:buAutoNum type="alphaLcParenR"/>
            </a:pPr>
            <a:r>
              <a:rPr lang="en-US" sz="1200" b="1" dirty="0"/>
              <a:t>In terms of labor supply and income</a:t>
            </a:r>
          </a:p>
          <a:p>
            <a:pPr marL="946150" lvl="1" indent="-342900" algn="just">
              <a:spcAft>
                <a:spcPts val="900"/>
              </a:spcAft>
              <a:buFont typeface="+mj-lt"/>
              <a:buAutoNum type="alphaLcParenR"/>
            </a:pPr>
            <a:r>
              <a:rPr lang="en-US" sz="1200" b="1" dirty="0"/>
              <a:t>In terms of fiscal perspective</a:t>
            </a:r>
          </a:p>
          <a:p>
            <a:pPr marL="946150" lvl="1" indent="-342900" algn="just">
              <a:spcAft>
                <a:spcPts val="900"/>
              </a:spcAft>
              <a:buFont typeface="+mj-lt"/>
              <a:buAutoNum type="alphaLcParenR"/>
            </a:pPr>
            <a:r>
              <a:rPr lang="en-US" sz="1200" b="1" dirty="0"/>
              <a:t>In terms of macro perspectives</a:t>
            </a:r>
          </a:p>
          <a:p>
            <a:pPr marL="603250" lvl="1" indent="0" algn="just">
              <a:spcAft>
                <a:spcPts val="900"/>
              </a:spcAft>
              <a:buNone/>
            </a:pPr>
            <a:endParaRPr lang="en-US" sz="1200" b="1" dirty="0"/>
          </a:p>
          <a:p>
            <a:pPr marL="488950" indent="-342900" algn="just">
              <a:spcAft>
                <a:spcPts val="900"/>
              </a:spcAft>
              <a:buFont typeface="+mj-lt"/>
              <a:buAutoNum type="arabicPeriod"/>
            </a:pPr>
            <a:endParaRPr lang="en-US" sz="1400" b="1" dirty="0"/>
          </a:p>
          <a:p>
            <a:pPr marL="146050" indent="0" algn="just">
              <a:spcAft>
                <a:spcPts val="900"/>
              </a:spcAft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0190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id">
                <a:solidFill>
                  <a:srgbClr val="FF0000"/>
                </a:solidFill>
              </a:rPr>
              <a:t>did you do any specific calibration?</a:t>
            </a:r>
            <a:endParaRPr>
              <a:solidFill>
                <a:srgbClr val="FF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id">
                <a:solidFill>
                  <a:srgbClr val="FF0000"/>
                </a:solidFill>
              </a:rPr>
              <a:t>was there any compelling data?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50" y="1369375"/>
            <a:ext cx="4213975" cy="29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75" y="1380800"/>
            <a:ext cx="4213976" cy="29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4;p14">
            <a:extLst>
              <a:ext uri="{FF2B5EF4-FFF2-40B4-BE49-F238E27FC236}">
                <a16:creationId xmlns:a16="http://schemas.microsoft.com/office/drawing/2014/main" id="{3B98D604-16AB-8A76-7AE6-BCEBB8FD0822}"/>
              </a:ext>
            </a:extLst>
          </p:cNvPr>
          <p:cNvSpPr txBox="1">
            <a:spLocks/>
          </p:cNvSpPr>
          <p:nvPr/>
        </p:nvSpPr>
        <p:spPr>
          <a:xfrm>
            <a:off x="237524" y="4517390"/>
            <a:ext cx="8563001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Over the past three years, the education budget has increased by an average of 0.12% annually, whereas the health budget has increased by an average of 0.15% annually.</a:t>
            </a:r>
          </a:p>
        </p:txBody>
      </p:sp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5022A410-79C7-E925-96EA-153BD594AC7A}"/>
              </a:ext>
            </a:extLst>
          </p:cNvPr>
          <p:cNvSpPr txBox="1">
            <a:spLocks/>
          </p:cNvSpPr>
          <p:nvPr/>
        </p:nvSpPr>
        <p:spPr>
          <a:xfrm>
            <a:off x="727650" y="60588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Historical Data on Budget Allocation</a:t>
            </a:r>
          </a:p>
        </p:txBody>
      </p:sp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0A276AAB-D509-65DC-6923-37494EF011C0}"/>
              </a:ext>
            </a:extLst>
          </p:cNvPr>
          <p:cNvSpPr txBox="1">
            <a:spLocks/>
          </p:cNvSpPr>
          <p:nvPr/>
        </p:nvSpPr>
        <p:spPr>
          <a:xfrm>
            <a:off x="237524" y="4257865"/>
            <a:ext cx="8563001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Source: Ministry of Finance (2025), Statistical Bureau (2024)</a:t>
            </a:r>
            <a:endParaRPr lang="en-US" sz="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DD75A44D-9AEE-86DD-3577-8EFA676F6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063A2002-3EA0-73D4-F0C2-83E9205CB051}"/>
              </a:ext>
            </a:extLst>
          </p:cNvPr>
          <p:cNvSpPr txBox="1">
            <a:spLocks/>
          </p:cNvSpPr>
          <p:nvPr/>
        </p:nvSpPr>
        <p:spPr>
          <a:xfrm>
            <a:off x="727650" y="60588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Model Calibration &amp; Assumptions</a:t>
            </a:r>
          </a:p>
        </p:txBody>
      </p:sp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8F2889AC-8D23-3A91-44B4-A381605E2254}"/>
              </a:ext>
            </a:extLst>
          </p:cNvPr>
          <p:cNvSpPr txBox="1">
            <a:spLocks/>
          </p:cNvSpPr>
          <p:nvPr/>
        </p:nvSpPr>
        <p:spPr>
          <a:xfrm>
            <a:off x="608137" y="1299066"/>
            <a:ext cx="7808213" cy="285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just">
              <a:spcAft>
                <a:spcPts val="900"/>
              </a:spcAft>
              <a:buNone/>
            </a:pPr>
            <a:endParaRPr lang="en-US" sz="1400" b="1" dirty="0"/>
          </a:p>
          <a:p>
            <a:pPr marL="146050" indent="0" algn="just">
              <a:spcAft>
                <a:spcPts val="900"/>
              </a:spcAft>
              <a:buNone/>
            </a:pPr>
            <a:endParaRPr lang="en-US" sz="1400" b="1" dirty="0"/>
          </a:p>
        </p:txBody>
      </p:sp>
      <p:sp>
        <p:nvSpPr>
          <p:cNvPr id="7" name="Google Shape;94;p14">
            <a:extLst>
              <a:ext uri="{FF2B5EF4-FFF2-40B4-BE49-F238E27FC236}">
                <a16:creationId xmlns:a16="http://schemas.microsoft.com/office/drawing/2014/main" id="{7CB4E873-6BB0-EC75-80E9-2B6305E0B0C2}"/>
              </a:ext>
            </a:extLst>
          </p:cNvPr>
          <p:cNvSpPr txBox="1">
            <a:spLocks/>
          </p:cNvSpPr>
          <p:nvPr/>
        </p:nvSpPr>
        <p:spPr>
          <a:xfrm>
            <a:off x="760537" y="1451466"/>
            <a:ext cx="7808213" cy="285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88950" indent="-342900" algn="just">
              <a:spcAft>
                <a:spcPts val="900"/>
              </a:spcAft>
              <a:buFont typeface="+mj-lt"/>
              <a:buAutoNum type="arabicPeriod"/>
            </a:pPr>
            <a:r>
              <a:rPr lang="en-US" sz="1400" b="1" dirty="0"/>
              <a:t>Education Spending Reform:</a:t>
            </a:r>
          </a:p>
          <a:p>
            <a:pPr marL="774700" lvl="1" indent="-171450" algn="just">
              <a:spcAft>
                <a:spcPts val="900"/>
              </a:spcAft>
              <a:buFont typeface="Wingdings" pitchFamily="2" charset="2"/>
              <a:buChar char="ü"/>
            </a:pPr>
            <a:r>
              <a:rPr lang="en-US" sz="1200" b="1" dirty="0"/>
              <a:t>Increase in budgetary allocation on education spending by 0.5% (in term of GDP)</a:t>
            </a:r>
          </a:p>
          <a:p>
            <a:pPr marL="488950" indent="-342900" algn="just">
              <a:spcAft>
                <a:spcPts val="900"/>
              </a:spcAft>
              <a:buFont typeface="+mj-lt"/>
              <a:buAutoNum type="arabicPeriod"/>
            </a:pPr>
            <a:r>
              <a:rPr lang="en-US" sz="1400" b="1" dirty="0"/>
              <a:t>Public Health Spending Reform:</a:t>
            </a:r>
          </a:p>
          <a:p>
            <a:pPr marL="774700" lvl="1" indent="-171450" algn="just">
              <a:spcAft>
                <a:spcPts val="900"/>
              </a:spcAft>
              <a:buFont typeface="Wingdings" pitchFamily="2" charset="2"/>
              <a:buChar char="ü"/>
            </a:pPr>
            <a:r>
              <a:rPr lang="en-US" sz="1200" b="1" dirty="0"/>
              <a:t>Increase in budgetary allocation on public health spending by 2.5% (in term of GDP)</a:t>
            </a:r>
          </a:p>
          <a:p>
            <a:pPr marL="146050" indent="0" algn="just">
              <a:spcAft>
                <a:spcPts val="900"/>
              </a:spcAft>
              <a:buNone/>
            </a:pPr>
            <a:endParaRPr lang="en-US" sz="1400" b="1" dirty="0"/>
          </a:p>
          <a:p>
            <a:pPr marL="146050" indent="0" algn="just">
              <a:spcAft>
                <a:spcPts val="900"/>
              </a:spcAft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9437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AFECFB63-881B-D83F-49D8-50A3EADDD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18">
            <a:extLst>
              <a:ext uri="{FF2B5EF4-FFF2-40B4-BE49-F238E27FC236}">
                <a16:creationId xmlns:a16="http://schemas.microsoft.com/office/drawing/2014/main" id="{F05C2945-071C-4464-35A2-4DF22B45800C}"/>
              </a:ext>
            </a:extLst>
          </p:cNvPr>
          <p:cNvSpPr txBox="1">
            <a:spLocks/>
          </p:cNvSpPr>
          <p:nvPr/>
        </p:nvSpPr>
        <p:spPr>
          <a:xfrm>
            <a:off x="700675" y="659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Education Spending – Macro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BA41E-DE7C-500E-373B-19A00DBBC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964" y="1481666"/>
            <a:ext cx="3749853" cy="3223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52DE3F-F517-DBB8-185C-26FCDBE87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38" y="1481666"/>
            <a:ext cx="3660262" cy="3223087"/>
          </a:xfrm>
          <a:prstGeom prst="rect">
            <a:avLst/>
          </a:prstGeom>
        </p:spPr>
      </p:pic>
      <p:sp>
        <p:nvSpPr>
          <p:cNvPr id="9" name="Google Shape;94;p14">
            <a:extLst>
              <a:ext uri="{FF2B5EF4-FFF2-40B4-BE49-F238E27FC236}">
                <a16:creationId xmlns:a16="http://schemas.microsoft.com/office/drawing/2014/main" id="{8BCBE230-687C-6827-54DD-FEDF0E39C137}"/>
              </a:ext>
            </a:extLst>
          </p:cNvPr>
          <p:cNvSpPr txBox="1">
            <a:spLocks/>
          </p:cNvSpPr>
          <p:nvPr/>
        </p:nvSpPr>
        <p:spPr>
          <a:xfrm>
            <a:off x="700675" y="4563046"/>
            <a:ext cx="8563001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Source: OG-IDN MODEL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97320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18">
            <a:extLst>
              <a:ext uri="{FF2B5EF4-FFF2-40B4-BE49-F238E27FC236}">
                <a16:creationId xmlns:a16="http://schemas.microsoft.com/office/drawing/2014/main" id="{1399F82E-70C4-AB5E-7C9C-DF0563BDC488}"/>
              </a:ext>
            </a:extLst>
          </p:cNvPr>
          <p:cNvSpPr txBox="1">
            <a:spLocks/>
          </p:cNvSpPr>
          <p:nvPr/>
        </p:nvSpPr>
        <p:spPr>
          <a:xfrm>
            <a:off x="700675" y="659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Education Spending - Impact on the Labor Supply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D6503C-7E38-94DC-362A-743FBF034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98" y="1380891"/>
            <a:ext cx="4057719" cy="31821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969CC1-2F12-2D09-0409-9D784964A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0" y="1329838"/>
            <a:ext cx="3979334" cy="3233209"/>
          </a:xfrm>
          <a:prstGeom prst="rect">
            <a:avLst/>
          </a:prstGeom>
        </p:spPr>
      </p:pic>
      <p:sp>
        <p:nvSpPr>
          <p:cNvPr id="16" name="Google Shape;94;p14">
            <a:extLst>
              <a:ext uri="{FF2B5EF4-FFF2-40B4-BE49-F238E27FC236}">
                <a16:creationId xmlns:a16="http://schemas.microsoft.com/office/drawing/2014/main" id="{0A60F892-F4EF-1627-98EC-B2A27EA10040}"/>
              </a:ext>
            </a:extLst>
          </p:cNvPr>
          <p:cNvSpPr txBox="1">
            <a:spLocks/>
          </p:cNvSpPr>
          <p:nvPr/>
        </p:nvSpPr>
        <p:spPr>
          <a:xfrm>
            <a:off x="700675" y="4563046"/>
            <a:ext cx="8563001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Source: OG-IDN MODEL</a:t>
            </a:r>
            <a:endParaRPr lang="en-US" sz="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892D0AD5-0E6D-A0DF-AD28-BDE045FC6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18">
            <a:extLst>
              <a:ext uri="{FF2B5EF4-FFF2-40B4-BE49-F238E27FC236}">
                <a16:creationId xmlns:a16="http://schemas.microsoft.com/office/drawing/2014/main" id="{91B6E441-06A0-B97F-FD23-93463EF7C10E}"/>
              </a:ext>
            </a:extLst>
          </p:cNvPr>
          <p:cNvSpPr txBox="1">
            <a:spLocks/>
          </p:cNvSpPr>
          <p:nvPr/>
        </p:nvSpPr>
        <p:spPr>
          <a:xfrm>
            <a:off x="700675" y="659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Education Spending – Fiscal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F0091-334E-8DCB-5538-43B27230D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363364"/>
            <a:ext cx="4136254" cy="30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F742E4-9779-C35B-68A9-F3959FFD6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1363364"/>
            <a:ext cx="3486850" cy="3062222"/>
          </a:xfrm>
          <a:prstGeom prst="rect">
            <a:avLst/>
          </a:prstGeom>
        </p:spPr>
      </p:pic>
      <p:sp>
        <p:nvSpPr>
          <p:cNvPr id="7" name="Google Shape;94;p14">
            <a:extLst>
              <a:ext uri="{FF2B5EF4-FFF2-40B4-BE49-F238E27FC236}">
                <a16:creationId xmlns:a16="http://schemas.microsoft.com/office/drawing/2014/main" id="{3FCEF196-E239-48FB-8A94-0BB8E2741F0A}"/>
              </a:ext>
            </a:extLst>
          </p:cNvPr>
          <p:cNvSpPr txBox="1">
            <a:spLocks/>
          </p:cNvSpPr>
          <p:nvPr/>
        </p:nvSpPr>
        <p:spPr>
          <a:xfrm>
            <a:off x="700675" y="4563046"/>
            <a:ext cx="8563001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Source: OG-IDN MODEL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6029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207C1613-2A1C-ABEC-4283-47CA80F95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18">
            <a:extLst>
              <a:ext uri="{FF2B5EF4-FFF2-40B4-BE49-F238E27FC236}">
                <a16:creationId xmlns:a16="http://schemas.microsoft.com/office/drawing/2014/main" id="{1B31231E-15A8-0C7F-84B0-B3BF4CDED0CC}"/>
              </a:ext>
            </a:extLst>
          </p:cNvPr>
          <p:cNvSpPr txBox="1">
            <a:spLocks/>
          </p:cNvSpPr>
          <p:nvPr/>
        </p:nvSpPr>
        <p:spPr>
          <a:xfrm>
            <a:off x="700675" y="6594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Public Spending – Macro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4A8D8E-FE8D-4763-0AFB-E7E6D53D5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8" y="1384102"/>
            <a:ext cx="3820525" cy="33642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F4B2E3-E169-6215-0EAA-FA32557B4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0" y="1329351"/>
            <a:ext cx="4106333" cy="3529491"/>
          </a:xfrm>
          <a:prstGeom prst="rect">
            <a:avLst/>
          </a:prstGeom>
        </p:spPr>
      </p:pic>
      <p:sp>
        <p:nvSpPr>
          <p:cNvPr id="11" name="Google Shape;94;p14">
            <a:extLst>
              <a:ext uri="{FF2B5EF4-FFF2-40B4-BE49-F238E27FC236}">
                <a16:creationId xmlns:a16="http://schemas.microsoft.com/office/drawing/2014/main" id="{4ED324F0-5311-BB60-B028-AE2C4B3DA060}"/>
              </a:ext>
            </a:extLst>
          </p:cNvPr>
          <p:cNvSpPr txBox="1">
            <a:spLocks/>
          </p:cNvSpPr>
          <p:nvPr/>
        </p:nvSpPr>
        <p:spPr>
          <a:xfrm>
            <a:off x="700675" y="4748312"/>
            <a:ext cx="8563001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Source: OG-IDN MODEL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20436972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483</Words>
  <Application>Microsoft Macintosh PowerPoint</Application>
  <PresentationFormat>On-screen Show (16:9)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Lato</vt:lpstr>
      <vt:lpstr>Raleway</vt:lpstr>
      <vt:lpstr>Wingdings</vt:lpstr>
      <vt:lpstr>Streamline</vt:lpstr>
      <vt:lpstr>The Impact of Budgetary Reallocations on Education and Public Health Sectors</vt:lpstr>
      <vt:lpstr>Background: The Importance of This Research</vt:lpstr>
      <vt:lpstr>Research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Sia Nawir</cp:lastModifiedBy>
  <cp:revision>3</cp:revision>
  <dcterms:modified xsi:type="dcterms:W3CDTF">2025-03-21T06:38:27Z</dcterms:modified>
</cp:coreProperties>
</file>