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21117e0f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21117e0f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21117e0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421117e0f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21117e0f7_2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421117e0f7_2_5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21117e0f7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21117e0f7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21117e0f7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421117e0f7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21117e0f7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421117e0f7_2_4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25a978b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425a978b9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21117e0f7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421117e0f7_2_4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25a978b9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425a978b9d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25a978b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425a978b9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25a978b9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425a978b9d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6469758" y="3261973"/>
            <a:ext cx="2674243" cy="1881527"/>
            <a:chOff x="0" y="-38100"/>
            <a:chExt cx="1408655" cy="991093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1408655" cy="952993"/>
            </a:xfrm>
            <a:custGeom>
              <a:rect b="b" l="l" r="r" t="t"/>
              <a:pathLst>
                <a:path extrusionOk="0" h="952993" w="1408655">
                  <a:moveTo>
                    <a:pt x="0" y="0"/>
                  </a:moveTo>
                  <a:lnTo>
                    <a:pt x="1408655" y="0"/>
                  </a:lnTo>
                  <a:lnTo>
                    <a:pt x="1408655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</p:sp>
        <p:sp>
          <p:nvSpPr>
            <p:cNvPr id="131" name="Google Shape;131;p25"/>
            <p:cNvSpPr txBox="1"/>
            <p:nvPr/>
          </p:nvSpPr>
          <p:spPr>
            <a:xfrm>
              <a:off x="0" y="-38100"/>
              <a:ext cx="1408655" cy="99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5"/>
          <p:cNvSpPr/>
          <p:nvPr/>
        </p:nvSpPr>
        <p:spPr>
          <a:xfrm>
            <a:off x="8091757" y="1450829"/>
            <a:ext cx="663816" cy="663817"/>
          </a:xfrm>
          <a:custGeom>
            <a:rect b="b" l="l" r="r" t="t"/>
            <a:pathLst>
              <a:path extrusionOk="0" h="1327633" w="1327633">
                <a:moveTo>
                  <a:pt x="0" y="0"/>
                </a:moveTo>
                <a:lnTo>
                  <a:pt x="1327633" y="0"/>
                </a:lnTo>
                <a:lnTo>
                  <a:pt x="1327633" y="1327633"/>
                </a:lnTo>
                <a:lnTo>
                  <a:pt x="0" y="1327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25"/>
          <p:cNvSpPr/>
          <p:nvPr/>
        </p:nvSpPr>
        <p:spPr>
          <a:xfrm>
            <a:off x="5873536" y="-1204064"/>
            <a:ext cx="2986801" cy="2986801"/>
          </a:xfrm>
          <a:custGeom>
            <a:rect b="b" l="l" r="r" t="t"/>
            <a:pathLst>
              <a:path extrusionOk="0" h="5973602" w="5973602">
                <a:moveTo>
                  <a:pt x="0" y="0"/>
                </a:moveTo>
                <a:lnTo>
                  <a:pt x="5973602" y="0"/>
                </a:lnTo>
                <a:lnTo>
                  <a:pt x="5973602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4" name="Google Shape;134;p25"/>
          <p:cNvGrpSpPr/>
          <p:nvPr/>
        </p:nvGrpSpPr>
        <p:grpSpPr>
          <a:xfrm>
            <a:off x="7675624" y="2128040"/>
            <a:ext cx="401590" cy="443710"/>
            <a:chOff x="0" y="-38100"/>
            <a:chExt cx="211537" cy="233724"/>
          </a:xfrm>
        </p:grpSpPr>
        <p:sp>
          <p:nvSpPr>
            <p:cNvPr id="135" name="Google Shape;135;p25"/>
            <p:cNvSpPr/>
            <p:nvPr/>
          </p:nvSpPr>
          <p:spPr>
            <a:xfrm>
              <a:off x="0" y="0"/>
              <a:ext cx="211537" cy="195624"/>
            </a:xfrm>
            <a:custGeom>
              <a:rect b="b" l="l" r="r" t="t"/>
              <a:pathLst>
                <a:path extrusionOk="0" h="195624" w="211537">
                  <a:moveTo>
                    <a:pt x="0" y="0"/>
                  </a:moveTo>
                  <a:lnTo>
                    <a:pt x="211537" y="0"/>
                  </a:lnTo>
                  <a:lnTo>
                    <a:pt x="211537" y="195624"/>
                  </a:lnTo>
                  <a:lnTo>
                    <a:pt x="0" y="195624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136" name="Google Shape;136;p25"/>
            <p:cNvSpPr txBox="1"/>
            <p:nvPr/>
          </p:nvSpPr>
          <p:spPr>
            <a:xfrm>
              <a:off x="0" y="-38100"/>
              <a:ext cx="211537" cy="233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5"/>
          <p:cNvGrpSpPr/>
          <p:nvPr/>
        </p:nvGrpSpPr>
        <p:grpSpPr>
          <a:xfrm>
            <a:off x="0" y="-72330"/>
            <a:ext cx="309871" cy="1539364"/>
            <a:chOff x="0" y="-38100"/>
            <a:chExt cx="163224" cy="810859"/>
          </a:xfrm>
        </p:grpSpPr>
        <p:sp>
          <p:nvSpPr>
            <p:cNvPr id="138" name="Google Shape;138;p25"/>
            <p:cNvSpPr/>
            <p:nvPr/>
          </p:nvSpPr>
          <p:spPr>
            <a:xfrm>
              <a:off x="0" y="0"/>
              <a:ext cx="163224" cy="772759"/>
            </a:xfrm>
            <a:custGeom>
              <a:rect b="b" l="l" r="r" t="t"/>
              <a:pathLst>
                <a:path extrusionOk="0" h="772759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772759"/>
                  </a:lnTo>
                  <a:lnTo>
                    <a:pt x="0" y="772759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139" name="Google Shape;139;p25"/>
            <p:cNvSpPr txBox="1"/>
            <p:nvPr/>
          </p:nvSpPr>
          <p:spPr>
            <a:xfrm>
              <a:off x="0" y="-38100"/>
              <a:ext cx="163224" cy="810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5"/>
          <p:cNvGrpSpPr/>
          <p:nvPr/>
        </p:nvGrpSpPr>
        <p:grpSpPr>
          <a:xfrm>
            <a:off x="0" y="1394523"/>
            <a:ext cx="309871" cy="574353"/>
            <a:chOff x="0" y="-38100"/>
            <a:chExt cx="163224" cy="302540"/>
          </a:xfrm>
        </p:grpSpPr>
        <p:sp>
          <p:nvSpPr>
            <p:cNvPr id="141" name="Google Shape;141;p25"/>
            <p:cNvSpPr/>
            <p:nvPr/>
          </p:nvSpPr>
          <p:spPr>
            <a:xfrm>
              <a:off x="0" y="0"/>
              <a:ext cx="163224" cy="264440"/>
            </a:xfrm>
            <a:custGeom>
              <a:rect b="b" l="l" r="r" t="t"/>
              <a:pathLst>
                <a:path extrusionOk="0" h="264440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264440"/>
                  </a:lnTo>
                  <a:lnTo>
                    <a:pt x="0" y="264440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142" name="Google Shape;142;p25"/>
            <p:cNvSpPr txBox="1"/>
            <p:nvPr/>
          </p:nvSpPr>
          <p:spPr>
            <a:xfrm>
              <a:off x="0" y="-38100"/>
              <a:ext cx="163224" cy="302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5"/>
          <p:cNvGrpSpPr/>
          <p:nvPr/>
        </p:nvGrpSpPr>
        <p:grpSpPr>
          <a:xfrm>
            <a:off x="0" y="3261974"/>
            <a:ext cx="6469758" cy="1881731"/>
            <a:chOff x="0" y="-38099"/>
            <a:chExt cx="3407938" cy="991200"/>
          </a:xfrm>
        </p:grpSpPr>
        <p:sp>
          <p:nvSpPr>
            <p:cNvPr id="144" name="Google Shape;144;p25"/>
            <p:cNvSpPr/>
            <p:nvPr/>
          </p:nvSpPr>
          <p:spPr>
            <a:xfrm>
              <a:off x="0" y="0"/>
              <a:ext cx="3407938" cy="952993"/>
            </a:xfrm>
            <a:custGeom>
              <a:rect b="b" l="l" r="r" t="t"/>
              <a:pathLst>
                <a:path extrusionOk="0" h="952993" w="3407938">
                  <a:moveTo>
                    <a:pt x="0" y="0"/>
                  </a:moveTo>
                  <a:lnTo>
                    <a:pt x="3407938" y="0"/>
                  </a:lnTo>
                  <a:lnTo>
                    <a:pt x="3407938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145" name="Google Shape;145;p25"/>
            <p:cNvSpPr txBox="1"/>
            <p:nvPr/>
          </p:nvSpPr>
          <p:spPr>
            <a:xfrm>
              <a:off x="515513" y="-38099"/>
              <a:ext cx="2892300" cy="9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Aji Agus Permadi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Rani Septyarini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5"/>
          <p:cNvGrpSpPr/>
          <p:nvPr/>
        </p:nvGrpSpPr>
        <p:grpSpPr>
          <a:xfrm>
            <a:off x="983943" y="3486597"/>
            <a:ext cx="71551" cy="1417986"/>
            <a:chOff x="0" y="-38100"/>
            <a:chExt cx="37690" cy="746922"/>
          </a:xfrm>
        </p:grpSpPr>
        <p:sp>
          <p:nvSpPr>
            <p:cNvPr id="147" name="Google Shape;147;p25"/>
            <p:cNvSpPr/>
            <p:nvPr/>
          </p:nvSpPr>
          <p:spPr>
            <a:xfrm>
              <a:off x="0" y="0"/>
              <a:ext cx="37690" cy="708822"/>
            </a:xfrm>
            <a:custGeom>
              <a:rect b="b" l="l" r="r" t="t"/>
              <a:pathLst>
                <a:path extrusionOk="0" h="708822" w="37690">
                  <a:moveTo>
                    <a:pt x="0" y="0"/>
                  </a:moveTo>
                  <a:lnTo>
                    <a:pt x="37690" y="0"/>
                  </a:lnTo>
                  <a:lnTo>
                    <a:pt x="37690" y="708822"/>
                  </a:lnTo>
                  <a:lnTo>
                    <a:pt x="0" y="708822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148" name="Google Shape;148;p25"/>
            <p:cNvSpPr txBox="1"/>
            <p:nvPr/>
          </p:nvSpPr>
          <p:spPr>
            <a:xfrm>
              <a:off x="0" y="-38100"/>
              <a:ext cx="37690" cy="746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25"/>
          <p:cNvSpPr txBox="1"/>
          <p:nvPr/>
        </p:nvSpPr>
        <p:spPr>
          <a:xfrm>
            <a:off x="978643" y="1293273"/>
            <a:ext cx="64641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Free College Tuition Fee </a:t>
            </a:r>
            <a:r>
              <a:rPr b="1" lang="en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b="1" lang="en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Labor Productivity? </a:t>
            </a:r>
            <a:endParaRPr b="1" sz="3100"/>
          </a:p>
        </p:txBody>
      </p:sp>
      <p:sp>
        <p:nvSpPr>
          <p:cNvPr id="150" name="Google Shape;150;p25"/>
          <p:cNvSpPr txBox="1"/>
          <p:nvPr/>
        </p:nvSpPr>
        <p:spPr>
          <a:xfrm>
            <a:off x="983943" y="670795"/>
            <a:ext cx="4359327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5DA295"/>
                </a:solidFill>
                <a:latin typeface="Arial"/>
                <a:ea typeface="Arial"/>
                <a:cs typeface="Arial"/>
                <a:sym typeface="Arial"/>
              </a:rPr>
              <a:t>OG-IDN PROJECT</a:t>
            </a:r>
            <a:endParaRPr sz="700"/>
          </a:p>
        </p:txBody>
      </p:sp>
      <p:sp>
        <p:nvSpPr>
          <p:cNvPr id="151" name="Google Shape;151;p25"/>
          <p:cNvSpPr txBox="1"/>
          <p:nvPr/>
        </p:nvSpPr>
        <p:spPr>
          <a:xfrm>
            <a:off x="1338461" y="3539225"/>
            <a:ext cx="2528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4"/>
          <p:cNvGrpSpPr/>
          <p:nvPr/>
        </p:nvGrpSpPr>
        <p:grpSpPr>
          <a:xfrm>
            <a:off x="0" y="-72329"/>
            <a:ext cx="9143818" cy="179110"/>
            <a:chOff x="0" y="-38100"/>
            <a:chExt cx="4816592" cy="94348"/>
          </a:xfrm>
        </p:grpSpPr>
        <p:sp>
          <p:nvSpPr>
            <p:cNvPr id="307" name="Google Shape;307;p34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308" name="Google Shape;308;p34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847815" y="4008018"/>
            <a:ext cx="1952660" cy="2057400"/>
          </a:xfrm>
          <a:custGeom>
            <a:rect b="b" l="l" r="r" t="t"/>
            <a:pathLst>
              <a:path extrusionOk="0"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0" name="Google Shape;310;p34"/>
          <p:cNvGrpSpPr/>
          <p:nvPr/>
        </p:nvGrpSpPr>
        <p:grpSpPr>
          <a:xfrm>
            <a:off x="0" y="4964388"/>
            <a:ext cx="9143818" cy="179110"/>
            <a:chOff x="0" y="-38100"/>
            <a:chExt cx="4816592" cy="94348"/>
          </a:xfrm>
        </p:grpSpPr>
        <p:sp>
          <p:nvSpPr>
            <p:cNvPr id="311" name="Google Shape;311;p34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312" name="Google Shape;312;p34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34"/>
          <p:cNvGrpSpPr/>
          <p:nvPr/>
        </p:nvGrpSpPr>
        <p:grpSpPr>
          <a:xfrm>
            <a:off x="3364125" y="1094748"/>
            <a:ext cx="5779697" cy="2913346"/>
            <a:chOff x="0" y="-38100"/>
            <a:chExt cx="2814696" cy="1518000"/>
          </a:xfrm>
        </p:grpSpPr>
        <p:sp>
          <p:nvSpPr>
            <p:cNvPr id="314" name="Google Shape;314;p34"/>
            <p:cNvSpPr/>
            <p:nvPr/>
          </p:nvSpPr>
          <p:spPr>
            <a:xfrm>
              <a:off x="0" y="0"/>
              <a:ext cx="2814696" cy="1479820"/>
            </a:xfrm>
            <a:custGeom>
              <a:rect b="b" l="l" r="r" t="t"/>
              <a:pathLst>
                <a:path extrusionOk="0" h="1479820" w="2814696">
                  <a:moveTo>
                    <a:pt x="0" y="0"/>
                  </a:moveTo>
                  <a:lnTo>
                    <a:pt x="2814696" y="0"/>
                  </a:lnTo>
                  <a:lnTo>
                    <a:pt x="2814696" y="1479820"/>
                  </a:lnTo>
                  <a:lnTo>
                    <a:pt x="0" y="1479820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315" name="Google Shape;315;p34"/>
            <p:cNvSpPr txBox="1"/>
            <p:nvPr/>
          </p:nvSpPr>
          <p:spPr>
            <a:xfrm>
              <a:off x="0" y="-38100"/>
              <a:ext cx="2814600" cy="15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34"/>
          <p:cNvSpPr/>
          <p:nvPr/>
        </p:nvSpPr>
        <p:spPr>
          <a:xfrm>
            <a:off x="8091304" y="379171"/>
            <a:ext cx="1837552" cy="1837552"/>
          </a:xfrm>
          <a:custGeom>
            <a:rect b="b" l="l" r="r" t="t"/>
            <a:pathLst>
              <a:path extrusionOk="0" h="3675104" w="3675104">
                <a:moveTo>
                  <a:pt x="0" y="0"/>
                </a:moveTo>
                <a:lnTo>
                  <a:pt x="3675104" y="0"/>
                </a:lnTo>
                <a:lnTo>
                  <a:pt x="3675104" y="3675104"/>
                </a:lnTo>
                <a:lnTo>
                  <a:pt x="0" y="3675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34"/>
          <p:cNvSpPr/>
          <p:nvPr/>
        </p:nvSpPr>
        <p:spPr>
          <a:xfrm>
            <a:off x="1242379" y="3402581"/>
            <a:ext cx="605436" cy="605436"/>
          </a:xfrm>
          <a:custGeom>
            <a:rect b="b" l="l" r="r" t="t"/>
            <a:pathLst>
              <a:path extrusionOk="0" h="1210872" w="1210872">
                <a:moveTo>
                  <a:pt x="0" y="0"/>
                </a:moveTo>
                <a:lnTo>
                  <a:pt x="1210873" y="0"/>
                </a:lnTo>
                <a:lnTo>
                  <a:pt x="1210873" y="1210873"/>
                </a:lnTo>
                <a:lnTo>
                  <a:pt x="0" y="1210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p34"/>
          <p:cNvSpPr txBox="1"/>
          <p:nvPr/>
        </p:nvSpPr>
        <p:spPr>
          <a:xfrm>
            <a:off x="748514" y="1514143"/>
            <a:ext cx="24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Conclusion</a:t>
            </a:r>
            <a:endParaRPr sz="400"/>
          </a:p>
        </p:txBody>
      </p:sp>
      <p:sp>
        <p:nvSpPr>
          <p:cNvPr id="319" name="Google Shape;319;p34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200"/>
              <a:t>9</a:t>
            </a:r>
            <a:endParaRPr sz="700"/>
          </a:p>
        </p:txBody>
      </p:sp>
      <p:sp>
        <p:nvSpPr>
          <p:cNvPr id="320" name="Google Shape;320;p34"/>
          <p:cNvSpPr txBox="1"/>
          <p:nvPr/>
        </p:nvSpPr>
        <p:spPr>
          <a:xfrm>
            <a:off x="3607650" y="1400100"/>
            <a:ext cx="46650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hort-term boost in economic productivity following the reform, demonstrated by spikes in GDP and capital stock, which aligns over time with baseline projections.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reform leads to a slight increase in the debt-to-GDP ratio due to increased government spending on education.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Economic benefits are predominantly realized by higher income groups, as shown by the significant increase in their before-tax income.</a:t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>
            <a:off x="8282000" y="4438777"/>
            <a:ext cx="0" cy="380700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DDD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5"/>
          <p:cNvGrpSpPr/>
          <p:nvPr/>
        </p:nvGrpSpPr>
        <p:grpSpPr>
          <a:xfrm>
            <a:off x="892671" y="767209"/>
            <a:ext cx="7358659" cy="3536751"/>
            <a:chOff x="0" y="-38100"/>
            <a:chExt cx="3876166" cy="1862980"/>
          </a:xfrm>
        </p:grpSpPr>
        <p:sp>
          <p:nvSpPr>
            <p:cNvPr id="327" name="Google Shape;327;p35"/>
            <p:cNvSpPr/>
            <p:nvPr/>
          </p:nvSpPr>
          <p:spPr>
            <a:xfrm>
              <a:off x="0" y="0"/>
              <a:ext cx="3876166" cy="1824880"/>
            </a:xfrm>
            <a:custGeom>
              <a:rect b="b" l="l" r="r" t="t"/>
              <a:pathLst>
                <a:path extrusionOk="0" h="1824880" w="3876166">
                  <a:moveTo>
                    <a:pt x="0" y="0"/>
                  </a:moveTo>
                  <a:lnTo>
                    <a:pt x="3876166" y="0"/>
                  </a:lnTo>
                  <a:lnTo>
                    <a:pt x="3876166" y="1824880"/>
                  </a:lnTo>
                  <a:lnTo>
                    <a:pt x="0" y="1824880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328" name="Google Shape;328;p35"/>
            <p:cNvSpPr txBox="1"/>
            <p:nvPr/>
          </p:nvSpPr>
          <p:spPr>
            <a:xfrm>
              <a:off x="0" y="-38100"/>
              <a:ext cx="3876166" cy="1862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35"/>
          <p:cNvSpPr/>
          <p:nvPr/>
        </p:nvSpPr>
        <p:spPr>
          <a:xfrm>
            <a:off x="6530952" y="-783069"/>
            <a:ext cx="2380837" cy="2380837"/>
          </a:xfrm>
          <a:custGeom>
            <a:rect b="b" l="l" r="r" t="t"/>
            <a:pathLst>
              <a:path extrusionOk="0" h="4761674" w="4761674">
                <a:moveTo>
                  <a:pt x="0" y="0"/>
                </a:moveTo>
                <a:lnTo>
                  <a:pt x="4761674" y="0"/>
                </a:lnTo>
                <a:lnTo>
                  <a:pt x="4761674" y="4761675"/>
                </a:lnTo>
                <a:lnTo>
                  <a:pt x="0" y="4761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0" name="Google Shape;330;p35"/>
          <p:cNvGrpSpPr/>
          <p:nvPr/>
        </p:nvGrpSpPr>
        <p:grpSpPr>
          <a:xfrm>
            <a:off x="7721370" y="1421034"/>
            <a:ext cx="706509" cy="618196"/>
            <a:chOff x="0" y="0"/>
            <a:chExt cx="812800" cy="711200"/>
          </a:xfrm>
        </p:grpSpPr>
        <p:sp>
          <p:nvSpPr>
            <p:cNvPr id="331" name="Google Shape;331;p3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32" name="Google Shape;332;p35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35"/>
          <p:cNvSpPr/>
          <p:nvPr/>
        </p:nvSpPr>
        <p:spPr>
          <a:xfrm>
            <a:off x="514350" y="656847"/>
            <a:ext cx="764188" cy="764188"/>
          </a:xfrm>
          <a:custGeom>
            <a:rect b="b" l="l" r="r" t="t"/>
            <a:pathLst>
              <a:path extrusionOk="0" h="1528376" w="1528376">
                <a:moveTo>
                  <a:pt x="0" y="0"/>
                </a:moveTo>
                <a:lnTo>
                  <a:pt x="1528376" y="0"/>
                </a:lnTo>
                <a:lnTo>
                  <a:pt x="1528376" y="1528375"/>
                </a:lnTo>
                <a:lnTo>
                  <a:pt x="0" y="15283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35"/>
          <p:cNvSpPr/>
          <p:nvPr/>
        </p:nvSpPr>
        <p:spPr>
          <a:xfrm>
            <a:off x="312110" y="3636058"/>
            <a:ext cx="2388765" cy="2385537"/>
          </a:xfrm>
          <a:custGeom>
            <a:rect b="b" l="l" r="r" t="t"/>
            <a:pathLst>
              <a:path extrusionOk="0" h="4771073" w="4777529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35"/>
          <p:cNvSpPr txBox="1"/>
          <p:nvPr/>
        </p:nvSpPr>
        <p:spPr>
          <a:xfrm>
            <a:off x="1193274" y="1954213"/>
            <a:ext cx="6757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FFFFFF"/>
                </a:solidFill>
              </a:rPr>
              <a:t>Thank You</a:t>
            </a:r>
            <a:endParaRPr sz="700"/>
          </a:p>
        </p:txBody>
      </p:sp>
      <p:sp>
        <p:nvSpPr>
          <p:cNvPr id="336" name="Google Shape;336;p35"/>
          <p:cNvSpPr/>
          <p:nvPr/>
        </p:nvSpPr>
        <p:spPr>
          <a:xfrm>
            <a:off x="2158785" y="3636058"/>
            <a:ext cx="542090" cy="542090"/>
          </a:xfrm>
          <a:custGeom>
            <a:rect b="b" l="l" r="r" t="t"/>
            <a:pathLst>
              <a:path extrusionOk="0" h="1084179" w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6"/>
          <p:cNvGrpSpPr/>
          <p:nvPr/>
        </p:nvGrpSpPr>
        <p:grpSpPr>
          <a:xfrm>
            <a:off x="0" y="-72330"/>
            <a:ext cx="9144000" cy="179112"/>
            <a:chOff x="0" y="-38100"/>
            <a:chExt cx="4816593" cy="94348"/>
          </a:xfrm>
        </p:grpSpPr>
        <p:sp>
          <p:nvSpPr>
            <p:cNvPr id="157" name="Google Shape;157;p26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158" name="Google Shape;158;p26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6"/>
          <p:cNvSpPr/>
          <p:nvPr/>
        </p:nvSpPr>
        <p:spPr>
          <a:xfrm>
            <a:off x="1847815" y="4008018"/>
            <a:ext cx="1952660" cy="2057400"/>
          </a:xfrm>
          <a:custGeom>
            <a:rect b="b" l="l" r="r" t="t"/>
            <a:pathLst>
              <a:path extrusionOk="0"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0" name="Google Shape;160;p26"/>
          <p:cNvGrpSpPr/>
          <p:nvPr/>
        </p:nvGrpSpPr>
        <p:grpSpPr>
          <a:xfrm>
            <a:off x="0" y="4964388"/>
            <a:ext cx="9144000" cy="179112"/>
            <a:chOff x="0" y="-38100"/>
            <a:chExt cx="4816593" cy="94348"/>
          </a:xfrm>
        </p:grpSpPr>
        <p:sp>
          <p:nvSpPr>
            <p:cNvPr id="161" name="Google Shape;161;p26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162" name="Google Shape;162;p26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26"/>
          <p:cNvGrpSpPr/>
          <p:nvPr/>
        </p:nvGrpSpPr>
        <p:grpSpPr>
          <a:xfrm>
            <a:off x="2905375" y="1094750"/>
            <a:ext cx="6238492" cy="2867503"/>
            <a:chOff x="0" y="-38100"/>
            <a:chExt cx="2814696" cy="1517920"/>
          </a:xfrm>
        </p:grpSpPr>
        <p:sp>
          <p:nvSpPr>
            <p:cNvPr id="164" name="Google Shape;164;p26"/>
            <p:cNvSpPr/>
            <p:nvPr/>
          </p:nvSpPr>
          <p:spPr>
            <a:xfrm>
              <a:off x="0" y="0"/>
              <a:ext cx="2814696" cy="1479820"/>
            </a:xfrm>
            <a:custGeom>
              <a:rect b="b" l="l" r="r" t="t"/>
              <a:pathLst>
                <a:path extrusionOk="0" h="1479820" w="2814696">
                  <a:moveTo>
                    <a:pt x="0" y="0"/>
                  </a:moveTo>
                  <a:lnTo>
                    <a:pt x="2814696" y="0"/>
                  </a:lnTo>
                  <a:lnTo>
                    <a:pt x="2814696" y="1479820"/>
                  </a:lnTo>
                  <a:lnTo>
                    <a:pt x="0" y="1479820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165" name="Google Shape;165;p26"/>
            <p:cNvSpPr txBox="1"/>
            <p:nvPr/>
          </p:nvSpPr>
          <p:spPr>
            <a:xfrm>
              <a:off x="0" y="-38100"/>
              <a:ext cx="2814696" cy="151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26"/>
          <p:cNvSpPr/>
          <p:nvPr/>
        </p:nvSpPr>
        <p:spPr>
          <a:xfrm>
            <a:off x="8091304" y="379171"/>
            <a:ext cx="1837552" cy="1837552"/>
          </a:xfrm>
          <a:custGeom>
            <a:rect b="b" l="l" r="r" t="t"/>
            <a:pathLst>
              <a:path extrusionOk="0" h="3675104" w="3675104">
                <a:moveTo>
                  <a:pt x="0" y="0"/>
                </a:moveTo>
                <a:lnTo>
                  <a:pt x="3675104" y="0"/>
                </a:lnTo>
                <a:lnTo>
                  <a:pt x="3675104" y="3675104"/>
                </a:lnTo>
                <a:lnTo>
                  <a:pt x="0" y="3675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6"/>
          <p:cNvSpPr/>
          <p:nvPr/>
        </p:nvSpPr>
        <p:spPr>
          <a:xfrm>
            <a:off x="1242379" y="3402581"/>
            <a:ext cx="605436" cy="605436"/>
          </a:xfrm>
          <a:custGeom>
            <a:rect b="b" l="l" r="r" t="t"/>
            <a:pathLst>
              <a:path extrusionOk="0" h="1210872" w="1210872">
                <a:moveTo>
                  <a:pt x="0" y="0"/>
                </a:moveTo>
                <a:lnTo>
                  <a:pt x="1210873" y="0"/>
                </a:lnTo>
                <a:lnTo>
                  <a:pt x="1210873" y="1210873"/>
                </a:lnTo>
                <a:lnTo>
                  <a:pt x="0" y="12108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6"/>
          <p:cNvSpPr txBox="1"/>
          <p:nvPr/>
        </p:nvSpPr>
        <p:spPr>
          <a:xfrm>
            <a:off x="373164" y="1508368"/>
            <a:ext cx="24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Background</a:t>
            </a:r>
            <a:endParaRPr sz="400"/>
          </a:p>
        </p:txBody>
      </p:sp>
      <p:sp>
        <p:nvSpPr>
          <p:cNvPr id="169" name="Google Shape;169;p26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200"/>
              <a:t>1</a:t>
            </a:r>
            <a:endParaRPr sz="700"/>
          </a:p>
        </p:txBody>
      </p:sp>
      <p:sp>
        <p:nvSpPr>
          <p:cNvPr id="170" name="Google Shape;170;p26"/>
          <p:cNvSpPr txBox="1"/>
          <p:nvPr/>
        </p:nvSpPr>
        <p:spPr>
          <a:xfrm>
            <a:off x="3030500" y="1320625"/>
            <a:ext cx="58941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Indonesia allocates </a:t>
            </a:r>
            <a:r>
              <a:rPr b="1" lang="en" sz="1600"/>
              <a:t>1.3%</a:t>
            </a:r>
            <a:r>
              <a:rPr lang="en" sz="1600"/>
              <a:t> of GDP to total education (World Bank, 2023), </a:t>
            </a:r>
            <a:r>
              <a:rPr b="1" lang="en" sz="1600"/>
              <a:t>below</a:t>
            </a:r>
            <a:r>
              <a:rPr lang="en" sz="1600"/>
              <a:t> UNESCO's recommended </a:t>
            </a:r>
            <a:r>
              <a:rPr b="1" lang="en" sz="1600"/>
              <a:t>4–6</a:t>
            </a:r>
            <a:r>
              <a:rPr lang="en" sz="1600"/>
              <a:t>% of GDP.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~</a:t>
            </a:r>
            <a:r>
              <a:rPr b="1" lang="en" sz="1600"/>
              <a:t>12–15%</a:t>
            </a:r>
            <a:r>
              <a:rPr lang="en" sz="1600"/>
              <a:t> of this budget </a:t>
            </a:r>
            <a:r>
              <a:rPr b="1" lang="en" sz="1600"/>
              <a:t>goes to higher education</a:t>
            </a:r>
            <a:r>
              <a:rPr lang="en" sz="1600"/>
              <a:t>, translating to </a:t>
            </a:r>
            <a:r>
              <a:rPr b="1" lang="en" sz="1600"/>
              <a:t>0.15%</a:t>
            </a:r>
            <a:r>
              <a:rPr lang="en" sz="1600"/>
              <a:t> of GDP for tertiary education.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Indonesia's labor productivity remains significantly lower, US$14/hour.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college graduate will earn around </a:t>
            </a:r>
            <a:r>
              <a:rPr b="1" lang="en" sz="1600">
                <a:solidFill>
                  <a:schemeClr val="dk1"/>
                </a:solidFill>
              </a:rPr>
              <a:t>60%</a:t>
            </a:r>
            <a:r>
              <a:rPr lang="en" sz="1600">
                <a:solidFill>
                  <a:schemeClr val="dk1"/>
                </a:solidFill>
              </a:rPr>
              <a:t> more compared to that of senior high school graduates (Yubilianto, 2020).</a:t>
            </a:r>
            <a:endParaRPr sz="1600"/>
          </a:p>
          <a:p>
            <a:pPr indent="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71" name="Google Shape;171;p26"/>
          <p:cNvCxnSpPr/>
          <p:nvPr/>
        </p:nvCxnSpPr>
        <p:spPr>
          <a:xfrm>
            <a:off x="8282000" y="4438777"/>
            <a:ext cx="0" cy="380746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-501024" y="3416975"/>
            <a:ext cx="2986801" cy="2986801"/>
          </a:xfrm>
          <a:custGeom>
            <a:rect b="b" l="l" r="r" t="t"/>
            <a:pathLst>
              <a:path extrusionOk="0" h="5973602" w="5973602">
                <a:moveTo>
                  <a:pt x="0" y="0"/>
                </a:moveTo>
                <a:lnTo>
                  <a:pt x="5973601" y="0"/>
                </a:lnTo>
                <a:lnTo>
                  <a:pt x="5973601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7" name="Google Shape;177;p27"/>
          <p:cNvGrpSpPr/>
          <p:nvPr/>
        </p:nvGrpSpPr>
        <p:grpSpPr>
          <a:xfrm>
            <a:off x="0" y="4964388"/>
            <a:ext cx="9144000" cy="179112"/>
            <a:chOff x="0" y="-38100"/>
            <a:chExt cx="4816593" cy="94348"/>
          </a:xfrm>
        </p:grpSpPr>
        <p:sp>
          <p:nvSpPr>
            <p:cNvPr id="178" name="Google Shape;178;p27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179" name="Google Shape;179;p27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7"/>
          <p:cNvSpPr/>
          <p:nvPr/>
        </p:nvSpPr>
        <p:spPr>
          <a:xfrm>
            <a:off x="2069046" y="3325003"/>
            <a:ext cx="605436" cy="605436"/>
          </a:xfrm>
          <a:custGeom>
            <a:rect b="b" l="l" r="r" t="t"/>
            <a:pathLst>
              <a:path extrusionOk="0" h="1210872" w="1210872">
                <a:moveTo>
                  <a:pt x="0" y="0"/>
                </a:moveTo>
                <a:lnTo>
                  <a:pt x="1210872" y="0"/>
                </a:lnTo>
                <a:lnTo>
                  <a:pt x="1210872" y="1210872"/>
                </a:lnTo>
                <a:lnTo>
                  <a:pt x="0" y="121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7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2200"/>
              <a:t>2</a:t>
            </a:r>
            <a:endParaRPr sz="700"/>
          </a:p>
        </p:txBody>
      </p:sp>
      <p:cxnSp>
        <p:nvCxnSpPr>
          <p:cNvPr id="182" name="Google Shape;182;p27"/>
          <p:cNvCxnSpPr/>
          <p:nvPr/>
        </p:nvCxnSpPr>
        <p:spPr>
          <a:xfrm>
            <a:off x="8282000" y="4438777"/>
            <a:ext cx="0" cy="380746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7"/>
          <p:cNvSpPr/>
          <p:nvPr/>
        </p:nvSpPr>
        <p:spPr>
          <a:xfrm>
            <a:off x="8446927" y="283921"/>
            <a:ext cx="541313" cy="541314"/>
          </a:xfrm>
          <a:custGeom>
            <a:rect b="b" l="l" r="r" t="t"/>
            <a:pathLst>
              <a:path extrusionOk="0" h="1082627" w="1082627">
                <a:moveTo>
                  <a:pt x="0" y="0"/>
                </a:moveTo>
                <a:lnTo>
                  <a:pt x="1082626" y="0"/>
                </a:lnTo>
                <a:lnTo>
                  <a:pt x="1082626" y="1082627"/>
                </a:lnTo>
                <a:lnTo>
                  <a:pt x="0" y="1082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7"/>
          <p:cNvSpPr txBox="1"/>
          <p:nvPr/>
        </p:nvSpPr>
        <p:spPr>
          <a:xfrm>
            <a:off x="758976" y="1400719"/>
            <a:ext cx="236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Research Question</a:t>
            </a:r>
            <a:endParaRPr sz="700"/>
          </a:p>
        </p:txBody>
      </p:sp>
      <p:sp>
        <p:nvSpPr>
          <p:cNvPr id="185" name="Google Shape;185;p27"/>
          <p:cNvSpPr txBox="1"/>
          <p:nvPr/>
        </p:nvSpPr>
        <p:spPr>
          <a:xfrm>
            <a:off x="3558734" y="1637925"/>
            <a:ext cx="48882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DA295"/>
                </a:solidFill>
              </a:rPr>
              <a:t>To what extent does increased government spending on higher education drive labor productivity in Indonesia?</a:t>
            </a:r>
            <a:endParaRPr b="1" sz="1700">
              <a:solidFill>
                <a:srgbClr val="5DA295"/>
              </a:solidFill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DA29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DDD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1118338" y="1385242"/>
            <a:ext cx="30519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Data/Model/Calibration Detail</a:t>
            </a:r>
            <a:endParaRPr sz="700"/>
          </a:p>
        </p:txBody>
      </p:sp>
      <p:sp>
        <p:nvSpPr>
          <p:cNvPr id="191" name="Google Shape;191;p28"/>
          <p:cNvSpPr/>
          <p:nvPr/>
        </p:nvSpPr>
        <p:spPr>
          <a:xfrm>
            <a:off x="194598" y="3726740"/>
            <a:ext cx="2036173" cy="2033421"/>
          </a:xfrm>
          <a:custGeom>
            <a:rect b="b" l="l" r="r" t="t"/>
            <a:pathLst>
              <a:path extrusionOk="0" h="4066842" w="4072345">
                <a:moveTo>
                  <a:pt x="0" y="0"/>
                </a:moveTo>
                <a:lnTo>
                  <a:pt x="4072345" y="0"/>
                </a:lnTo>
                <a:lnTo>
                  <a:pt x="4072345" y="4066842"/>
                </a:lnTo>
                <a:lnTo>
                  <a:pt x="0" y="4066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2" name="Google Shape;192;p28"/>
          <p:cNvGrpSpPr/>
          <p:nvPr/>
        </p:nvGrpSpPr>
        <p:grpSpPr>
          <a:xfrm>
            <a:off x="0" y="4964388"/>
            <a:ext cx="9144000" cy="179112"/>
            <a:chOff x="0" y="-38100"/>
            <a:chExt cx="4816593" cy="94348"/>
          </a:xfrm>
        </p:grpSpPr>
        <p:sp>
          <p:nvSpPr>
            <p:cNvPr id="193" name="Google Shape;193;p28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194" name="Google Shape;194;p28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8"/>
          <p:cNvSpPr/>
          <p:nvPr/>
        </p:nvSpPr>
        <p:spPr>
          <a:xfrm flipH="1" rot="10800000">
            <a:off x="7364717" y="-158804"/>
            <a:ext cx="2090416" cy="1693237"/>
          </a:xfrm>
          <a:custGeom>
            <a:rect b="b" l="l" r="r" t="t"/>
            <a:pathLst>
              <a:path extrusionOk="0" h="3386473" w="4180831">
                <a:moveTo>
                  <a:pt x="0" y="3386473"/>
                </a:moveTo>
                <a:lnTo>
                  <a:pt x="4180831" y="3386473"/>
                </a:lnTo>
                <a:lnTo>
                  <a:pt x="4180831" y="0"/>
                </a:lnTo>
                <a:lnTo>
                  <a:pt x="0" y="0"/>
                </a:lnTo>
                <a:lnTo>
                  <a:pt x="0" y="3386473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6" name="Google Shape;196;p28"/>
          <p:cNvGrpSpPr/>
          <p:nvPr/>
        </p:nvGrpSpPr>
        <p:grpSpPr>
          <a:xfrm>
            <a:off x="0" y="-72330"/>
            <a:ext cx="9144000" cy="179112"/>
            <a:chOff x="0" y="-38100"/>
            <a:chExt cx="4816593" cy="94348"/>
          </a:xfrm>
        </p:grpSpPr>
        <p:sp>
          <p:nvSpPr>
            <p:cNvPr id="197" name="Google Shape;197;p28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198" name="Google Shape;198;p28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8"/>
          <p:cNvSpPr/>
          <p:nvPr/>
        </p:nvSpPr>
        <p:spPr>
          <a:xfrm>
            <a:off x="316048" y="379171"/>
            <a:ext cx="182952" cy="168981"/>
          </a:xfrm>
          <a:custGeom>
            <a:rect b="b" l="l" r="r" t="t"/>
            <a:pathLst>
              <a:path extrusionOk="0" h="337962" w="365904">
                <a:moveTo>
                  <a:pt x="0" y="0"/>
                </a:moveTo>
                <a:lnTo>
                  <a:pt x="365903" y="0"/>
                </a:lnTo>
                <a:lnTo>
                  <a:pt x="365903" y="337962"/>
                </a:lnTo>
                <a:lnTo>
                  <a:pt x="0" y="337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28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03</a:t>
            </a:r>
            <a:endParaRPr sz="700"/>
          </a:p>
        </p:txBody>
      </p:sp>
      <p:cxnSp>
        <p:nvCxnSpPr>
          <p:cNvPr id="201" name="Google Shape;201;p28"/>
          <p:cNvCxnSpPr/>
          <p:nvPr/>
        </p:nvCxnSpPr>
        <p:spPr>
          <a:xfrm>
            <a:off x="8282000" y="4438777"/>
            <a:ext cx="0" cy="380746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8"/>
          <p:cNvCxnSpPr/>
          <p:nvPr/>
        </p:nvCxnSpPr>
        <p:spPr>
          <a:xfrm rot="10800000">
            <a:off x="4162015" y="1461409"/>
            <a:ext cx="0" cy="2099181"/>
          </a:xfrm>
          <a:prstGeom prst="straightConnector1">
            <a:avLst/>
          </a:prstGeom>
          <a:noFill/>
          <a:ln cap="flat" cmpd="sng" w="66675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8"/>
          <p:cNvSpPr/>
          <p:nvPr/>
        </p:nvSpPr>
        <p:spPr>
          <a:xfrm>
            <a:off x="1839906" y="3385491"/>
            <a:ext cx="536292" cy="536292"/>
          </a:xfrm>
          <a:custGeom>
            <a:rect b="b" l="l" r="r" t="t"/>
            <a:pathLst>
              <a:path extrusionOk="0" h="1072583" w="1072583">
                <a:moveTo>
                  <a:pt x="0" y="0"/>
                </a:moveTo>
                <a:lnTo>
                  <a:pt x="1072583" y="0"/>
                </a:lnTo>
                <a:lnTo>
                  <a:pt x="1072583" y="1072583"/>
                </a:lnTo>
                <a:lnTo>
                  <a:pt x="0" y="1072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28"/>
          <p:cNvSpPr txBox="1"/>
          <p:nvPr/>
        </p:nvSpPr>
        <p:spPr>
          <a:xfrm>
            <a:off x="4432741" y="1498492"/>
            <a:ext cx="36756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Education Reform: Increasing education budget through government spending by </a:t>
            </a:r>
            <a:r>
              <a:rPr b="1" lang="en" sz="1700"/>
              <a:t>0.13%</a:t>
            </a:r>
            <a:r>
              <a:rPr lang="en" sz="1700"/>
              <a:t> (in term of GDP).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Changing Total Effect of Productivity by 4% (Aji, 2022)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 years to phase in</a:t>
            </a:r>
            <a:endParaRPr sz="1700"/>
          </a:p>
          <a:p>
            <a:pPr indent="0" lvl="0" marL="0" marR="0" rtl="0" algn="l">
              <a:lnSpc>
                <a:spcPct val="14001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5" name="Google Shape;205;p28"/>
          <p:cNvSpPr/>
          <p:nvPr/>
        </p:nvSpPr>
        <p:spPr>
          <a:xfrm>
            <a:off x="7011755" y="324809"/>
            <a:ext cx="896310" cy="726011"/>
          </a:xfrm>
          <a:custGeom>
            <a:rect b="b" l="l" r="r" t="t"/>
            <a:pathLst>
              <a:path extrusionOk="0" h="1452022" w="1792620">
                <a:moveTo>
                  <a:pt x="0" y="0"/>
                </a:moveTo>
                <a:lnTo>
                  <a:pt x="1792620" y="0"/>
                </a:lnTo>
                <a:lnTo>
                  <a:pt x="1792620" y="1452022"/>
                </a:lnTo>
                <a:lnTo>
                  <a:pt x="0" y="14520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-162956" y="3368446"/>
            <a:ext cx="2192109" cy="1775608"/>
          </a:xfrm>
          <a:custGeom>
            <a:rect b="b" l="l" r="r" t="t"/>
            <a:pathLst>
              <a:path extrusionOk="0" h="3551216" w="4384217">
                <a:moveTo>
                  <a:pt x="0" y="0"/>
                </a:moveTo>
                <a:lnTo>
                  <a:pt x="4384216" y="0"/>
                </a:lnTo>
                <a:lnTo>
                  <a:pt x="4384216" y="3551216"/>
                </a:lnTo>
                <a:lnTo>
                  <a:pt x="0" y="3551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1" name="Google Shape;211;p29"/>
          <p:cNvGrpSpPr/>
          <p:nvPr/>
        </p:nvGrpSpPr>
        <p:grpSpPr>
          <a:xfrm>
            <a:off x="0" y="4964388"/>
            <a:ext cx="9143818" cy="179110"/>
            <a:chOff x="0" y="-38100"/>
            <a:chExt cx="4816592" cy="94348"/>
          </a:xfrm>
        </p:grpSpPr>
        <p:sp>
          <p:nvSpPr>
            <p:cNvPr id="212" name="Google Shape;212;p29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213" name="Google Shape;213;p29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29"/>
          <p:cNvGrpSpPr/>
          <p:nvPr/>
        </p:nvGrpSpPr>
        <p:grpSpPr>
          <a:xfrm>
            <a:off x="0" y="-72329"/>
            <a:ext cx="9143818" cy="179110"/>
            <a:chOff x="0" y="-38100"/>
            <a:chExt cx="4816592" cy="94348"/>
          </a:xfrm>
        </p:grpSpPr>
        <p:sp>
          <p:nvSpPr>
            <p:cNvPr id="215" name="Google Shape;215;p29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216" name="Google Shape;216;p29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9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04</a:t>
            </a:r>
            <a:endParaRPr sz="700"/>
          </a:p>
        </p:txBody>
      </p:sp>
      <p:cxnSp>
        <p:nvCxnSpPr>
          <p:cNvPr id="218" name="Google Shape;218;p29"/>
          <p:cNvCxnSpPr/>
          <p:nvPr/>
        </p:nvCxnSpPr>
        <p:spPr>
          <a:xfrm>
            <a:off x="8282000" y="4438777"/>
            <a:ext cx="0" cy="380700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9"/>
          <p:cNvCxnSpPr/>
          <p:nvPr/>
        </p:nvCxnSpPr>
        <p:spPr>
          <a:xfrm rot="10800000">
            <a:off x="4299420" y="914025"/>
            <a:ext cx="0" cy="3315300"/>
          </a:xfrm>
          <a:prstGeom prst="straightConnector1">
            <a:avLst/>
          </a:prstGeom>
          <a:noFill/>
          <a:ln cap="flat" cmpd="sng" w="66675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9"/>
          <p:cNvSpPr/>
          <p:nvPr/>
        </p:nvSpPr>
        <p:spPr>
          <a:xfrm>
            <a:off x="8305813" y="299543"/>
            <a:ext cx="603251" cy="603251"/>
          </a:xfrm>
          <a:custGeom>
            <a:rect b="b" l="l" r="r" t="t"/>
            <a:pathLst>
              <a:path extrusionOk="0" h="1206502" w="1206502">
                <a:moveTo>
                  <a:pt x="0" y="0"/>
                </a:moveTo>
                <a:lnTo>
                  <a:pt x="1206501" y="0"/>
                </a:lnTo>
                <a:lnTo>
                  <a:pt x="1206501" y="1206502"/>
                </a:lnTo>
                <a:lnTo>
                  <a:pt x="0" y="120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29"/>
          <p:cNvSpPr/>
          <p:nvPr/>
        </p:nvSpPr>
        <p:spPr>
          <a:xfrm>
            <a:off x="1207390" y="3868477"/>
            <a:ext cx="570300" cy="570300"/>
          </a:xfrm>
          <a:custGeom>
            <a:rect b="b" l="l" r="r" t="t"/>
            <a:pathLst>
              <a:path extrusionOk="0" h="1140601" w="1140601">
                <a:moveTo>
                  <a:pt x="0" y="0"/>
                </a:moveTo>
                <a:lnTo>
                  <a:pt x="1140601" y="0"/>
                </a:lnTo>
                <a:lnTo>
                  <a:pt x="1140601" y="1140601"/>
                </a:lnTo>
                <a:lnTo>
                  <a:pt x="0" y="11406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29"/>
          <p:cNvSpPr/>
          <p:nvPr/>
        </p:nvSpPr>
        <p:spPr>
          <a:xfrm>
            <a:off x="1663553" y="3629113"/>
            <a:ext cx="228276" cy="228275"/>
          </a:xfrm>
          <a:custGeom>
            <a:rect b="b" l="l" r="r" t="t"/>
            <a:pathLst>
              <a:path extrusionOk="0"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29"/>
          <p:cNvSpPr txBox="1"/>
          <p:nvPr/>
        </p:nvSpPr>
        <p:spPr>
          <a:xfrm>
            <a:off x="355053" y="347228"/>
            <a:ext cx="26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Results</a:t>
            </a:r>
            <a:endParaRPr sz="700"/>
          </a:p>
        </p:txBody>
      </p:sp>
      <p:pic>
        <p:nvPicPr>
          <p:cNvPr id="224" name="Google Shape;224;p29" title="MacroAgg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4140" y="106775"/>
            <a:ext cx="5736860" cy="48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164946" y="1220475"/>
            <a:ext cx="19992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Initial spike in growth following the reform.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Overtime the increase is stabilize and align closely to the baseline.</a:t>
            </a:r>
            <a:endParaRPr sz="1700"/>
          </a:p>
          <a:p>
            <a:pPr indent="0" lvl="0" marL="0" marR="0" rtl="0" algn="l">
              <a:lnSpc>
                <a:spcPct val="14001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-162956" y="3368446"/>
            <a:ext cx="2192109" cy="1775608"/>
          </a:xfrm>
          <a:custGeom>
            <a:rect b="b" l="l" r="r" t="t"/>
            <a:pathLst>
              <a:path extrusionOk="0" h="3551216" w="4384217">
                <a:moveTo>
                  <a:pt x="0" y="0"/>
                </a:moveTo>
                <a:lnTo>
                  <a:pt x="4384216" y="0"/>
                </a:lnTo>
                <a:lnTo>
                  <a:pt x="4384216" y="3551216"/>
                </a:lnTo>
                <a:lnTo>
                  <a:pt x="0" y="3551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1" name="Google Shape;231;p30"/>
          <p:cNvGrpSpPr/>
          <p:nvPr/>
        </p:nvGrpSpPr>
        <p:grpSpPr>
          <a:xfrm>
            <a:off x="0" y="4964388"/>
            <a:ext cx="9144000" cy="179112"/>
            <a:chOff x="0" y="-38100"/>
            <a:chExt cx="4816593" cy="94348"/>
          </a:xfrm>
        </p:grpSpPr>
        <p:sp>
          <p:nvSpPr>
            <p:cNvPr id="232" name="Google Shape;232;p30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233" name="Google Shape;233;p30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0" y="-72330"/>
            <a:ext cx="9144000" cy="179112"/>
            <a:chOff x="0" y="-38100"/>
            <a:chExt cx="4816593" cy="94348"/>
          </a:xfrm>
        </p:grpSpPr>
        <p:sp>
          <p:nvSpPr>
            <p:cNvPr id="235" name="Google Shape;235;p30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236" name="Google Shape;236;p30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0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05</a:t>
            </a:r>
            <a:endParaRPr sz="700"/>
          </a:p>
        </p:txBody>
      </p:sp>
      <p:cxnSp>
        <p:nvCxnSpPr>
          <p:cNvPr id="238" name="Google Shape;238;p30"/>
          <p:cNvCxnSpPr/>
          <p:nvPr/>
        </p:nvCxnSpPr>
        <p:spPr>
          <a:xfrm>
            <a:off x="8282000" y="4438777"/>
            <a:ext cx="0" cy="380746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0"/>
          <p:cNvCxnSpPr/>
          <p:nvPr/>
        </p:nvCxnSpPr>
        <p:spPr>
          <a:xfrm rot="10800000">
            <a:off x="4299420" y="914175"/>
            <a:ext cx="0" cy="3315151"/>
          </a:xfrm>
          <a:prstGeom prst="straightConnector1">
            <a:avLst/>
          </a:prstGeom>
          <a:noFill/>
          <a:ln cap="flat" cmpd="sng" w="66675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0"/>
          <p:cNvSpPr/>
          <p:nvPr/>
        </p:nvSpPr>
        <p:spPr>
          <a:xfrm>
            <a:off x="8305813" y="299543"/>
            <a:ext cx="603251" cy="603251"/>
          </a:xfrm>
          <a:custGeom>
            <a:rect b="b" l="l" r="r" t="t"/>
            <a:pathLst>
              <a:path extrusionOk="0" h="1206502" w="1206502">
                <a:moveTo>
                  <a:pt x="0" y="0"/>
                </a:moveTo>
                <a:lnTo>
                  <a:pt x="1206501" y="0"/>
                </a:lnTo>
                <a:lnTo>
                  <a:pt x="1206501" y="1206502"/>
                </a:lnTo>
                <a:lnTo>
                  <a:pt x="0" y="120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30"/>
          <p:cNvSpPr/>
          <p:nvPr/>
        </p:nvSpPr>
        <p:spPr>
          <a:xfrm>
            <a:off x="1207390" y="3868477"/>
            <a:ext cx="570300" cy="570300"/>
          </a:xfrm>
          <a:custGeom>
            <a:rect b="b" l="l" r="r" t="t"/>
            <a:pathLst>
              <a:path extrusionOk="0" h="1140601" w="1140601">
                <a:moveTo>
                  <a:pt x="0" y="0"/>
                </a:moveTo>
                <a:lnTo>
                  <a:pt x="1140601" y="0"/>
                </a:lnTo>
                <a:lnTo>
                  <a:pt x="1140601" y="1140601"/>
                </a:lnTo>
                <a:lnTo>
                  <a:pt x="0" y="11406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30"/>
          <p:cNvSpPr/>
          <p:nvPr/>
        </p:nvSpPr>
        <p:spPr>
          <a:xfrm>
            <a:off x="1663553" y="3629113"/>
            <a:ext cx="228276" cy="228275"/>
          </a:xfrm>
          <a:custGeom>
            <a:rect b="b" l="l" r="r" t="t"/>
            <a:pathLst>
              <a:path extrusionOk="0"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43" name="Google Shape;243;p30"/>
          <p:cNvPicPr preferRelativeResize="0"/>
          <p:nvPr/>
        </p:nvPicPr>
        <p:blipFill rotWithShape="1">
          <a:blip r:embed="rId7">
            <a:alphaModFix/>
          </a:blip>
          <a:srcRect b="0" l="-8340" r="8340" t="0"/>
          <a:stretch/>
        </p:blipFill>
        <p:spPr>
          <a:xfrm>
            <a:off x="2152900" y="114850"/>
            <a:ext cx="5476125" cy="486427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112001" y="1575438"/>
            <a:ext cx="2348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Top 1% experiencing much higher earnings ability throughout their lifecycle.</a:t>
            </a:r>
            <a:endParaRPr sz="1700"/>
          </a:p>
          <a:p>
            <a:pPr indent="0" lvl="0" marL="0" marR="0" rtl="0" algn="l">
              <a:lnSpc>
                <a:spcPct val="14001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-162956" y="3368446"/>
            <a:ext cx="2192109" cy="1775608"/>
          </a:xfrm>
          <a:custGeom>
            <a:rect b="b" l="l" r="r" t="t"/>
            <a:pathLst>
              <a:path extrusionOk="0" h="3551216" w="4384217">
                <a:moveTo>
                  <a:pt x="0" y="0"/>
                </a:moveTo>
                <a:lnTo>
                  <a:pt x="4384216" y="0"/>
                </a:lnTo>
                <a:lnTo>
                  <a:pt x="4384216" y="3551216"/>
                </a:lnTo>
                <a:lnTo>
                  <a:pt x="0" y="3551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0" name="Google Shape;250;p31"/>
          <p:cNvGrpSpPr/>
          <p:nvPr/>
        </p:nvGrpSpPr>
        <p:grpSpPr>
          <a:xfrm>
            <a:off x="0" y="4964388"/>
            <a:ext cx="9143818" cy="179110"/>
            <a:chOff x="0" y="-38100"/>
            <a:chExt cx="4816592" cy="94348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31"/>
          <p:cNvGrpSpPr/>
          <p:nvPr/>
        </p:nvGrpSpPr>
        <p:grpSpPr>
          <a:xfrm>
            <a:off x="0" y="-72329"/>
            <a:ext cx="9143818" cy="179110"/>
            <a:chOff x="0" y="-38100"/>
            <a:chExt cx="4816592" cy="94348"/>
          </a:xfrm>
        </p:grpSpPr>
        <p:sp>
          <p:nvSpPr>
            <p:cNvPr id="254" name="Google Shape;254;p31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255" name="Google Shape;255;p31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31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06</a:t>
            </a:r>
            <a:endParaRPr sz="700"/>
          </a:p>
        </p:txBody>
      </p:sp>
      <p:cxnSp>
        <p:nvCxnSpPr>
          <p:cNvPr id="257" name="Google Shape;257;p31"/>
          <p:cNvCxnSpPr/>
          <p:nvPr/>
        </p:nvCxnSpPr>
        <p:spPr>
          <a:xfrm>
            <a:off x="8282000" y="4438777"/>
            <a:ext cx="0" cy="380700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31"/>
          <p:cNvCxnSpPr/>
          <p:nvPr/>
        </p:nvCxnSpPr>
        <p:spPr>
          <a:xfrm rot="10800000">
            <a:off x="4299420" y="914025"/>
            <a:ext cx="0" cy="3315300"/>
          </a:xfrm>
          <a:prstGeom prst="straightConnector1">
            <a:avLst/>
          </a:prstGeom>
          <a:noFill/>
          <a:ln cap="flat" cmpd="sng" w="66675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1"/>
          <p:cNvSpPr/>
          <p:nvPr/>
        </p:nvSpPr>
        <p:spPr>
          <a:xfrm>
            <a:off x="8305813" y="299543"/>
            <a:ext cx="603251" cy="603251"/>
          </a:xfrm>
          <a:custGeom>
            <a:rect b="b" l="l" r="r" t="t"/>
            <a:pathLst>
              <a:path extrusionOk="0" h="1206502" w="1206502">
                <a:moveTo>
                  <a:pt x="0" y="0"/>
                </a:moveTo>
                <a:lnTo>
                  <a:pt x="1206501" y="0"/>
                </a:lnTo>
                <a:lnTo>
                  <a:pt x="1206501" y="1206502"/>
                </a:lnTo>
                <a:lnTo>
                  <a:pt x="0" y="120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31"/>
          <p:cNvSpPr/>
          <p:nvPr/>
        </p:nvSpPr>
        <p:spPr>
          <a:xfrm>
            <a:off x="1207390" y="3868477"/>
            <a:ext cx="570300" cy="570300"/>
          </a:xfrm>
          <a:custGeom>
            <a:rect b="b" l="l" r="r" t="t"/>
            <a:pathLst>
              <a:path extrusionOk="0" h="1140601" w="1140601">
                <a:moveTo>
                  <a:pt x="0" y="0"/>
                </a:moveTo>
                <a:lnTo>
                  <a:pt x="1140601" y="0"/>
                </a:lnTo>
                <a:lnTo>
                  <a:pt x="1140601" y="1140601"/>
                </a:lnTo>
                <a:lnTo>
                  <a:pt x="0" y="11406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31"/>
          <p:cNvSpPr/>
          <p:nvPr/>
        </p:nvSpPr>
        <p:spPr>
          <a:xfrm>
            <a:off x="1663553" y="3629113"/>
            <a:ext cx="228276" cy="228275"/>
          </a:xfrm>
          <a:custGeom>
            <a:rect b="b" l="l" r="r" t="t"/>
            <a:pathLst>
              <a:path extrusionOk="0"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62" name="Google Shape;262;p31" title="BeforeTaxInc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7750" y="133275"/>
            <a:ext cx="5848004" cy="483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164950" y="1147248"/>
            <a:ext cx="19992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Substantial increase in income for the higher income quantiles post-reform.</a:t>
            </a:r>
            <a:endParaRPr sz="1700"/>
          </a:p>
          <a:p>
            <a:pPr indent="0" lvl="0" marL="0" marR="0" rtl="0" algn="l">
              <a:lnSpc>
                <a:spcPct val="14001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-162956" y="3368446"/>
            <a:ext cx="2192109" cy="1775608"/>
          </a:xfrm>
          <a:custGeom>
            <a:rect b="b" l="l" r="r" t="t"/>
            <a:pathLst>
              <a:path extrusionOk="0" h="3551216" w="4384217">
                <a:moveTo>
                  <a:pt x="0" y="0"/>
                </a:moveTo>
                <a:lnTo>
                  <a:pt x="4384216" y="0"/>
                </a:lnTo>
                <a:lnTo>
                  <a:pt x="4384216" y="3551216"/>
                </a:lnTo>
                <a:lnTo>
                  <a:pt x="0" y="3551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9" name="Google Shape;269;p32"/>
          <p:cNvGrpSpPr/>
          <p:nvPr/>
        </p:nvGrpSpPr>
        <p:grpSpPr>
          <a:xfrm>
            <a:off x="0" y="4964388"/>
            <a:ext cx="9143818" cy="179110"/>
            <a:chOff x="0" y="-38100"/>
            <a:chExt cx="4816592" cy="94348"/>
          </a:xfrm>
        </p:grpSpPr>
        <p:sp>
          <p:nvSpPr>
            <p:cNvPr id="270" name="Google Shape;270;p32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271" name="Google Shape;271;p32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0" y="-72329"/>
            <a:ext cx="9143818" cy="179110"/>
            <a:chOff x="0" y="-38100"/>
            <a:chExt cx="4816592" cy="94348"/>
          </a:xfrm>
        </p:grpSpPr>
        <p:sp>
          <p:nvSpPr>
            <p:cNvPr id="273" name="Google Shape;273;p32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274" name="Google Shape;274;p32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32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07</a:t>
            </a:r>
            <a:endParaRPr sz="700"/>
          </a:p>
        </p:txBody>
      </p:sp>
      <p:cxnSp>
        <p:nvCxnSpPr>
          <p:cNvPr id="276" name="Google Shape;276;p32"/>
          <p:cNvCxnSpPr/>
          <p:nvPr/>
        </p:nvCxnSpPr>
        <p:spPr>
          <a:xfrm>
            <a:off x="8282000" y="4438777"/>
            <a:ext cx="0" cy="380700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2"/>
          <p:cNvCxnSpPr/>
          <p:nvPr/>
        </p:nvCxnSpPr>
        <p:spPr>
          <a:xfrm rot="10800000">
            <a:off x="4299420" y="914025"/>
            <a:ext cx="0" cy="3315300"/>
          </a:xfrm>
          <a:prstGeom prst="straightConnector1">
            <a:avLst/>
          </a:prstGeom>
          <a:noFill/>
          <a:ln cap="flat" cmpd="sng" w="66675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32"/>
          <p:cNvSpPr/>
          <p:nvPr/>
        </p:nvSpPr>
        <p:spPr>
          <a:xfrm>
            <a:off x="8305813" y="299543"/>
            <a:ext cx="603251" cy="603251"/>
          </a:xfrm>
          <a:custGeom>
            <a:rect b="b" l="l" r="r" t="t"/>
            <a:pathLst>
              <a:path extrusionOk="0" h="1206502" w="1206502">
                <a:moveTo>
                  <a:pt x="0" y="0"/>
                </a:moveTo>
                <a:lnTo>
                  <a:pt x="1206501" y="0"/>
                </a:lnTo>
                <a:lnTo>
                  <a:pt x="1206501" y="1206502"/>
                </a:lnTo>
                <a:lnTo>
                  <a:pt x="0" y="120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32"/>
          <p:cNvSpPr/>
          <p:nvPr/>
        </p:nvSpPr>
        <p:spPr>
          <a:xfrm>
            <a:off x="1207390" y="3868477"/>
            <a:ext cx="570300" cy="570300"/>
          </a:xfrm>
          <a:custGeom>
            <a:rect b="b" l="l" r="r" t="t"/>
            <a:pathLst>
              <a:path extrusionOk="0" h="1140601" w="1140601">
                <a:moveTo>
                  <a:pt x="0" y="0"/>
                </a:moveTo>
                <a:lnTo>
                  <a:pt x="1140601" y="0"/>
                </a:lnTo>
                <a:lnTo>
                  <a:pt x="1140601" y="1140601"/>
                </a:lnTo>
                <a:lnTo>
                  <a:pt x="0" y="11406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32"/>
          <p:cNvSpPr/>
          <p:nvPr/>
        </p:nvSpPr>
        <p:spPr>
          <a:xfrm>
            <a:off x="1663553" y="3629113"/>
            <a:ext cx="228276" cy="228275"/>
          </a:xfrm>
          <a:custGeom>
            <a:rect b="b" l="l" r="r" t="t"/>
            <a:pathLst>
              <a:path extrusionOk="0"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81" name="Google Shape;28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1125" y="106700"/>
            <a:ext cx="6293001" cy="4929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125125" y="1122575"/>
            <a:ext cx="1866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he reform scenario indicates a sharp increase in the Gini coefficient, suggesting a temporary rise in income inequality.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-162956" y="3368446"/>
            <a:ext cx="2192109" cy="1775608"/>
          </a:xfrm>
          <a:custGeom>
            <a:rect b="b" l="l" r="r" t="t"/>
            <a:pathLst>
              <a:path extrusionOk="0" h="3551216" w="4384217">
                <a:moveTo>
                  <a:pt x="0" y="0"/>
                </a:moveTo>
                <a:lnTo>
                  <a:pt x="4384216" y="0"/>
                </a:lnTo>
                <a:lnTo>
                  <a:pt x="4384216" y="3551216"/>
                </a:lnTo>
                <a:lnTo>
                  <a:pt x="0" y="3551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8" name="Google Shape;288;p33"/>
          <p:cNvGrpSpPr/>
          <p:nvPr/>
        </p:nvGrpSpPr>
        <p:grpSpPr>
          <a:xfrm>
            <a:off x="0" y="4964388"/>
            <a:ext cx="9143818" cy="179110"/>
            <a:chOff x="0" y="-38100"/>
            <a:chExt cx="4816592" cy="94348"/>
          </a:xfrm>
        </p:grpSpPr>
        <p:sp>
          <p:nvSpPr>
            <p:cNvPr id="289" name="Google Shape;289;p33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  <a:ln>
              <a:noFill/>
            </a:ln>
          </p:spPr>
        </p:sp>
        <p:sp>
          <p:nvSpPr>
            <p:cNvPr id="290" name="Google Shape;290;p33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3"/>
          <p:cNvGrpSpPr/>
          <p:nvPr/>
        </p:nvGrpSpPr>
        <p:grpSpPr>
          <a:xfrm>
            <a:off x="0" y="-72329"/>
            <a:ext cx="9143818" cy="179110"/>
            <a:chOff x="0" y="-38100"/>
            <a:chExt cx="4816592" cy="94348"/>
          </a:xfrm>
        </p:grpSpPr>
        <p:sp>
          <p:nvSpPr>
            <p:cNvPr id="292" name="Google Shape;292;p33"/>
            <p:cNvSpPr/>
            <p:nvPr/>
          </p:nvSpPr>
          <p:spPr>
            <a:xfrm>
              <a:off x="0" y="0"/>
              <a:ext cx="4816592" cy="56248"/>
            </a:xfrm>
            <a:custGeom>
              <a:rect b="b" l="l" r="r" t="t"/>
              <a:pathLst>
                <a:path extrusionOk="0"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  <a:ln>
              <a:noFill/>
            </a:ln>
          </p:spPr>
        </p:sp>
        <p:sp>
          <p:nvSpPr>
            <p:cNvPr id="293" name="Google Shape;293;p33"/>
            <p:cNvSpPr txBox="1"/>
            <p:nvPr/>
          </p:nvSpPr>
          <p:spPr>
            <a:xfrm>
              <a:off x="0" y="-38100"/>
              <a:ext cx="4816500" cy="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8282000" y="4417219"/>
            <a:ext cx="47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08</a:t>
            </a:r>
            <a:endParaRPr sz="700"/>
          </a:p>
        </p:txBody>
      </p:sp>
      <p:cxnSp>
        <p:nvCxnSpPr>
          <p:cNvPr id="295" name="Google Shape;295;p33"/>
          <p:cNvCxnSpPr/>
          <p:nvPr/>
        </p:nvCxnSpPr>
        <p:spPr>
          <a:xfrm>
            <a:off x="8282000" y="4438777"/>
            <a:ext cx="0" cy="380700"/>
          </a:xfrm>
          <a:prstGeom prst="straightConnector1">
            <a:avLst/>
          </a:prstGeom>
          <a:noFill/>
          <a:ln cap="flat" cmpd="sng" w="95250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33"/>
          <p:cNvCxnSpPr/>
          <p:nvPr/>
        </p:nvCxnSpPr>
        <p:spPr>
          <a:xfrm rot="10800000">
            <a:off x="4299420" y="914025"/>
            <a:ext cx="0" cy="3315300"/>
          </a:xfrm>
          <a:prstGeom prst="straightConnector1">
            <a:avLst/>
          </a:prstGeom>
          <a:noFill/>
          <a:ln cap="flat" cmpd="sng" w="66675">
            <a:solidFill>
              <a:srgbClr val="5DA2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33"/>
          <p:cNvSpPr/>
          <p:nvPr/>
        </p:nvSpPr>
        <p:spPr>
          <a:xfrm>
            <a:off x="8305813" y="299543"/>
            <a:ext cx="603251" cy="603251"/>
          </a:xfrm>
          <a:custGeom>
            <a:rect b="b" l="l" r="r" t="t"/>
            <a:pathLst>
              <a:path extrusionOk="0" h="1206502" w="1206502">
                <a:moveTo>
                  <a:pt x="0" y="0"/>
                </a:moveTo>
                <a:lnTo>
                  <a:pt x="1206501" y="0"/>
                </a:lnTo>
                <a:lnTo>
                  <a:pt x="1206501" y="1206502"/>
                </a:lnTo>
                <a:lnTo>
                  <a:pt x="0" y="120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33"/>
          <p:cNvSpPr/>
          <p:nvPr/>
        </p:nvSpPr>
        <p:spPr>
          <a:xfrm>
            <a:off x="1207390" y="3868477"/>
            <a:ext cx="570300" cy="570300"/>
          </a:xfrm>
          <a:custGeom>
            <a:rect b="b" l="l" r="r" t="t"/>
            <a:pathLst>
              <a:path extrusionOk="0" h="1140601" w="1140601">
                <a:moveTo>
                  <a:pt x="0" y="0"/>
                </a:moveTo>
                <a:lnTo>
                  <a:pt x="1140601" y="0"/>
                </a:lnTo>
                <a:lnTo>
                  <a:pt x="1140601" y="1140601"/>
                </a:lnTo>
                <a:lnTo>
                  <a:pt x="0" y="11406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33"/>
          <p:cNvSpPr/>
          <p:nvPr/>
        </p:nvSpPr>
        <p:spPr>
          <a:xfrm>
            <a:off x="1663553" y="3629113"/>
            <a:ext cx="228276" cy="228275"/>
          </a:xfrm>
          <a:custGeom>
            <a:rect b="b" l="l" r="r" t="t"/>
            <a:pathLst>
              <a:path extrusionOk="0"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00" name="Google Shape;300;p33" title="Debt-to-GDP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9150" y="131850"/>
            <a:ext cx="5784266" cy="483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/>
        </p:nvSpPr>
        <p:spPr>
          <a:xfrm>
            <a:off x="164950" y="1147250"/>
            <a:ext cx="19203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Debt to GDP decrease in the first few year. After five years, Debt to GDP ratio is increasing.</a:t>
            </a:r>
            <a:endParaRPr sz="1700"/>
          </a:p>
          <a:p>
            <a:pPr indent="0" lvl="0" marL="0" marR="0" rtl="0" algn="l">
              <a:lnSpc>
                <a:spcPct val="14001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