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75" r:id="rId12"/>
    <p:sldId id="274" r:id="rId13"/>
    <p:sldId id="266" r:id="rId14"/>
    <p:sldId id="267" r:id="rId15"/>
    <p:sldId id="269" r:id="rId16"/>
    <p:sldId id="270" r:id="rId17"/>
    <p:sldId id="271" r:id="rId18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tchen Luchsinger" initials="GL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82216" autoAdjust="0"/>
  </p:normalViewPr>
  <p:slideViewPr>
    <p:cSldViewPr snapToGrid="0">
      <p:cViewPr>
        <p:scale>
          <a:sx n="84" d="100"/>
          <a:sy n="84" d="100"/>
        </p:scale>
        <p:origin x="600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11T18:23:23.557" idx="2">
    <p:pos x="5760" y="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11T15:28:28.911" idx="1">
    <p:pos x="6108" y="4217"/>
    <p:text>Need to be consistent on the spelling and year for this reference (Leblanc below). See other reference lists in this module...</p:text>
    <p:extLst>
      <p:ext uri="{C676402C-5697-4E1C-873F-D02D1690AC5C}">
        <p15:threadingInfo xmlns:p15="http://schemas.microsoft.com/office/powerpoint/2012/main" timeZoneBias="300"/>
      </p:ext>
    </p:extLst>
  </p:cm>
  <p:cm authorId="1" dt="2018-02-11T18:24:50.047" idx="3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340B38-FD70-49DE-BA25-8943ECE66FBB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F0F5778-8342-48CB-8308-2F20FE82A954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GB" sz="2000" dirty="0">
              <a:solidFill>
                <a:schemeClr val="tx1"/>
              </a:solidFill>
            </a:rPr>
            <a:t>National </a:t>
          </a:r>
          <a:r>
            <a:rPr lang="en-GB" sz="2000" dirty="0" smtClean="0">
              <a:solidFill>
                <a:schemeClr val="tx1"/>
              </a:solidFill>
            </a:rPr>
            <a:t>sustainable</a:t>
          </a:r>
          <a:endParaRPr lang="en-GB" sz="2000" dirty="0">
            <a:solidFill>
              <a:schemeClr val="tx1"/>
            </a:solidFill>
          </a:endParaRPr>
        </a:p>
        <a:p>
          <a:r>
            <a:rPr lang="en-GB" sz="2000" dirty="0" smtClean="0">
              <a:solidFill>
                <a:schemeClr val="tx1"/>
              </a:solidFill>
            </a:rPr>
            <a:t>development policies</a:t>
          </a:r>
          <a:endParaRPr lang="en-GB" sz="2000" dirty="0">
            <a:solidFill>
              <a:schemeClr val="tx1"/>
            </a:solidFill>
          </a:endParaRPr>
        </a:p>
      </dgm:t>
    </dgm:pt>
    <dgm:pt modelId="{147E082D-B848-455C-BFE3-0A60D9598B02}" type="parTrans" cxnId="{BAA9E90C-17D3-4FF0-9381-457299B50C29}">
      <dgm:prSet/>
      <dgm:spPr/>
      <dgm:t>
        <a:bodyPr/>
        <a:lstStyle/>
        <a:p>
          <a:endParaRPr lang="en-GB"/>
        </a:p>
      </dgm:t>
    </dgm:pt>
    <dgm:pt modelId="{43429B8D-2DE3-497C-81DC-C982F8B0F40B}" type="sibTrans" cxnId="{BAA9E90C-17D3-4FF0-9381-457299B50C29}">
      <dgm:prSet/>
      <dgm:spPr/>
      <dgm:t>
        <a:bodyPr/>
        <a:lstStyle/>
        <a:p>
          <a:endParaRPr lang="en-GB"/>
        </a:p>
      </dgm:t>
    </dgm:pt>
    <dgm:pt modelId="{7F754538-483C-4F3F-BA15-478567040E22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GB" sz="2000" dirty="0"/>
            <a:t>Food</a:t>
          </a:r>
        </a:p>
      </dgm:t>
    </dgm:pt>
    <dgm:pt modelId="{52A23DED-FA6C-43BF-8094-A97EEABBBD20}" type="parTrans" cxnId="{65E884E2-34FF-4DD9-BAE8-B90A0F628AF3}">
      <dgm:prSet/>
      <dgm:spPr/>
      <dgm:t>
        <a:bodyPr/>
        <a:lstStyle/>
        <a:p>
          <a:endParaRPr lang="en-GB"/>
        </a:p>
      </dgm:t>
    </dgm:pt>
    <dgm:pt modelId="{1FAD043F-DFD9-41FB-9451-4B046FB9A6F5}" type="sibTrans" cxnId="{65E884E2-34FF-4DD9-BAE8-B90A0F628AF3}">
      <dgm:prSet/>
      <dgm:spPr/>
      <dgm:t>
        <a:bodyPr/>
        <a:lstStyle/>
        <a:p>
          <a:endParaRPr lang="en-GB"/>
        </a:p>
      </dgm:t>
    </dgm:pt>
    <dgm:pt modelId="{FF3BA185-D55C-4846-94A9-E4A6DD28887F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sz="2000" dirty="0"/>
            <a:t>Water</a:t>
          </a:r>
        </a:p>
      </dgm:t>
    </dgm:pt>
    <dgm:pt modelId="{558BEA30-34B6-4B63-9FEB-7DD036145D3B}" type="parTrans" cxnId="{3E85FCFA-5F61-4F99-A85D-5F2F0B92699A}">
      <dgm:prSet/>
      <dgm:spPr/>
      <dgm:t>
        <a:bodyPr/>
        <a:lstStyle/>
        <a:p>
          <a:endParaRPr lang="en-GB"/>
        </a:p>
      </dgm:t>
    </dgm:pt>
    <dgm:pt modelId="{E8FF03D5-F603-4CE4-A89B-016A2D87C0C3}" type="sibTrans" cxnId="{3E85FCFA-5F61-4F99-A85D-5F2F0B92699A}">
      <dgm:prSet/>
      <dgm:spPr/>
      <dgm:t>
        <a:bodyPr/>
        <a:lstStyle/>
        <a:p>
          <a:endParaRPr lang="en-GB"/>
        </a:p>
      </dgm:t>
    </dgm:pt>
    <dgm:pt modelId="{09F96D96-721F-448F-8FD2-9452883A212A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GB" sz="2000" dirty="0"/>
            <a:t>Energy</a:t>
          </a:r>
        </a:p>
      </dgm:t>
    </dgm:pt>
    <dgm:pt modelId="{ACDF5F4E-F80B-40FD-8094-FD52DC71FA3C}" type="parTrans" cxnId="{AF500939-B697-4919-8D04-4A56BC2E8CF0}">
      <dgm:prSet/>
      <dgm:spPr/>
      <dgm:t>
        <a:bodyPr/>
        <a:lstStyle/>
        <a:p>
          <a:endParaRPr lang="en-GB"/>
        </a:p>
      </dgm:t>
    </dgm:pt>
    <dgm:pt modelId="{2F08F292-6595-448C-BAC8-021E104F6ED5}" type="sibTrans" cxnId="{AF500939-B697-4919-8D04-4A56BC2E8CF0}">
      <dgm:prSet/>
      <dgm:spPr/>
      <dgm:t>
        <a:bodyPr/>
        <a:lstStyle/>
        <a:p>
          <a:endParaRPr lang="en-GB"/>
        </a:p>
      </dgm:t>
    </dgm:pt>
    <dgm:pt modelId="{6BA65613-CEB2-4591-BD80-1007D4ABF8AF}" type="pres">
      <dgm:prSet presAssocID="{54340B38-FD70-49DE-BA25-8943ECE66FB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5059257B-8B37-48C5-BC83-F233313A207E}" type="pres">
      <dgm:prSet presAssocID="{5F0F5778-8342-48CB-8308-2F20FE82A954}" presName="centerShape" presStyleLbl="node0" presStyleIdx="0" presStyleCnt="1" custScaleX="118443" custScaleY="118443"/>
      <dgm:spPr/>
      <dgm:t>
        <a:bodyPr/>
        <a:lstStyle/>
        <a:p>
          <a:endParaRPr lang="es-MX"/>
        </a:p>
      </dgm:t>
    </dgm:pt>
    <dgm:pt modelId="{1AF22EFA-EEAA-4CCD-B345-BB7B35CE91AC}" type="pres">
      <dgm:prSet presAssocID="{7F754538-483C-4F3F-BA15-478567040E22}" presName="node" presStyleLbl="node1" presStyleIdx="0" presStyleCnt="3" custScaleX="139738" custScaleY="136239" custRadScaleRad="9995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0600500-E6E2-410B-A1CD-B17D06A16768}" type="pres">
      <dgm:prSet presAssocID="{7F754538-483C-4F3F-BA15-478567040E22}" presName="dummy" presStyleCnt="0"/>
      <dgm:spPr/>
    </dgm:pt>
    <dgm:pt modelId="{BA215495-3B91-40E6-8DDB-B25451604A17}" type="pres">
      <dgm:prSet presAssocID="{1FAD043F-DFD9-41FB-9451-4B046FB9A6F5}" presName="sibTrans" presStyleLbl="sibTrans2D1" presStyleIdx="0" presStyleCnt="3"/>
      <dgm:spPr/>
      <dgm:t>
        <a:bodyPr/>
        <a:lstStyle/>
        <a:p>
          <a:endParaRPr lang="es-MX"/>
        </a:p>
      </dgm:t>
    </dgm:pt>
    <dgm:pt modelId="{4F44AC50-CE5B-43F6-8C80-448E471F1833}" type="pres">
      <dgm:prSet presAssocID="{FF3BA185-D55C-4846-94A9-E4A6DD28887F}" presName="node" presStyleLbl="node1" presStyleIdx="1" presStyleCnt="3" custScaleX="139738" custScaleY="136239" custRadScaleRad="100024" custRadScaleInc="6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9673657-83CB-4613-940B-84F239AD7D52}" type="pres">
      <dgm:prSet presAssocID="{FF3BA185-D55C-4846-94A9-E4A6DD28887F}" presName="dummy" presStyleCnt="0"/>
      <dgm:spPr/>
    </dgm:pt>
    <dgm:pt modelId="{41CD2EF1-6267-4833-AA0F-387DFB86AC1D}" type="pres">
      <dgm:prSet presAssocID="{E8FF03D5-F603-4CE4-A89B-016A2D87C0C3}" presName="sibTrans" presStyleLbl="sibTrans2D1" presStyleIdx="1" presStyleCnt="3"/>
      <dgm:spPr/>
      <dgm:t>
        <a:bodyPr/>
        <a:lstStyle/>
        <a:p>
          <a:endParaRPr lang="es-MX"/>
        </a:p>
      </dgm:t>
    </dgm:pt>
    <dgm:pt modelId="{446F3255-6EDB-4CDD-9417-139C42C79FC2}" type="pres">
      <dgm:prSet presAssocID="{09F96D96-721F-448F-8FD2-9452883A212A}" presName="node" presStyleLbl="node1" presStyleIdx="2" presStyleCnt="3" custScaleX="139738" custScaleY="136239" custRadScaleRad="101174" custRadScaleInc="176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85B93FA-3CD9-49E5-B722-42288739AAE5}" type="pres">
      <dgm:prSet presAssocID="{09F96D96-721F-448F-8FD2-9452883A212A}" presName="dummy" presStyleCnt="0"/>
      <dgm:spPr/>
    </dgm:pt>
    <dgm:pt modelId="{3E533A83-E7A6-4AAB-91D0-D05B680F7DA4}" type="pres">
      <dgm:prSet presAssocID="{2F08F292-6595-448C-BAC8-021E104F6ED5}" presName="sibTrans" presStyleLbl="sibTrans2D1" presStyleIdx="2" presStyleCnt="3"/>
      <dgm:spPr/>
      <dgm:t>
        <a:bodyPr/>
        <a:lstStyle/>
        <a:p>
          <a:endParaRPr lang="es-MX"/>
        </a:p>
      </dgm:t>
    </dgm:pt>
  </dgm:ptLst>
  <dgm:cxnLst>
    <dgm:cxn modelId="{C4DD6397-751A-4AF2-B0C2-C7BB09F5A71D}" type="presOf" srcId="{1FAD043F-DFD9-41FB-9451-4B046FB9A6F5}" destId="{BA215495-3B91-40E6-8DDB-B25451604A17}" srcOrd="0" destOrd="0" presId="urn:microsoft.com/office/officeart/2005/8/layout/radial6"/>
    <dgm:cxn modelId="{EB1CCB74-C20B-4F76-B840-7FA4293FA69C}" type="presOf" srcId="{2F08F292-6595-448C-BAC8-021E104F6ED5}" destId="{3E533A83-E7A6-4AAB-91D0-D05B680F7DA4}" srcOrd="0" destOrd="0" presId="urn:microsoft.com/office/officeart/2005/8/layout/radial6"/>
    <dgm:cxn modelId="{614C3D7F-82D5-4462-938B-AEDFF594F27A}" type="presOf" srcId="{54340B38-FD70-49DE-BA25-8943ECE66FBB}" destId="{6BA65613-CEB2-4591-BD80-1007D4ABF8AF}" srcOrd="0" destOrd="0" presId="urn:microsoft.com/office/officeart/2005/8/layout/radial6"/>
    <dgm:cxn modelId="{AD89BA69-EBB8-413E-A94E-508A274BB2B6}" type="presOf" srcId="{09F96D96-721F-448F-8FD2-9452883A212A}" destId="{446F3255-6EDB-4CDD-9417-139C42C79FC2}" srcOrd="0" destOrd="0" presId="urn:microsoft.com/office/officeart/2005/8/layout/radial6"/>
    <dgm:cxn modelId="{F954CEED-5931-4776-AE46-77AF7399D2ED}" type="presOf" srcId="{FF3BA185-D55C-4846-94A9-E4A6DD28887F}" destId="{4F44AC50-CE5B-43F6-8C80-448E471F1833}" srcOrd="0" destOrd="0" presId="urn:microsoft.com/office/officeart/2005/8/layout/radial6"/>
    <dgm:cxn modelId="{BAA9E90C-17D3-4FF0-9381-457299B50C29}" srcId="{54340B38-FD70-49DE-BA25-8943ECE66FBB}" destId="{5F0F5778-8342-48CB-8308-2F20FE82A954}" srcOrd="0" destOrd="0" parTransId="{147E082D-B848-455C-BFE3-0A60D9598B02}" sibTransId="{43429B8D-2DE3-497C-81DC-C982F8B0F40B}"/>
    <dgm:cxn modelId="{E004FD79-B2D3-4748-BB4F-F3E8673BB66E}" type="presOf" srcId="{7F754538-483C-4F3F-BA15-478567040E22}" destId="{1AF22EFA-EEAA-4CCD-B345-BB7B35CE91AC}" srcOrd="0" destOrd="0" presId="urn:microsoft.com/office/officeart/2005/8/layout/radial6"/>
    <dgm:cxn modelId="{AF500939-B697-4919-8D04-4A56BC2E8CF0}" srcId="{5F0F5778-8342-48CB-8308-2F20FE82A954}" destId="{09F96D96-721F-448F-8FD2-9452883A212A}" srcOrd="2" destOrd="0" parTransId="{ACDF5F4E-F80B-40FD-8094-FD52DC71FA3C}" sibTransId="{2F08F292-6595-448C-BAC8-021E104F6ED5}"/>
    <dgm:cxn modelId="{F83786DD-2113-41B0-A298-065ABBCA4E37}" type="presOf" srcId="{5F0F5778-8342-48CB-8308-2F20FE82A954}" destId="{5059257B-8B37-48C5-BC83-F233313A207E}" srcOrd="0" destOrd="0" presId="urn:microsoft.com/office/officeart/2005/8/layout/radial6"/>
    <dgm:cxn modelId="{65E884E2-34FF-4DD9-BAE8-B90A0F628AF3}" srcId="{5F0F5778-8342-48CB-8308-2F20FE82A954}" destId="{7F754538-483C-4F3F-BA15-478567040E22}" srcOrd="0" destOrd="0" parTransId="{52A23DED-FA6C-43BF-8094-A97EEABBBD20}" sibTransId="{1FAD043F-DFD9-41FB-9451-4B046FB9A6F5}"/>
    <dgm:cxn modelId="{3E85FCFA-5F61-4F99-A85D-5F2F0B92699A}" srcId="{5F0F5778-8342-48CB-8308-2F20FE82A954}" destId="{FF3BA185-D55C-4846-94A9-E4A6DD28887F}" srcOrd="1" destOrd="0" parTransId="{558BEA30-34B6-4B63-9FEB-7DD036145D3B}" sibTransId="{E8FF03D5-F603-4CE4-A89B-016A2D87C0C3}"/>
    <dgm:cxn modelId="{495670CC-CA83-4A46-AD2F-7044EA25AFD4}" type="presOf" srcId="{E8FF03D5-F603-4CE4-A89B-016A2D87C0C3}" destId="{41CD2EF1-6267-4833-AA0F-387DFB86AC1D}" srcOrd="0" destOrd="0" presId="urn:microsoft.com/office/officeart/2005/8/layout/radial6"/>
    <dgm:cxn modelId="{9DED0DE9-6C03-4109-8862-4F05C6D3015B}" type="presParOf" srcId="{6BA65613-CEB2-4591-BD80-1007D4ABF8AF}" destId="{5059257B-8B37-48C5-BC83-F233313A207E}" srcOrd="0" destOrd="0" presId="urn:microsoft.com/office/officeart/2005/8/layout/radial6"/>
    <dgm:cxn modelId="{31EC4B8D-A210-442F-A282-1C6C0F5654E9}" type="presParOf" srcId="{6BA65613-CEB2-4591-BD80-1007D4ABF8AF}" destId="{1AF22EFA-EEAA-4CCD-B345-BB7B35CE91AC}" srcOrd="1" destOrd="0" presId="urn:microsoft.com/office/officeart/2005/8/layout/radial6"/>
    <dgm:cxn modelId="{353BC5D1-9DB3-436A-B188-17A9C951C363}" type="presParOf" srcId="{6BA65613-CEB2-4591-BD80-1007D4ABF8AF}" destId="{10600500-E6E2-410B-A1CD-B17D06A16768}" srcOrd="2" destOrd="0" presId="urn:microsoft.com/office/officeart/2005/8/layout/radial6"/>
    <dgm:cxn modelId="{0B8624F6-8B2B-4667-90DB-67E96B14DD6A}" type="presParOf" srcId="{6BA65613-CEB2-4591-BD80-1007D4ABF8AF}" destId="{BA215495-3B91-40E6-8DDB-B25451604A17}" srcOrd="3" destOrd="0" presId="urn:microsoft.com/office/officeart/2005/8/layout/radial6"/>
    <dgm:cxn modelId="{94BEFDCD-3D06-4370-9E1F-3867AB25FE5E}" type="presParOf" srcId="{6BA65613-CEB2-4591-BD80-1007D4ABF8AF}" destId="{4F44AC50-CE5B-43F6-8C80-448E471F1833}" srcOrd="4" destOrd="0" presId="urn:microsoft.com/office/officeart/2005/8/layout/radial6"/>
    <dgm:cxn modelId="{CF3FF1B5-123E-4853-9A67-8BB86C2E7580}" type="presParOf" srcId="{6BA65613-CEB2-4591-BD80-1007D4ABF8AF}" destId="{79673657-83CB-4613-940B-84F239AD7D52}" srcOrd="5" destOrd="0" presId="urn:microsoft.com/office/officeart/2005/8/layout/radial6"/>
    <dgm:cxn modelId="{03F43A7E-5D21-4030-BFE1-8D70C1B4C839}" type="presParOf" srcId="{6BA65613-CEB2-4591-BD80-1007D4ABF8AF}" destId="{41CD2EF1-6267-4833-AA0F-387DFB86AC1D}" srcOrd="6" destOrd="0" presId="urn:microsoft.com/office/officeart/2005/8/layout/radial6"/>
    <dgm:cxn modelId="{59F74E45-8C0C-477D-BDD8-89CDF5535FA3}" type="presParOf" srcId="{6BA65613-CEB2-4591-BD80-1007D4ABF8AF}" destId="{446F3255-6EDB-4CDD-9417-139C42C79FC2}" srcOrd="7" destOrd="0" presId="urn:microsoft.com/office/officeart/2005/8/layout/radial6"/>
    <dgm:cxn modelId="{FCEB4495-A5E8-4A24-A86D-218D5B05F921}" type="presParOf" srcId="{6BA65613-CEB2-4591-BD80-1007D4ABF8AF}" destId="{E85B93FA-3CD9-49E5-B722-42288739AAE5}" srcOrd="8" destOrd="0" presId="urn:microsoft.com/office/officeart/2005/8/layout/radial6"/>
    <dgm:cxn modelId="{6476798E-C4DB-4B06-83A9-0BE35166B46C}" type="presParOf" srcId="{6BA65613-CEB2-4591-BD80-1007D4ABF8AF}" destId="{3E533A83-E7A6-4AAB-91D0-D05B680F7DA4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33A83-E7A6-4AAB-91D0-D05B680F7DA4}">
      <dsp:nvSpPr>
        <dsp:cNvPr id="0" name=""/>
        <dsp:cNvSpPr/>
      </dsp:nvSpPr>
      <dsp:spPr>
        <a:xfrm>
          <a:off x="502979" y="526115"/>
          <a:ext cx="2933673" cy="2933673"/>
        </a:xfrm>
        <a:prstGeom prst="blockArc">
          <a:avLst>
            <a:gd name="adj1" fmla="val 9021226"/>
            <a:gd name="adj2" fmla="val 16245597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D2EF1-6267-4833-AA0F-387DFB86AC1D}">
      <dsp:nvSpPr>
        <dsp:cNvPr id="0" name=""/>
        <dsp:cNvSpPr/>
      </dsp:nvSpPr>
      <dsp:spPr>
        <a:xfrm>
          <a:off x="512447" y="543016"/>
          <a:ext cx="2933673" cy="2933673"/>
        </a:xfrm>
        <a:prstGeom prst="blockArc">
          <a:avLst>
            <a:gd name="adj1" fmla="val 1753715"/>
            <a:gd name="adj2" fmla="val 9067707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15495-3B91-40E6-8DDB-B25451604A17}">
      <dsp:nvSpPr>
        <dsp:cNvPr id="0" name=""/>
        <dsp:cNvSpPr/>
      </dsp:nvSpPr>
      <dsp:spPr>
        <a:xfrm>
          <a:off x="521982" y="526241"/>
          <a:ext cx="2933673" cy="2933673"/>
        </a:xfrm>
        <a:prstGeom prst="blockArc">
          <a:avLst>
            <a:gd name="adj1" fmla="val 16200000"/>
            <a:gd name="adj2" fmla="val 1800011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9257B-8B37-48C5-BC83-F233313A207E}">
      <dsp:nvSpPr>
        <dsp:cNvPr id="0" name=""/>
        <dsp:cNvSpPr/>
      </dsp:nvSpPr>
      <dsp:spPr>
        <a:xfrm>
          <a:off x="1189428" y="1192998"/>
          <a:ext cx="1598783" cy="1598783"/>
        </a:xfrm>
        <a:prstGeom prst="ellipse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>
              <a:solidFill>
                <a:schemeClr val="tx1"/>
              </a:solidFill>
            </a:rPr>
            <a:t>National </a:t>
          </a:r>
          <a:r>
            <a:rPr lang="en-GB" sz="2000" kern="1200" dirty="0" smtClean="0">
              <a:solidFill>
                <a:schemeClr val="tx1"/>
              </a:solidFill>
            </a:rPr>
            <a:t>sustainable</a:t>
          </a:r>
          <a:endParaRPr lang="en-GB" sz="2000" kern="1200" dirty="0">
            <a:solidFill>
              <a:schemeClr val="tx1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solidFill>
                <a:schemeClr val="tx1"/>
              </a:solidFill>
            </a:rPr>
            <a:t>development policies</a:t>
          </a:r>
          <a:endParaRPr lang="en-GB" sz="2000" kern="1200" dirty="0">
            <a:solidFill>
              <a:schemeClr val="tx1"/>
            </a:solidFill>
          </a:endParaRPr>
        </a:p>
      </dsp:txBody>
      <dsp:txXfrm>
        <a:off x="1423564" y="1427134"/>
        <a:ext cx="1130511" cy="1130511"/>
      </dsp:txXfrm>
    </dsp:sp>
    <dsp:sp modelId="{1AF22EFA-EEAA-4CCD-B345-BB7B35CE91AC}">
      <dsp:nvSpPr>
        <dsp:cNvPr id="0" name=""/>
        <dsp:cNvSpPr/>
      </dsp:nvSpPr>
      <dsp:spPr>
        <a:xfrm>
          <a:off x="1328639" y="-83392"/>
          <a:ext cx="1320361" cy="1287300"/>
        </a:xfrm>
        <a:prstGeom prst="ellipse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Food</a:t>
          </a:r>
        </a:p>
      </dsp:txBody>
      <dsp:txXfrm>
        <a:off x="1522001" y="105129"/>
        <a:ext cx="933637" cy="910258"/>
      </dsp:txXfrm>
    </dsp:sp>
    <dsp:sp modelId="{4F44AC50-CE5B-43F6-8C80-448E471F1833}">
      <dsp:nvSpPr>
        <dsp:cNvPr id="0" name=""/>
        <dsp:cNvSpPr/>
      </dsp:nvSpPr>
      <dsp:spPr>
        <a:xfrm>
          <a:off x="2569496" y="2065842"/>
          <a:ext cx="1320361" cy="1287300"/>
        </a:xfrm>
        <a:prstGeom prst="ellipse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Water</a:t>
          </a:r>
        </a:p>
      </dsp:txBody>
      <dsp:txXfrm>
        <a:off x="2762858" y="2254363"/>
        <a:ext cx="933637" cy="910258"/>
      </dsp:txXfrm>
    </dsp:sp>
    <dsp:sp modelId="{446F3255-6EDB-4CDD-9417-139C42C79FC2}">
      <dsp:nvSpPr>
        <dsp:cNvPr id="0" name=""/>
        <dsp:cNvSpPr/>
      </dsp:nvSpPr>
      <dsp:spPr>
        <a:xfrm>
          <a:off x="64376" y="2058037"/>
          <a:ext cx="1320361" cy="1287300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Energy</a:t>
          </a:r>
        </a:p>
      </dsp:txBody>
      <dsp:txXfrm>
        <a:off x="257738" y="2246558"/>
        <a:ext cx="933637" cy="910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61619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7884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large number of system models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nergy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systems models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optimization while others are more stock-flow models. There are also integrated assessment models. All models have strengths and weaknesses. This course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favours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that are open-source code or at least those that analysts in governments of developing countries can access freely or under clear preferential schemes. The main criteria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strong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transferability and strong research foundations.  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8282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</a:t>
            </a:r>
            <a:r>
              <a:rPr lang="en-US" dirty="0" smtClean="0"/>
              <a:t>slide </a:t>
            </a:r>
            <a:r>
              <a:rPr lang="en-US" dirty="0"/>
              <a:t>shows a diagram of the food, energy and water nexus</a:t>
            </a:r>
            <a:r>
              <a:rPr lang="en-US" baseline="0" dirty="0"/>
              <a:t> to </a:t>
            </a:r>
            <a:r>
              <a:rPr lang="en-US" baseline="0" dirty="0" smtClean="0"/>
              <a:t>illustrate </a:t>
            </a:r>
            <a:r>
              <a:rPr lang="en-US" baseline="0" dirty="0"/>
              <a:t>multiple interconnections.</a:t>
            </a:r>
          </a:p>
          <a:p>
            <a:r>
              <a:rPr lang="en-US" baseline="0" dirty="0"/>
              <a:t>No attempt will be given here to explain the diagram in any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DF510-92B0-49DE-9C99-E21626351E91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5704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</a:t>
            </a:r>
            <a:r>
              <a:rPr lang="en-GB" baseline="0" dirty="0"/>
              <a:t> diagram shows the main components of the CLEWS analysis and </a:t>
            </a:r>
            <a:r>
              <a:rPr lang="en-GB" baseline="0" dirty="0" smtClean="0"/>
              <a:t>modelling. The </a:t>
            </a:r>
            <a:r>
              <a:rPr lang="en-GB" baseline="0" dirty="0"/>
              <a:t>CLEWS analytical framework and model </a:t>
            </a:r>
            <a:r>
              <a:rPr lang="en-GB" baseline="0" dirty="0" smtClean="0"/>
              <a:t>are </a:t>
            </a:r>
            <a:r>
              <a:rPr lang="en-GB" baseline="0" dirty="0"/>
              <a:t>simple yet powerful </a:t>
            </a:r>
            <a:r>
              <a:rPr lang="en-GB" baseline="0" dirty="0" smtClean="0"/>
              <a:t>for </a:t>
            </a:r>
            <a:r>
              <a:rPr lang="en-GB" baseline="0" dirty="0" smtClean="0"/>
              <a:t>a </a:t>
            </a:r>
            <a:r>
              <a:rPr lang="en-GB" baseline="0" dirty="0"/>
              <a:t>national integrated assessment including the </a:t>
            </a:r>
            <a:r>
              <a:rPr lang="en-GB" baseline="0" dirty="0" smtClean="0"/>
              <a:t>food</a:t>
            </a:r>
            <a:r>
              <a:rPr lang="en-GB" baseline="0" dirty="0"/>
              <a:t>, </a:t>
            </a:r>
            <a:r>
              <a:rPr lang="en-GB" baseline="0" dirty="0" smtClean="0"/>
              <a:t>energy </a:t>
            </a:r>
            <a:r>
              <a:rPr lang="en-GB" baseline="0" dirty="0"/>
              <a:t>and water nexus. </a:t>
            </a:r>
            <a:endParaRPr lang="en-GB" baseline="0" dirty="0" smtClean="0"/>
          </a:p>
          <a:p>
            <a:endParaRPr lang="en-GB" baseline="0" dirty="0"/>
          </a:p>
          <a:p>
            <a:r>
              <a:rPr lang="en-GB" baseline="0" dirty="0"/>
              <a:t>CLEWS interlinks </a:t>
            </a:r>
            <a:r>
              <a:rPr lang="en-GB" baseline="0" dirty="0" smtClean="0"/>
              <a:t>this nexus with </a:t>
            </a:r>
            <a:r>
              <a:rPr lang="en-GB" baseline="0" dirty="0"/>
              <a:t>c</a:t>
            </a:r>
            <a:r>
              <a:rPr lang="en-GB" baseline="0" dirty="0" smtClean="0"/>
              <a:t>limate </a:t>
            </a:r>
            <a:r>
              <a:rPr lang="en-GB" baseline="0" dirty="0"/>
              <a:t>factors and climate change </a:t>
            </a:r>
            <a:r>
              <a:rPr lang="en-GB" baseline="0" dirty="0" smtClean="0"/>
              <a:t>scenarios. It </a:t>
            </a:r>
            <a:r>
              <a:rPr lang="en-GB" baseline="0" dirty="0"/>
              <a:t>provides output indicators relevant to climate change such as </a:t>
            </a:r>
            <a:r>
              <a:rPr lang="en-GB" baseline="0" dirty="0" smtClean="0"/>
              <a:t>greenhouse gas </a:t>
            </a:r>
            <a:r>
              <a:rPr lang="en-GB" baseline="0" dirty="0"/>
              <a:t>emissions, </a:t>
            </a:r>
            <a:r>
              <a:rPr lang="en-GB" baseline="0" dirty="0" smtClean="0"/>
              <a:t>and changes </a:t>
            </a:r>
            <a:r>
              <a:rPr lang="en-GB" baseline="0" dirty="0"/>
              <a:t>in area covered by forests, among </a:t>
            </a:r>
            <a:r>
              <a:rPr lang="en-GB" baseline="0" dirty="0" smtClean="0"/>
              <a:t>others. But </a:t>
            </a:r>
            <a:r>
              <a:rPr lang="en-GB" baseline="0" dirty="0"/>
              <a:t>these outputs are not run through a climate change </a:t>
            </a:r>
            <a:r>
              <a:rPr lang="en-GB" baseline="0" dirty="0" smtClean="0"/>
              <a:t>model. CLEWS </a:t>
            </a:r>
            <a:r>
              <a:rPr lang="en-GB" baseline="0" dirty="0"/>
              <a:t>uses expected changes in relevant factors such as water, </a:t>
            </a:r>
            <a:r>
              <a:rPr lang="en-GB" baseline="0" dirty="0" smtClean="0"/>
              <a:t>land use </a:t>
            </a:r>
            <a:r>
              <a:rPr lang="en-GB" baseline="0" dirty="0"/>
              <a:t>and energy systems; examples include precipitation and temperature</a:t>
            </a:r>
            <a:r>
              <a:rPr lang="en-GB" baseline="0" dirty="0" smtClean="0"/>
              <a:t>.</a:t>
            </a:r>
          </a:p>
          <a:p>
            <a:endParaRPr lang="en-GB" baseline="0" dirty="0"/>
          </a:p>
          <a:p>
            <a:r>
              <a:rPr lang="en-GB" baseline="0" dirty="0"/>
              <a:t>This slide is also included in the CLEWS </a:t>
            </a:r>
            <a:r>
              <a:rPr lang="en-GB" baseline="0" dirty="0" smtClean="0"/>
              <a:t>module.</a:t>
            </a:r>
            <a:endParaRPr lang="en-GB" baseline="0" dirty="0"/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79110-F17D-4054-8B8B-89E60F642E67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296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United Nations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Department of Economic and Social Affairs,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on MDG modelling using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economy-wide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socioeconomic impacts has been expanded to take into account interactions with energy and environmental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dimensions. The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 to capacity development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modelling tools has been shaped to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 listed in the slide, but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 to incorporate other modelling tools as needed.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3294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the early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2000s, the United Nations Department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Economic and Social Affairs has been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supporting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countries with the use of modelling tools to inform development policies. The experience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centred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use of economy-wide models to assess MDG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policies;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protection policies, such as cash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transfers;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impacts of shocks such as changes in food and commodity prices as well as the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2008 crisis.  </a:t>
            </a:r>
            <a:endParaRPr lang="en-GB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9744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schematic representation of the implementation of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CLEWS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capacity development project in a given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country.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ork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workshops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critical. Technical experts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are trained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expected to accomplish specific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tasks. Effective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capacity development depends on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active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engagement of government analysts in data collection and model building. 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3584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schematic representation of how </a:t>
            </a:r>
            <a:r>
              <a:rPr lang="en-GB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interministerial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capacity-building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modelling tools, with clear emphasis and specializations, can help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achieving </a:t>
            </a:r>
            <a:r>
              <a:rPr lang="en-GB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interministerial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institutional integration for effective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decision-making consistent with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2030 Agenda and sustainable development policies.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1985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32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312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GB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GB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4836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cross-references the SDGs. The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numbers represent the times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cross-referencing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mentioned in the 2030 Agenda.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Leblanc,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2014. </a:t>
            </a:r>
            <a:endParaRPr lang="en-GB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GB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possible interlinkages between pairs of goals, when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direction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causality matters, is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272,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28,392 between pairs of targets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GB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two permutations of the 17 goals are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considered,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250+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possibilities.</a:t>
            </a:r>
            <a:endParaRPr lang="en-GB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two permutations of the 169 targets are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considered,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28000+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possibilities.</a:t>
            </a:r>
            <a:endParaRPr lang="en-GB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2621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SDG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interlinkages according to one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science-based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assessment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Taken from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Leblanc,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2014.</a:t>
            </a:r>
            <a:endParaRPr lang="en-GB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GB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compared to the previous diagram, it is readily apparent that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interlinkages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across goals and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targets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dense.</a:t>
            </a:r>
            <a:endParaRPr lang="en-GB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8614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shows the e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volution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greenhouse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gas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emissions when emission reductions policies are undertaken, including those announced in the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ly determined contributions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GB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two top outmost ranges in strong and weak orange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trends associated with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contributions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announced by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countries. The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contributions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 a significant challenge for many countries,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yet they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far from what will be needed to set the world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path to prevent increases in global temperature higher than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degrees Celsius,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blue. Keeping the rise below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1.5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degrees Celsius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green.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GB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contributions remain as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they are,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actions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2030 will have to be drastic to keep temperature rise below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degrees. Remaining below 1.5 degrees will be almost impossible.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5954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5205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climate models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started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linking climate to human activity by linking emissions with climate. Early models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to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early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GB" sz="12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century.</a:t>
            </a:r>
            <a:endParaRPr lang="en-GB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GB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1990s, integrated assessment models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evolved from some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energy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systems models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1970s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sought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tackle the effects of rising oil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prices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 linked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emissions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entire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energy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economic systems. In some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cases,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loops between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energy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economic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systems and climate were included. Similarly, economy-wide models used global trade models to link economic flows with climate models through emissions. </a:t>
            </a:r>
            <a:endParaRPr lang="en-GB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GB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Downscaling global models to the national sphere might not be the best route. </a:t>
            </a:r>
            <a:endParaRPr lang="en-GB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GB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promising is to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data, specific policy challenges and national parameters. A good starting point might be an integrated assessment model of the climate, land,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energy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water systems. These models use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results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global climate models downscaled to countries to formulate plausible scenarios. They to do not, and should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not, feature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with climate. </a:t>
            </a:r>
            <a:endParaRPr lang="en-GB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GB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this model cannot address are likely to emerge quickly. A suite of models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interplayed on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hoc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basis can greatly assist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addressing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questions in an integrated way. The suite of models included in this course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encompasses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economy-wide, energy systems,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electrification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microsimulation models. 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985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some of the insights provided by global integrated assessment and global economy-wide models. These insights provide a sense of what is feasible at a national scale.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449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omments" Target="../comments/comment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199" y="14444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Genealogy of integrated assessment modelling  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398" y="1066800"/>
            <a:ext cx="8841447" cy="5942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393" y="2722709"/>
            <a:ext cx="378561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100" dirty="0"/>
              <a:t>Food, energy and water systems are highly interlinked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100" dirty="0"/>
              <a:t>Often referred to by the term </a:t>
            </a:r>
            <a:r>
              <a:rPr lang="en-CA" sz="2100" b="1" dirty="0"/>
              <a:t>nexus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100" dirty="0"/>
              <a:t>Part of broader development challenge as reflected in </a:t>
            </a:r>
            <a:r>
              <a:rPr lang="en-CA" sz="2100" dirty="0" smtClean="0"/>
              <a:t>the 2030 Agenda </a:t>
            </a:r>
            <a:r>
              <a:rPr lang="en-CA" sz="2100" dirty="0"/>
              <a:t>for Sustainable Development</a:t>
            </a:r>
          </a:p>
          <a:p>
            <a:endParaRPr lang="en-CA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100" dirty="0"/>
          </a:p>
          <a:p>
            <a:endParaRPr lang="en-CA" sz="1500" dirty="0"/>
          </a:p>
          <a:p>
            <a:endParaRPr lang="en-CA" sz="1500" dirty="0"/>
          </a:p>
          <a:p>
            <a:endParaRPr lang="en-CA" sz="1500" dirty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223463" y="991748"/>
            <a:ext cx="8792191" cy="387110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300" dirty="0"/>
              <a:t>The food-energy-water nexus</a:t>
            </a:r>
            <a:endParaRPr lang="en-GB" sz="3300" strike="sngStrike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4247822"/>
              </p:ext>
            </p:extLst>
          </p:nvPr>
        </p:nvGraphicFramePr>
        <p:xfrm>
          <a:off x="4855464" y="1862883"/>
          <a:ext cx="3977640" cy="3561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5"/>
          <p:cNvSpPr txBox="1">
            <a:spLocks/>
          </p:cNvSpPr>
          <p:nvPr/>
        </p:nvSpPr>
        <p:spPr>
          <a:xfrm>
            <a:off x="346835" y="220732"/>
            <a:ext cx="8668820" cy="67089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Sustainable development</a:t>
            </a:r>
            <a:endParaRPr lang="en-GB" sz="4000" strike="sngStrike" dirty="0"/>
          </a:p>
        </p:txBody>
      </p:sp>
      <p:sp>
        <p:nvSpPr>
          <p:cNvPr id="2" name="Rectangle 1"/>
          <p:cNvSpPr/>
          <p:nvPr/>
        </p:nvSpPr>
        <p:spPr>
          <a:xfrm>
            <a:off x="346835" y="1973866"/>
            <a:ext cx="4966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National </a:t>
            </a:r>
            <a:r>
              <a:rPr lang="en-US" sz="2800" dirty="0" smtClean="0"/>
              <a:t>development </a:t>
            </a:r>
            <a:r>
              <a:rPr lang="en-US" sz="2800" dirty="0"/>
              <a:t>p</a:t>
            </a:r>
            <a:r>
              <a:rPr lang="en-US" sz="2800" dirty="0" smtClean="0"/>
              <a:t>olicies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6767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1" y="1005414"/>
          <a:ext cx="9078980" cy="4698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89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7795">
                <a:tc>
                  <a:txBody>
                    <a:bodyPr/>
                    <a:lstStyle/>
                    <a:p>
                      <a:pPr algn="ctr"/>
                      <a:endParaRPr lang="en-GB" sz="1200" b="0" noProof="0" dirty="0"/>
                    </a:p>
                  </a:txBody>
                  <a:tcPr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80727">
                <a:tc>
                  <a:txBody>
                    <a:bodyPr/>
                    <a:lstStyle/>
                    <a:p>
                      <a:pPr algn="ctr"/>
                      <a:endParaRPr lang="en-GB" sz="1100" noProof="0" dirty="0"/>
                    </a:p>
                  </a:txBody>
                  <a:tcPr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1" name="Title 5"/>
          <p:cNvSpPr txBox="1">
            <a:spLocks/>
          </p:cNvSpPr>
          <p:nvPr/>
        </p:nvSpPr>
        <p:spPr>
          <a:xfrm>
            <a:off x="770593" y="884495"/>
            <a:ext cx="7139830" cy="588967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300" dirty="0"/>
              <a:t>An analytical framework and model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63069" y="2015179"/>
            <a:ext cx="1942125" cy="1164521"/>
          </a:xfrm>
          <a:prstGeom prst="roundRect">
            <a:avLst>
              <a:gd name="adj" fmla="val 1595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rgbClr val="333333"/>
                </a:solidFill>
              </a:rPr>
              <a:t>Energy for fertilizer production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rgbClr val="333333"/>
                </a:solidFill>
              </a:rPr>
              <a:t>Energy required for field preparation and harvest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rgbClr val="333333"/>
                </a:solidFill>
              </a:rPr>
              <a:t>Biomass for biofuel production and other energy uses</a:t>
            </a:r>
          </a:p>
          <a:p>
            <a:endParaRPr lang="en-GB" sz="900" dirty="0">
              <a:solidFill>
                <a:srgbClr val="333333"/>
              </a:solidFill>
            </a:endParaRPr>
          </a:p>
          <a:p>
            <a:endParaRPr lang="en-GB" sz="900" dirty="0">
              <a:solidFill>
                <a:srgbClr val="333333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7751543" y="1842726"/>
            <a:ext cx="1256896" cy="1298721"/>
          </a:xfrm>
          <a:prstGeom prst="rightArrow">
            <a:avLst>
              <a:gd name="adj1" fmla="val 50000"/>
              <a:gd name="adj2" fmla="val 20044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13" name="Rounded Rectangle 12"/>
          <p:cNvSpPr/>
          <p:nvPr/>
        </p:nvSpPr>
        <p:spPr>
          <a:xfrm>
            <a:off x="8363388" y="3218584"/>
            <a:ext cx="601100" cy="2292675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3300" b="1" dirty="0"/>
              <a:t>Climate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15708" y="1818119"/>
            <a:ext cx="4923881" cy="3073112"/>
            <a:chOff x="1726581" y="251300"/>
            <a:chExt cx="6123452" cy="4816106"/>
          </a:xfrm>
        </p:grpSpPr>
        <p:sp>
          <p:nvSpPr>
            <p:cNvPr id="3" name="Freeform 2"/>
            <p:cNvSpPr/>
            <p:nvPr/>
          </p:nvSpPr>
          <p:spPr>
            <a:xfrm>
              <a:off x="3437822" y="251300"/>
              <a:ext cx="2518336" cy="2009903"/>
            </a:xfrm>
            <a:custGeom>
              <a:avLst/>
              <a:gdLst>
                <a:gd name="connsiteX0" fmla="*/ 0 w 2777306"/>
                <a:gd name="connsiteY0" fmla="*/ 334406 h 2006393"/>
                <a:gd name="connsiteX1" fmla="*/ 334406 w 2777306"/>
                <a:gd name="connsiteY1" fmla="*/ 0 h 2006393"/>
                <a:gd name="connsiteX2" fmla="*/ 2442900 w 2777306"/>
                <a:gd name="connsiteY2" fmla="*/ 0 h 2006393"/>
                <a:gd name="connsiteX3" fmla="*/ 2777306 w 2777306"/>
                <a:gd name="connsiteY3" fmla="*/ 334406 h 2006393"/>
                <a:gd name="connsiteX4" fmla="*/ 2777306 w 2777306"/>
                <a:gd name="connsiteY4" fmla="*/ 1671987 h 2006393"/>
                <a:gd name="connsiteX5" fmla="*/ 2442900 w 2777306"/>
                <a:gd name="connsiteY5" fmla="*/ 2006393 h 2006393"/>
                <a:gd name="connsiteX6" fmla="*/ 334406 w 2777306"/>
                <a:gd name="connsiteY6" fmla="*/ 2006393 h 2006393"/>
                <a:gd name="connsiteX7" fmla="*/ 0 w 2777306"/>
                <a:gd name="connsiteY7" fmla="*/ 1671987 h 2006393"/>
                <a:gd name="connsiteX8" fmla="*/ 0 w 2777306"/>
                <a:gd name="connsiteY8" fmla="*/ 334406 h 20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77306" h="2006393">
                  <a:moveTo>
                    <a:pt x="0" y="334406"/>
                  </a:moveTo>
                  <a:cubicBezTo>
                    <a:pt x="0" y="149719"/>
                    <a:pt x="149719" y="0"/>
                    <a:pt x="334406" y="0"/>
                  </a:cubicBezTo>
                  <a:lnTo>
                    <a:pt x="2442900" y="0"/>
                  </a:lnTo>
                  <a:cubicBezTo>
                    <a:pt x="2627587" y="0"/>
                    <a:pt x="2777306" y="149719"/>
                    <a:pt x="2777306" y="334406"/>
                  </a:cubicBezTo>
                  <a:lnTo>
                    <a:pt x="2777306" y="1671987"/>
                  </a:lnTo>
                  <a:cubicBezTo>
                    <a:pt x="2777306" y="1856674"/>
                    <a:pt x="2627587" y="2006393"/>
                    <a:pt x="2442900" y="2006393"/>
                  </a:cubicBezTo>
                  <a:lnTo>
                    <a:pt x="334406" y="2006393"/>
                  </a:lnTo>
                  <a:cubicBezTo>
                    <a:pt x="149719" y="2006393"/>
                    <a:pt x="0" y="1856674"/>
                    <a:pt x="0" y="1671987"/>
                  </a:cubicBezTo>
                  <a:lnTo>
                    <a:pt x="0" y="3344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758" tIns="187758" rIns="187758" bIns="187758" numCol="1" spcCol="1270" anchor="ctr" anchorCtr="0">
              <a:noAutofit/>
            </a:bodyPr>
            <a:lstStyle/>
            <a:p>
              <a:pPr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700" b="1" kern="1200" dirty="0"/>
                <a:t>Energy </a:t>
              </a:r>
              <a:r>
                <a:rPr lang="en-GB" sz="2700" b="1" kern="1200" dirty="0" smtClean="0"/>
                <a:t>model</a:t>
              </a:r>
              <a:endParaRPr lang="en-GB" sz="27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5331697" y="3057503"/>
              <a:ext cx="2518336" cy="2009903"/>
            </a:xfrm>
            <a:custGeom>
              <a:avLst/>
              <a:gdLst>
                <a:gd name="connsiteX0" fmla="*/ 0 w 2777306"/>
                <a:gd name="connsiteY0" fmla="*/ 334406 h 2006393"/>
                <a:gd name="connsiteX1" fmla="*/ 334406 w 2777306"/>
                <a:gd name="connsiteY1" fmla="*/ 0 h 2006393"/>
                <a:gd name="connsiteX2" fmla="*/ 2442900 w 2777306"/>
                <a:gd name="connsiteY2" fmla="*/ 0 h 2006393"/>
                <a:gd name="connsiteX3" fmla="*/ 2777306 w 2777306"/>
                <a:gd name="connsiteY3" fmla="*/ 334406 h 2006393"/>
                <a:gd name="connsiteX4" fmla="*/ 2777306 w 2777306"/>
                <a:gd name="connsiteY4" fmla="*/ 1671987 h 2006393"/>
                <a:gd name="connsiteX5" fmla="*/ 2442900 w 2777306"/>
                <a:gd name="connsiteY5" fmla="*/ 2006393 h 2006393"/>
                <a:gd name="connsiteX6" fmla="*/ 334406 w 2777306"/>
                <a:gd name="connsiteY6" fmla="*/ 2006393 h 2006393"/>
                <a:gd name="connsiteX7" fmla="*/ 0 w 2777306"/>
                <a:gd name="connsiteY7" fmla="*/ 1671987 h 2006393"/>
                <a:gd name="connsiteX8" fmla="*/ 0 w 2777306"/>
                <a:gd name="connsiteY8" fmla="*/ 334406 h 20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77306" h="2006393">
                  <a:moveTo>
                    <a:pt x="0" y="334406"/>
                  </a:moveTo>
                  <a:cubicBezTo>
                    <a:pt x="0" y="149719"/>
                    <a:pt x="149719" y="0"/>
                    <a:pt x="334406" y="0"/>
                  </a:cubicBezTo>
                  <a:lnTo>
                    <a:pt x="2442900" y="0"/>
                  </a:lnTo>
                  <a:cubicBezTo>
                    <a:pt x="2627587" y="0"/>
                    <a:pt x="2777306" y="149719"/>
                    <a:pt x="2777306" y="334406"/>
                  </a:cubicBezTo>
                  <a:lnTo>
                    <a:pt x="2777306" y="1671987"/>
                  </a:lnTo>
                  <a:cubicBezTo>
                    <a:pt x="2777306" y="1856674"/>
                    <a:pt x="2627587" y="2006393"/>
                    <a:pt x="2442900" y="2006393"/>
                  </a:cubicBezTo>
                  <a:lnTo>
                    <a:pt x="334406" y="2006393"/>
                  </a:lnTo>
                  <a:cubicBezTo>
                    <a:pt x="149719" y="2006393"/>
                    <a:pt x="0" y="1856674"/>
                    <a:pt x="0" y="1671987"/>
                  </a:cubicBezTo>
                  <a:lnTo>
                    <a:pt x="0" y="334406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758" tIns="187758" rIns="187758" bIns="187758" numCol="1" spcCol="1270" anchor="ctr" anchorCtr="0">
              <a:noAutofit/>
            </a:bodyPr>
            <a:lstStyle/>
            <a:p>
              <a:pPr algn="ctr" defTabSz="1333500">
                <a:spcBef>
                  <a:spcPct val="0"/>
                </a:spcBef>
              </a:pPr>
              <a:r>
                <a:rPr lang="en-GB" sz="2700" b="1" kern="1200" dirty="0"/>
                <a:t>Land-use </a:t>
              </a:r>
              <a:r>
                <a:rPr lang="en-GB" sz="2700" b="1" kern="1200" dirty="0" smtClean="0"/>
                <a:t>model </a:t>
              </a:r>
              <a:endParaRPr lang="en-GB" sz="2700" b="1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726581" y="3057503"/>
              <a:ext cx="2518336" cy="2009903"/>
            </a:xfrm>
            <a:custGeom>
              <a:avLst/>
              <a:gdLst>
                <a:gd name="connsiteX0" fmla="*/ 0 w 2777306"/>
                <a:gd name="connsiteY0" fmla="*/ 334406 h 2006393"/>
                <a:gd name="connsiteX1" fmla="*/ 334406 w 2777306"/>
                <a:gd name="connsiteY1" fmla="*/ 0 h 2006393"/>
                <a:gd name="connsiteX2" fmla="*/ 2442900 w 2777306"/>
                <a:gd name="connsiteY2" fmla="*/ 0 h 2006393"/>
                <a:gd name="connsiteX3" fmla="*/ 2777306 w 2777306"/>
                <a:gd name="connsiteY3" fmla="*/ 334406 h 2006393"/>
                <a:gd name="connsiteX4" fmla="*/ 2777306 w 2777306"/>
                <a:gd name="connsiteY4" fmla="*/ 1671987 h 2006393"/>
                <a:gd name="connsiteX5" fmla="*/ 2442900 w 2777306"/>
                <a:gd name="connsiteY5" fmla="*/ 2006393 h 2006393"/>
                <a:gd name="connsiteX6" fmla="*/ 334406 w 2777306"/>
                <a:gd name="connsiteY6" fmla="*/ 2006393 h 2006393"/>
                <a:gd name="connsiteX7" fmla="*/ 0 w 2777306"/>
                <a:gd name="connsiteY7" fmla="*/ 1671987 h 2006393"/>
                <a:gd name="connsiteX8" fmla="*/ 0 w 2777306"/>
                <a:gd name="connsiteY8" fmla="*/ 334406 h 20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77306" h="2006393">
                  <a:moveTo>
                    <a:pt x="0" y="334406"/>
                  </a:moveTo>
                  <a:cubicBezTo>
                    <a:pt x="0" y="149719"/>
                    <a:pt x="149719" y="0"/>
                    <a:pt x="334406" y="0"/>
                  </a:cubicBezTo>
                  <a:lnTo>
                    <a:pt x="2442900" y="0"/>
                  </a:lnTo>
                  <a:cubicBezTo>
                    <a:pt x="2627587" y="0"/>
                    <a:pt x="2777306" y="149719"/>
                    <a:pt x="2777306" y="334406"/>
                  </a:cubicBezTo>
                  <a:lnTo>
                    <a:pt x="2777306" y="1671987"/>
                  </a:lnTo>
                  <a:cubicBezTo>
                    <a:pt x="2777306" y="1856674"/>
                    <a:pt x="2627587" y="2006393"/>
                    <a:pt x="2442900" y="2006393"/>
                  </a:cubicBezTo>
                  <a:lnTo>
                    <a:pt x="334406" y="2006393"/>
                  </a:lnTo>
                  <a:cubicBezTo>
                    <a:pt x="149719" y="2006393"/>
                    <a:pt x="0" y="1856674"/>
                    <a:pt x="0" y="1671987"/>
                  </a:cubicBezTo>
                  <a:lnTo>
                    <a:pt x="0" y="334406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758" tIns="187758" rIns="187758" bIns="187758" numCol="1" spcCol="1270" anchor="ctr" anchorCtr="0">
              <a:noAutofit/>
            </a:bodyPr>
            <a:lstStyle/>
            <a:p>
              <a:pPr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700" b="1" kern="1200" dirty="0"/>
                <a:t>Water </a:t>
              </a:r>
              <a:r>
                <a:rPr lang="en-GB" sz="2700" b="1" kern="1200" dirty="0" smtClean="0"/>
                <a:t>model</a:t>
              </a:r>
              <a:endParaRPr lang="en-GB" sz="2700" kern="1200" dirty="0"/>
            </a:p>
          </p:txBody>
        </p:sp>
      </p:grpSp>
      <p:sp>
        <p:nvSpPr>
          <p:cNvPr id="14" name="Left-Right Arrow 13"/>
          <p:cNvSpPr/>
          <p:nvPr/>
        </p:nvSpPr>
        <p:spPr>
          <a:xfrm flipV="1">
            <a:off x="3961029" y="3900789"/>
            <a:ext cx="1214204" cy="309146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19" name="Right Arrow 18"/>
          <p:cNvSpPr/>
          <p:nvPr/>
        </p:nvSpPr>
        <p:spPr>
          <a:xfrm rot="10800000">
            <a:off x="7142597" y="3520201"/>
            <a:ext cx="1130754" cy="1774107"/>
          </a:xfrm>
          <a:prstGeom prst="rightArrow">
            <a:avLst>
              <a:gd name="adj1" fmla="val 50000"/>
              <a:gd name="adj2" fmla="val 20044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7751543" y="2316349"/>
            <a:ext cx="10658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Greenhouse gas emissions</a:t>
            </a:r>
            <a:endParaRPr lang="en-GB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7289321" y="4145900"/>
            <a:ext cx="10412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Precipitation, temperature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17997" y="4952547"/>
            <a:ext cx="2295000" cy="708839"/>
          </a:xfrm>
          <a:prstGeom prst="roundRect">
            <a:avLst>
              <a:gd name="adj" fmla="val 1595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28588" indent="-128588" algn="ctr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rgbClr val="333333"/>
                </a:solidFill>
              </a:rPr>
              <a:t>Water for biofuel </a:t>
            </a:r>
            <a:r>
              <a:rPr lang="en-GB" sz="900" dirty="0" smtClean="0">
                <a:solidFill>
                  <a:srgbClr val="333333"/>
                </a:solidFill>
              </a:rPr>
              <a:t>crops </a:t>
            </a:r>
            <a:r>
              <a:rPr lang="en-GB" sz="900" dirty="0">
                <a:solidFill>
                  <a:srgbClr val="333333"/>
                </a:solidFill>
              </a:rPr>
              <a:t>(</a:t>
            </a:r>
            <a:r>
              <a:rPr lang="en-GB" sz="900" dirty="0" smtClean="0">
                <a:solidFill>
                  <a:srgbClr val="333333"/>
                </a:solidFill>
              </a:rPr>
              <a:t>rain-fed </a:t>
            </a:r>
            <a:r>
              <a:rPr lang="en-GB" sz="900" dirty="0">
                <a:solidFill>
                  <a:srgbClr val="333333"/>
                </a:solidFill>
              </a:rPr>
              <a:t>and irrigated)</a:t>
            </a:r>
          </a:p>
          <a:p>
            <a:pPr marL="128588" indent="-128588" algn="ctr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rgbClr val="333333"/>
                </a:solidFill>
              </a:rPr>
              <a:t>Water needs for food, feed and fibre crops (rain-fed and irrigated)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0593" y="2044791"/>
            <a:ext cx="2464151" cy="1164521"/>
          </a:xfrm>
          <a:prstGeom prst="roundRect">
            <a:avLst>
              <a:gd name="adj" fmla="val 1595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14313" indent="-214313" algn="r">
              <a:buFont typeface="Arial" panose="020B0604020202020204" pitchFamily="34" charset="0"/>
              <a:buChar char="•"/>
              <a:tabLst>
                <a:tab pos="2022872" algn="l"/>
              </a:tabLst>
            </a:pPr>
            <a:r>
              <a:rPr lang="en-GB" sz="900" dirty="0">
                <a:solidFill>
                  <a:srgbClr val="333333"/>
                </a:solidFill>
              </a:rPr>
              <a:t>Energy for water processing and treatment</a:t>
            </a:r>
          </a:p>
          <a:p>
            <a:pPr marL="214313" indent="-214313" algn="r">
              <a:buFont typeface="Arial" panose="020B0604020202020204" pitchFamily="34" charset="0"/>
              <a:buChar char="•"/>
              <a:tabLst>
                <a:tab pos="2022872" algn="l"/>
              </a:tabLst>
            </a:pPr>
            <a:r>
              <a:rPr lang="en-GB" sz="900" dirty="0">
                <a:solidFill>
                  <a:srgbClr val="333333"/>
                </a:solidFill>
              </a:rPr>
              <a:t>Energy for water pumping</a:t>
            </a:r>
          </a:p>
          <a:p>
            <a:pPr marL="214313" indent="-214313" algn="r">
              <a:buFont typeface="Arial" panose="020B0604020202020204" pitchFamily="34" charset="0"/>
              <a:buChar char="•"/>
              <a:tabLst>
                <a:tab pos="2022872" algn="l"/>
              </a:tabLst>
            </a:pPr>
            <a:r>
              <a:rPr lang="en-GB" sz="900" dirty="0">
                <a:solidFill>
                  <a:srgbClr val="333333"/>
                </a:solidFill>
              </a:rPr>
              <a:t>Energy for desalination</a:t>
            </a:r>
          </a:p>
          <a:p>
            <a:pPr marL="214313" indent="-214313" algn="r">
              <a:buFont typeface="Arial" panose="020B0604020202020204" pitchFamily="34" charset="0"/>
              <a:buChar char="•"/>
              <a:tabLst>
                <a:tab pos="2022872" algn="l"/>
              </a:tabLst>
            </a:pPr>
            <a:r>
              <a:rPr lang="en-GB" sz="900" dirty="0">
                <a:solidFill>
                  <a:srgbClr val="333333"/>
                </a:solidFill>
              </a:rPr>
              <a:t>Water available for hydropower</a:t>
            </a:r>
          </a:p>
          <a:p>
            <a:pPr marL="214313" indent="-214313" algn="r">
              <a:buFont typeface="Arial" panose="020B0604020202020204" pitchFamily="34" charset="0"/>
              <a:buChar char="•"/>
              <a:tabLst>
                <a:tab pos="1885950" algn="l"/>
              </a:tabLst>
            </a:pPr>
            <a:r>
              <a:rPr lang="en-GB" sz="900" dirty="0">
                <a:solidFill>
                  <a:srgbClr val="333333"/>
                </a:solidFill>
              </a:rPr>
              <a:t>Water for power plant cooling</a:t>
            </a:r>
          </a:p>
          <a:p>
            <a:pPr marL="214313" indent="-214313" algn="r">
              <a:buFont typeface="Arial" panose="020B0604020202020204" pitchFamily="34" charset="0"/>
              <a:buChar char="•"/>
              <a:tabLst>
                <a:tab pos="2022872" algn="l"/>
              </a:tabLst>
            </a:pPr>
            <a:r>
              <a:rPr lang="en-GB" sz="900" dirty="0">
                <a:solidFill>
                  <a:srgbClr val="333333"/>
                </a:solidFill>
              </a:rPr>
              <a:t> Water for (bio-</a:t>
            </a:r>
            <a:r>
              <a:rPr lang="en-GB" sz="900" dirty="0" smtClean="0">
                <a:solidFill>
                  <a:srgbClr val="333333"/>
                </a:solidFill>
              </a:rPr>
              <a:t>) fuel </a:t>
            </a:r>
            <a:r>
              <a:rPr lang="en-GB" sz="900" dirty="0">
                <a:solidFill>
                  <a:srgbClr val="333333"/>
                </a:solidFill>
              </a:rPr>
              <a:t>processing</a:t>
            </a:r>
          </a:p>
        </p:txBody>
      </p:sp>
      <p:sp>
        <p:nvSpPr>
          <p:cNvPr id="26" name="Left-Right Arrow 25"/>
          <p:cNvSpPr/>
          <p:nvPr/>
        </p:nvSpPr>
        <p:spPr>
          <a:xfrm rot="2615760" flipV="1">
            <a:off x="4974198" y="3134150"/>
            <a:ext cx="1199537" cy="309146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7" name="Left-Right Arrow 26"/>
          <p:cNvSpPr/>
          <p:nvPr/>
        </p:nvSpPr>
        <p:spPr>
          <a:xfrm rot="18983425" flipV="1">
            <a:off x="2852042" y="3200101"/>
            <a:ext cx="1214204" cy="309146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5" name="Rectangle 4"/>
          <p:cNvSpPr/>
          <p:nvPr/>
        </p:nvSpPr>
        <p:spPr>
          <a:xfrm>
            <a:off x="3598625" y="222712"/>
            <a:ext cx="1881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CLEWS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1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0701E-6 1.11111E-6 L -0.02774 0.00741 C -0.03361 0.00903 -0.0422 0.01018 -0.05145 0.01111 C -0.06187 0.01204 -0.0702 0.01227 -0.07606 0.01204 L -0.1042 0.00972 " pathEditMode="relative" rAng="10622344" ptsTypes="FffFF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7" y="81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708E-6 -2.59259E-6 L -0.02774 0.00741 C -0.0336 0.00903 -0.04219 0.01019 -0.05144 0.01111 C -0.06186 0.01204 -0.0702 0.01227 -0.07606 0.01204 L -0.10419 0.00972 " pathEditMode="relative" rAng="10622344" ptsTypes="FffFF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7" y="81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757E-6 -2.59259E-6 L -0.02775 0.00741 C -0.03361 0.00903 -0.0422 0.01019 -0.05145 0.01111 C -0.06187 0.01204 -0.07021 0.01227 -0.07607 0.01204 L -0.1042 0.00972 " pathEditMode="relative" rAng="10622344" ptsTypes="FffFF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7" y="81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1826E-6 -4.44444E-6 L -0.02774 0.00741 C -0.0336 0.00903 -0.04219 0.01019 -0.05144 0.01112 C -0.06186 0.01204 -0.0702 0.01227 -0.07606 0.01204 L -0.10419 0.00973 " pathEditMode="relative" rAng="10622344" ptsTypes="FffFF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7" y="81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4501E-6 4.07407E-6 L -0.02774 0.0074 C -0.0336 0.00902 -0.04219 0.01018 -0.05144 0.01111 C -0.06186 0.01203 -0.0702 0.01226 -0.07606 0.01203 L -0.10419 0.00972 " pathEditMode="relative" rAng="10622344" ptsTypes="FffFF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7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7174E-6 -4.81481E-6 L -0.02774 0.00741 C -0.0336 0.00903 -0.0422 0.01019 -0.05145 0.01112 C -0.06187 0.01204 -0.0702 0.01227 -0.07606 0.01204 L -0.1042 0.00973 " pathEditMode="relative" rAng="10622344" ptsTypes="FffFF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7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232E-6 2.59259E-6 L -0.02775 0.0074 C -0.03361 0.00903 -0.0422 0.01018 -0.05145 0.01111 C -0.06187 0.01203 -0.0702 0.01227 -0.07607 0.01203 L -0.1042 0.00972 " pathEditMode="relative" rAng="10622344" ptsTypes="FffFF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7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4" grpId="0" animBg="1"/>
      <p:bldP spid="13" grpId="0" animBg="1"/>
      <p:bldP spid="14" grpId="0" animBg="1"/>
      <p:bldP spid="14" grpId="1" animBg="1"/>
      <p:bldP spid="19" grpId="0" animBg="1"/>
      <p:bldP spid="8" grpId="0"/>
      <p:bldP spid="20" grpId="0"/>
      <p:bldP spid="25" grpId="0" animBg="1"/>
      <p:bldP spid="25" grpId="1" animBg="1"/>
      <p:bldP spid="18" grpId="0" animBg="1"/>
      <p:bldP spid="18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476639" y="2202775"/>
            <a:ext cx="2177644" cy="2166023"/>
          </a:xfrm>
          <a:prstGeom prst="ellipse">
            <a:avLst/>
          </a:prstGeom>
          <a:solidFill>
            <a:srgbClr val="CCC0D9"/>
          </a:solidFill>
          <a:ln w="25400" cap="flat" cmpd="sng">
            <a:solidFill>
              <a:srgbClr val="CCC0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rgbClr val="3F3151"/>
                </a:solidFill>
                <a:latin typeface="Cambria"/>
                <a:ea typeface="Cambria"/>
                <a:cs typeface="Cambria"/>
                <a:sym typeface="Cambria"/>
              </a:rPr>
              <a:t>Economy-wide</a:t>
            </a:r>
          </a:p>
        </p:txBody>
      </p:sp>
      <p:sp>
        <p:nvSpPr>
          <p:cNvPr id="190" name="Shape 190"/>
          <p:cNvSpPr/>
          <p:nvPr/>
        </p:nvSpPr>
        <p:spPr>
          <a:xfrm>
            <a:off x="2411381" y="2050375"/>
            <a:ext cx="2239417" cy="2078713"/>
          </a:xfrm>
          <a:prstGeom prst="ellipse">
            <a:avLst/>
          </a:prstGeom>
          <a:solidFill>
            <a:srgbClr val="B6DDE7"/>
          </a:solidFill>
          <a:ln w="25400" cap="flat" cmpd="sng">
            <a:solidFill>
              <a:srgbClr val="B6DDE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rgbClr val="205867"/>
                </a:solidFill>
                <a:latin typeface="Cambria"/>
                <a:ea typeface="Cambria"/>
                <a:cs typeface="Cambria"/>
                <a:sym typeface="Cambria"/>
              </a:rPr>
              <a:t>Socio- economic impact</a:t>
            </a:r>
          </a:p>
        </p:txBody>
      </p:sp>
      <p:sp>
        <p:nvSpPr>
          <p:cNvPr id="191" name="Shape 191"/>
          <p:cNvSpPr/>
          <p:nvPr/>
        </p:nvSpPr>
        <p:spPr>
          <a:xfrm>
            <a:off x="252604" y="4229100"/>
            <a:ext cx="2135493" cy="1818896"/>
          </a:xfrm>
          <a:prstGeom prst="ellipse">
            <a:avLst/>
          </a:prstGeom>
          <a:solidFill>
            <a:srgbClr val="D99593"/>
          </a:solidFill>
          <a:ln w="25400" cap="flat" cmpd="sng">
            <a:solidFill>
              <a:srgbClr val="D9959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 dirty="0">
                <a:solidFill>
                  <a:srgbClr val="632423"/>
                </a:solidFill>
                <a:latin typeface="Cambria"/>
                <a:ea typeface="Cambria"/>
                <a:cs typeface="Cambria"/>
                <a:sym typeface="Cambria"/>
              </a:rPr>
              <a:t>Energy </a:t>
            </a:r>
            <a:r>
              <a:rPr lang="en-GB" sz="2400" dirty="0" smtClean="0">
                <a:solidFill>
                  <a:srgbClr val="632423"/>
                </a:solidFill>
                <a:latin typeface="Cambria"/>
                <a:ea typeface="Cambria"/>
                <a:cs typeface="Cambria"/>
                <a:sym typeface="Cambria"/>
              </a:rPr>
              <a:t>systems</a:t>
            </a:r>
            <a:endParaRPr lang="en-GB" sz="2400" dirty="0">
              <a:solidFill>
                <a:srgbClr val="63242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2214875" y="4078548"/>
            <a:ext cx="2561889" cy="2115765"/>
          </a:xfrm>
          <a:prstGeom prst="ellipse">
            <a:avLst/>
          </a:prstGeom>
          <a:solidFill>
            <a:srgbClr val="C2D59B"/>
          </a:solidFill>
          <a:ln w="25400" cap="flat" cmpd="sng">
            <a:solidFill>
              <a:srgbClr val="C2D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Integrated Assessment System Modelling </a:t>
            </a:r>
          </a:p>
        </p:txBody>
      </p:sp>
      <p:pic>
        <p:nvPicPr>
          <p:cNvPr id="193" name="Shape 193" descr="website-header_long"/>
          <p:cNvPicPr preferRelativeResize="0"/>
          <p:nvPr/>
        </p:nvPicPr>
        <p:blipFill rotWithShape="1">
          <a:blip r:embed="rId3">
            <a:alphaModFix/>
          </a:blip>
          <a:srcRect r="19539"/>
          <a:stretch/>
        </p:blipFill>
        <p:spPr>
          <a:xfrm>
            <a:off x="-3176" y="-48739"/>
            <a:ext cx="9147175" cy="10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>
            <a:off x="117067" y="1629404"/>
            <a:ext cx="5095009" cy="5242694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40413" y="912620"/>
            <a:ext cx="4531587" cy="60257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3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Modelling </a:t>
            </a:r>
            <a:r>
              <a:rPr lang="en-GB" sz="36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endParaRPr lang="en-GB" sz="3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4572000" y="912620"/>
            <a:ext cx="4571999" cy="60257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4616557" y="1237237"/>
            <a:ext cx="4560233" cy="5602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50" b="1" i="0" u="none" strike="noStrike" cap="none" dirty="0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lang="en-GB" sz="2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Sound, adapted </a:t>
            </a:r>
            <a:r>
              <a:rPr lang="en-GB" sz="2000" b="0" i="0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GB" sz="2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based on NATIONAL development    </a:t>
            </a:r>
            <a:r>
              <a:rPr lang="en-GB" sz="2000" b="0" i="0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PRIORITIES. </a:t>
            </a:r>
            <a:endParaRPr lang="en-GB" sz="20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lang="en-GB" sz="2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 suite of models. No single model can cover all relevant </a:t>
            </a:r>
            <a:r>
              <a:rPr lang="en-GB" sz="2000" b="0" i="0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issues.</a:t>
            </a:r>
            <a:endParaRPr lang="en-GB" sz="20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lang="en-GB" sz="2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Accessible, unrestrained from proprietary specification (open source</a:t>
            </a:r>
            <a:r>
              <a:rPr lang="en-GB" sz="2000" b="0" i="0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lang="en-GB" sz="20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lang="en-GB" sz="2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User-friendly, communication </a:t>
            </a:r>
            <a:r>
              <a:rPr lang="en-GB" sz="2000" b="0" i="0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effective.</a:t>
            </a:r>
            <a:endParaRPr lang="en-GB" sz="20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lang="en-GB" sz="2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Tapping </a:t>
            </a:r>
            <a:r>
              <a:rPr lang="en-GB" sz="2000" b="0" i="0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research </a:t>
            </a:r>
            <a:r>
              <a:rPr lang="en-GB" sz="20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GB" sz="2000" b="0" i="0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knowledge-creation </a:t>
            </a:r>
            <a:r>
              <a:rPr lang="en-GB" sz="2000" b="0" i="0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communities.</a:t>
            </a:r>
            <a:endParaRPr lang="en-GB" sz="20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lang="en-GB" sz="2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Responding to demands for </a:t>
            </a:r>
            <a:r>
              <a:rPr lang="en-GB" sz="2000" b="0" i="0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CAPACITY-BUILDING.</a:t>
            </a:r>
            <a:endParaRPr lang="en-GB" sz="20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-3176" y="-48739"/>
            <a:ext cx="9147175" cy="96136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Addressing complexity</a:t>
            </a:r>
          </a:p>
        </p:txBody>
      </p:sp>
      <p:sp>
        <p:nvSpPr>
          <p:cNvPr id="199" name="Shape 199"/>
          <p:cNvSpPr/>
          <p:nvPr/>
        </p:nvSpPr>
        <p:spPr>
          <a:xfrm>
            <a:off x="2366408" y="4196714"/>
            <a:ext cx="2561889" cy="2115765"/>
          </a:xfrm>
          <a:prstGeom prst="ellipse">
            <a:avLst/>
          </a:prstGeom>
          <a:solidFill>
            <a:srgbClr val="C2D59B"/>
          </a:solidFill>
          <a:ln w="25400" cap="flat" cmpd="sng">
            <a:solidFill>
              <a:srgbClr val="C2D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 dirty="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Integrated </a:t>
            </a:r>
            <a:r>
              <a:rPr lang="en-GB" sz="2400" dirty="0" smtClean="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assessment </a:t>
            </a:r>
            <a:r>
              <a:rPr lang="en-GB" sz="2400" dirty="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lang="en-GB" sz="2400" dirty="0" smtClean="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ystem</a:t>
            </a:r>
            <a:endParaRPr lang="en-GB" sz="2400" dirty="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1143000" y="5715000"/>
            <a:ext cx="2159708" cy="1124713"/>
          </a:xfrm>
          <a:prstGeom prst="ellipse">
            <a:avLst/>
          </a:prstGeom>
          <a:solidFill>
            <a:srgbClr val="D99593"/>
          </a:solidFill>
          <a:ln w="25400" cap="flat" cmpd="sng">
            <a:solidFill>
              <a:srgbClr val="D9959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 dirty="0">
                <a:solidFill>
                  <a:srgbClr val="632423"/>
                </a:solidFill>
                <a:latin typeface="Cambria"/>
                <a:ea typeface="Cambria"/>
                <a:cs typeface="Cambria"/>
                <a:sym typeface="Cambria"/>
              </a:rPr>
              <a:t>Electricity for </a:t>
            </a:r>
            <a:r>
              <a:rPr lang="en-GB" sz="2400" dirty="0" smtClean="0">
                <a:solidFill>
                  <a:srgbClr val="632423"/>
                </a:solidFill>
                <a:latin typeface="Cambria"/>
                <a:ea typeface="Cambria"/>
                <a:cs typeface="Cambria"/>
                <a:sym typeface="Cambria"/>
              </a:rPr>
              <a:t>all</a:t>
            </a:r>
            <a:endParaRPr lang="en-GB" sz="2400" dirty="0">
              <a:solidFill>
                <a:srgbClr val="63242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614362" y="0"/>
            <a:ext cx="7847012" cy="11913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GB" sz="3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BUILDING ANALYTICAL CAPACITY FOR SUSTAINABLE DEVELOPMENT POLICIES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419362" y="1191304"/>
            <a:ext cx="1985164" cy="50504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GB" sz="2400" b="0" i="1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2015-2017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GB" sz="24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Bolivia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GB" sz="24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Costa Rica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GB" sz="2400" b="0" i="0" u="none" strike="noStrike" cap="none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Ghana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GB" sz="2400" b="0" i="0" u="none" strike="noStrike" cap="none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Kyrgyzstan</a:t>
            </a:r>
            <a:endParaRPr lang="en-GB" sz="24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GB" sz="2400" b="0" i="0" u="none" strike="noStrike" cap="none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Mongolia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GB" sz="2400" b="0" i="0" u="none" strike="noStrike" cap="none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Nicaragua</a:t>
            </a:r>
            <a:endParaRPr lang="en-GB" sz="24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GB" sz="24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Paraguay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GB" sz="24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Uganda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GB" sz="24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208" name="Shape 208" descr="C:\Users\Dpad.Consultant3\Downloads\6Octubre_map_rough_1\Slide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413" y="2210598"/>
            <a:ext cx="5078896" cy="274306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884580" y="1174012"/>
            <a:ext cx="5264565" cy="50504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GB" sz="24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2005-2015</a:t>
            </a: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GB" sz="24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20 countries</a:t>
            </a: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i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GB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1307950" y="1486601"/>
            <a:ext cx="1511114" cy="359858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WATER MODELLING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use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Scenarios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Interpreting</a:t>
            </a:r>
          </a:p>
        </p:txBody>
      </p:sp>
      <p:sp>
        <p:nvSpPr>
          <p:cNvPr id="225" name="Shape 225"/>
          <p:cNvSpPr/>
          <p:nvPr/>
        </p:nvSpPr>
        <p:spPr>
          <a:xfrm>
            <a:off x="5209169" y="1486601"/>
            <a:ext cx="1522724" cy="359858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INTEGRATED MODELLING CLEWS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use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Scenarios </a:t>
            </a:r>
            <a:r>
              <a:rPr lang="en-GB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Interpreting</a:t>
            </a:r>
          </a:p>
        </p:txBody>
      </p:sp>
      <p:sp>
        <p:nvSpPr>
          <p:cNvPr id="226" name="Shape 226"/>
          <p:cNvSpPr/>
          <p:nvPr/>
        </p:nvSpPr>
        <p:spPr>
          <a:xfrm>
            <a:off x="7166950" y="1486600"/>
            <a:ext cx="1522224" cy="4259250"/>
          </a:xfrm>
          <a:prstGeom prst="roundRect">
            <a:avLst>
              <a:gd name="adj" fmla="val 16667"/>
            </a:avLst>
          </a:prstGeom>
          <a:solidFill>
            <a:srgbClr val="76923C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Insights from modeling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Informing policy debate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Outreach, disseminate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8749586" y="1486601"/>
            <a:ext cx="382816" cy="374441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 ICATIONS</a:t>
            </a:r>
          </a:p>
        </p:txBody>
      </p:sp>
      <p:sp>
        <p:nvSpPr>
          <p:cNvPr id="228" name="Shape 228"/>
          <p:cNvSpPr/>
          <p:nvPr/>
        </p:nvSpPr>
        <p:spPr>
          <a:xfrm>
            <a:off x="11933" y="0"/>
            <a:ext cx="9120469" cy="332655"/>
          </a:xfrm>
          <a:prstGeom prst="rect">
            <a:avLst/>
          </a:prstGeom>
          <a:solidFill>
            <a:srgbClr val="FDE9D8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SCHEDULE OF ACTIVITIES: CLEWS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2859428" y="1664310"/>
            <a:ext cx="274583" cy="3831818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837257" y="1651553"/>
            <a:ext cx="274583" cy="3831818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198124" y="1486601"/>
            <a:ext cx="1578721" cy="359858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ENERGY MODELLING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use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Scenarios </a:t>
            </a:r>
            <a:r>
              <a:rPr lang="en-GB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Interpreting</a:t>
            </a:r>
          </a:p>
        </p:txBody>
      </p:sp>
      <p:cxnSp>
        <p:nvCxnSpPr>
          <p:cNvPr id="232" name="Shape 232"/>
          <p:cNvCxnSpPr/>
          <p:nvPr/>
        </p:nvCxnSpPr>
        <p:spPr>
          <a:xfrm>
            <a:off x="3995935" y="6427342"/>
            <a:ext cx="4731369" cy="39103"/>
          </a:xfrm>
          <a:prstGeom prst="straightConnector1">
            <a:avLst/>
          </a:prstGeom>
          <a:noFill/>
          <a:ln w="7620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33" name="Shape 233"/>
          <p:cNvCxnSpPr/>
          <p:nvPr/>
        </p:nvCxnSpPr>
        <p:spPr>
          <a:xfrm rot="10800000" flipH="1">
            <a:off x="370626" y="6767925"/>
            <a:ext cx="3625309" cy="22727"/>
          </a:xfrm>
          <a:prstGeom prst="straightConnector1">
            <a:avLst/>
          </a:prstGeom>
          <a:noFill/>
          <a:ln w="7620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4" name="Shape 234"/>
          <p:cNvSpPr/>
          <p:nvPr/>
        </p:nvSpPr>
        <p:spPr>
          <a:xfrm>
            <a:off x="7163453" y="561852"/>
            <a:ext cx="1586133" cy="720298"/>
          </a:xfrm>
          <a:prstGeom prst="roundRect">
            <a:avLst>
              <a:gd name="adj" fmla="val 16667"/>
            </a:avLst>
          </a:prstGeom>
          <a:solidFill>
            <a:srgbClr val="B7CCE4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WORKSHOP 4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hours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6831953" y="1695255"/>
            <a:ext cx="274583" cy="3831818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75126" y="1486600"/>
            <a:ext cx="322333" cy="230015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SCOPING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645710" y="1486600"/>
            <a:ext cx="425105" cy="4287252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GATHER ING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645710" y="5905030"/>
            <a:ext cx="8066787" cy="423955"/>
          </a:xfrm>
          <a:prstGeom prst="roundRect">
            <a:avLst>
              <a:gd name="adj" fmla="val 16667"/>
            </a:avLst>
          </a:prstGeom>
          <a:solidFill>
            <a:srgbClr val="76923C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ITERACTIVE MODEL BUILDING</a:t>
            </a:r>
          </a:p>
        </p:txBody>
      </p:sp>
      <p:sp>
        <p:nvSpPr>
          <p:cNvPr id="239" name="Shape 239"/>
          <p:cNvSpPr/>
          <p:nvPr/>
        </p:nvSpPr>
        <p:spPr>
          <a:xfrm>
            <a:off x="6557297" y="6435910"/>
            <a:ext cx="154309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24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year</a:t>
            </a:r>
          </a:p>
        </p:txBody>
      </p:sp>
      <p:sp>
        <p:nvSpPr>
          <p:cNvPr id="240" name="Shape 240"/>
          <p:cNvSpPr/>
          <p:nvPr/>
        </p:nvSpPr>
        <p:spPr>
          <a:xfrm>
            <a:off x="1277657" y="561852"/>
            <a:ext cx="1511114" cy="720298"/>
          </a:xfrm>
          <a:prstGeom prst="roundRect">
            <a:avLst>
              <a:gd name="adj" fmla="val 16667"/>
            </a:avLst>
          </a:prstGeom>
          <a:solidFill>
            <a:srgbClr val="B7CCE4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WORKSHOP I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 hrs./each</a:t>
            </a:r>
          </a:p>
        </p:txBody>
      </p:sp>
      <p:sp>
        <p:nvSpPr>
          <p:cNvPr id="241" name="Shape 241"/>
          <p:cNvSpPr/>
          <p:nvPr/>
        </p:nvSpPr>
        <p:spPr>
          <a:xfrm>
            <a:off x="3170071" y="566277"/>
            <a:ext cx="1560394" cy="715873"/>
          </a:xfrm>
          <a:prstGeom prst="roundRect">
            <a:avLst>
              <a:gd name="adj" fmla="val 16667"/>
            </a:avLst>
          </a:prstGeom>
          <a:solidFill>
            <a:srgbClr val="B7CCE4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WORKSHOP 2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 hrs./each</a:t>
            </a:r>
          </a:p>
        </p:txBody>
      </p:sp>
      <p:sp>
        <p:nvSpPr>
          <p:cNvPr id="242" name="Shape 242"/>
          <p:cNvSpPr/>
          <p:nvPr/>
        </p:nvSpPr>
        <p:spPr>
          <a:xfrm>
            <a:off x="5166291" y="566277"/>
            <a:ext cx="1561338" cy="715873"/>
          </a:xfrm>
          <a:prstGeom prst="roundRect">
            <a:avLst>
              <a:gd name="adj" fmla="val 16667"/>
            </a:avLst>
          </a:prstGeom>
          <a:solidFill>
            <a:srgbClr val="B7CCE4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WORKSHOP 3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 hrs./each</a:t>
            </a:r>
          </a:p>
        </p:txBody>
      </p:sp>
      <p:sp>
        <p:nvSpPr>
          <p:cNvPr id="243" name="Shape 243"/>
          <p:cNvSpPr/>
          <p:nvPr/>
        </p:nvSpPr>
        <p:spPr>
          <a:xfrm>
            <a:off x="1344841" y="6340341"/>
            <a:ext cx="154309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1st year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198121" y="6248400"/>
            <a:ext cx="8931590" cy="555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2400" b="1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AWARENESS </a:t>
            </a:r>
            <a:r>
              <a:rPr lang="en-GB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MODELLING MECHANICS, POWER AND LIMITATIONS</a:t>
            </a:r>
          </a:p>
        </p:txBody>
      </p:sp>
      <p:pic>
        <p:nvPicPr>
          <p:cNvPr id="250" name="Shape 2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1158" y="399930"/>
            <a:ext cx="6297221" cy="599797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-89290" y="-129159"/>
            <a:ext cx="9282111" cy="5631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222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INSTITUTIONS TO INFORM SUSTAINABLE DEVELOPMENT POLICIES 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48227" y="838200"/>
            <a:ext cx="1892333" cy="5037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ECONOMY-WIDE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MICRO-SIMULATION</a:t>
            </a:r>
            <a:endParaRPr lang="en-GB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SECTOR MODELS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7462519" y="838200"/>
            <a:ext cx="1801421" cy="541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ASSESSMENT</a:t>
            </a:r>
            <a:endParaRPr lang="en-GB"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SECTOR MODELS</a:t>
            </a:r>
          </a:p>
        </p:txBody>
      </p:sp>
      <p:cxnSp>
        <p:nvCxnSpPr>
          <p:cNvPr id="254" name="Shape 254"/>
          <p:cNvCxnSpPr/>
          <p:nvPr/>
        </p:nvCxnSpPr>
        <p:spPr>
          <a:xfrm rot="10800000" flipH="1">
            <a:off x="685800" y="3809999"/>
            <a:ext cx="1143000" cy="228600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55" name="Shape 255"/>
          <p:cNvCxnSpPr/>
          <p:nvPr/>
        </p:nvCxnSpPr>
        <p:spPr>
          <a:xfrm rot="10800000">
            <a:off x="5029200" y="5562599"/>
            <a:ext cx="1066799" cy="835303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56" name="Shape 256"/>
          <p:cNvCxnSpPr/>
          <p:nvPr/>
        </p:nvCxnSpPr>
        <p:spPr>
          <a:xfrm flipH="1">
            <a:off x="7558379" y="2057400"/>
            <a:ext cx="535753" cy="76199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57" name="Shape 257"/>
          <p:cNvCxnSpPr/>
          <p:nvPr/>
        </p:nvCxnSpPr>
        <p:spPr>
          <a:xfrm flipH="1">
            <a:off x="7558380" y="4038600"/>
            <a:ext cx="663930" cy="152399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58" name="Shape 258"/>
          <p:cNvCxnSpPr/>
          <p:nvPr/>
        </p:nvCxnSpPr>
        <p:spPr>
          <a:xfrm rot="10800000">
            <a:off x="7391400" y="5334000"/>
            <a:ext cx="609599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59" name="Shape 259"/>
          <p:cNvCxnSpPr/>
          <p:nvPr/>
        </p:nvCxnSpPr>
        <p:spPr>
          <a:xfrm rot="10800000" flipH="1">
            <a:off x="685800" y="2895599"/>
            <a:ext cx="457200" cy="22860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0" name="Shape 260"/>
          <p:cNvCxnSpPr/>
          <p:nvPr/>
        </p:nvCxnSpPr>
        <p:spPr>
          <a:xfrm>
            <a:off x="1286933" y="5334000"/>
            <a:ext cx="457200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1" name="Shape 261"/>
          <p:cNvCxnSpPr/>
          <p:nvPr/>
        </p:nvCxnSpPr>
        <p:spPr>
          <a:xfrm>
            <a:off x="685800" y="4343400"/>
            <a:ext cx="601133" cy="76199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2" name="Shape 262"/>
          <p:cNvCxnSpPr/>
          <p:nvPr/>
        </p:nvCxnSpPr>
        <p:spPr>
          <a:xfrm>
            <a:off x="685800" y="2286000"/>
            <a:ext cx="457200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3" name="Shape 263"/>
          <p:cNvCxnSpPr/>
          <p:nvPr/>
        </p:nvCxnSpPr>
        <p:spPr>
          <a:xfrm rot="10800000">
            <a:off x="7558380" y="2667000"/>
            <a:ext cx="817221" cy="140781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9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International </a:t>
            </a:r>
            <a:r>
              <a:rPr lang="en-GB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commitments</a:t>
            </a:r>
            <a:endParaRPr lang="en-GB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June 2015</a:t>
            </a:r>
            <a:r>
              <a:rPr lang="en-GB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GB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Sendai Framework for Dis­aster Risk Reduction 2015-2030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July 2015: </a:t>
            </a:r>
            <a:r>
              <a:rPr lang="en-GB" dirty="0" smtClean="0"/>
              <a:t>Third</a:t>
            </a:r>
            <a:r>
              <a:rPr lang="en-GB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International Conference on Financing for Develop­ment adopted the Addis Ababa Action Agenda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September 2015: </a:t>
            </a:r>
            <a:r>
              <a:rPr lang="en-GB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Transforming </a:t>
            </a:r>
            <a:r>
              <a:rPr lang="en-GB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world: the 2030 Agenda for Sustainable </a:t>
            </a:r>
            <a:r>
              <a:rPr lang="en-GB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</a:t>
            </a:r>
            <a:endParaRPr lang="en-GB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 2015: Paris </a:t>
            </a:r>
            <a:r>
              <a:rPr lang="en-GB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Agreement</a:t>
            </a:r>
            <a:endParaRPr lang="en-GB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3461" y="3405146"/>
            <a:ext cx="8229600" cy="4525963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0" y="464903"/>
            <a:ext cx="8536068" cy="7421961"/>
          </a:xfrm>
          <a:prstGeom prst="rect">
            <a:avLst/>
          </a:prstGeom>
        </p:spPr>
      </p:pic>
      <p:sp>
        <p:nvSpPr>
          <p:cNvPr id="6" name="Shape 100"/>
          <p:cNvSpPr txBox="1">
            <a:spLocks/>
          </p:cNvSpPr>
          <p:nvPr/>
        </p:nvSpPr>
        <p:spPr>
          <a:xfrm>
            <a:off x="0" y="106091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>
              <a:buSzPct val="25000"/>
            </a:pPr>
            <a:r>
              <a:rPr lang="en-GB" sz="5400" dirty="0"/>
              <a:t>The 2030 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Shape 108"/>
          <p:cNvGrpSpPr/>
          <p:nvPr/>
        </p:nvGrpSpPr>
        <p:grpSpPr>
          <a:xfrm rot="5400000">
            <a:off x="1146073" y="-1270699"/>
            <a:ext cx="6862397" cy="9154542"/>
            <a:chOff x="9" y="1776"/>
            <a:chExt cx="6244" cy="4343"/>
          </a:xfrm>
        </p:grpSpPr>
        <p:sp>
          <p:nvSpPr>
            <p:cNvPr id="109" name="Shape 109"/>
            <p:cNvSpPr/>
            <p:nvPr/>
          </p:nvSpPr>
          <p:spPr>
            <a:xfrm>
              <a:off x="9" y="1776"/>
              <a:ext cx="6240" cy="43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0" name="Shape 1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" y="1776"/>
              <a:ext cx="6244" cy="43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ctangle 1"/>
          <p:cNvSpPr/>
          <p:nvPr/>
        </p:nvSpPr>
        <p:spPr>
          <a:xfrm>
            <a:off x="2611120" y="-124627"/>
            <a:ext cx="79013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The 2030 </a:t>
            </a:r>
            <a:r>
              <a:rPr lang="en-US" sz="3200" dirty="0" smtClean="0"/>
              <a:t>Agenda </a:t>
            </a:r>
            <a:r>
              <a:rPr lang="en-US" sz="3200" smtClean="0"/>
              <a:t>and the </a:t>
            </a:r>
            <a:r>
              <a:rPr lang="en-US" sz="3200" dirty="0"/>
              <a:t>SDGs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143000" y="-1157748"/>
            <a:ext cx="6858000" cy="9144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897757" y="4781150"/>
            <a:ext cx="24379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The 2030 </a:t>
            </a:r>
            <a:r>
              <a:rPr lang="en-US" sz="3200" dirty="0" smtClean="0"/>
              <a:t>Agenda, the SDGs and science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-76200"/>
            <a:ext cx="8837629" cy="6934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95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challenges </a:t>
            </a:r>
            <a:r>
              <a:rPr lang="en-GB" sz="3959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lang="en-GB" sz="395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2030 Agenda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Heightened complexity 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0" y="838200"/>
            <a:ext cx="9144000" cy="60197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challenge: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decide when linkages point in different directions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a way of measuring impacts to be able </a:t>
            </a:r>
            <a:r>
              <a:rPr lang="en-GB" dirty="0"/>
              <a:t>to </a:t>
            </a: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compensate </a:t>
            </a:r>
            <a:r>
              <a:rPr lang="en-GB" dirty="0" smtClean="0"/>
              <a:t>for</a:t>
            </a:r>
            <a:r>
              <a:rPr lang="en-GB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trade-offs and </a:t>
            </a:r>
            <a:r>
              <a:rPr lang="en-GB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complement </a:t>
            </a: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additional policy options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models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sense of global consistency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a reference for national policies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cannot directly guide national policies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413151" y="88173"/>
            <a:ext cx="6317695" cy="9556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Modelling for sustainability: from global to national</a:t>
            </a:r>
          </a:p>
        </p:txBody>
      </p:sp>
      <p:sp>
        <p:nvSpPr>
          <p:cNvPr id="143" name="Shape 143"/>
          <p:cNvSpPr/>
          <p:nvPr/>
        </p:nvSpPr>
        <p:spPr>
          <a:xfrm>
            <a:off x="3387330" y="2698567"/>
            <a:ext cx="2589610" cy="12198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CLIMATE MODELS: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EMISSIONS </a:t>
            </a:r>
            <a:r>
              <a:rPr lang="en-GB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 </a:t>
            </a:r>
            <a:r>
              <a:rPr lang="en-GB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CLIMATE</a:t>
            </a:r>
          </a:p>
        </p:txBody>
      </p:sp>
      <p:sp>
        <p:nvSpPr>
          <p:cNvPr id="144" name="Shape 144"/>
          <p:cNvSpPr/>
          <p:nvPr/>
        </p:nvSpPr>
        <p:spPr>
          <a:xfrm>
            <a:off x="2571749" y="1287600"/>
            <a:ext cx="1295400" cy="107275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GLOBAL IAM</a:t>
            </a:r>
          </a:p>
        </p:txBody>
      </p:sp>
      <p:sp>
        <p:nvSpPr>
          <p:cNvPr id="145" name="Shape 145"/>
          <p:cNvSpPr/>
          <p:nvPr/>
        </p:nvSpPr>
        <p:spPr>
          <a:xfrm>
            <a:off x="5181600" y="1287600"/>
            <a:ext cx="1290639" cy="107275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GLOBAL CGE or </a:t>
            </a:r>
            <a:r>
              <a:rPr lang="en-GB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economy-wide</a:t>
            </a:r>
            <a:endParaRPr lang="en-GB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73509" y="454408"/>
            <a:ext cx="1264753" cy="719135"/>
          </a:xfrm>
          <a:prstGeom prst="roundRect">
            <a:avLst>
              <a:gd name="adj" fmla="val 30877"/>
            </a:avLst>
          </a:prstGeom>
          <a:solidFill>
            <a:srgbClr val="5F497A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Energy </a:t>
            </a:r>
            <a:r>
              <a:rPr lang="en-GB" sz="16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systems </a:t>
            </a:r>
            <a:r>
              <a:rPr lang="en-GB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</a:p>
        </p:txBody>
      </p:sp>
      <p:cxnSp>
        <p:nvCxnSpPr>
          <p:cNvPr id="147" name="Shape 147"/>
          <p:cNvCxnSpPr/>
          <p:nvPr/>
        </p:nvCxnSpPr>
        <p:spPr>
          <a:xfrm>
            <a:off x="3990973" y="1772927"/>
            <a:ext cx="1066799" cy="33098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dot"/>
            <a:round/>
            <a:headEnd type="triangle" w="lg" len="lg"/>
            <a:tailEnd type="triangle" w="lg" len="lg"/>
          </a:ln>
        </p:spPr>
      </p:cxnSp>
      <p:cxnSp>
        <p:nvCxnSpPr>
          <p:cNvPr id="148" name="Shape 148"/>
          <p:cNvCxnSpPr/>
          <p:nvPr/>
        </p:nvCxnSpPr>
        <p:spPr>
          <a:xfrm>
            <a:off x="3847503" y="2341815"/>
            <a:ext cx="367903" cy="324444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49" name="Shape 149"/>
          <p:cNvCxnSpPr/>
          <p:nvPr/>
        </p:nvCxnSpPr>
        <p:spPr>
          <a:xfrm>
            <a:off x="1363265" y="1062750"/>
            <a:ext cx="1161453" cy="240382"/>
          </a:xfrm>
          <a:prstGeom prst="straightConnector1">
            <a:avLst/>
          </a:prstGeom>
          <a:noFill/>
          <a:ln w="38100" cap="flat" cmpd="sng">
            <a:solidFill>
              <a:srgbClr val="5F497A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0" name="Shape 150"/>
          <p:cNvSpPr/>
          <p:nvPr/>
        </p:nvSpPr>
        <p:spPr>
          <a:xfrm>
            <a:off x="7805738" y="455710"/>
            <a:ext cx="1219200" cy="763489"/>
          </a:xfrm>
          <a:prstGeom prst="roundRect">
            <a:avLst>
              <a:gd name="adj" fmla="val 30877"/>
            </a:avLst>
          </a:prstGeom>
          <a:solidFill>
            <a:srgbClr val="5F497A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CGE global  trade models</a:t>
            </a:r>
          </a:p>
        </p:txBody>
      </p:sp>
      <p:sp>
        <p:nvSpPr>
          <p:cNvPr id="151" name="Shape 151"/>
          <p:cNvSpPr/>
          <p:nvPr/>
        </p:nvSpPr>
        <p:spPr>
          <a:xfrm>
            <a:off x="1064416" y="4237878"/>
            <a:ext cx="2101412" cy="906899"/>
          </a:xfrm>
          <a:prstGeom prst="roundRect">
            <a:avLst>
              <a:gd name="adj" fmla="val 30877"/>
            </a:avLst>
          </a:prstGeom>
          <a:solidFill>
            <a:srgbClr val="4F6128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National energy </a:t>
            </a:r>
            <a:r>
              <a:rPr lang="en-GB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GB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ystems </a:t>
            </a:r>
            <a:r>
              <a:rPr lang="en-GB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</a:p>
        </p:txBody>
      </p:sp>
      <p:sp>
        <p:nvSpPr>
          <p:cNvPr id="152" name="Shape 152"/>
          <p:cNvSpPr/>
          <p:nvPr/>
        </p:nvSpPr>
        <p:spPr>
          <a:xfrm>
            <a:off x="1028696" y="5724039"/>
            <a:ext cx="1745458" cy="1055784"/>
          </a:xfrm>
          <a:prstGeom prst="roundRect">
            <a:avLst>
              <a:gd name="adj" fmla="val 30877"/>
            </a:avLst>
          </a:prstGeom>
          <a:solidFill>
            <a:srgbClr val="4F6128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National CGE or </a:t>
            </a:r>
            <a:r>
              <a:rPr lang="en-GB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economy-wide</a:t>
            </a:r>
            <a:r>
              <a:rPr lang="en-GB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</a:p>
        </p:txBody>
      </p:sp>
      <p:sp>
        <p:nvSpPr>
          <p:cNvPr id="153" name="Shape 153"/>
          <p:cNvSpPr/>
          <p:nvPr/>
        </p:nvSpPr>
        <p:spPr>
          <a:xfrm>
            <a:off x="4682135" y="4563442"/>
            <a:ext cx="2633063" cy="1489717"/>
          </a:xfrm>
          <a:prstGeom prst="roundRect">
            <a:avLst>
              <a:gd name="adj" fmla="val 30877"/>
            </a:avLst>
          </a:prstGeom>
          <a:solidFill>
            <a:srgbClr val="4F6128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Integrated </a:t>
            </a:r>
            <a:r>
              <a:rPr lang="en-GB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assessments; climate</a:t>
            </a:r>
            <a:r>
              <a:rPr lang="en-GB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land</a:t>
            </a:r>
            <a:r>
              <a:rPr lang="en-GB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energy</a:t>
            </a:r>
            <a:r>
              <a:rPr lang="en-GB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water systems</a:t>
            </a:r>
            <a:endParaRPr lang="en-GB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(CLEWS)</a:t>
            </a:r>
            <a:endParaRPr lang="en-GB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Shape 154"/>
          <p:cNvCxnSpPr/>
          <p:nvPr/>
        </p:nvCxnSpPr>
        <p:spPr>
          <a:xfrm>
            <a:off x="3275965" y="4563442"/>
            <a:ext cx="1408549" cy="292046"/>
          </a:xfrm>
          <a:prstGeom prst="straightConnector1">
            <a:avLst/>
          </a:prstGeom>
          <a:noFill/>
          <a:ln w="76200" cap="flat" cmpd="sng">
            <a:solidFill>
              <a:srgbClr val="4F6128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5" name="Shape 155"/>
          <p:cNvSpPr/>
          <p:nvPr/>
        </p:nvSpPr>
        <p:spPr>
          <a:xfrm>
            <a:off x="7117557" y="6146489"/>
            <a:ext cx="1935956" cy="583507"/>
          </a:xfrm>
          <a:prstGeom prst="roundRect">
            <a:avLst>
              <a:gd name="adj" fmla="val 30877"/>
            </a:avLst>
          </a:prstGeom>
          <a:solidFill>
            <a:srgbClr val="4F6128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Microsimulation</a:t>
            </a:r>
          </a:p>
        </p:txBody>
      </p:sp>
      <p:sp>
        <p:nvSpPr>
          <p:cNvPr id="156" name="Shape 156"/>
          <p:cNvSpPr/>
          <p:nvPr/>
        </p:nvSpPr>
        <p:spPr>
          <a:xfrm>
            <a:off x="1091405" y="3233793"/>
            <a:ext cx="1709739" cy="665035"/>
          </a:xfrm>
          <a:prstGeom prst="roundRect">
            <a:avLst>
              <a:gd name="adj" fmla="val 30877"/>
            </a:avLst>
          </a:prstGeom>
          <a:solidFill>
            <a:srgbClr val="4F6128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Geospatial </a:t>
            </a:r>
            <a:r>
              <a:rPr lang="en-GB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lectrification</a:t>
            </a:r>
            <a:endParaRPr lang="en-GB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Shape 157"/>
          <p:cNvCxnSpPr/>
          <p:nvPr/>
        </p:nvCxnSpPr>
        <p:spPr>
          <a:xfrm flipH="1">
            <a:off x="6596066" y="1119453"/>
            <a:ext cx="1176333" cy="267338"/>
          </a:xfrm>
          <a:prstGeom prst="straightConnector1">
            <a:avLst/>
          </a:prstGeom>
          <a:noFill/>
          <a:ln w="38100" cap="flat" cmpd="sng">
            <a:solidFill>
              <a:srgbClr val="5F497A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8" name="Shape 158"/>
          <p:cNvSpPr/>
          <p:nvPr/>
        </p:nvSpPr>
        <p:spPr>
          <a:xfrm>
            <a:off x="6899671" y="1303132"/>
            <a:ext cx="1812132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</a:t>
            </a:r>
            <a:r>
              <a:rPr lang="en-GB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damage </a:t>
            </a: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GB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ell-being</a:t>
            </a:r>
            <a:endParaRPr lang="en-GB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363505" y="1269903"/>
            <a:ext cx="2093867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</a:t>
            </a:r>
            <a:r>
              <a:rPr lang="en-GB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</a:t>
            </a: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GB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easibility</a:t>
            </a:r>
            <a:endParaRPr lang="en-GB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GB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ustainability </a:t>
            </a: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nvestments</a:t>
            </a:r>
            <a:endParaRPr lang="en-GB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Shape 160"/>
          <p:cNvCxnSpPr/>
          <p:nvPr/>
        </p:nvCxnSpPr>
        <p:spPr>
          <a:xfrm flipH="1">
            <a:off x="4891087" y="2361214"/>
            <a:ext cx="381000" cy="305907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61" name="Shape 161"/>
          <p:cNvCxnSpPr/>
          <p:nvPr/>
        </p:nvCxnSpPr>
        <p:spPr>
          <a:xfrm rot="10800000">
            <a:off x="677725" y="3078724"/>
            <a:ext cx="2724305" cy="0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Shape 162"/>
          <p:cNvCxnSpPr/>
          <p:nvPr/>
        </p:nvCxnSpPr>
        <p:spPr>
          <a:xfrm>
            <a:off x="705885" y="3078724"/>
            <a:ext cx="0" cy="3058218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Shape 163"/>
          <p:cNvCxnSpPr/>
          <p:nvPr/>
        </p:nvCxnSpPr>
        <p:spPr>
          <a:xfrm>
            <a:off x="682589" y="6136942"/>
            <a:ext cx="333009" cy="0"/>
          </a:xfrm>
          <a:prstGeom prst="straightConnector1">
            <a:avLst/>
          </a:prstGeom>
          <a:noFill/>
          <a:ln w="7620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4" name="Shape 164"/>
          <p:cNvCxnSpPr/>
          <p:nvPr/>
        </p:nvCxnSpPr>
        <p:spPr>
          <a:xfrm>
            <a:off x="677725" y="4869678"/>
            <a:ext cx="379542" cy="8239"/>
          </a:xfrm>
          <a:prstGeom prst="straightConnector1">
            <a:avLst/>
          </a:prstGeom>
          <a:noFill/>
          <a:ln w="7620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5" name="Shape 165"/>
          <p:cNvCxnSpPr/>
          <p:nvPr/>
        </p:nvCxnSpPr>
        <p:spPr>
          <a:xfrm flipH="1">
            <a:off x="2847976" y="5720050"/>
            <a:ext cx="1724023" cy="357848"/>
          </a:xfrm>
          <a:prstGeom prst="straightConnector1">
            <a:avLst/>
          </a:prstGeom>
          <a:noFill/>
          <a:ln w="76200" cap="flat" cmpd="sng">
            <a:solidFill>
              <a:srgbClr val="4F6128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66" name="Shape 166"/>
          <p:cNvCxnSpPr/>
          <p:nvPr/>
        </p:nvCxnSpPr>
        <p:spPr>
          <a:xfrm>
            <a:off x="1922859" y="3858975"/>
            <a:ext cx="12750" cy="378903"/>
          </a:xfrm>
          <a:prstGeom prst="straightConnector1">
            <a:avLst/>
          </a:prstGeom>
          <a:noFill/>
          <a:ln w="76200" cap="flat" cmpd="sng">
            <a:solidFill>
              <a:srgbClr val="4F6128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7" name="Shape 167"/>
          <p:cNvCxnSpPr/>
          <p:nvPr/>
        </p:nvCxnSpPr>
        <p:spPr>
          <a:xfrm>
            <a:off x="2821982" y="3714469"/>
            <a:ext cx="1911319" cy="940649"/>
          </a:xfrm>
          <a:prstGeom prst="straightConnector1">
            <a:avLst/>
          </a:prstGeom>
          <a:noFill/>
          <a:ln w="76200" cap="flat" cmpd="sng">
            <a:solidFill>
              <a:srgbClr val="4F6128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8" name="Shape 168"/>
          <p:cNvCxnSpPr/>
          <p:nvPr/>
        </p:nvCxnSpPr>
        <p:spPr>
          <a:xfrm>
            <a:off x="2847975" y="6303932"/>
            <a:ext cx="4162421" cy="131947"/>
          </a:xfrm>
          <a:prstGeom prst="straightConnector1">
            <a:avLst/>
          </a:prstGeom>
          <a:noFill/>
          <a:ln w="57150" cap="flat" cmpd="sng">
            <a:solidFill>
              <a:srgbClr val="4F6128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9" name="Shape 169"/>
          <p:cNvCxnSpPr/>
          <p:nvPr/>
        </p:nvCxnSpPr>
        <p:spPr>
          <a:xfrm>
            <a:off x="1773772" y="5138569"/>
            <a:ext cx="0" cy="558991"/>
          </a:xfrm>
          <a:prstGeom prst="straightConnector1">
            <a:avLst/>
          </a:prstGeom>
          <a:noFill/>
          <a:ln w="76200" cap="flat" cmpd="sng">
            <a:solidFill>
              <a:srgbClr val="4F6128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70" name="Shape 170"/>
          <p:cNvCxnSpPr/>
          <p:nvPr/>
        </p:nvCxnSpPr>
        <p:spPr>
          <a:xfrm>
            <a:off x="7315200" y="5567269"/>
            <a:ext cx="609599" cy="0"/>
          </a:xfrm>
          <a:prstGeom prst="straightConnector1">
            <a:avLst/>
          </a:prstGeom>
          <a:noFill/>
          <a:ln w="38100" cap="flat" cmpd="sng">
            <a:solidFill>
              <a:srgbClr val="4F612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Shape 171"/>
          <p:cNvCxnSpPr/>
          <p:nvPr/>
        </p:nvCxnSpPr>
        <p:spPr>
          <a:xfrm>
            <a:off x="7924800" y="5567269"/>
            <a:ext cx="0" cy="485889"/>
          </a:xfrm>
          <a:prstGeom prst="straightConnector1">
            <a:avLst/>
          </a:prstGeom>
          <a:noFill/>
          <a:ln w="38100" cap="flat" cmpd="sng">
            <a:solidFill>
              <a:srgbClr val="4F6128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2" name="Shape 172"/>
          <p:cNvSpPr/>
          <p:nvPr/>
        </p:nvSpPr>
        <p:spPr>
          <a:xfrm>
            <a:off x="7010397" y="2900452"/>
            <a:ext cx="1905001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GB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ustainable</a:t>
            </a:r>
            <a:endParaRPr lang="en-GB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GB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evelopment</a:t>
            </a:r>
            <a:endParaRPr lang="en-GB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Policies</a:t>
            </a:r>
          </a:p>
        </p:txBody>
      </p:sp>
      <p:cxnSp>
        <p:nvCxnSpPr>
          <p:cNvPr id="173" name="Shape 173"/>
          <p:cNvCxnSpPr/>
          <p:nvPr/>
        </p:nvCxnSpPr>
        <p:spPr>
          <a:xfrm rot="10800000">
            <a:off x="5867400" y="3233793"/>
            <a:ext cx="604838" cy="0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Shape 174"/>
          <p:cNvCxnSpPr/>
          <p:nvPr/>
        </p:nvCxnSpPr>
        <p:spPr>
          <a:xfrm flipH="1">
            <a:off x="6472239" y="3207340"/>
            <a:ext cx="12114" cy="1265402"/>
          </a:xfrm>
          <a:prstGeom prst="straightConnector1">
            <a:avLst/>
          </a:prstGeom>
          <a:noFill/>
          <a:ln w="7620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-79514" y="0"/>
            <a:ext cx="5527815" cy="8189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200" b="0" i="0" u="none" strike="noStrike" cap="none" dirty="0">
                <a:solidFill>
                  <a:schemeClr val="bg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Global models insights</a:t>
            </a:r>
            <a:br>
              <a:rPr lang="en-GB" sz="3200" b="0" i="0" u="none" strike="noStrike" cap="none" dirty="0">
                <a:solidFill>
                  <a:schemeClr val="bg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400" dirty="0">
                <a:solidFill>
                  <a:schemeClr val="bg1">
                    <a:lumMod val="95000"/>
                  </a:schemeClr>
                </a:solidFill>
              </a:rPr>
              <a:t>A sample</a:t>
            </a:r>
            <a:endParaRPr lang="en-GB" sz="2400" b="0" i="0" u="none" strike="noStrike" cap="none" dirty="0">
              <a:solidFill>
                <a:schemeClr val="bg1">
                  <a:lumMod val="95000"/>
                </a:schemeClr>
              </a:solidFill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1" y="914400"/>
            <a:ext cx="5448300" cy="5819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lvl="1" indent="-182880">
              <a:spcBef>
                <a:spcPts val="0"/>
              </a:spcBef>
            </a:pPr>
            <a:r>
              <a:rPr lang="en-GB" sz="2400" dirty="0"/>
              <a:t>Rapid growth in developing countries and poverty eradication are both consistent with sustainability.</a:t>
            </a:r>
          </a:p>
          <a:p>
            <a:pPr marL="182880" marR="0" lvl="1" indent="-1828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Energy for all is compatible with sustainable paths, with only marginal increase in emissions.</a:t>
            </a:r>
          </a:p>
          <a:p>
            <a:pPr marL="182880" marR="0" lvl="1" indent="-1828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Tapping 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biofuels 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might reduce emissions but 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decrease 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biodiversity. </a:t>
            </a:r>
          </a:p>
          <a:p>
            <a:pPr marL="182880" marR="0" lvl="1" indent="-1828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Preventing climate change, enhancing 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biodiversity 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controlling air pollution are all achievable goals.</a:t>
            </a:r>
          </a:p>
          <a:p>
            <a:pPr marL="182880" marR="0" lvl="1" indent="-1828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Nuclear energy can contribute but is not a must for arriving </a:t>
            </a:r>
            <a:r>
              <a:rPr lang="en-GB" sz="2400" dirty="0" smtClean="0"/>
              <a:t>at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sustainable development path.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135"/>
          <p:cNvSpPr txBox="1">
            <a:spLocks/>
          </p:cNvSpPr>
          <p:nvPr/>
        </p:nvSpPr>
        <p:spPr>
          <a:xfrm>
            <a:off x="6457950" y="1"/>
            <a:ext cx="2686050" cy="81898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>
              <a:buSzPct val="25000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</a:rPr>
              <a:t>National policies</a:t>
            </a:r>
          </a:p>
          <a:p>
            <a:pPr>
              <a:buSzPct val="25000"/>
            </a:pPr>
            <a:r>
              <a:rPr lang="en-GB" sz="2400" dirty="0">
                <a:solidFill>
                  <a:schemeClr val="bg1">
                    <a:lumMod val="95000"/>
                  </a:schemeClr>
                </a:solidFill>
              </a:rPr>
              <a:t>A sample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6457950" y="914400"/>
            <a:ext cx="2686050" cy="5940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Poverty eradication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Reduced inequality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Higher living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Food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Protecting the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Universal access to electricity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Renewable and clean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Affordable and reliable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Industrialization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Curbing emissions </a:t>
            </a:r>
            <a:r>
              <a:rPr lang="en-US" sz="2000" dirty="0" smtClean="0"/>
              <a:t>under nationally determined contributions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Energy security</a:t>
            </a:r>
            <a:endParaRPr lang="en-US" dirty="0"/>
          </a:p>
        </p:txBody>
      </p:sp>
      <p:sp>
        <p:nvSpPr>
          <p:cNvPr id="3" name="Pentagon 2"/>
          <p:cNvSpPr/>
          <p:nvPr/>
        </p:nvSpPr>
        <p:spPr>
          <a:xfrm>
            <a:off x="5272089" y="2324100"/>
            <a:ext cx="1266825" cy="1581150"/>
          </a:xfrm>
          <a:prstGeom prst="homePlate">
            <a:avLst>
              <a:gd name="adj" fmla="val 53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Providing</a:t>
            </a:r>
          </a:p>
          <a:p>
            <a:pPr algn="ctr"/>
            <a:r>
              <a:rPr lang="en-US"/>
              <a:t> context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1455</Words>
  <Application>Microsoft Macintosh PowerPoint</Application>
  <PresentationFormat>On-screen Show (4:3)</PresentationFormat>
  <Paragraphs>259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Cambria</vt:lpstr>
      <vt:lpstr>Arial</vt:lpstr>
      <vt:lpstr>Office Theme</vt:lpstr>
      <vt:lpstr>PowerPoint Presentation</vt:lpstr>
      <vt:lpstr>International commitments</vt:lpstr>
      <vt:lpstr>PowerPoint Presentation</vt:lpstr>
      <vt:lpstr>PowerPoint Presentation</vt:lpstr>
      <vt:lpstr>PowerPoint Presentation</vt:lpstr>
      <vt:lpstr>The challenges of the 2030 Agenda</vt:lpstr>
      <vt:lpstr>Heightened complexity </vt:lpstr>
      <vt:lpstr>Modelling for sustainability: from global to national</vt:lpstr>
      <vt:lpstr>Global models insights A sample</vt:lpstr>
      <vt:lpstr>Genealogy of integrated assessment modelling  </vt:lpstr>
      <vt:lpstr>PowerPoint Presentation</vt:lpstr>
      <vt:lpstr>PowerPoint Presentation</vt:lpstr>
      <vt:lpstr>PowerPoint Presentation</vt:lpstr>
      <vt:lpstr>BUILDING ANALYTICAL CAPACITY FOR SUSTAINABLE DEVELOPMENT POLICIES</vt:lpstr>
      <vt:lpstr>PowerPoint Presentation</vt:lpstr>
      <vt:lpstr>AWARENESS OF MODELLING MECHANICS, POWER AND LIMITATIONS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</dc:creator>
  <cp:lastModifiedBy>Gretchen Luchsinger</cp:lastModifiedBy>
  <cp:revision>31</cp:revision>
  <dcterms:modified xsi:type="dcterms:W3CDTF">2018-02-11T23:34:47Z</dcterms:modified>
</cp:coreProperties>
</file>