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 id="2147483830" r:id="rId2"/>
  </p:sldMasterIdLst>
  <p:notesMasterIdLst>
    <p:notesMasterId r:id="rId10"/>
  </p:notesMasterIdLst>
  <p:handoutMasterIdLst>
    <p:handoutMasterId r:id="rId11"/>
  </p:handoutMasterIdLst>
  <p:sldIdLst>
    <p:sldId id="736" r:id="rId3"/>
    <p:sldId id="803" r:id="rId4"/>
    <p:sldId id="805" r:id="rId5"/>
    <p:sldId id="734" r:id="rId6"/>
    <p:sldId id="732" r:id="rId7"/>
    <p:sldId id="730" r:id="rId8"/>
    <p:sldId id="720" r:id="rId9"/>
  </p:sldIdLst>
  <p:sldSz cx="12192000" cy="6858000"/>
  <p:notesSz cx="7315200" cy="9601200"/>
  <p:defaultTextStyle>
    <a:defPPr>
      <a:defRPr lang="en-US"/>
    </a:defPPr>
    <a:lvl1pPr marL="0" algn="l" defTabSz="913956" rtl="0" eaLnBrk="1" latinLnBrk="0" hangingPunct="1">
      <a:defRPr sz="1800" kern="1200">
        <a:solidFill>
          <a:schemeClr val="tx1"/>
        </a:solidFill>
        <a:latin typeface="+mn-lt"/>
        <a:ea typeface="+mn-ea"/>
        <a:cs typeface="+mn-cs"/>
      </a:defRPr>
    </a:lvl1pPr>
    <a:lvl2pPr marL="456977" algn="l" defTabSz="913956" rtl="0" eaLnBrk="1" latinLnBrk="0" hangingPunct="1">
      <a:defRPr sz="1800" kern="1200">
        <a:solidFill>
          <a:schemeClr val="tx1"/>
        </a:solidFill>
        <a:latin typeface="+mn-lt"/>
        <a:ea typeface="+mn-ea"/>
        <a:cs typeface="+mn-cs"/>
      </a:defRPr>
    </a:lvl2pPr>
    <a:lvl3pPr marL="913956" algn="l" defTabSz="913956" rtl="0" eaLnBrk="1" latinLnBrk="0" hangingPunct="1">
      <a:defRPr sz="1800" kern="1200">
        <a:solidFill>
          <a:schemeClr val="tx1"/>
        </a:solidFill>
        <a:latin typeface="+mn-lt"/>
        <a:ea typeface="+mn-ea"/>
        <a:cs typeface="+mn-cs"/>
      </a:defRPr>
    </a:lvl3pPr>
    <a:lvl4pPr marL="1370932" algn="l" defTabSz="913956" rtl="0" eaLnBrk="1" latinLnBrk="0" hangingPunct="1">
      <a:defRPr sz="1800" kern="1200">
        <a:solidFill>
          <a:schemeClr val="tx1"/>
        </a:solidFill>
        <a:latin typeface="+mn-lt"/>
        <a:ea typeface="+mn-ea"/>
        <a:cs typeface="+mn-cs"/>
      </a:defRPr>
    </a:lvl4pPr>
    <a:lvl5pPr marL="1827911" algn="l" defTabSz="913956" rtl="0" eaLnBrk="1" latinLnBrk="0" hangingPunct="1">
      <a:defRPr sz="1800" kern="1200">
        <a:solidFill>
          <a:schemeClr val="tx1"/>
        </a:solidFill>
        <a:latin typeface="+mn-lt"/>
        <a:ea typeface="+mn-ea"/>
        <a:cs typeface="+mn-cs"/>
      </a:defRPr>
    </a:lvl5pPr>
    <a:lvl6pPr marL="2284888" algn="l" defTabSz="913956" rtl="0" eaLnBrk="1" latinLnBrk="0" hangingPunct="1">
      <a:defRPr sz="1800" kern="1200">
        <a:solidFill>
          <a:schemeClr val="tx1"/>
        </a:solidFill>
        <a:latin typeface="+mn-lt"/>
        <a:ea typeface="+mn-ea"/>
        <a:cs typeface="+mn-cs"/>
      </a:defRPr>
    </a:lvl6pPr>
    <a:lvl7pPr marL="2741865" algn="l" defTabSz="913956" rtl="0" eaLnBrk="1" latinLnBrk="0" hangingPunct="1">
      <a:defRPr sz="1800" kern="1200">
        <a:solidFill>
          <a:schemeClr val="tx1"/>
        </a:solidFill>
        <a:latin typeface="+mn-lt"/>
        <a:ea typeface="+mn-ea"/>
        <a:cs typeface="+mn-cs"/>
      </a:defRPr>
    </a:lvl7pPr>
    <a:lvl8pPr marL="3198843" algn="l" defTabSz="913956" rtl="0" eaLnBrk="1" latinLnBrk="0" hangingPunct="1">
      <a:defRPr sz="1800" kern="1200">
        <a:solidFill>
          <a:schemeClr val="tx1"/>
        </a:solidFill>
        <a:latin typeface="+mn-lt"/>
        <a:ea typeface="+mn-ea"/>
        <a:cs typeface="+mn-cs"/>
      </a:defRPr>
    </a:lvl8pPr>
    <a:lvl9pPr marL="3655820" algn="l" defTabSz="91395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STAD, Thomas" initials="AT" lastIdx="15" clrIdx="0"/>
  <p:cmAuthor id="1" name="Taliotis Constantinos" initials="TC" lastIdx="1" clrIdx="1">
    <p:extLst/>
  </p:cmAuthor>
  <p:cmAuthor id="2" name="G. Avgerinopoulos" initials="GA" lastIdx="1" clrIdx="2">
    <p:extLst/>
  </p:cmAuthor>
  <p:cmAuthor id="3" name="Holger" initials="H" lastIdx="8" clrIdx="3">
    <p:extLst/>
  </p:cmAuthor>
  <p:cmAuthor id="4" name="mark howells" initials="mh" lastIdx="3" clrIdx="4">
    <p:extLst/>
  </p:cmAuthor>
  <p:cmAuthor id="5" name="Nem Sak" initials="NS" lastIdx="14" clrIdx="5">
    <p:extLst/>
  </p:cmAuthor>
  <p:cmAuthor id="6" name="Casa" initials="C"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E9EDF4"/>
    <a:srgbClr val="BA97FF"/>
    <a:srgbClr val="EE8B1E"/>
    <a:srgbClr val="FFC000"/>
    <a:srgbClr val="BFBFBF"/>
    <a:srgbClr val="FF7C80"/>
    <a:srgbClr val="92D050"/>
    <a:srgbClr val="34B7BE"/>
    <a:srgbClr val="51C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965" autoAdjust="0"/>
    <p:restoredTop sz="92268" autoAdjust="0"/>
  </p:normalViewPr>
  <p:slideViewPr>
    <p:cSldViewPr snapToGrid="0">
      <p:cViewPr varScale="1">
        <p:scale>
          <a:sx n="100" d="100"/>
          <a:sy n="100" d="100"/>
        </p:scale>
        <p:origin x="176" y="440"/>
      </p:cViewPr>
      <p:guideLst>
        <p:guide orient="horz" pos="2160"/>
        <p:guide pos="3840"/>
      </p:guideLst>
    </p:cSldViewPr>
  </p:slideViewPr>
  <p:outlineViewPr>
    <p:cViewPr>
      <p:scale>
        <a:sx n="33" d="100"/>
        <a:sy n="33" d="100"/>
      </p:scale>
      <p:origin x="0" y="-9282"/>
    </p:cViewPr>
  </p:outlineViewPr>
  <p:notesTextViewPr>
    <p:cViewPr>
      <p:scale>
        <a:sx n="100" d="100"/>
        <a:sy n="100" d="100"/>
      </p:scale>
      <p:origin x="0" y="0"/>
    </p:cViewPr>
  </p:notesTextViewPr>
  <p:sorterViewPr>
    <p:cViewPr varScale="1">
      <p:scale>
        <a:sx n="100" d="100"/>
        <a:sy n="100" d="100"/>
      </p:scale>
      <p:origin x="0" y="-4104"/>
    </p:cViewPr>
  </p:sorterViewPr>
  <p:notesViewPr>
    <p:cSldViewPr snapToGrid="0">
      <p:cViewPr>
        <p:scale>
          <a:sx n="150" d="100"/>
          <a:sy n="150" d="100"/>
        </p:scale>
        <p:origin x="1664" y="-24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61" tIns="48331" rIns="96661" bIns="48331" rtlCol="0"/>
          <a:lstStyle>
            <a:lvl1pPr algn="l">
              <a:defRPr sz="1300"/>
            </a:lvl1pPr>
          </a:lstStyle>
          <a:p>
            <a:endParaRPr lang="en-GB" dirty="0"/>
          </a:p>
        </p:txBody>
      </p:sp>
      <p:sp>
        <p:nvSpPr>
          <p:cNvPr id="3" name="Date Placeholder 2"/>
          <p:cNvSpPr>
            <a:spLocks noGrp="1"/>
          </p:cNvSpPr>
          <p:nvPr>
            <p:ph type="dt" sz="quarter" idx="1"/>
          </p:nvPr>
        </p:nvSpPr>
        <p:spPr>
          <a:xfrm>
            <a:off x="4143587" y="1"/>
            <a:ext cx="3169920" cy="481727"/>
          </a:xfrm>
          <a:prstGeom prst="rect">
            <a:avLst/>
          </a:prstGeom>
        </p:spPr>
        <p:txBody>
          <a:bodyPr vert="horz" lIns="96661" tIns="48331" rIns="96661" bIns="48331" rtlCol="0"/>
          <a:lstStyle>
            <a:lvl1pPr algn="r">
              <a:defRPr sz="1300"/>
            </a:lvl1pPr>
          </a:lstStyle>
          <a:p>
            <a:fld id="{E1F988A6-6C68-4CE7-9A4B-829593E585E4}" type="datetimeFigureOut">
              <a:rPr lang="en-GB" smtClean="0"/>
              <a:t>25/05/2018</a:t>
            </a:fld>
            <a:endParaRPr lang="en-GB" dirty="0"/>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dirty="0"/>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24273E6-5D5A-48A8-A01E-682DEC55A2D8}" type="slidenum">
              <a:rPr lang="en-GB" smtClean="0"/>
              <a:t>‹#›</a:t>
            </a:fld>
            <a:endParaRPr lang="en-GB" dirty="0"/>
          </a:p>
        </p:txBody>
      </p:sp>
    </p:spTree>
    <p:extLst>
      <p:ext uri="{BB962C8B-B14F-4D97-AF65-F5344CB8AC3E}">
        <p14:creationId xmlns:p14="http://schemas.microsoft.com/office/powerpoint/2010/main" val="447448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731520" y="4620577"/>
            <a:ext cx="5852160" cy="3780474"/>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4ADF510-92B0-49DE-9C99-E21626351E91}" type="slidenum">
              <a:rPr lang="en-GB" smtClean="0"/>
              <a:t>‹#›</a:t>
            </a:fld>
            <a:endParaRPr lang="en-GB" dirty="0"/>
          </a:p>
        </p:txBody>
      </p:sp>
      <p:sp>
        <p:nvSpPr>
          <p:cNvPr id="9" name="Slide Image Placeholder 8"/>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CA"/>
          </a:p>
        </p:txBody>
      </p:sp>
      <p:sp>
        <p:nvSpPr>
          <p:cNvPr id="10" name="Date Placeholder 9"/>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F16E709-3CBF-4AEC-B2D3-7632660A4A07}" type="datetimeFigureOut">
              <a:rPr lang="en-CA" smtClean="0"/>
              <a:t>2018-05-25</a:t>
            </a:fld>
            <a:endParaRPr lang="en-CA"/>
          </a:p>
        </p:txBody>
      </p:sp>
    </p:spTree>
    <p:extLst>
      <p:ext uri="{BB962C8B-B14F-4D97-AF65-F5344CB8AC3E}">
        <p14:creationId xmlns:p14="http://schemas.microsoft.com/office/powerpoint/2010/main" val="1616494730"/>
      </p:ext>
    </p:extLst>
  </p:cSld>
  <p:clrMap bg1="lt1" tx1="dk1" bg2="lt2" tx2="dk2" accent1="accent1" accent2="accent2" accent3="accent3" accent4="accent4" accent5="accent5" accent6="accent6" hlink="hlink" folHlink="folHlink"/>
  <p:notesStyle>
    <a:lvl1pPr marL="0" algn="l" defTabSz="913956" rtl="0" eaLnBrk="1" latinLnBrk="0" hangingPunct="1">
      <a:lnSpc>
        <a:spcPts val="1400"/>
      </a:lnSpc>
      <a:spcAft>
        <a:spcPts val="600"/>
      </a:spcAft>
      <a:defRPr sz="1200" kern="1200">
        <a:solidFill>
          <a:schemeClr val="tx1"/>
        </a:solidFill>
        <a:latin typeface="+mn-lt"/>
        <a:ea typeface="+mn-ea"/>
        <a:cs typeface="+mn-cs"/>
      </a:defRPr>
    </a:lvl1pPr>
    <a:lvl2pPr marL="456977" algn="l" defTabSz="913956" rtl="0" eaLnBrk="1" latinLnBrk="0" hangingPunct="1">
      <a:lnSpc>
        <a:spcPts val="1400"/>
      </a:lnSpc>
      <a:spcAft>
        <a:spcPts val="600"/>
      </a:spcAft>
      <a:defRPr sz="1200" kern="1200">
        <a:solidFill>
          <a:schemeClr val="tx1"/>
        </a:solidFill>
        <a:latin typeface="+mn-lt"/>
        <a:ea typeface="+mn-ea"/>
        <a:cs typeface="+mn-cs"/>
      </a:defRPr>
    </a:lvl2pPr>
    <a:lvl3pPr marL="913956" algn="l" defTabSz="913956" rtl="0" eaLnBrk="1" latinLnBrk="0" hangingPunct="1">
      <a:lnSpc>
        <a:spcPts val="1400"/>
      </a:lnSpc>
      <a:spcAft>
        <a:spcPts val="600"/>
      </a:spcAft>
      <a:defRPr sz="1200" kern="1200">
        <a:solidFill>
          <a:schemeClr val="tx1"/>
        </a:solidFill>
        <a:latin typeface="+mn-lt"/>
        <a:ea typeface="+mn-ea"/>
        <a:cs typeface="+mn-cs"/>
      </a:defRPr>
    </a:lvl3pPr>
    <a:lvl4pPr marL="1370932" algn="l" defTabSz="913956" rtl="0" eaLnBrk="1" latinLnBrk="0" hangingPunct="1">
      <a:lnSpc>
        <a:spcPts val="1400"/>
      </a:lnSpc>
      <a:spcAft>
        <a:spcPts val="600"/>
      </a:spcAft>
      <a:defRPr sz="1200" kern="1200">
        <a:solidFill>
          <a:schemeClr val="tx1"/>
        </a:solidFill>
        <a:latin typeface="+mn-lt"/>
        <a:ea typeface="+mn-ea"/>
        <a:cs typeface="+mn-cs"/>
      </a:defRPr>
    </a:lvl4pPr>
    <a:lvl5pPr marL="1827911" algn="l" defTabSz="913956" rtl="0" eaLnBrk="1" latinLnBrk="0" hangingPunct="1">
      <a:lnSpc>
        <a:spcPts val="1400"/>
      </a:lnSpc>
      <a:spcAft>
        <a:spcPts val="600"/>
      </a:spcAft>
      <a:defRPr sz="1200" kern="1200">
        <a:solidFill>
          <a:schemeClr val="tx1"/>
        </a:solidFill>
        <a:latin typeface="+mn-lt"/>
        <a:ea typeface="+mn-ea"/>
        <a:cs typeface="+mn-cs"/>
      </a:defRPr>
    </a:lvl5pPr>
    <a:lvl6pPr marL="2284888" algn="l" defTabSz="913956" rtl="0" eaLnBrk="1" latinLnBrk="0" hangingPunct="1">
      <a:defRPr sz="1200" kern="1200">
        <a:solidFill>
          <a:schemeClr val="tx1"/>
        </a:solidFill>
        <a:latin typeface="+mn-lt"/>
        <a:ea typeface="+mn-ea"/>
        <a:cs typeface="+mn-cs"/>
      </a:defRPr>
    </a:lvl6pPr>
    <a:lvl7pPr marL="2741865" algn="l" defTabSz="913956" rtl="0" eaLnBrk="1" latinLnBrk="0" hangingPunct="1">
      <a:defRPr sz="1200" kern="1200">
        <a:solidFill>
          <a:schemeClr val="tx1"/>
        </a:solidFill>
        <a:latin typeface="+mn-lt"/>
        <a:ea typeface="+mn-ea"/>
        <a:cs typeface="+mn-cs"/>
      </a:defRPr>
    </a:lvl7pPr>
    <a:lvl8pPr marL="3198843" algn="l" defTabSz="913956" rtl="0" eaLnBrk="1" latinLnBrk="0" hangingPunct="1">
      <a:defRPr sz="1200" kern="1200">
        <a:solidFill>
          <a:schemeClr val="tx1"/>
        </a:solidFill>
        <a:latin typeface="+mn-lt"/>
        <a:ea typeface="+mn-ea"/>
        <a:cs typeface="+mn-cs"/>
      </a:defRPr>
    </a:lvl8pPr>
    <a:lvl9pPr marL="3655820" algn="l" defTabSz="9139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1</a:t>
            </a:fld>
            <a:endParaRPr lang="en-GB" dirty="0"/>
          </a:p>
        </p:txBody>
      </p:sp>
    </p:spTree>
    <p:extLst>
      <p:ext uri="{BB962C8B-B14F-4D97-AF65-F5344CB8AC3E}">
        <p14:creationId xmlns:p14="http://schemas.microsoft.com/office/powerpoint/2010/main" val="334559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sz="2100" dirty="0"/>
          </a:p>
        </p:txBody>
      </p:sp>
      <p:sp>
        <p:nvSpPr>
          <p:cNvPr id="4" name="Slide Number Placeholder 3"/>
          <p:cNvSpPr>
            <a:spLocks noGrp="1"/>
          </p:cNvSpPr>
          <p:nvPr>
            <p:ph type="sldNum" sz="quarter" idx="10"/>
          </p:nvPr>
        </p:nvSpPr>
        <p:spPr/>
        <p:txBody>
          <a:bodyPr/>
          <a:lstStyle/>
          <a:p>
            <a:fld id="{F4ADF510-92B0-49DE-9C99-E21626351E91}" type="slidenum">
              <a:rPr lang="en-GB" smtClean="0"/>
              <a:t>2</a:t>
            </a:fld>
            <a:endParaRPr lang="en-GB" dirty="0"/>
          </a:p>
        </p:txBody>
      </p:sp>
    </p:spTree>
    <p:extLst>
      <p:ext uri="{BB962C8B-B14F-4D97-AF65-F5344CB8AC3E}">
        <p14:creationId xmlns:p14="http://schemas.microsoft.com/office/powerpoint/2010/main" val="99186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sz="2100" dirty="0"/>
          </a:p>
        </p:txBody>
      </p:sp>
      <p:sp>
        <p:nvSpPr>
          <p:cNvPr id="4" name="Slide Number Placeholder 3"/>
          <p:cNvSpPr>
            <a:spLocks noGrp="1"/>
          </p:cNvSpPr>
          <p:nvPr>
            <p:ph type="sldNum" sz="quarter" idx="10"/>
          </p:nvPr>
        </p:nvSpPr>
        <p:spPr/>
        <p:txBody>
          <a:bodyPr/>
          <a:lstStyle/>
          <a:p>
            <a:fld id="{F4ADF510-92B0-49DE-9C99-E21626351E91}" type="slidenum">
              <a:rPr lang="en-GB" smtClean="0"/>
              <a:t>3</a:t>
            </a:fld>
            <a:endParaRPr lang="en-GB" dirty="0"/>
          </a:p>
        </p:txBody>
      </p:sp>
    </p:spTree>
    <p:extLst>
      <p:ext uri="{BB962C8B-B14F-4D97-AF65-F5344CB8AC3E}">
        <p14:creationId xmlns:p14="http://schemas.microsoft.com/office/powerpoint/2010/main" val="1303270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28559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pPr>
              <a:lnSpc>
                <a:spcPts val="1220"/>
              </a:lnSpc>
              <a:spcAft>
                <a:spcPts val="600"/>
              </a:spcAft>
            </a:pPr>
            <a:r>
              <a:rPr lang="en-GB" dirty="0"/>
              <a:t>The Kathmandu Valley has faced chronic water shortages for many years. Unmetered consumption is rife, as are technical losses from leaky pipes and tanks as well as severe pollution. Numerous studies from the 1980s by different donor agencies have suggested rates of leakage and water theft that are as high as 70 percent.</a:t>
            </a:r>
          </a:p>
          <a:p>
            <a:pPr>
              <a:lnSpc>
                <a:spcPts val="1220"/>
              </a:lnSpc>
              <a:spcAft>
                <a:spcPts val="600"/>
              </a:spcAft>
            </a:pPr>
            <a:endParaRPr lang="en-GB" b="0" dirty="0"/>
          </a:p>
          <a:p>
            <a:pPr>
              <a:lnSpc>
                <a:spcPts val="1220"/>
              </a:lnSpc>
              <a:spcAft>
                <a:spcPts val="600"/>
              </a:spcAft>
            </a:pPr>
            <a:r>
              <a:rPr lang="en-GB" dirty="0"/>
              <a:t>Diverting water from the upper reaches of the </a:t>
            </a:r>
            <a:r>
              <a:rPr lang="en-GB" dirty="0" err="1"/>
              <a:t>Melamchi</a:t>
            </a:r>
            <a:r>
              <a:rPr lang="en-GB" dirty="0"/>
              <a:t> River, a tributary of the snow-fed Sun </a:t>
            </a:r>
            <a:r>
              <a:rPr lang="en-GB" dirty="0" err="1"/>
              <a:t>Kosi</a:t>
            </a:r>
            <a:r>
              <a:rPr lang="en-GB" dirty="0"/>
              <a:t> north of Kathmandu, was identified as a viable measure to remedy the water shortage problem in the early 1970s. </a:t>
            </a:r>
          </a:p>
          <a:p>
            <a:pPr>
              <a:lnSpc>
                <a:spcPts val="1220"/>
              </a:lnSpc>
              <a:spcAft>
                <a:spcPts val="600"/>
              </a:spcAft>
            </a:pPr>
            <a:endParaRPr lang="en-GB" b="0" dirty="0"/>
          </a:p>
          <a:p>
            <a:pPr>
              <a:lnSpc>
                <a:spcPts val="1220"/>
              </a:lnSpc>
              <a:spcAft>
                <a:spcPts val="600"/>
              </a:spcAft>
            </a:pPr>
            <a:r>
              <a:rPr lang="en-GB" dirty="0"/>
              <a:t>The </a:t>
            </a:r>
            <a:r>
              <a:rPr lang="en-GB" dirty="0" err="1"/>
              <a:t>Melamchi</a:t>
            </a:r>
            <a:r>
              <a:rPr lang="en-GB" dirty="0"/>
              <a:t> project involves the construction of a tunnel located at an altitude of 1,700 metres on the upper reaches of the </a:t>
            </a:r>
            <a:r>
              <a:rPr lang="en-GB" dirty="0" err="1"/>
              <a:t>Melamchi</a:t>
            </a:r>
            <a:r>
              <a:rPr lang="en-GB" dirty="0"/>
              <a:t> River. It would bring water down to </a:t>
            </a:r>
            <a:r>
              <a:rPr lang="en-GB" dirty="0" err="1"/>
              <a:t>Sundarijal</a:t>
            </a:r>
            <a:r>
              <a:rPr lang="en-GB" dirty="0"/>
              <a:t> in the Kathmandu Valley at 1,400 metres, thereby creating a head of 300 metres so that about 25 MW of power could be generated. But the idea was later abandoned amid claims that it was not feasible. It is true that having to dig a 27-kilometre long tunnel just to generate about 25 MW of electricity sounds too expensive even at a cursory glance. But the fact </a:t>
            </a:r>
            <a:r>
              <a:rPr lang="en-US" dirty="0"/>
              <a:t>that the tunnel had to be constructed anyway was </a:t>
            </a:r>
            <a:r>
              <a:rPr lang="en-GB" dirty="0"/>
              <a:t>filtered out by those pushing for a single-silo water supply project. In generating power from the same water, the incremental cost of the tunnel would have been low for the power generation component.</a:t>
            </a:r>
          </a:p>
          <a:p>
            <a:pPr>
              <a:lnSpc>
                <a:spcPts val="1220"/>
              </a:lnSpc>
              <a:spcAft>
                <a:spcPts val="600"/>
              </a:spcAft>
            </a:pPr>
            <a:endParaRPr lang="en-GB" b="0" dirty="0"/>
          </a:p>
          <a:p>
            <a:pPr defTabSz="966143">
              <a:lnSpc>
                <a:spcPts val="1220"/>
              </a:lnSpc>
              <a:spcAft>
                <a:spcPts val="600"/>
              </a:spcAft>
              <a:defRPr/>
            </a:pPr>
            <a:r>
              <a:rPr lang="en-GB" dirty="0"/>
              <a:t>The principal Nepali line agency for this project is the Department of Water Supply and Sewerage of the Ministry of Housing and Physical Planning. Its mandate is water supply. There has been strong resistance to adding electricity or any other component that would involve sharing a project with other line agencies.</a:t>
            </a:r>
          </a:p>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5</a:t>
            </a:fld>
            <a:endParaRPr lang="en-GB" dirty="0"/>
          </a:p>
        </p:txBody>
      </p:sp>
    </p:spTree>
    <p:extLst>
      <p:ext uri="{BB962C8B-B14F-4D97-AF65-F5344CB8AC3E}">
        <p14:creationId xmlns:p14="http://schemas.microsoft.com/office/powerpoint/2010/main" val="399045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pPr lvl="1">
              <a:lnSpc>
                <a:spcPts val="1300"/>
              </a:lnSpc>
              <a:spcAft>
                <a:spcPts val="600"/>
              </a:spcAft>
            </a:pPr>
            <a:r>
              <a:rPr lang="en-GB" sz="1200" dirty="0"/>
              <a:t>A key driver for water depletion is food demand (i.e., 1.2 billion mouths to feed). </a:t>
            </a:r>
          </a:p>
          <a:p>
            <a:pPr lvl="1">
              <a:lnSpc>
                <a:spcPts val="1300"/>
              </a:lnSpc>
              <a:spcAft>
                <a:spcPts val="600"/>
              </a:spcAft>
            </a:pPr>
            <a:endParaRPr lang="en-GB" sz="1200" dirty="0"/>
          </a:p>
          <a:p>
            <a:pPr lvl="1">
              <a:lnSpc>
                <a:spcPts val="1300"/>
              </a:lnSpc>
              <a:spcAft>
                <a:spcPts val="600"/>
              </a:spcAft>
            </a:pPr>
            <a:r>
              <a:rPr lang="en-GB" sz="1200" dirty="0"/>
              <a:t>As the law stands, landowners have the right to draw as much as they see fit from their wells. A system of government set prices encourages farmers to plant water-intensive crops such as sugarcane and rice. And state governments in India provide electricity to farms at no charge or at heavily subsidized flat rates, making the water completely free to pump in many areas (as long as the water level doesn’t drop so low that you need a new well or a pump).</a:t>
            </a:r>
            <a:endParaRPr lang="en-US" sz="1200" b="0" dirty="0"/>
          </a:p>
        </p:txBody>
      </p:sp>
      <p:sp>
        <p:nvSpPr>
          <p:cNvPr id="4" name="Slide Number Placeholder 3"/>
          <p:cNvSpPr>
            <a:spLocks noGrp="1"/>
          </p:cNvSpPr>
          <p:nvPr>
            <p:ph type="sldNum" sz="quarter" idx="10"/>
          </p:nvPr>
        </p:nvSpPr>
        <p:spPr/>
        <p:txBody>
          <a:bodyPr/>
          <a:lstStyle/>
          <a:p>
            <a:fld id="{F4ADF510-92B0-49DE-9C99-E21626351E91}" type="slidenum">
              <a:rPr lang="en-GB" smtClean="0"/>
              <a:t>6</a:t>
            </a:fld>
            <a:endParaRPr lang="en-GB" dirty="0"/>
          </a:p>
        </p:txBody>
      </p:sp>
    </p:spTree>
    <p:extLst>
      <p:ext uri="{BB962C8B-B14F-4D97-AF65-F5344CB8AC3E}">
        <p14:creationId xmlns:p14="http://schemas.microsoft.com/office/powerpoint/2010/main" val="3990459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4ADF510-92B0-49DE-9C99-E21626351E91}" type="slidenum">
              <a:rPr lang="en-GB" smtClean="0"/>
              <a:t>7</a:t>
            </a:fld>
            <a:endParaRPr lang="en-GB" dirty="0"/>
          </a:p>
        </p:txBody>
      </p:sp>
    </p:spTree>
    <p:extLst>
      <p:ext uri="{BB962C8B-B14F-4D97-AF65-F5344CB8AC3E}">
        <p14:creationId xmlns:p14="http://schemas.microsoft.com/office/powerpoint/2010/main" val="320910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C66006FE-8858-49B2-8B87-26F14AAD223A}" type="datetime2">
              <a:rPr lang="en-US" smtClean="0"/>
              <a:t>Friday, May 25, 2018</a:t>
            </a:fld>
            <a:endParaRPr lang="en-US" dirty="0"/>
          </a:p>
        </p:txBody>
      </p:sp>
      <p:sp>
        <p:nvSpPr>
          <p:cNvPr id="8" name="Slide Number Placeholder 7"/>
          <p:cNvSpPr>
            <a:spLocks noGrp="1"/>
          </p:cNvSpPr>
          <p:nvPr>
            <p:ph type="sldNum" sz="quarter" idx="11"/>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265477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A5FF9-A3FA-486B-AA91-9BE4E3F357CC}" type="datetime2">
              <a:rPr lang="en-US" smtClean="0"/>
              <a:t>Friday, May 25,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51721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04218-2B5F-428E-84D1-C9C13AC707B7}" type="datetime2">
              <a:rPr lang="en-US" smtClean="0"/>
              <a:t>Friday, May 25,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94808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06D76B-682B-487A-BA99-0774F422D236}" type="datetime2">
              <a:rPr lang="en-US" smtClean="0"/>
              <a:t>Friday, May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384837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61F4-F062-4F15-B64F-7D5E71A6C625}" type="datetime2">
              <a:rPr lang="en-US" smtClean="0"/>
              <a:t>Friday, May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357963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E8B95E-52B5-48F7-8746-64C6B6253E14}" type="datetime2">
              <a:rPr lang="en-US" smtClean="0"/>
              <a:t>Friday, May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101382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0F960B-D4E0-437C-AE18-EBF0BEED3787}" type="datetime2">
              <a:rPr lang="en-US" smtClean="0"/>
              <a:t>Friday, May 25,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413006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EFDB0-0151-4355-A9B9-6B7A8EBF93BB}" type="datetime2">
              <a:rPr lang="en-US" smtClean="0"/>
              <a:t>Friday, May 25,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62029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19E3A-37A6-4EE6-80CF-EF4623AE700E}" type="datetime2">
              <a:rPr lang="en-US" smtClean="0"/>
              <a:t>Friday, May 25,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225032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7EEA4-8D97-4B9E-A129-F40B410CBC24}" type="datetime2">
              <a:rPr lang="en-US" smtClean="0"/>
              <a:t>Friday, May 25,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947264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5D845-2A6D-4BAE-995E-19E38C7E9397}" type="datetime2">
              <a:rPr lang="en-US" smtClean="0"/>
              <a:t>Friday, May 25,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272741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032B64-D814-4EC6-A01E-4FAE4B98D786}" type="datetime2">
              <a:rPr lang="en-US" smtClean="0"/>
              <a:t>Friday, May 25,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1838331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846890-C623-465A-AF51-B949A5152A55}" type="datetime2">
              <a:rPr lang="en-US" smtClean="0"/>
              <a:t>Friday, May 25,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2842894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FD075-3A04-4B88-B127-12C2D38D07AD}" type="datetime2">
              <a:rPr lang="en-US" smtClean="0"/>
              <a:t>Friday, May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1694173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65DC0-9E4D-46C7-A857-62A399535A1B}" type="datetime2">
              <a:rPr lang="en-US" smtClean="0"/>
              <a:t>Friday, May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144030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CBC951-B703-481A-A16A-7A2416AAD975}" type="datetime2">
              <a:rPr lang="en-US" smtClean="0"/>
              <a:t>Friday, May 25,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159634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EA3529-11A6-45A2-A768-E669E40C8C1D}" type="datetime2">
              <a:rPr lang="en-US" smtClean="0"/>
              <a:t>Friday, May 25, 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1542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AFB0D3-4269-42F9-8629-3C82FD50EC61}" type="datetime2">
              <a:rPr lang="en-US" smtClean="0"/>
              <a:t>Friday, May 25, 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20567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904AD604-04C9-42D4-B129-AD1507C0928E}" type="datetime2">
              <a:rPr lang="en-US" smtClean="0"/>
              <a:t>Friday, May 25, 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29323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FA714B27-C9EC-4EC4-9884-64921AE41624}" type="datetime2">
              <a:rPr lang="en-US" smtClean="0"/>
              <a:t>Friday, May 25, 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212336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E1DDC-9CD8-4398-8574-D9F499298E09}" type="datetime2">
              <a:rPr lang="en-US" smtClean="0"/>
              <a:t>Friday, May 25, 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98879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3F4FA-0F20-4FE1-8A7B-75F4FD900A7E}" type="datetime2">
              <a:rPr lang="en-US" smtClean="0"/>
              <a:t>Friday, May 25, 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55981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3882966D-5C0A-4A66-B3A7-A8AC9B913D0E}" type="datetime2">
              <a:rPr lang="en-US" smtClean="0"/>
              <a:t>Friday, May 25, 2018</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90206066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45996452-1103-461E-A222-49C650440277}" type="datetime2">
              <a:rPr lang="en-US" smtClean="0"/>
              <a:t>Friday, May 25, 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8E7A181-8241-4433-B622-E5AD31C56B6D}" type="slidenum">
              <a:rPr lang="en-US" smtClean="0"/>
              <a:pPr/>
              <a:t>‹#›</a:t>
            </a:fld>
            <a:endParaRPr lang="en-US" dirty="0"/>
          </a:p>
        </p:txBody>
      </p:sp>
    </p:spTree>
    <p:extLst>
      <p:ext uri="{BB962C8B-B14F-4D97-AF65-F5344CB8AC3E}">
        <p14:creationId xmlns:p14="http://schemas.microsoft.com/office/powerpoint/2010/main" val="33040994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46"/>
            <a:ext cx="12192000" cy="6852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5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450705" y="398599"/>
            <a:ext cx="9298691" cy="7109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sv-SE" sz="4400" dirty="0"/>
              <a:t>CLEWS Country </a:t>
            </a:r>
            <a:r>
              <a:rPr lang="sv-SE" sz="4400" dirty="0" err="1"/>
              <a:t>Module</a:t>
            </a:r>
            <a:endParaRPr lang="en-US" sz="4400" dirty="0"/>
          </a:p>
        </p:txBody>
      </p:sp>
      <p:sp>
        <p:nvSpPr>
          <p:cNvPr id="14" name="Content Placeholder 2"/>
          <p:cNvSpPr txBox="1">
            <a:spLocks/>
          </p:cNvSpPr>
          <p:nvPr/>
        </p:nvSpPr>
        <p:spPr>
          <a:xfrm>
            <a:off x="1482236" y="1856100"/>
            <a:ext cx="9267160" cy="34695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GB" sz="2500" dirty="0"/>
              <a:t>1. The food-energy-water nexus and sustainable development</a:t>
            </a:r>
          </a:p>
          <a:p>
            <a:pPr algn="l">
              <a:lnSpc>
                <a:spcPct val="110000"/>
              </a:lnSpc>
            </a:pPr>
            <a:r>
              <a:rPr lang="en-GB" sz="2500" dirty="0"/>
              <a:t>2. The need for integrated planning: case studies</a:t>
            </a:r>
          </a:p>
          <a:p>
            <a:pPr algn="l">
              <a:lnSpc>
                <a:spcPct val="110000"/>
              </a:lnSpc>
            </a:pPr>
            <a:r>
              <a:rPr lang="en-GB" sz="2500" dirty="0"/>
              <a:t>3. The CLEWS modelling approach</a:t>
            </a:r>
          </a:p>
          <a:p>
            <a:pPr algn="l">
              <a:lnSpc>
                <a:spcPct val="110000"/>
              </a:lnSpc>
            </a:pPr>
            <a:r>
              <a:rPr lang="en-GB" sz="2500" dirty="0"/>
              <a:t>4. CLEWS case studies</a:t>
            </a:r>
          </a:p>
          <a:p>
            <a:pPr algn="l">
              <a:lnSpc>
                <a:spcPct val="110000"/>
              </a:lnSpc>
            </a:pPr>
            <a:r>
              <a:rPr lang="en-GB" sz="2500" dirty="0"/>
              <a:t>5. Hands-on exercises with CLEWS</a:t>
            </a:r>
          </a:p>
        </p:txBody>
      </p:sp>
    </p:spTree>
    <p:extLst>
      <p:ext uri="{BB962C8B-B14F-4D97-AF65-F5344CB8AC3E}">
        <p14:creationId xmlns:p14="http://schemas.microsoft.com/office/powerpoint/2010/main" val="334152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6222" y="2423802"/>
            <a:ext cx="8799460" cy="1446550"/>
          </a:xfrm>
          <a:prstGeom prst="rect">
            <a:avLst/>
          </a:prstGeom>
        </p:spPr>
        <p:txBody>
          <a:bodyPr wrap="square">
            <a:spAutoFit/>
          </a:bodyPr>
          <a:lstStyle/>
          <a:p>
            <a:pPr algn="ctr"/>
            <a:r>
              <a:rPr lang="en-US" sz="4400" dirty="0">
                <a:latin typeface="+mj-lt"/>
              </a:rPr>
              <a:t>2. The need for integrated planning: case studies</a:t>
            </a:r>
          </a:p>
        </p:txBody>
      </p:sp>
    </p:spTree>
    <p:extLst>
      <p:ext uri="{BB962C8B-B14F-4D97-AF65-F5344CB8AC3E}">
        <p14:creationId xmlns:p14="http://schemas.microsoft.com/office/powerpoint/2010/main" val="45607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304800"/>
            <a:ext cx="8721636" cy="12530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solidFill>
                  <a:prstClr val="black"/>
                </a:solidFill>
              </a:rPr>
              <a:t>Key weaknesses of sector policy design done in isolation</a:t>
            </a:r>
          </a:p>
        </p:txBody>
      </p:sp>
      <p:sp>
        <p:nvSpPr>
          <p:cNvPr id="7" name="Content Placeholder 6"/>
          <p:cNvSpPr txBox="1">
            <a:spLocks/>
          </p:cNvSpPr>
          <p:nvPr/>
        </p:nvSpPr>
        <p:spPr>
          <a:xfrm>
            <a:off x="510227" y="1811866"/>
            <a:ext cx="11171545" cy="42284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 algn="l">
              <a:lnSpc>
                <a:spcPts val="3000"/>
              </a:lnSpc>
              <a:spcAft>
                <a:spcPts val="600"/>
              </a:spcAft>
            </a:pPr>
            <a:r>
              <a:rPr lang="en-US" sz="2800" dirty="0">
                <a:solidFill>
                  <a:prstClr val="black"/>
                </a:solidFill>
              </a:rPr>
              <a:t>Policy formulation and assessments are quite often done in isolation by separate and disconnected institutional entities. This contributes to:</a:t>
            </a:r>
            <a:endParaRPr lang="en-US" sz="2800" strike="sngStrike" dirty="0">
              <a:solidFill>
                <a:prstClr val="black"/>
              </a:solidFill>
            </a:endParaRPr>
          </a:p>
          <a:p>
            <a:pPr marL="502920" indent="-457200" algn="l">
              <a:lnSpc>
                <a:spcPts val="3000"/>
              </a:lnSpc>
              <a:spcBef>
                <a:spcPts val="600"/>
              </a:spcBef>
              <a:spcAft>
                <a:spcPts val="600"/>
              </a:spcAft>
              <a:buFont typeface="Arial" panose="020B0604020202020204" pitchFamily="34" charset="0"/>
              <a:buChar char="•"/>
            </a:pPr>
            <a:r>
              <a:rPr lang="en-US" dirty="0">
                <a:solidFill>
                  <a:prstClr val="black"/>
                </a:solidFill>
              </a:rPr>
              <a:t>Lack of communication and coordination</a:t>
            </a:r>
          </a:p>
          <a:p>
            <a:pPr marL="502920" indent="-457200" algn="l">
              <a:lnSpc>
                <a:spcPts val="3000"/>
              </a:lnSpc>
              <a:spcBef>
                <a:spcPts val="600"/>
              </a:spcBef>
              <a:spcAft>
                <a:spcPts val="600"/>
              </a:spcAft>
              <a:buFont typeface="Arial" panose="020B0604020202020204" pitchFamily="34" charset="0"/>
              <a:buChar char="•"/>
            </a:pPr>
            <a:r>
              <a:rPr lang="en-US" dirty="0">
                <a:solidFill>
                  <a:prstClr val="black"/>
                </a:solidFill>
              </a:rPr>
              <a:t>Distrust</a:t>
            </a:r>
          </a:p>
          <a:p>
            <a:pPr marL="502920" indent="-457200" algn="l">
              <a:lnSpc>
                <a:spcPts val="3000"/>
              </a:lnSpc>
              <a:spcBef>
                <a:spcPts val="600"/>
              </a:spcBef>
              <a:spcAft>
                <a:spcPts val="600"/>
              </a:spcAft>
              <a:buFont typeface="Arial" panose="020B0604020202020204" pitchFamily="34" charset="0"/>
              <a:buChar char="•"/>
            </a:pPr>
            <a:r>
              <a:rPr lang="en-US" dirty="0">
                <a:solidFill>
                  <a:prstClr val="black"/>
                </a:solidFill>
              </a:rPr>
              <a:t>Incoherent, counterproductive policy formulation and decisions</a:t>
            </a:r>
          </a:p>
          <a:p>
            <a:pPr marL="502920" indent="-457200" algn="l">
              <a:lnSpc>
                <a:spcPts val="3000"/>
              </a:lnSpc>
              <a:spcBef>
                <a:spcPts val="600"/>
              </a:spcBef>
              <a:spcAft>
                <a:spcPts val="600"/>
              </a:spcAft>
              <a:buFont typeface="Arial" panose="020B0604020202020204" pitchFamily="34" charset="0"/>
              <a:buChar char="•"/>
            </a:pPr>
            <a:r>
              <a:rPr lang="en-US" dirty="0">
                <a:solidFill>
                  <a:prstClr val="black"/>
                </a:solidFill>
              </a:rPr>
              <a:t>High probability of inefficient use of scarce resources</a:t>
            </a:r>
          </a:p>
          <a:p>
            <a:pPr marL="502920" indent="-457200" algn="l">
              <a:lnSpc>
                <a:spcPts val="3000"/>
              </a:lnSpc>
              <a:spcBef>
                <a:spcPts val="600"/>
              </a:spcBef>
              <a:spcAft>
                <a:spcPts val="600"/>
              </a:spcAft>
              <a:buFont typeface="Arial" panose="020B0604020202020204" pitchFamily="34" charset="0"/>
              <a:buChar char="•"/>
            </a:pPr>
            <a:r>
              <a:rPr lang="en-US" dirty="0">
                <a:solidFill>
                  <a:prstClr val="black"/>
                </a:solidFill>
              </a:rPr>
              <a:t>Absence of an institutional structure and buy-in for integrated analyses and planning</a:t>
            </a:r>
          </a:p>
          <a:p>
            <a:pPr marL="45720" algn="l">
              <a:lnSpc>
                <a:spcPct val="100000"/>
              </a:lnSpc>
            </a:pPr>
            <a:endParaRPr lang="en-US" sz="2800" dirty="0">
              <a:solidFill>
                <a:prstClr val="black"/>
              </a:solidFill>
            </a:endParaRPr>
          </a:p>
        </p:txBody>
      </p:sp>
    </p:spTree>
    <p:extLst>
      <p:ext uri="{BB962C8B-B14F-4D97-AF65-F5344CB8AC3E}">
        <p14:creationId xmlns:p14="http://schemas.microsoft.com/office/powerpoint/2010/main" val="373935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83852" y="134641"/>
            <a:ext cx="12191999"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Example: </a:t>
            </a:r>
            <a:r>
              <a:rPr lang="en-GB" sz="4400" dirty="0" err="1"/>
              <a:t>Melamchi</a:t>
            </a:r>
            <a:r>
              <a:rPr lang="en-GB" sz="4400" dirty="0"/>
              <a:t> trans-basin water supply, Nepal</a:t>
            </a:r>
          </a:p>
        </p:txBody>
      </p:sp>
      <p:sp>
        <p:nvSpPr>
          <p:cNvPr id="7" name="Content Placeholder 6"/>
          <p:cNvSpPr txBox="1">
            <a:spLocks/>
          </p:cNvSpPr>
          <p:nvPr/>
        </p:nvSpPr>
        <p:spPr>
          <a:xfrm>
            <a:off x="1135380" y="1239997"/>
            <a:ext cx="10218420" cy="54657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endParaRPr lang="en-GB" dirty="0"/>
          </a:p>
        </p:txBody>
      </p:sp>
      <p:sp>
        <p:nvSpPr>
          <p:cNvPr id="4" name="Content Placeholder 2"/>
          <p:cNvSpPr txBox="1">
            <a:spLocks/>
          </p:cNvSpPr>
          <p:nvPr/>
        </p:nvSpPr>
        <p:spPr>
          <a:xfrm>
            <a:off x="838200" y="1548000"/>
            <a:ext cx="10515600" cy="52018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000"/>
              </a:lnSpc>
              <a:buFont typeface="Wingdings" panose="05000000000000000000" pitchFamily="2" charset="2"/>
              <a:buChar char="§"/>
            </a:pPr>
            <a:r>
              <a:rPr lang="en-GB" dirty="0"/>
              <a:t>Plan to supply underserved consumers in Kathmandu Valley with water</a:t>
            </a:r>
          </a:p>
          <a:p>
            <a:pPr lvl="1">
              <a:lnSpc>
                <a:spcPts val="3000"/>
              </a:lnSpc>
              <a:spcBef>
                <a:spcPts val="0"/>
              </a:spcBef>
            </a:pPr>
            <a:r>
              <a:rPr lang="en-GB" dirty="0"/>
              <a:t>Large infrastructure project</a:t>
            </a:r>
          </a:p>
          <a:p>
            <a:pPr lvl="1">
              <a:lnSpc>
                <a:spcPts val="3000"/>
              </a:lnSpc>
              <a:spcBef>
                <a:spcPts val="0"/>
              </a:spcBef>
            </a:pPr>
            <a:r>
              <a:rPr lang="en-GB" dirty="0"/>
              <a:t>Trans-basin transfer of water</a:t>
            </a:r>
          </a:p>
          <a:p>
            <a:pPr>
              <a:lnSpc>
                <a:spcPts val="3000"/>
              </a:lnSpc>
              <a:spcBef>
                <a:spcPts val="1200"/>
              </a:spcBef>
              <a:buFont typeface="Wingdings" panose="05000000000000000000" pitchFamily="2" charset="2"/>
              <a:buChar char="§"/>
            </a:pPr>
            <a:r>
              <a:rPr lang="en-GB" dirty="0"/>
              <a:t>Potential for project to serve multiple uses</a:t>
            </a:r>
          </a:p>
          <a:p>
            <a:pPr lvl="1">
              <a:lnSpc>
                <a:spcPts val="3000"/>
              </a:lnSpc>
              <a:spcBef>
                <a:spcPts val="0"/>
              </a:spcBef>
            </a:pPr>
            <a:r>
              <a:rPr lang="en-GB" dirty="0"/>
              <a:t>Irrigation</a:t>
            </a:r>
          </a:p>
          <a:p>
            <a:pPr lvl="1">
              <a:lnSpc>
                <a:spcPts val="3000"/>
              </a:lnSpc>
              <a:spcBef>
                <a:spcPts val="0"/>
              </a:spcBef>
            </a:pPr>
            <a:r>
              <a:rPr lang="en-GB" dirty="0"/>
              <a:t>Hydropower component</a:t>
            </a:r>
          </a:p>
          <a:p>
            <a:pPr>
              <a:lnSpc>
                <a:spcPts val="3000"/>
              </a:lnSpc>
              <a:spcBef>
                <a:spcPts val="1200"/>
              </a:spcBef>
              <a:buFont typeface="Wingdings" panose="05000000000000000000" pitchFamily="2" charset="2"/>
              <a:buChar char="§"/>
            </a:pPr>
            <a:r>
              <a:rPr lang="en-GB" dirty="0"/>
              <a:t>Opposed by line agency </a:t>
            </a:r>
          </a:p>
          <a:p>
            <a:pPr lvl="1">
              <a:lnSpc>
                <a:spcPts val="3000"/>
              </a:lnSpc>
              <a:spcBef>
                <a:spcPts val="0"/>
              </a:spcBef>
            </a:pPr>
            <a:r>
              <a:rPr lang="en-GB" dirty="0"/>
              <a:t>Strong resistance to expand project scope </a:t>
            </a:r>
          </a:p>
          <a:p>
            <a:pPr lvl="1">
              <a:lnSpc>
                <a:spcPts val="3000"/>
              </a:lnSpc>
              <a:spcBef>
                <a:spcPts val="0"/>
              </a:spcBef>
            </a:pPr>
            <a:r>
              <a:rPr lang="en-GB" dirty="0"/>
              <a:t>Blocked role in project implementation by other agencies</a:t>
            </a:r>
          </a:p>
          <a:p>
            <a:pPr>
              <a:lnSpc>
                <a:spcPts val="3000"/>
              </a:lnSpc>
              <a:spcBef>
                <a:spcPts val="1200"/>
              </a:spcBef>
              <a:buFont typeface="Wingdings" panose="05000000000000000000" pitchFamily="2" charset="2"/>
              <a:buChar char="§"/>
            </a:pPr>
            <a:r>
              <a:rPr lang="en-GB" dirty="0"/>
              <a:t>Project went ahead as single-purpose urban water project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067" y="1948777"/>
            <a:ext cx="4453218" cy="3080142"/>
          </a:xfrm>
          <a:prstGeom prst="rect">
            <a:avLst/>
          </a:prstGeom>
        </p:spPr>
      </p:pic>
    </p:spTree>
    <p:extLst>
      <p:ext uri="{BB962C8B-B14F-4D97-AF65-F5344CB8AC3E}">
        <p14:creationId xmlns:p14="http://schemas.microsoft.com/office/powerpoint/2010/main" val="352504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528" y="1964111"/>
            <a:ext cx="2381250" cy="2714625"/>
          </a:xfrm>
          <a:prstGeom prst="rect">
            <a:avLst/>
          </a:prstGeom>
        </p:spPr>
      </p:pic>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Example: Punjab, India</a:t>
            </a:r>
          </a:p>
        </p:txBody>
      </p:sp>
      <p:sp>
        <p:nvSpPr>
          <p:cNvPr id="7" name="Content Placeholder 6"/>
          <p:cNvSpPr txBox="1">
            <a:spLocks/>
          </p:cNvSpPr>
          <p:nvPr/>
        </p:nvSpPr>
        <p:spPr>
          <a:xfrm>
            <a:off x="570603" y="1122043"/>
            <a:ext cx="9693985" cy="54657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500" dirty="0"/>
              <a:t>Punjab has only 1.5% of India’s land, but its rice and wheat production accounts for 50% of the grain the Government purchases and distributes to feed more than 400 million poor Indians. </a:t>
            </a:r>
          </a:p>
          <a:p>
            <a:pPr marL="342900" indent="-342900" algn="l">
              <a:spcAft>
                <a:spcPts val="600"/>
              </a:spcAft>
              <a:buFont typeface="Arial" panose="020B0604020202020204" pitchFamily="34" charset="0"/>
              <a:buChar char="•"/>
            </a:pPr>
            <a:r>
              <a:rPr lang="en-US" sz="2500" dirty="0"/>
              <a:t>Groundwater is being </a:t>
            </a:r>
            <a:r>
              <a:rPr lang="en-US" sz="2500" b="1" dirty="0"/>
              <a:t>withdrawn faster than it can be replenished</a:t>
            </a:r>
          </a:p>
          <a:p>
            <a:pPr marL="800100" lvl="1" indent="-342900" algn="l">
              <a:spcAft>
                <a:spcPts val="600"/>
              </a:spcAft>
              <a:buFont typeface="Arial" panose="020B0604020202020204" pitchFamily="34" charset="0"/>
              <a:buChar char="•"/>
            </a:pPr>
            <a:r>
              <a:rPr lang="en-GB" sz="2100" b="1" dirty="0"/>
              <a:t>No restriction </a:t>
            </a:r>
            <a:r>
              <a:rPr lang="en-GB" sz="2100" dirty="0"/>
              <a:t>on landowners’ rights to pump water on their own land</a:t>
            </a:r>
          </a:p>
          <a:p>
            <a:pPr marL="800100" lvl="1" indent="-342900" algn="l">
              <a:spcAft>
                <a:spcPts val="600"/>
              </a:spcAft>
              <a:buFont typeface="Arial" panose="020B0604020202020204" pitchFamily="34" charset="0"/>
              <a:buChar char="•"/>
            </a:pPr>
            <a:r>
              <a:rPr lang="en-GB" sz="2100" dirty="0"/>
              <a:t>Government set prices </a:t>
            </a:r>
            <a:r>
              <a:rPr lang="en-GB" sz="2100" b="1" dirty="0"/>
              <a:t>incentivize planting of water-intensive crops</a:t>
            </a:r>
          </a:p>
          <a:p>
            <a:pPr marL="800100" lvl="1" indent="-342900" algn="l">
              <a:spcAft>
                <a:spcPts val="600"/>
              </a:spcAft>
              <a:buFont typeface="Arial" panose="020B0604020202020204" pitchFamily="34" charset="0"/>
              <a:buChar char="•"/>
            </a:pPr>
            <a:r>
              <a:rPr lang="en-GB" sz="2100" dirty="0"/>
              <a:t>Electricity </a:t>
            </a:r>
            <a:r>
              <a:rPr lang="en-GB" sz="2100" b="1" dirty="0"/>
              <a:t>provided free </a:t>
            </a:r>
            <a:r>
              <a:rPr lang="en-GB" sz="2100" dirty="0"/>
              <a:t>to farmers</a:t>
            </a:r>
            <a:endParaRPr lang="en-US" sz="2100" dirty="0"/>
          </a:p>
          <a:p>
            <a:pPr marL="342900" indent="-342900" algn="l">
              <a:spcAft>
                <a:spcPts val="600"/>
              </a:spcAft>
              <a:buFont typeface="Arial" panose="020B0604020202020204" pitchFamily="34" charset="0"/>
              <a:buChar char="•"/>
            </a:pPr>
            <a:r>
              <a:rPr lang="en-US" sz="2500" b="1" dirty="0"/>
              <a:t>Water levels drop;</a:t>
            </a:r>
            <a:r>
              <a:rPr lang="en-US" sz="2500" dirty="0"/>
              <a:t> increased pumping is putting additional stress on an already fragile and overtaxed electricity grid</a:t>
            </a:r>
          </a:p>
          <a:p>
            <a:pPr marL="800100" lvl="1" indent="-342900" algn="l">
              <a:spcAft>
                <a:spcPts val="600"/>
              </a:spcAft>
              <a:buFont typeface="Arial" panose="020B0604020202020204" pitchFamily="34" charset="0"/>
              <a:buChar char="•"/>
            </a:pPr>
            <a:r>
              <a:rPr lang="en-US" sz="2100" dirty="0"/>
              <a:t>Excessive pumping not only leads to overexploitation of aquifers, but also to high electricity demand</a:t>
            </a:r>
          </a:p>
          <a:p>
            <a:pPr marL="800100" lvl="1" indent="-342900" algn="l">
              <a:spcAft>
                <a:spcPts val="600"/>
              </a:spcAft>
              <a:buFont typeface="Arial" panose="020B0604020202020204" pitchFamily="34" charset="0"/>
              <a:buChar char="•"/>
            </a:pPr>
            <a:r>
              <a:rPr lang="en-US" sz="2100" b="1" dirty="0"/>
              <a:t>Irrigation accounts for about 15-20% of India’s total electricity use</a:t>
            </a:r>
            <a:endParaRPr lang="en-GB" sz="2100" dirty="0"/>
          </a:p>
        </p:txBody>
      </p:sp>
    </p:spTree>
    <p:extLst>
      <p:ext uri="{BB962C8B-B14F-4D97-AF65-F5344CB8AC3E}">
        <p14:creationId xmlns:p14="http://schemas.microsoft.com/office/powerpoint/2010/main" val="28329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The need for integrated planning</a:t>
            </a:r>
          </a:p>
        </p:txBody>
      </p:sp>
      <p:sp>
        <p:nvSpPr>
          <p:cNvPr id="3" name="TextBox 2"/>
          <p:cNvSpPr txBox="1"/>
          <p:nvPr/>
        </p:nvSpPr>
        <p:spPr>
          <a:xfrm>
            <a:off x="673768" y="1268078"/>
            <a:ext cx="10962420" cy="5940088"/>
          </a:xfrm>
          <a:prstGeom prst="rect">
            <a:avLst/>
          </a:prstGeom>
          <a:noFill/>
        </p:spPr>
        <p:txBody>
          <a:bodyPr wrap="square" rtlCol="0">
            <a:spAutoFit/>
          </a:bodyPr>
          <a:lstStyle/>
          <a:p>
            <a:pPr>
              <a:lnSpc>
                <a:spcPts val="3000"/>
              </a:lnSpc>
            </a:pPr>
            <a:r>
              <a:rPr lang="en-CA" sz="2800" dirty="0"/>
              <a:t>These issues highlight the challenges faced by governments pursuing sustainable development.</a:t>
            </a:r>
          </a:p>
          <a:p>
            <a:pPr marL="342900" indent="-342900">
              <a:lnSpc>
                <a:spcPts val="3000"/>
              </a:lnSpc>
              <a:buFont typeface="Arial" panose="020B0604020202020204" pitchFamily="34" charset="0"/>
              <a:buChar char="•"/>
            </a:pPr>
            <a:r>
              <a:rPr lang="en-CA" sz="2400" dirty="0"/>
              <a:t>Development is a complex web of interwoven concerns and vested interests.</a:t>
            </a:r>
          </a:p>
          <a:p>
            <a:pPr marL="342900" indent="-342900">
              <a:lnSpc>
                <a:spcPts val="3000"/>
              </a:lnSpc>
              <a:buFont typeface="Arial" panose="020B0604020202020204" pitchFamily="34" charset="0"/>
              <a:buChar char="•"/>
            </a:pPr>
            <a:r>
              <a:rPr lang="en-CA" sz="2400" dirty="0"/>
              <a:t>Decisions can have far-reaching consequences outside the targeted area, sector or jurisdiction.</a:t>
            </a:r>
          </a:p>
          <a:p>
            <a:pPr marL="342900" indent="-342900">
              <a:lnSpc>
                <a:spcPts val="3000"/>
              </a:lnSpc>
              <a:buFont typeface="Arial" panose="020B0604020202020204" pitchFamily="34" charset="0"/>
              <a:buChar char="•"/>
            </a:pPr>
            <a:r>
              <a:rPr lang="en-CA" sz="2400" dirty="0"/>
              <a:t>Impacts can be unintended and unforeseen.</a:t>
            </a:r>
          </a:p>
          <a:p>
            <a:pPr marL="342900" indent="-342900">
              <a:lnSpc>
                <a:spcPts val="3000"/>
              </a:lnSpc>
              <a:buFont typeface="Arial" panose="020B0604020202020204" pitchFamily="34" charset="0"/>
              <a:buChar char="•"/>
            </a:pPr>
            <a:r>
              <a:rPr lang="en-CA" sz="2400" dirty="0"/>
              <a:t>Cross-sectoral and cross-system impacts may be either positive or negative (or both).</a:t>
            </a:r>
          </a:p>
          <a:p>
            <a:pPr>
              <a:lnSpc>
                <a:spcPts val="3000"/>
              </a:lnSpc>
              <a:spcBef>
                <a:spcPts val="1200"/>
              </a:spcBef>
            </a:pPr>
            <a:r>
              <a:rPr lang="en-CA" sz="2800" dirty="0"/>
              <a:t>A coordinated and integrated process to develop policies and measures with adequate attention given to cross-cutting aspects is needed.</a:t>
            </a:r>
          </a:p>
          <a:p>
            <a:pPr marL="342900" indent="-342900">
              <a:lnSpc>
                <a:spcPts val="3000"/>
              </a:lnSpc>
              <a:buFont typeface="Arial" panose="020B0604020202020204" pitchFamily="34" charset="0"/>
              <a:buChar char="•"/>
            </a:pPr>
            <a:r>
              <a:rPr lang="en-CA" sz="2400" dirty="0"/>
              <a:t>Includes the concerns and perspectives of all affected systems/sectors.</a:t>
            </a:r>
          </a:p>
          <a:p>
            <a:pPr marL="342900" indent="-342900">
              <a:lnSpc>
                <a:spcPts val="3000"/>
              </a:lnSpc>
              <a:buFont typeface="Arial" panose="020B0604020202020204" pitchFamily="34" charset="0"/>
              <a:buChar char="•"/>
            </a:pPr>
            <a:r>
              <a:rPr lang="en-CA" sz="2400" dirty="0"/>
              <a:t>Assesses the complementarity and conflicts among policy goals.</a:t>
            </a:r>
          </a:p>
          <a:p>
            <a:pPr marL="342900" indent="-342900">
              <a:lnSpc>
                <a:spcPts val="3000"/>
              </a:lnSpc>
              <a:buFont typeface="Arial" panose="020B0604020202020204" pitchFamily="34" charset="0"/>
              <a:buChar char="•"/>
            </a:pPr>
            <a:r>
              <a:rPr lang="en-CA" sz="2400" dirty="0"/>
              <a:t>Stakes out a path that makes appropriate compromises (trade-offs) to pursue overall development.</a:t>
            </a:r>
          </a:p>
          <a:p>
            <a:endParaRPr lang="en-CA" sz="2000" dirty="0"/>
          </a:p>
        </p:txBody>
      </p:sp>
    </p:spTree>
    <p:extLst>
      <p:ext uri="{BB962C8B-B14F-4D97-AF65-F5344CB8AC3E}">
        <p14:creationId xmlns:p14="http://schemas.microsoft.com/office/powerpoint/2010/main" val="22112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SA">
  <a:themeElements>
    <a:clrScheme name="Custom 2">
      <a:dk1>
        <a:sysClr val="windowText" lastClr="000000"/>
      </a:dk1>
      <a:lt1>
        <a:sysClr val="window" lastClr="FFFFFF"/>
      </a:lt1>
      <a:dk2>
        <a:srgbClr val="1F497D"/>
      </a:dk2>
      <a:lt2>
        <a:srgbClr val="EEECE1"/>
      </a:lt2>
      <a:accent1>
        <a:srgbClr val="1954A6"/>
      </a:accent1>
      <a:accent2>
        <a:srgbClr val="5893E5"/>
      </a:accent2>
      <a:accent3>
        <a:srgbClr val="9D102D"/>
      </a:accent3>
      <a:accent4>
        <a:srgbClr val="EC4769"/>
      </a:accent4>
      <a:accent5>
        <a:srgbClr val="62922E"/>
      </a:accent5>
      <a:accent6>
        <a:srgbClr val="A1D16D"/>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lumMod val="95000"/>
              <a:lumOff val="5000"/>
            </a:schemeClr>
          </a:solidFill>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20002</TotalTime>
  <Words>829</Words>
  <Application>Microsoft Macintosh PowerPoint</Application>
  <PresentationFormat>Widescreen</PresentationFormat>
  <Paragraphs>61</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Wingdings</vt:lpstr>
      <vt:lpstr>dESA</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 mentis</dc:creator>
  <cp:lastModifiedBy>Tasneem Mirza</cp:lastModifiedBy>
  <cp:revision>954</cp:revision>
  <cp:lastPrinted>2017-01-24T09:12:55Z</cp:lastPrinted>
  <dcterms:created xsi:type="dcterms:W3CDTF">2014-10-01T08:48:32Z</dcterms:created>
  <dcterms:modified xsi:type="dcterms:W3CDTF">2018-05-25T16:56:43Z</dcterms:modified>
</cp:coreProperties>
</file>