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5" r:id="rId1"/>
    <p:sldMasterId id="2147483830" r:id="rId2"/>
  </p:sldMasterIdLst>
  <p:notesMasterIdLst>
    <p:notesMasterId r:id="rId29"/>
  </p:notesMasterIdLst>
  <p:handoutMasterIdLst>
    <p:handoutMasterId r:id="rId30"/>
  </p:handoutMasterIdLst>
  <p:sldIdLst>
    <p:sldId id="736" r:id="rId3"/>
    <p:sldId id="802" r:id="rId4"/>
    <p:sldId id="803" r:id="rId5"/>
    <p:sldId id="804" r:id="rId6"/>
    <p:sldId id="749" r:id="rId7"/>
    <p:sldId id="778" r:id="rId8"/>
    <p:sldId id="727" r:id="rId9"/>
    <p:sldId id="801" r:id="rId10"/>
    <p:sldId id="805" r:id="rId11"/>
    <p:sldId id="750" r:id="rId12"/>
    <p:sldId id="751" r:id="rId13"/>
    <p:sldId id="752" r:id="rId14"/>
    <p:sldId id="807" r:id="rId15"/>
    <p:sldId id="682" r:id="rId16"/>
    <p:sldId id="683" r:id="rId17"/>
    <p:sldId id="684" r:id="rId18"/>
    <p:sldId id="685" r:id="rId19"/>
    <p:sldId id="686" r:id="rId20"/>
    <p:sldId id="690" r:id="rId21"/>
    <p:sldId id="688" r:id="rId22"/>
    <p:sldId id="808" r:id="rId23"/>
    <p:sldId id="691" r:id="rId24"/>
    <p:sldId id="573" r:id="rId25"/>
    <p:sldId id="809" r:id="rId26"/>
    <p:sldId id="724" r:id="rId27"/>
    <p:sldId id="806" r:id="rId28"/>
  </p:sldIdLst>
  <p:sldSz cx="12192000" cy="6858000"/>
  <p:notesSz cx="9601200" cy="7315200"/>
  <p:defaultTextStyle>
    <a:defPPr>
      <a:defRPr lang="en-US"/>
    </a:defPPr>
    <a:lvl1pPr marL="0" algn="l" defTabSz="913956" rtl="0" eaLnBrk="1" latinLnBrk="0" hangingPunct="1">
      <a:defRPr sz="1800" kern="1200">
        <a:solidFill>
          <a:schemeClr val="tx1"/>
        </a:solidFill>
        <a:latin typeface="+mn-lt"/>
        <a:ea typeface="+mn-ea"/>
        <a:cs typeface="+mn-cs"/>
      </a:defRPr>
    </a:lvl1pPr>
    <a:lvl2pPr marL="456977" algn="l" defTabSz="913956" rtl="0" eaLnBrk="1" latinLnBrk="0" hangingPunct="1">
      <a:defRPr sz="1800" kern="1200">
        <a:solidFill>
          <a:schemeClr val="tx1"/>
        </a:solidFill>
        <a:latin typeface="+mn-lt"/>
        <a:ea typeface="+mn-ea"/>
        <a:cs typeface="+mn-cs"/>
      </a:defRPr>
    </a:lvl2pPr>
    <a:lvl3pPr marL="913956" algn="l" defTabSz="913956" rtl="0" eaLnBrk="1" latinLnBrk="0" hangingPunct="1">
      <a:defRPr sz="1800" kern="1200">
        <a:solidFill>
          <a:schemeClr val="tx1"/>
        </a:solidFill>
        <a:latin typeface="+mn-lt"/>
        <a:ea typeface="+mn-ea"/>
        <a:cs typeface="+mn-cs"/>
      </a:defRPr>
    </a:lvl3pPr>
    <a:lvl4pPr marL="1370932" algn="l" defTabSz="913956" rtl="0" eaLnBrk="1" latinLnBrk="0" hangingPunct="1">
      <a:defRPr sz="1800" kern="1200">
        <a:solidFill>
          <a:schemeClr val="tx1"/>
        </a:solidFill>
        <a:latin typeface="+mn-lt"/>
        <a:ea typeface="+mn-ea"/>
        <a:cs typeface="+mn-cs"/>
      </a:defRPr>
    </a:lvl4pPr>
    <a:lvl5pPr marL="1827911" algn="l" defTabSz="913956" rtl="0" eaLnBrk="1" latinLnBrk="0" hangingPunct="1">
      <a:defRPr sz="1800" kern="1200">
        <a:solidFill>
          <a:schemeClr val="tx1"/>
        </a:solidFill>
        <a:latin typeface="+mn-lt"/>
        <a:ea typeface="+mn-ea"/>
        <a:cs typeface="+mn-cs"/>
      </a:defRPr>
    </a:lvl5pPr>
    <a:lvl6pPr marL="2284888" algn="l" defTabSz="913956" rtl="0" eaLnBrk="1" latinLnBrk="0" hangingPunct="1">
      <a:defRPr sz="1800" kern="1200">
        <a:solidFill>
          <a:schemeClr val="tx1"/>
        </a:solidFill>
        <a:latin typeface="+mn-lt"/>
        <a:ea typeface="+mn-ea"/>
        <a:cs typeface="+mn-cs"/>
      </a:defRPr>
    </a:lvl6pPr>
    <a:lvl7pPr marL="2741865" algn="l" defTabSz="913956" rtl="0" eaLnBrk="1" latinLnBrk="0" hangingPunct="1">
      <a:defRPr sz="1800" kern="1200">
        <a:solidFill>
          <a:schemeClr val="tx1"/>
        </a:solidFill>
        <a:latin typeface="+mn-lt"/>
        <a:ea typeface="+mn-ea"/>
        <a:cs typeface="+mn-cs"/>
      </a:defRPr>
    </a:lvl7pPr>
    <a:lvl8pPr marL="3198843" algn="l" defTabSz="913956" rtl="0" eaLnBrk="1" latinLnBrk="0" hangingPunct="1">
      <a:defRPr sz="1800" kern="1200">
        <a:solidFill>
          <a:schemeClr val="tx1"/>
        </a:solidFill>
        <a:latin typeface="+mn-lt"/>
        <a:ea typeface="+mn-ea"/>
        <a:cs typeface="+mn-cs"/>
      </a:defRPr>
    </a:lvl8pPr>
    <a:lvl9pPr marL="3655820" algn="l" defTabSz="91395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guide id="3" orient="horz" pos="2304">
          <p15:clr>
            <a:srgbClr val="A4A3A4"/>
          </p15:clr>
        </p15:guide>
        <p15:guide id="4"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FSTAD, Thomas" initials="AT" lastIdx="15" clrIdx="0"/>
  <p:cmAuthor id="7" name="Gretchen Luchsinger" initials="GL" lastIdx="1" clrIdx="7">
    <p:extLst/>
  </p:cmAuthor>
  <p:cmAuthor id="1" name="Taliotis Constantinos" initials="TC" lastIdx="1" clrIdx="1">
    <p:extLst/>
  </p:cmAuthor>
  <p:cmAuthor id="8" name="Gretchen Luchsinger" initials="GL [2]" lastIdx="1" clrIdx="8">
    <p:extLst/>
  </p:cmAuthor>
  <p:cmAuthor id="2" name="G. Avgerinopoulos" initials="GA" lastIdx="1" clrIdx="2">
    <p:extLst/>
  </p:cmAuthor>
  <p:cmAuthor id="3" name="Holger" initials="H" lastIdx="8" clrIdx="3">
    <p:extLst/>
  </p:cmAuthor>
  <p:cmAuthor id="4" name="mark howells" initials="mh" lastIdx="3" clrIdx="4">
    <p:extLst/>
  </p:cmAuthor>
  <p:cmAuthor id="5" name="Nem Sak" initials="NS" lastIdx="14" clrIdx="5">
    <p:extLst/>
  </p:cmAuthor>
  <p:cmAuthor id="6" name="Casa" initials="C" lastIdx="2" clrIdx="6"/>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E9EDF4"/>
    <a:srgbClr val="BA97FF"/>
    <a:srgbClr val="EE8B1E"/>
    <a:srgbClr val="FFC000"/>
    <a:srgbClr val="BFBFBF"/>
    <a:srgbClr val="FF7C80"/>
    <a:srgbClr val="92D050"/>
    <a:srgbClr val="34B7BE"/>
    <a:srgbClr val="51C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6" autoAdjust="0"/>
    <p:restoredTop sz="71569" autoAdjust="0"/>
  </p:normalViewPr>
  <p:slideViewPr>
    <p:cSldViewPr snapToGrid="0">
      <p:cViewPr varScale="1">
        <p:scale>
          <a:sx n="114" d="100"/>
          <a:sy n="114" d="100"/>
        </p:scale>
        <p:origin x="368" y="176"/>
      </p:cViewPr>
      <p:guideLst>
        <p:guide orient="horz" pos="2160"/>
        <p:guide pos="3840"/>
      </p:guideLst>
    </p:cSldViewPr>
  </p:slideViewPr>
  <p:outlineViewPr>
    <p:cViewPr>
      <p:scale>
        <a:sx n="33" d="100"/>
        <a:sy n="33" d="100"/>
      </p:scale>
      <p:origin x="0" y="-9282"/>
    </p:cViewPr>
  </p:outlineViewPr>
  <p:notesTextViewPr>
    <p:cViewPr>
      <p:scale>
        <a:sx n="100" d="100"/>
        <a:sy n="100" d="100"/>
      </p:scale>
      <p:origin x="0" y="0"/>
    </p:cViewPr>
  </p:notesTextViewPr>
  <p:sorterViewPr>
    <p:cViewPr varScale="1">
      <p:scale>
        <a:sx n="100" d="100"/>
        <a:sy n="100" d="100"/>
      </p:scale>
      <p:origin x="0" y="-4104"/>
    </p:cViewPr>
  </p:sorterViewPr>
  <p:notesViewPr>
    <p:cSldViewPr snapToGrid="0">
      <p:cViewPr>
        <p:scale>
          <a:sx n="147" d="100"/>
          <a:sy n="147" d="100"/>
        </p:scale>
        <p:origin x="712" y="-2168"/>
      </p:cViewPr>
      <p:guideLst>
        <p:guide orient="horz" pos="3024"/>
        <p:guide pos="2304"/>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lfstadt\AppData\Local\Microsoft\Windows\Temporary%20Internet%20Files\Content.Outlook\IME62954\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manualLayout>
          <c:layoutTarget val="inner"/>
          <c:xMode val="edge"/>
          <c:yMode val="edge"/>
          <c:x val="9.4803443124225298E-2"/>
          <c:y val="1.2333901052337099E-2"/>
          <c:w val="0.90469352384337098"/>
          <c:h val="0.84017590563517597"/>
        </c:manualLayout>
      </c:layout>
      <c:barChart>
        <c:barDir val="col"/>
        <c:grouping val="stacked"/>
        <c:varyColors val="0"/>
        <c:ser>
          <c:idx val="0"/>
          <c:order val="0"/>
          <c:spPr>
            <a:noFill/>
          </c:spPr>
          <c:invertIfNegative val="0"/>
          <c:cat>
            <c:strRef>
              <c:f>'Fig 5'!$N$8:$W$8</c:f>
              <c:strCache>
                <c:ptCount val="10"/>
                <c:pt idx="0">
                  <c:v>Coal</c:v>
                </c:pt>
                <c:pt idx="1">
                  <c:v>Gas</c:v>
                </c:pt>
                <c:pt idx="2">
                  <c:v>CCS</c:v>
                </c:pt>
                <c:pt idx="3">
                  <c:v>Biomass</c:v>
                </c:pt>
                <c:pt idx="4">
                  <c:v>Geothermal</c:v>
                </c:pt>
                <c:pt idx="5">
                  <c:v>Solar PV</c:v>
                </c:pt>
                <c:pt idx="6">
                  <c:v>Solar CSP</c:v>
                </c:pt>
                <c:pt idx="7">
                  <c:v>Wind</c:v>
                </c:pt>
                <c:pt idx="8">
                  <c:v>Nuclear</c:v>
                </c:pt>
                <c:pt idx="9">
                  <c:v>Hydro</c:v>
                </c:pt>
              </c:strCache>
            </c:strRef>
          </c:cat>
          <c:val>
            <c:numRef>
              <c:f>'Fig 5'!$N$9:$W$9</c:f>
              <c:numCache>
                <c:formatCode>General</c:formatCode>
                <c:ptCount val="10"/>
                <c:pt idx="0">
                  <c:v>729</c:v>
                </c:pt>
                <c:pt idx="1">
                  <c:v>306.78653459999958</c:v>
                </c:pt>
                <c:pt idx="2">
                  <c:v>34</c:v>
                </c:pt>
                <c:pt idx="3">
                  <c:v>0</c:v>
                </c:pt>
                <c:pt idx="4">
                  <c:v>4</c:v>
                </c:pt>
                <c:pt idx="5">
                  <c:v>16</c:v>
                </c:pt>
                <c:pt idx="6">
                  <c:v>8.8000000000000007</c:v>
                </c:pt>
                <c:pt idx="7">
                  <c:v>3.011093999999999</c:v>
                </c:pt>
                <c:pt idx="8">
                  <c:v>3.54</c:v>
                </c:pt>
                <c:pt idx="9">
                  <c:v>0.7</c:v>
                </c:pt>
              </c:numCache>
            </c:numRef>
          </c:val>
          <c:extLst>
            <c:ext xmlns:c16="http://schemas.microsoft.com/office/drawing/2014/chart" uri="{C3380CC4-5D6E-409C-BE32-E72D297353CC}">
              <c16:uniqueId val="{00000000-C956-4F5D-BDF1-5FC0AD03CCB7}"/>
            </c:ext>
          </c:extLst>
        </c:ser>
        <c:ser>
          <c:idx val="1"/>
          <c:order val="1"/>
          <c:spPr>
            <a:solidFill>
              <a:schemeClr val="bg1"/>
            </a:solidFill>
            <a:ln w="38100">
              <a:solidFill>
                <a:schemeClr val="tx1"/>
              </a:solidFill>
            </a:ln>
          </c:spPr>
          <c:invertIfNegative val="0"/>
          <c:cat>
            <c:strRef>
              <c:f>'Fig 5'!$N$8:$W$8</c:f>
              <c:strCache>
                <c:ptCount val="10"/>
                <c:pt idx="0">
                  <c:v>Coal</c:v>
                </c:pt>
                <c:pt idx="1">
                  <c:v>Gas</c:v>
                </c:pt>
                <c:pt idx="2">
                  <c:v>CCS</c:v>
                </c:pt>
                <c:pt idx="3">
                  <c:v>Biomass</c:v>
                </c:pt>
                <c:pt idx="4">
                  <c:v>Geothermal</c:v>
                </c:pt>
                <c:pt idx="5">
                  <c:v>Solar PV</c:v>
                </c:pt>
                <c:pt idx="6">
                  <c:v>Solar CSP</c:v>
                </c:pt>
                <c:pt idx="7">
                  <c:v>Wind</c:v>
                </c:pt>
                <c:pt idx="8">
                  <c:v>Nuclear</c:v>
                </c:pt>
                <c:pt idx="9">
                  <c:v>Hydro</c:v>
                </c:pt>
              </c:strCache>
            </c:strRef>
          </c:cat>
          <c:val>
            <c:numRef>
              <c:f>'Fig 5'!$N$10:$W$10</c:f>
              <c:numCache>
                <c:formatCode>General</c:formatCode>
                <c:ptCount val="10"/>
                <c:pt idx="0">
                  <c:v>202.875</c:v>
                </c:pt>
                <c:pt idx="1">
                  <c:v>142.21346539999999</c:v>
                </c:pt>
                <c:pt idx="2">
                  <c:v>48</c:v>
                </c:pt>
                <c:pt idx="3">
                  <c:v>28.787500000000001</c:v>
                </c:pt>
                <c:pt idx="4">
                  <c:v>41.25</c:v>
                </c:pt>
                <c:pt idx="5">
                  <c:v>17.388052886250001</c:v>
                </c:pt>
                <c:pt idx="6">
                  <c:v>7.5</c:v>
                </c:pt>
                <c:pt idx="7">
                  <c:v>6.8777560000000006</c:v>
                </c:pt>
                <c:pt idx="8">
                  <c:v>2.0412500000000011</c:v>
                </c:pt>
                <c:pt idx="9">
                  <c:v>4.0912895499999964</c:v>
                </c:pt>
              </c:numCache>
            </c:numRef>
          </c:val>
          <c:extLst>
            <c:ext xmlns:c16="http://schemas.microsoft.com/office/drawing/2014/chart" uri="{C3380CC4-5D6E-409C-BE32-E72D297353CC}">
              <c16:uniqueId val="{00000001-C956-4F5D-BDF1-5FC0AD03CCB7}"/>
            </c:ext>
          </c:extLst>
        </c:ser>
        <c:ser>
          <c:idx val="2"/>
          <c:order val="2"/>
          <c:spPr>
            <a:solidFill>
              <a:schemeClr val="accent6"/>
            </a:solidFill>
            <a:ln w="38100">
              <a:solidFill>
                <a:schemeClr val="tx1"/>
              </a:solidFill>
            </a:ln>
          </c:spPr>
          <c:invertIfNegative val="0"/>
          <c:dPt>
            <c:idx val="0"/>
            <c:invertIfNegative val="0"/>
            <c:bubble3D val="0"/>
            <c:spPr>
              <a:solidFill>
                <a:schemeClr val="tx1"/>
              </a:solidFill>
              <a:ln w="38100">
                <a:solidFill>
                  <a:schemeClr val="tx1"/>
                </a:solidFill>
              </a:ln>
            </c:spPr>
            <c:extLst>
              <c:ext xmlns:c16="http://schemas.microsoft.com/office/drawing/2014/chart" uri="{C3380CC4-5D6E-409C-BE32-E72D297353CC}">
                <c16:uniqueId val="{00000003-C956-4F5D-BDF1-5FC0AD03CCB7}"/>
              </c:ext>
            </c:extLst>
          </c:dPt>
          <c:dPt>
            <c:idx val="1"/>
            <c:invertIfNegative val="0"/>
            <c:bubble3D val="0"/>
            <c:spPr>
              <a:solidFill>
                <a:srgbClr val="948A54"/>
              </a:solidFill>
              <a:ln w="38100">
                <a:solidFill>
                  <a:schemeClr val="tx1"/>
                </a:solidFill>
              </a:ln>
            </c:spPr>
            <c:extLst>
              <c:ext xmlns:c16="http://schemas.microsoft.com/office/drawing/2014/chart" uri="{C3380CC4-5D6E-409C-BE32-E72D297353CC}">
                <c16:uniqueId val="{00000005-C956-4F5D-BDF1-5FC0AD03CCB7}"/>
              </c:ext>
            </c:extLst>
          </c:dPt>
          <c:dPt>
            <c:idx val="2"/>
            <c:invertIfNegative val="0"/>
            <c:bubble3D val="0"/>
            <c:spPr>
              <a:solidFill>
                <a:schemeClr val="bg1">
                  <a:lumMod val="50000"/>
                </a:schemeClr>
              </a:solidFill>
              <a:ln w="38100">
                <a:solidFill>
                  <a:schemeClr val="tx1"/>
                </a:solidFill>
              </a:ln>
            </c:spPr>
            <c:extLst>
              <c:ext xmlns:c16="http://schemas.microsoft.com/office/drawing/2014/chart" uri="{C3380CC4-5D6E-409C-BE32-E72D297353CC}">
                <c16:uniqueId val="{00000007-C956-4F5D-BDF1-5FC0AD03CCB7}"/>
              </c:ext>
            </c:extLst>
          </c:dPt>
          <c:dPt>
            <c:idx val="3"/>
            <c:invertIfNegative val="0"/>
            <c:bubble3D val="0"/>
            <c:spPr>
              <a:solidFill>
                <a:schemeClr val="accent5"/>
              </a:solidFill>
              <a:ln w="38100">
                <a:solidFill>
                  <a:schemeClr val="tx1"/>
                </a:solidFill>
              </a:ln>
            </c:spPr>
            <c:extLst>
              <c:ext xmlns:c16="http://schemas.microsoft.com/office/drawing/2014/chart" uri="{C3380CC4-5D6E-409C-BE32-E72D297353CC}">
                <c16:uniqueId val="{00000009-C956-4F5D-BDF1-5FC0AD03CCB7}"/>
              </c:ext>
            </c:extLst>
          </c:dPt>
          <c:dPt>
            <c:idx val="4"/>
            <c:invertIfNegative val="0"/>
            <c:bubble3D val="0"/>
            <c:spPr>
              <a:solidFill>
                <a:srgbClr val="00B050"/>
              </a:solidFill>
              <a:ln w="38100">
                <a:solidFill>
                  <a:schemeClr val="tx1"/>
                </a:solidFill>
              </a:ln>
            </c:spPr>
            <c:extLst>
              <c:ext xmlns:c16="http://schemas.microsoft.com/office/drawing/2014/chart" uri="{C3380CC4-5D6E-409C-BE32-E72D297353CC}">
                <c16:uniqueId val="{0000000B-C956-4F5D-BDF1-5FC0AD03CCB7}"/>
              </c:ext>
            </c:extLst>
          </c:dPt>
          <c:dPt>
            <c:idx val="5"/>
            <c:invertIfNegative val="0"/>
            <c:bubble3D val="0"/>
            <c:spPr>
              <a:solidFill>
                <a:srgbClr val="FFC000"/>
              </a:solidFill>
              <a:ln w="38100">
                <a:solidFill>
                  <a:schemeClr val="tx1"/>
                </a:solidFill>
              </a:ln>
            </c:spPr>
            <c:extLst>
              <c:ext xmlns:c16="http://schemas.microsoft.com/office/drawing/2014/chart" uri="{C3380CC4-5D6E-409C-BE32-E72D297353CC}">
                <c16:uniqueId val="{0000000D-C956-4F5D-BDF1-5FC0AD03CCB7}"/>
              </c:ext>
            </c:extLst>
          </c:dPt>
          <c:dPt>
            <c:idx val="6"/>
            <c:invertIfNegative val="0"/>
            <c:bubble3D val="0"/>
            <c:spPr>
              <a:solidFill>
                <a:srgbClr val="FFC000"/>
              </a:solidFill>
              <a:ln w="38100">
                <a:solidFill>
                  <a:schemeClr val="tx1"/>
                </a:solidFill>
              </a:ln>
            </c:spPr>
            <c:extLst>
              <c:ext xmlns:c16="http://schemas.microsoft.com/office/drawing/2014/chart" uri="{C3380CC4-5D6E-409C-BE32-E72D297353CC}">
                <c16:uniqueId val="{0000000F-C956-4F5D-BDF1-5FC0AD03CCB7}"/>
              </c:ext>
            </c:extLst>
          </c:dPt>
          <c:dPt>
            <c:idx val="7"/>
            <c:invertIfNegative val="0"/>
            <c:bubble3D val="0"/>
            <c:spPr>
              <a:solidFill>
                <a:srgbClr val="FF0000"/>
              </a:solidFill>
              <a:ln w="38100">
                <a:solidFill>
                  <a:schemeClr val="tx1"/>
                </a:solidFill>
              </a:ln>
            </c:spPr>
            <c:extLst>
              <c:ext xmlns:c16="http://schemas.microsoft.com/office/drawing/2014/chart" uri="{C3380CC4-5D6E-409C-BE32-E72D297353CC}">
                <c16:uniqueId val="{00000011-C956-4F5D-BDF1-5FC0AD03CCB7}"/>
              </c:ext>
            </c:extLst>
          </c:dPt>
          <c:dPt>
            <c:idx val="8"/>
            <c:invertIfNegative val="0"/>
            <c:bubble3D val="0"/>
            <c:spPr>
              <a:solidFill>
                <a:srgbClr val="FFFF00"/>
              </a:solidFill>
              <a:ln w="38100">
                <a:solidFill>
                  <a:schemeClr val="tx1"/>
                </a:solidFill>
              </a:ln>
            </c:spPr>
            <c:extLst>
              <c:ext xmlns:c16="http://schemas.microsoft.com/office/drawing/2014/chart" uri="{C3380CC4-5D6E-409C-BE32-E72D297353CC}">
                <c16:uniqueId val="{00000013-C956-4F5D-BDF1-5FC0AD03CCB7}"/>
              </c:ext>
            </c:extLst>
          </c:dPt>
          <c:errBars>
            <c:errBarType val="both"/>
            <c:errValType val="fixedVal"/>
            <c:noEndCap val="0"/>
            <c:val val="4.9999999999999998E-7"/>
            <c:spPr>
              <a:ln w="47625" cap="flat" cmpd="sng">
                <a:solidFill>
                  <a:srgbClr val="DA8D26"/>
                </a:solidFill>
                <a:headEnd type="none"/>
                <a:tailEnd type="oval"/>
              </a:ln>
              <a:effectLst>
                <a:glow>
                  <a:schemeClr val="accent1">
                    <a:alpha val="40000"/>
                  </a:schemeClr>
                </a:glow>
              </a:effectLst>
            </c:spPr>
          </c:errBars>
          <c:cat>
            <c:strRef>
              <c:f>'Fig 5'!$N$8:$W$8</c:f>
              <c:strCache>
                <c:ptCount val="10"/>
                <c:pt idx="0">
                  <c:v>Coal</c:v>
                </c:pt>
                <c:pt idx="1">
                  <c:v>Gas</c:v>
                </c:pt>
                <c:pt idx="2">
                  <c:v>CCS</c:v>
                </c:pt>
                <c:pt idx="3">
                  <c:v>Biomass</c:v>
                </c:pt>
                <c:pt idx="4">
                  <c:v>Geothermal</c:v>
                </c:pt>
                <c:pt idx="5">
                  <c:v>Solar PV</c:v>
                </c:pt>
                <c:pt idx="6">
                  <c:v>Solar CSP</c:v>
                </c:pt>
                <c:pt idx="7">
                  <c:v>Wind</c:v>
                </c:pt>
                <c:pt idx="8">
                  <c:v>Nuclear</c:v>
                </c:pt>
                <c:pt idx="9">
                  <c:v>Hydro</c:v>
                </c:pt>
              </c:strCache>
            </c:strRef>
          </c:cat>
          <c:val>
            <c:numRef>
              <c:f>'Fig 5'!$N$11:$W$11</c:f>
              <c:numCache>
                <c:formatCode>General</c:formatCode>
                <c:ptCount val="10"/>
                <c:pt idx="0">
                  <c:v>92.874999999999986</c:v>
                </c:pt>
                <c:pt idx="1">
                  <c:v>42.75</c:v>
                </c:pt>
                <c:pt idx="2">
                  <c:v>85</c:v>
                </c:pt>
                <c:pt idx="3">
                  <c:v>35.1</c:v>
                </c:pt>
                <c:pt idx="4">
                  <c:v>16.400000000000009</c:v>
                </c:pt>
                <c:pt idx="5">
                  <c:v>15.771928223750001</c:v>
                </c:pt>
                <c:pt idx="6">
                  <c:v>11</c:v>
                </c:pt>
                <c:pt idx="7">
                  <c:v>6.5574819999999958</c:v>
                </c:pt>
                <c:pt idx="8">
                  <c:v>9.3365770000000001</c:v>
                </c:pt>
                <c:pt idx="9">
                  <c:v>1.80871045</c:v>
                </c:pt>
              </c:numCache>
            </c:numRef>
          </c:val>
          <c:extLst>
            <c:ext xmlns:c16="http://schemas.microsoft.com/office/drawing/2014/chart" uri="{C3380CC4-5D6E-409C-BE32-E72D297353CC}">
              <c16:uniqueId val="{00000014-C956-4F5D-BDF1-5FC0AD03CCB7}"/>
            </c:ext>
          </c:extLst>
        </c:ser>
        <c:ser>
          <c:idx val="3"/>
          <c:order val="3"/>
          <c:spPr>
            <a:solidFill>
              <a:schemeClr val="accent6"/>
            </a:solidFill>
            <a:ln w="38100">
              <a:solidFill>
                <a:schemeClr val="tx1"/>
              </a:solidFill>
            </a:ln>
          </c:spPr>
          <c:invertIfNegative val="0"/>
          <c:dPt>
            <c:idx val="0"/>
            <c:invertIfNegative val="0"/>
            <c:bubble3D val="0"/>
            <c:spPr>
              <a:solidFill>
                <a:schemeClr val="tx1"/>
              </a:solidFill>
              <a:ln w="38100">
                <a:solidFill>
                  <a:schemeClr val="tx1"/>
                </a:solidFill>
              </a:ln>
            </c:spPr>
            <c:extLst>
              <c:ext xmlns:c16="http://schemas.microsoft.com/office/drawing/2014/chart" uri="{C3380CC4-5D6E-409C-BE32-E72D297353CC}">
                <c16:uniqueId val="{00000016-C956-4F5D-BDF1-5FC0AD03CCB7}"/>
              </c:ext>
            </c:extLst>
          </c:dPt>
          <c:dPt>
            <c:idx val="1"/>
            <c:invertIfNegative val="0"/>
            <c:bubble3D val="0"/>
            <c:spPr>
              <a:solidFill>
                <a:srgbClr val="948A54"/>
              </a:solidFill>
              <a:ln w="38100">
                <a:solidFill>
                  <a:schemeClr val="tx1"/>
                </a:solidFill>
              </a:ln>
            </c:spPr>
            <c:extLst>
              <c:ext xmlns:c16="http://schemas.microsoft.com/office/drawing/2014/chart" uri="{C3380CC4-5D6E-409C-BE32-E72D297353CC}">
                <c16:uniqueId val="{00000018-C956-4F5D-BDF1-5FC0AD03CCB7}"/>
              </c:ext>
            </c:extLst>
          </c:dPt>
          <c:dPt>
            <c:idx val="2"/>
            <c:invertIfNegative val="0"/>
            <c:bubble3D val="0"/>
            <c:spPr>
              <a:solidFill>
                <a:schemeClr val="tx1">
                  <a:lumMod val="50000"/>
                  <a:lumOff val="50000"/>
                </a:schemeClr>
              </a:solidFill>
              <a:ln w="38100">
                <a:solidFill>
                  <a:schemeClr val="tx1"/>
                </a:solidFill>
              </a:ln>
            </c:spPr>
            <c:extLst>
              <c:ext xmlns:c16="http://schemas.microsoft.com/office/drawing/2014/chart" uri="{C3380CC4-5D6E-409C-BE32-E72D297353CC}">
                <c16:uniqueId val="{0000001A-C956-4F5D-BDF1-5FC0AD03CCB7}"/>
              </c:ext>
            </c:extLst>
          </c:dPt>
          <c:dPt>
            <c:idx val="3"/>
            <c:invertIfNegative val="0"/>
            <c:bubble3D val="0"/>
            <c:spPr>
              <a:solidFill>
                <a:schemeClr val="accent5"/>
              </a:solidFill>
              <a:ln w="38100">
                <a:solidFill>
                  <a:schemeClr val="tx1"/>
                </a:solidFill>
              </a:ln>
            </c:spPr>
            <c:extLst>
              <c:ext xmlns:c16="http://schemas.microsoft.com/office/drawing/2014/chart" uri="{C3380CC4-5D6E-409C-BE32-E72D297353CC}">
                <c16:uniqueId val="{0000001C-C956-4F5D-BDF1-5FC0AD03CCB7}"/>
              </c:ext>
            </c:extLst>
          </c:dPt>
          <c:dPt>
            <c:idx val="4"/>
            <c:invertIfNegative val="0"/>
            <c:bubble3D val="0"/>
            <c:spPr>
              <a:solidFill>
                <a:srgbClr val="00B050"/>
              </a:solidFill>
              <a:ln w="38100">
                <a:solidFill>
                  <a:schemeClr val="tx1"/>
                </a:solidFill>
              </a:ln>
            </c:spPr>
            <c:extLst>
              <c:ext xmlns:c16="http://schemas.microsoft.com/office/drawing/2014/chart" uri="{C3380CC4-5D6E-409C-BE32-E72D297353CC}">
                <c16:uniqueId val="{0000001E-C956-4F5D-BDF1-5FC0AD03CCB7}"/>
              </c:ext>
            </c:extLst>
          </c:dPt>
          <c:dPt>
            <c:idx val="5"/>
            <c:invertIfNegative val="0"/>
            <c:bubble3D val="0"/>
            <c:spPr>
              <a:solidFill>
                <a:srgbClr val="FFC000"/>
              </a:solidFill>
              <a:ln w="38100">
                <a:solidFill>
                  <a:schemeClr val="tx1"/>
                </a:solidFill>
              </a:ln>
            </c:spPr>
            <c:extLst>
              <c:ext xmlns:c16="http://schemas.microsoft.com/office/drawing/2014/chart" uri="{C3380CC4-5D6E-409C-BE32-E72D297353CC}">
                <c16:uniqueId val="{00000020-C956-4F5D-BDF1-5FC0AD03CCB7}"/>
              </c:ext>
            </c:extLst>
          </c:dPt>
          <c:dPt>
            <c:idx val="6"/>
            <c:invertIfNegative val="0"/>
            <c:bubble3D val="0"/>
            <c:spPr>
              <a:solidFill>
                <a:srgbClr val="FFC000"/>
              </a:solidFill>
              <a:ln w="38100">
                <a:solidFill>
                  <a:schemeClr val="tx1"/>
                </a:solidFill>
              </a:ln>
            </c:spPr>
            <c:extLst>
              <c:ext xmlns:c16="http://schemas.microsoft.com/office/drawing/2014/chart" uri="{C3380CC4-5D6E-409C-BE32-E72D297353CC}">
                <c16:uniqueId val="{00000022-C956-4F5D-BDF1-5FC0AD03CCB7}"/>
              </c:ext>
            </c:extLst>
          </c:dPt>
          <c:dPt>
            <c:idx val="7"/>
            <c:invertIfNegative val="0"/>
            <c:bubble3D val="0"/>
            <c:spPr>
              <a:solidFill>
                <a:srgbClr val="FF0000"/>
              </a:solidFill>
              <a:ln w="38100">
                <a:solidFill>
                  <a:schemeClr val="tx1"/>
                </a:solidFill>
              </a:ln>
            </c:spPr>
            <c:extLst>
              <c:ext xmlns:c16="http://schemas.microsoft.com/office/drawing/2014/chart" uri="{C3380CC4-5D6E-409C-BE32-E72D297353CC}">
                <c16:uniqueId val="{00000024-C956-4F5D-BDF1-5FC0AD03CCB7}"/>
              </c:ext>
            </c:extLst>
          </c:dPt>
          <c:dPt>
            <c:idx val="8"/>
            <c:invertIfNegative val="0"/>
            <c:bubble3D val="0"/>
            <c:spPr>
              <a:solidFill>
                <a:srgbClr val="FFFF00"/>
              </a:solidFill>
              <a:ln w="38100">
                <a:solidFill>
                  <a:schemeClr val="tx1"/>
                </a:solidFill>
              </a:ln>
            </c:spPr>
            <c:extLst>
              <c:ext xmlns:c16="http://schemas.microsoft.com/office/drawing/2014/chart" uri="{C3380CC4-5D6E-409C-BE32-E72D297353CC}">
                <c16:uniqueId val="{00000026-C956-4F5D-BDF1-5FC0AD03CCB7}"/>
              </c:ext>
            </c:extLst>
          </c:dPt>
          <c:dPt>
            <c:idx val="9"/>
            <c:invertIfNegative val="0"/>
            <c:bubble3D val="0"/>
            <c:spPr>
              <a:solidFill>
                <a:schemeClr val="tx2"/>
              </a:solidFill>
              <a:ln w="38100">
                <a:solidFill>
                  <a:schemeClr val="tx1"/>
                </a:solidFill>
              </a:ln>
            </c:spPr>
            <c:extLst>
              <c:ext xmlns:c16="http://schemas.microsoft.com/office/drawing/2014/chart" uri="{C3380CC4-5D6E-409C-BE32-E72D297353CC}">
                <c16:uniqueId val="{00000028-C956-4F5D-BDF1-5FC0AD03CCB7}"/>
              </c:ext>
            </c:extLst>
          </c:dPt>
          <c:cat>
            <c:strRef>
              <c:f>'Fig 5'!$N$8:$W$8</c:f>
              <c:strCache>
                <c:ptCount val="10"/>
                <c:pt idx="0">
                  <c:v>Coal</c:v>
                </c:pt>
                <c:pt idx="1">
                  <c:v>Gas</c:v>
                </c:pt>
                <c:pt idx="2">
                  <c:v>CCS</c:v>
                </c:pt>
                <c:pt idx="3">
                  <c:v>Biomass</c:v>
                </c:pt>
                <c:pt idx="4">
                  <c:v>Geothermal</c:v>
                </c:pt>
                <c:pt idx="5">
                  <c:v>Solar PV</c:v>
                </c:pt>
                <c:pt idx="6">
                  <c:v>Solar CSP</c:v>
                </c:pt>
                <c:pt idx="7">
                  <c:v>Wind</c:v>
                </c:pt>
                <c:pt idx="8">
                  <c:v>Nuclear</c:v>
                </c:pt>
                <c:pt idx="9">
                  <c:v>Hydro</c:v>
                </c:pt>
              </c:strCache>
            </c:strRef>
          </c:cat>
          <c:val>
            <c:numRef>
              <c:f>'Fig 5'!$N$12:$W$12</c:f>
              <c:numCache>
                <c:formatCode>General</c:formatCode>
                <c:ptCount val="10"/>
                <c:pt idx="0">
                  <c:v>107.13918125000011</c:v>
                </c:pt>
                <c:pt idx="1">
                  <c:v>170.39074000000011</c:v>
                </c:pt>
                <c:pt idx="2">
                  <c:v>64.75</c:v>
                </c:pt>
                <c:pt idx="3">
                  <c:v>63.037500000000001</c:v>
                </c:pt>
                <c:pt idx="4">
                  <c:v>18.129999999999988</c:v>
                </c:pt>
                <c:pt idx="5">
                  <c:v>44.37454589</c:v>
                </c:pt>
                <c:pt idx="6">
                  <c:v>6.9999999999999956</c:v>
                </c:pt>
                <c:pt idx="7">
                  <c:v>6.1134929999999974</c:v>
                </c:pt>
                <c:pt idx="8">
                  <c:v>4.7955174999999954</c:v>
                </c:pt>
                <c:pt idx="9">
                  <c:v>7.5332051250000003</c:v>
                </c:pt>
              </c:numCache>
            </c:numRef>
          </c:val>
          <c:extLst>
            <c:ext xmlns:c16="http://schemas.microsoft.com/office/drawing/2014/chart" uri="{C3380CC4-5D6E-409C-BE32-E72D297353CC}">
              <c16:uniqueId val="{00000029-C956-4F5D-BDF1-5FC0AD03CCB7}"/>
            </c:ext>
          </c:extLst>
        </c:ser>
        <c:ser>
          <c:idx val="4"/>
          <c:order val="4"/>
          <c:spPr>
            <a:solidFill>
              <a:schemeClr val="bg1"/>
            </a:solidFill>
            <a:ln w="38100">
              <a:solidFill>
                <a:schemeClr val="tx1"/>
              </a:solidFill>
            </a:ln>
          </c:spPr>
          <c:invertIfNegative val="0"/>
          <c:cat>
            <c:strRef>
              <c:f>'Fig 5'!$N$8:$W$8</c:f>
              <c:strCache>
                <c:ptCount val="10"/>
                <c:pt idx="0">
                  <c:v>Coal</c:v>
                </c:pt>
                <c:pt idx="1">
                  <c:v>Gas</c:v>
                </c:pt>
                <c:pt idx="2">
                  <c:v>CCS</c:v>
                </c:pt>
                <c:pt idx="3">
                  <c:v>Biomass</c:v>
                </c:pt>
                <c:pt idx="4">
                  <c:v>Geothermal</c:v>
                </c:pt>
                <c:pt idx="5">
                  <c:v>Solar PV</c:v>
                </c:pt>
                <c:pt idx="6">
                  <c:v>Solar CSP</c:v>
                </c:pt>
                <c:pt idx="7">
                  <c:v>Wind</c:v>
                </c:pt>
                <c:pt idx="8">
                  <c:v>Nuclear</c:v>
                </c:pt>
                <c:pt idx="9">
                  <c:v>Hydro</c:v>
                </c:pt>
              </c:strCache>
            </c:strRef>
          </c:cat>
          <c:val>
            <c:numRef>
              <c:f>'Fig 5'!$N$13:$W$13</c:f>
              <c:numCache>
                <c:formatCode>General</c:formatCode>
                <c:ptCount val="10"/>
                <c:pt idx="0">
                  <c:v>658.82911874999945</c:v>
                </c:pt>
                <c:pt idx="1">
                  <c:v>325.35925999999989</c:v>
                </c:pt>
                <c:pt idx="2">
                  <c:v>178.25</c:v>
                </c:pt>
                <c:pt idx="3">
                  <c:v>176.07499999999999</c:v>
                </c:pt>
                <c:pt idx="4">
                  <c:v>965.22</c:v>
                </c:pt>
                <c:pt idx="5">
                  <c:v>89.098567199999948</c:v>
                </c:pt>
                <c:pt idx="6">
                  <c:v>29</c:v>
                </c:pt>
                <c:pt idx="7">
                  <c:v>186.66365499999969</c:v>
                </c:pt>
                <c:pt idx="8">
                  <c:v>90.286655499999995</c:v>
                </c:pt>
                <c:pt idx="9">
                  <c:v>150.96679487500001</c:v>
                </c:pt>
              </c:numCache>
            </c:numRef>
          </c:val>
          <c:extLst>
            <c:ext xmlns:c16="http://schemas.microsoft.com/office/drawing/2014/chart" uri="{C3380CC4-5D6E-409C-BE32-E72D297353CC}">
              <c16:uniqueId val="{0000002A-C956-4F5D-BDF1-5FC0AD03CCB7}"/>
            </c:ext>
          </c:extLst>
        </c:ser>
        <c:dLbls>
          <c:showLegendKey val="0"/>
          <c:showVal val="0"/>
          <c:showCatName val="0"/>
          <c:showSerName val="0"/>
          <c:showPercent val="0"/>
          <c:showBubbleSize val="0"/>
        </c:dLbls>
        <c:gapWidth val="50"/>
        <c:overlap val="100"/>
        <c:axId val="-245411328"/>
        <c:axId val="-193852320"/>
      </c:barChart>
      <c:catAx>
        <c:axId val="-245411328"/>
        <c:scaling>
          <c:orientation val="minMax"/>
        </c:scaling>
        <c:delete val="0"/>
        <c:axPos val="b"/>
        <c:numFmt formatCode="General" sourceLinked="0"/>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193852320"/>
        <c:crosses val="autoZero"/>
        <c:auto val="1"/>
        <c:lblAlgn val="ctr"/>
        <c:lblOffset val="100"/>
        <c:noMultiLvlLbl val="0"/>
      </c:catAx>
      <c:valAx>
        <c:axId val="-193852320"/>
        <c:scaling>
          <c:orientation val="minMax"/>
          <c:max val="1200"/>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GB" sz="1600" dirty="0">
                    <a:effectLst/>
                    <a:latin typeface="Arial" panose="020B0604020202020204" pitchFamily="34" charset="0"/>
                    <a:cs typeface="Arial" panose="020B0604020202020204" pitchFamily="34" charset="0"/>
                  </a:rPr>
                  <a:t>Emissions (</a:t>
                </a:r>
                <a:r>
                  <a:rPr lang="en-GB" sz="1600" b="1" i="0" u="none" strike="noStrike" baseline="0" dirty="0">
                    <a:effectLst/>
                    <a:latin typeface="Arial" panose="020B0604020202020204" pitchFamily="34" charset="0"/>
                    <a:cs typeface="Arial" panose="020B0604020202020204" pitchFamily="34" charset="0"/>
                  </a:rPr>
                  <a:t>g CO</a:t>
                </a:r>
                <a:r>
                  <a:rPr lang="en-GB" sz="1600" b="1" i="0" u="none" strike="noStrike" baseline="-25000" dirty="0">
                    <a:effectLst/>
                    <a:latin typeface="Arial" panose="020B0604020202020204" pitchFamily="34" charset="0"/>
                    <a:cs typeface="Arial" panose="020B0604020202020204" pitchFamily="34" charset="0"/>
                  </a:rPr>
                  <a:t>2</a:t>
                </a:r>
                <a:r>
                  <a:rPr lang="en-GB" sz="1600" b="1" i="0" u="none" strike="noStrike" baseline="0" dirty="0">
                    <a:effectLst/>
                    <a:latin typeface="Arial" panose="020B0604020202020204" pitchFamily="34" charset="0"/>
                    <a:cs typeface="Arial" panose="020B0604020202020204" pitchFamily="34" charset="0"/>
                  </a:rPr>
                  <a:t>-eq/kW ·h</a:t>
                </a:r>
                <a:r>
                  <a:rPr lang="en-GB" sz="1600" b="1" i="0" baseline="0" dirty="0">
                    <a:effectLst/>
                    <a:latin typeface="Arial" panose="020B0604020202020204" pitchFamily="34" charset="0"/>
                    <a:cs typeface="Arial" panose="020B0604020202020204" pitchFamily="34" charset="0"/>
                  </a:rPr>
                  <a:t>)</a:t>
                </a:r>
                <a:endParaRPr lang="en-GB" sz="1600" dirty="0">
                  <a:effectLst/>
                  <a:latin typeface="Arial" panose="020B0604020202020204" pitchFamily="34" charset="0"/>
                  <a:cs typeface="Arial" panose="020B0604020202020204" pitchFamily="34" charset="0"/>
                </a:endParaRPr>
              </a:p>
            </c:rich>
          </c:tx>
          <c:layout>
            <c:manualLayout>
              <c:xMode val="edge"/>
              <c:yMode val="edge"/>
              <c:x val="7.2957019384900998E-3"/>
              <c:y val="0.117201265353124"/>
            </c:manualLayout>
          </c:layout>
          <c:overlay val="0"/>
        </c:title>
        <c:numFmt formatCode="General" sourceLinked="1"/>
        <c:majorTickMark val="out"/>
        <c:minorTickMark val="none"/>
        <c:tickLblPos val="nextTo"/>
        <c:txPr>
          <a:bodyPr/>
          <a:lstStyle/>
          <a:p>
            <a:pPr>
              <a:defRPr sz="1600">
                <a:latin typeface="Arial" panose="020B0604020202020204" pitchFamily="34" charset="0"/>
                <a:cs typeface="Arial" panose="020B0604020202020204" pitchFamily="34" charset="0"/>
              </a:defRPr>
            </a:pPr>
            <a:endParaRPr lang="en-US"/>
          </a:p>
        </c:txPr>
        <c:crossAx val="-245411328"/>
        <c:crosses val="autoZero"/>
        <c:crossBetween val="between"/>
        <c:majorUnit val="200"/>
      </c:valAx>
    </c:plotArea>
    <c:plotVisOnly val="1"/>
    <c:dispBlanksAs val="gap"/>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A621D-B3AC-4BE9-AB6B-9C91FE1712F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F601BCCC-53A8-4BF3-81DF-2A2C3A8D006B}">
      <dgm:prSet phldrT="[Text]"/>
      <dgm:spPr/>
      <dgm:t>
        <a:bodyPr/>
        <a:lstStyle/>
        <a:p>
          <a:r>
            <a:rPr lang="en-US" dirty="0"/>
            <a:t>Systems profiling</a:t>
          </a:r>
        </a:p>
      </dgm:t>
    </dgm:pt>
    <dgm:pt modelId="{D7002652-A0E0-404E-8267-67CF244C0B4D}" type="parTrans" cxnId="{A5E484FC-E405-4C72-AD77-97C5CDAF8E2F}">
      <dgm:prSet/>
      <dgm:spPr/>
      <dgm:t>
        <a:bodyPr/>
        <a:lstStyle/>
        <a:p>
          <a:endParaRPr lang="en-US"/>
        </a:p>
      </dgm:t>
    </dgm:pt>
    <dgm:pt modelId="{C8C047CB-1B7C-4911-8517-66F4A0455CEA}" type="sibTrans" cxnId="{A5E484FC-E405-4C72-AD77-97C5CDAF8E2F}">
      <dgm:prSet/>
      <dgm:spPr/>
      <dgm:t>
        <a:bodyPr/>
        <a:lstStyle/>
        <a:p>
          <a:endParaRPr lang="en-US"/>
        </a:p>
      </dgm:t>
    </dgm:pt>
    <dgm:pt modelId="{68B2E472-9177-40BF-BE69-A9CDE6BB8895}">
      <dgm:prSet phldrT="[Text]"/>
      <dgm:spPr/>
      <dgm:t>
        <a:bodyPr/>
        <a:lstStyle/>
        <a:p>
          <a:r>
            <a:rPr lang="en-US" dirty="0"/>
            <a:t>Current state and historical trends</a:t>
          </a:r>
        </a:p>
      </dgm:t>
    </dgm:pt>
    <dgm:pt modelId="{3BA7019A-E54F-4491-A4E2-A29BA90A2DAD}" type="parTrans" cxnId="{F9BA2CA1-22FA-4965-8A08-B2372A848845}">
      <dgm:prSet/>
      <dgm:spPr/>
      <dgm:t>
        <a:bodyPr/>
        <a:lstStyle/>
        <a:p>
          <a:endParaRPr lang="en-US"/>
        </a:p>
      </dgm:t>
    </dgm:pt>
    <dgm:pt modelId="{D11B7679-1621-49C8-8958-87CB9CDC7083}" type="sibTrans" cxnId="{F9BA2CA1-22FA-4965-8A08-B2372A848845}">
      <dgm:prSet/>
      <dgm:spPr/>
      <dgm:t>
        <a:bodyPr/>
        <a:lstStyle/>
        <a:p>
          <a:endParaRPr lang="en-US"/>
        </a:p>
      </dgm:t>
    </dgm:pt>
    <dgm:pt modelId="{8BBEAD2B-40AC-430B-B405-38E3E3B519E5}">
      <dgm:prSet phldrT="[Text]"/>
      <dgm:spPr/>
      <dgm:t>
        <a:bodyPr/>
        <a:lstStyle/>
        <a:p>
          <a:r>
            <a:rPr lang="en-US" dirty="0"/>
            <a:t>Pre-nexus assessment</a:t>
          </a:r>
        </a:p>
      </dgm:t>
    </dgm:pt>
    <dgm:pt modelId="{B41F08DE-12BA-4E84-A74E-ADA88E13D886}" type="parTrans" cxnId="{1C2F60B9-530C-4795-A03D-5DE2E74219A0}">
      <dgm:prSet/>
      <dgm:spPr/>
      <dgm:t>
        <a:bodyPr/>
        <a:lstStyle/>
        <a:p>
          <a:endParaRPr lang="en-US"/>
        </a:p>
      </dgm:t>
    </dgm:pt>
    <dgm:pt modelId="{29D913F1-7653-4295-B78F-C8A42AE6C548}" type="sibTrans" cxnId="{1C2F60B9-530C-4795-A03D-5DE2E74219A0}">
      <dgm:prSet/>
      <dgm:spPr/>
      <dgm:t>
        <a:bodyPr/>
        <a:lstStyle/>
        <a:p>
          <a:endParaRPr lang="en-US"/>
        </a:p>
      </dgm:t>
    </dgm:pt>
    <dgm:pt modelId="{04D3CB35-816B-4182-9C58-E8CD327015A7}">
      <dgm:prSet phldrT="[Text]"/>
      <dgm:spPr/>
      <dgm:t>
        <a:bodyPr/>
        <a:lstStyle/>
        <a:p>
          <a:r>
            <a:rPr lang="en-US" dirty="0"/>
            <a:t>Interlinkages among sectors</a:t>
          </a:r>
        </a:p>
      </dgm:t>
    </dgm:pt>
    <dgm:pt modelId="{47AC098B-7F33-401A-8750-EC8786A45760}" type="parTrans" cxnId="{5EEE5BD5-6525-470F-A850-39E553876DAE}">
      <dgm:prSet/>
      <dgm:spPr/>
      <dgm:t>
        <a:bodyPr/>
        <a:lstStyle/>
        <a:p>
          <a:endParaRPr lang="en-US"/>
        </a:p>
      </dgm:t>
    </dgm:pt>
    <dgm:pt modelId="{7F5096B4-B6CF-45F0-8292-BDBBC2C5882B}" type="sibTrans" cxnId="{5EEE5BD5-6525-470F-A850-39E553876DAE}">
      <dgm:prSet/>
      <dgm:spPr/>
      <dgm:t>
        <a:bodyPr/>
        <a:lstStyle/>
        <a:p>
          <a:endParaRPr lang="en-US"/>
        </a:p>
      </dgm:t>
    </dgm:pt>
    <dgm:pt modelId="{DE175134-0417-4E89-939F-0ABB1E1048ED}">
      <dgm:prSet phldrT="[Text]"/>
      <dgm:spPr/>
      <dgm:t>
        <a:bodyPr/>
        <a:lstStyle/>
        <a:p>
          <a:r>
            <a:rPr lang="en-US" dirty="0"/>
            <a:t>Model development</a:t>
          </a:r>
        </a:p>
      </dgm:t>
    </dgm:pt>
    <dgm:pt modelId="{C4807C29-AB20-4045-A9D6-02AC7389D297}" type="parTrans" cxnId="{2D93E872-469B-48F4-9AAC-580A0122E31E}">
      <dgm:prSet/>
      <dgm:spPr/>
      <dgm:t>
        <a:bodyPr/>
        <a:lstStyle/>
        <a:p>
          <a:endParaRPr lang="en-US"/>
        </a:p>
      </dgm:t>
    </dgm:pt>
    <dgm:pt modelId="{A1352A65-4DE8-4141-9184-DA9A6183CBE4}" type="sibTrans" cxnId="{2D93E872-469B-48F4-9AAC-580A0122E31E}">
      <dgm:prSet/>
      <dgm:spPr/>
      <dgm:t>
        <a:bodyPr/>
        <a:lstStyle/>
        <a:p>
          <a:endParaRPr lang="en-US"/>
        </a:p>
      </dgm:t>
    </dgm:pt>
    <dgm:pt modelId="{7C8447D6-DB0D-4060-A45B-A35E825B3F21}">
      <dgm:prSet phldrT="[Text]"/>
      <dgm:spPr/>
      <dgm:t>
        <a:bodyPr/>
        <a:lstStyle/>
        <a:p>
          <a:r>
            <a:rPr lang="en-US" dirty="0"/>
            <a:t>Model development—sector models to fully integrated models</a:t>
          </a:r>
        </a:p>
      </dgm:t>
    </dgm:pt>
    <dgm:pt modelId="{2E5C984E-7B7E-4A37-B1F1-DAC956AC43C3}" type="parTrans" cxnId="{4C7A5012-6571-40AA-A27E-3421085A6CEF}">
      <dgm:prSet/>
      <dgm:spPr/>
      <dgm:t>
        <a:bodyPr/>
        <a:lstStyle/>
        <a:p>
          <a:endParaRPr lang="en-US"/>
        </a:p>
      </dgm:t>
    </dgm:pt>
    <dgm:pt modelId="{073AF137-94CF-45AF-AD85-FC150A07E277}" type="sibTrans" cxnId="{4C7A5012-6571-40AA-A27E-3421085A6CEF}">
      <dgm:prSet/>
      <dgm:spPr/>
      <dgm:t>
        <a:bodyPr/>
        <a:lstStyle/>
        <a:p>
          <a:endParaRPr lang="en-US"/>
        </a:p>
      </dgm:t>
    </dgm:pt>
    <dgm:pt modelId="{5D57BE61-C4F7-460B-9C53-19394FC24590}">
      <dgm:prSet/>
      <dgm:spPr/>
      <dgm:t>
        <a:bodyPr/>
        <a:lstStyle/>
        <a:p>
          <a:r>
            <a:rPr lang="en-US" dirty="0"/>
            <a:t>Main stress points</a:t>
          </a:r>
        </a:p>
      </dgm:t>
    </dgm:pt>
    <dgm:pt modelId="{A422F387-B072-4888-A00E-A9BD6BCF8C6C}" type="parTrans" cxnId="{7177E8C0-A0DE-4FE8-B523-4B74B7180A4F}">
      <dgm:prSet/>
      <dgm:spPr/>
      <dgm:t>
        <a:bodyPr/>
        <a:lstStyle/>
        <a:p>
          <a:endParaRPr lang="en-US"/>
        </a:p>
      </dgm:t>
    </dgm:pt>
    <dgm:pt modelId="{C359C2D3-2DB2-4A23-B2C4-2B6D28D4F7CF}" type="sibTrans" cxnId="{7177E8C0-A0DE-4FE8-B523-4B74B7180A4F}">
      <dgm:prSet/>
      <dgm:spPr/>
      <dgm:t>
        <a:bodyPr/>
        <a:lstStyle/>
        <a:p>
          <a:endParaRPr lang="en-US"/>
        </a:p>
      </dgm:t>
    </dgm:pt>
    <dgm:pt modelId="{B7CEE983-0AEB-49AD-955A-82064BA975F8}">
      <dgm:prSet/>
      <dgm:spPr/>
      <dgm:t>
        <a:bodyPr/>
        <a:lstStyle/>
        <a:p>
          <a:r>
            <a:rPr lang="en-US" dirty="0"/>
            <a:t>Sectoral policies, plans, strategies</a:t>
          </a:r>
        </a:p>
      </dgm:t>
    </dgm:pt>
    <dgm:pt modelId="{99018790-C378-4028-A06D-490DDDD93F3F}" type="parTrans" cxnId="{931C6FBB-DA0B-4E0F-8C74-1D7286C61E4C}">
      <dgm:prSet/>
      <dgm:spPr/>
      <dgm:t>
        <a:bodyPr/>
        <a:lstStyle/>
        <a:p>
          <a:endParaRPr lang="en-US"/>
        </a:p>
      </dgm:t>
    </dgm:pt>
    <dgm:pt modelId="{4BE1B3C7-384F-4F34-B1AB-6E8CB7593900}" type="sibTrans" cxnId="{931C6FBB-DA0B-4E0F-8C74-1D7286C61E4C}">
      <dgm:prSet/>
      <dgm:spPr/>
      <dgm:t>
        <a:bodyPr/>
        <a:lstStyle/>
        <a:p>
          <a:endParaRPr lang="en-US"/>
        </a:p>
      </dgm:t>
    </dgm:pt>
    <dgm:pt modelId="{2E454994-0A14-453B-B9F7-45B6B517334C}">
      <dgm:prSet/>
      <dgm:spPr/>
      <dgm:t>
        <a:bodyPr/>
        <a:lstStyle/>
        <a:p>
          <a:r>
            <a:rPr lang="en-US" dirty="0"/>
            <a:t>Pressure points within and among sectors</a:t>
          </a:r>
        </a:p>
      </dgm:t>
    </dgm:pt>
    <dgm:pt modelId="{19133122-967F-472B-A502-842091E917C8}" type="parTrans" cxnId="{91FBBAE4-68B1-405E-B77E-B79600D00665}">
      <dgm:prSet/>
      <dgm:spPr/>
      <dgm:t>
        <a:bodyPr/>
        <a:lstStyle/>
        <a:p>
          <a:endParaRPr lang="en-US"/>
        </a:p>
      </dgm:t>
    </dgm:pt>
    <dgm:pt modelId="{14A95B47-F649-453D-B8C6-CAC8E282F1B0}" type="sibTrans" cxnId="{91FBBAE4-68B1-405E-B77E-B79600D00665}">
      <dgm:prSet/>
      <dgm:spPr/>
      <dgm:t>
        <a:bodyPr/>
        <a:lstStyle/>
        <a:p>
          <a:endParaRPr lang="en-US"/>
        </a:p>
      </dgm:t>
    </dgm:pt>
    <dgm:pt modelId="{BDEF94F2-89D2-4C0C-8F30-E093C4ABE426}">
      <dgm:prSet/>
      <dgm:spPr/>
      <dgm:t>
        <a:bodyPr/>
        <a:lstStyle/>
        <a:p>
          <a:r>
            <a:rPr lang="en-US" dirty="0"/>
            <a:t>Focus on the nexus analysis</a:t>
          </a:r>
        </a:p>
      </dgm:t>
    </dgm:pt>
    <dgm:pt modelId="{C4589997-B618-4DAA-8288-3FB565EC79BB}" type="parTrans" cxnId="{36D13DFB-AC25-4386-9F1F-99F3FD65FB2C}">
      <dgm:prSet/>
      <dgm:spPr/>
      <dgm:t>
        <a:bodyPr/>
        <a:lstStyle/>
        <a:p>
          <a:endParaRPr lang="en-US"/>
        </a:p>
      </dgm:t>
    </dgm:pt>
    <dgm:pt modelId="{D9D04306-CE58-4D68-991D-D11A960D8526}" type="sibTrans" cxnId="{36D13DFB-AC25-4386-9F1F-99F3FD65FB2C}">
      <dgm:prSet/>
      <dgm:spPr/>
      <dgm:t>
        <a:bodyPr/>
        <a:lstStyle/>
        <a:p>
          <a:endParaRPr lang="en-US"/>
        </a:p>
      </dgm:t>
    </dgm:pt>
    <dgm:pt modelId="{1D9FEDF2-8552-4BEF-8654-BE84CE202EEC}">
      <dgm:prSet/>
      <dgm:spPr/>
      <dgm:t>
        <a:bodyPr/>
        <a:lstStyle/>
        <a:p>
          <a:r>
            <a:rPr lang="en-US" dirty="0"/>
            <a:t>Data availability</a:t>
          </a:r>
        </a:p>
      </dgm:t>
    </dgm:pt>
    <dgm:pt modelId="{51370228-181C-4C65-8A71-4E1E158213D3}" type="parTrans" cxnId="{6A7BE623-0F52-4381-965A-2E9A741CBACF}">
      <dgm:prSet/>
      <dgm:spPr/>
      <dgm:t>
        <a:bodyPr/>
        <a:lstStyle/>
        <a:p>
          <a:endParaRPr lang="en-US"/>
        </a:p>
      </dgm:t>
    </dgm:pt>
    <dgm:pt modelId="{CE2EF6E6-DA60-4B7E-B608-FBA668238E90}" type="sibTrans" cxnId="{6A7BE623-0F52-4381-965A-2E9A741CBACF}">
      <dgm:prSet/>
      <dgm:spPr/>
      <dgm:t>
        <a:bodyPr/>
        <a:lstStyle/>
        <a:p>
          <a:endParaRPr lang="en-US"/>
        </a:p>
      </dgm:t>
    </dgm:pt>
    <dgm:pt modelId="{8FB378C4-FB55-451C-8FFB-C844C2A9B3EA}">
      <dgm:prSet/>
      <dgm:spPr/>
      <dgm:t>
        <a:bodyPr/>
        <a:lstStyle/>
        <a:p>
          <a:r>
            <a:rPr lang="en-US" dirty="0"/>
            <a:t>Model calibration</a:t>
          </a:r>
        </a:p>
      </dgm:t>
    </dgm:pt>
    <dgm:pt modelId="{238E7A48-E9D0-4AC2-A818-FD6D3799453F}" type="parTrans" cxnId="{930946BD-C746-414A-909D-5BA83787DE56}">
      <dgm:prSet/>
      <dgm:spPr/>
      <dgm:t>
        <a:bodyPr/>
        <a:lstStyle/>
        <a:p>
          <a:endParaRPr lang="en-US"/>
        </a:p>
      </dgm:t>
    </dgm:pt>
    <dgm:pt modelId="{649E159D-8A29-47F5-A275-46EA474EB5FF}" type="sibTrans" cxnId="{930946BD-C746-414A-909D-5BA83787DE56}">
      <dgm:prSet/>
      <dgm:spPr/>
      <dgm:t>
        <a:bodyPr/>
        <a:lstStyle/>
        <a:p>
          <a:endParaRPr lang="en-US"/>
        </a:p>
      </dgm:t>
    </dgm:pt>
    <dgm:pt modelId="{B181B4D0-EE6A-4147-B91A-9A0607E55D36}">
      <dgm:prSet/>
      <dgm:spPr/>
      <dgm:t>
        <a:bodyPr/>
        <a:lstStyle/>
        <a:p>
          <a:r>
            <a:rPr lang="en-US" dirty="0"/>
            <a:t>Soft-linking of model inputs and/or outputs in the case of sector models</a:t>
          </a:r>
        </a:p>
      </dgm:t>
    </dgm:pt>
    <dgm:pt modelId="{6F903B1A-81C9-4751-A8DB-D7F240F19DF1}" type="parTrans" cxnId="{328442E4-607E-4634-9418-5963BDE3B603}">
      <dgm:prSet/>
      <dgm:spPr/>
      <dgm:t>
        <a:bodyPr/>
        <a:lstStyle/>
        <a:p>
          <a:endParaRPr lang="en-US"/>
        </a:p>
      </dgm:t>
    </dgm:pt>
    <dgm:pt modelId="{73DFE6E5-076B-4548-846C-CB972BAA700A}" type="sibTrans" cxnId="{328442E4-607E-4634-9418-5963BDE3B603}">
      <dgm:prSet/>
      <dgm:spPr/>
      <dgm:t>
        <a:bodyPr/>
        <a:lstStyle/>
        <a:p>
          <a:endParaRPr lang="en-US"/>
        </a:p>
      </dgm:t>
    </dgm:pt>
    <dgm:pt modelId="{0585C882-E134-4F91-AA40-7D171C043408}">
      <dgm:prSet/>
      <dgm:spPr/>
      <dgm:t>
        <a:bodyPr/>
        <a:lstStyle/>
        <a:p>
          <a:r>
            <a:rPr lang="en-US" dirty="0"/>
            <a:t>Scenario design and development</a:t>
          </a:r>
        </a:p>
      </dgm:t>
    </dgm:pt>
    <dgm:pt modelId="{89AE830B-B230-44B7-A7B1-A5E761446616}" type="parTrans" cxnId="{035E5F98-3050-4DDA-A884-22921AC97746}">
      <dgm:prSet/>
      <dgm:spPr/>
      <dgm:t>
        <a:bodyPr/>
        <a:lstStyle/>
        <a:p>
          <a:endParaRPr lang="en-US"/>
        </a:p>
      </dgm:t>
    </dgm:pt>
    <dgm:pt modelId="{5040485C-43E7-4B0D-866F-025764548F11}" type="sibTrans" cxnId="{035E5F98-3050-4DDA-A884-22921AC97746}">
      <dgm:prSet/>
      <dgm:spPr/>
      <dgm:t>
        <a:bodyPr/>
        <a:lstStyle/>
        <a:p>
          <a:endParaRPr lang="en-US"/>
        </a:p>
      </dgm:t>
    </dgm:pt>
    <dgm:pt modelId="{B913FF9F-6796-498C-A634-D347F9EEFCCB}" type="pres">
      <dgm:prSet presAssocID="{A91A621D-B3AC-4BE9-AB6B-9C91FE1712FA}" presName="linearFlow" presStyleCnt="0">
        <dgm:presLayoutVars>
          <dgm:dir/>
          <dgm:animLvl val="lvl"/>
          <dgm:resizeHandles val="exact"/>
        </dgm:presLayoutVars>
      </dgm:prSet>
      <dgm:spPr/>
    </dgm:pt>
    <dgm:pt modelId="{E8DDD36A-D478-4A81-82B5-C227AAE4D680}" type="pres">
      <dgm:prSet presAssocID="{F601BCCC-53A8-4BF3-81DF-2A2C3A8D006B}" presName="composite" presStyleCnt="0"/>
      <dgm:spPr/>
    </dgm:pt>
    <dgm:pt modelId="{BE3C3054-A791-4438-918C-77D8DE9A483C}" type="pres">
      <dgm:prSet presAssocID="{F601BCCC-53A8-4BF3-81DF-2A2C3A8D006B}" presName="parentText" presStyleLbl="alignNode1" presStyleIdx="0" presStyleCnt="3">
        <dgm:presLayoutVars>
          <dgm:chMax val="1"/>
          <dgm:bulletEnabled val="1"/>
        </dgm:presLayoutVars>
      </dgm:prSet>
      <dgm:spPr/>
    </dgm:pt>
    <dgm:pt modelId="{0E1A52E4-F63B-44DA-9D27-493E861C9AB7}" type="pres">
      <dgm:prSet presAssocID="{F601BCCC-53A8-4BF3-81DF-2A2C3A8D006B}" presName="descendantText" presStyleLbl="alignAcc1" presStyleIdx="0" presStyleCnt="3">
        <dgm:presLayoutVars>
          <dgm:bulletEnabled val="1"/>
        </dgm:presLayoutVars>
      </dgm:prSet>
      <dgm:spPr/>
    </dgm:pt>
    <dgm:pt modelId="{48C96F76-1A39-41F3-BEB5-618EEC3F129F}" type="pres">
      <dgm:prSet presAssocID="{C8C047CB-1B7C-4911-8517-66F4A0455CEA}" presName="sp" presStyleCnt="0"/>
      <dgm:spPr/>
    </dgm:pt>
    <dgm:pt modelId="{5747D3A1-EDC6-4E2E-B6A9-B9E880440AC0}" type="pres">
      <dgm:prSet presAssocID="{8BBEAD2B-40AC-430B-B405-38E3E3B519E5}" presName="composite" presStyleCnt="0"/>
      <dgm:spPr/>
    </dgm:pt>
    <dgm:pt modelId="{E800113F-61F9-414F-9755-12F580E681DC}" type="pres">
      <dgm:prSet presAssocID="{8BBEAD2B-40AC-430B-B405-38E3E3B519E5}" presName="parentText" presStyleLbl="alignNode1" presStyleIdx="1" presStyleCnt="3">
        <dgm:presLayoutVars>
          <dgm:chMax val="1"/>
          <dgm:bulletEnabled val="1"/>
        </dgm:presLayoutVars>
      </dgm:prSet>
      <dgm:spPr/>
    </dgm:pt>
    <dgm:pt modelId="{537D24D6-5AD4-4119-B6B6-C126B9BD7DD0}" type="pres">
      <dgm:prSet presAssocID="{8BBEAD2B-40AC-430B-B405-38E3E3B519E5}" presName="descendantText" presStyleLbl="alignAcc1" presStyleIdx="1" presStyleCnt="3">
        <dgm:presLayoutVars>
          <dgm:bulletEnabled val="1"/>
        </dgm:presLayoutVars>
      </dgm:prSet>
      <dgm:spPr/>
    </dgm:pt>
    <dgm:pt modelId="{792BB886-5D9A-4581-AA88-1CCF796AB30F}" type="pres">
      <dgm:prSet presAssocID="{29D913F1-7653-4295-B78F-C8A42AE6C548}" presName="sp" presStyleCnt="0"/>
      <dgm:spPr/>
    </dgm:pt>
    <dgm:pt modelId="{83FD2A54-EF96-4B6D-8076-607D1CDBB401}" type="pres">
      <dgm:prSet presAssocID="{DE175134-0417-4E89-939F-0ABB1E1048ED}" presName="composite" presStyleCnt="0"/>
      <dgm:spPr/>
    </dgm:pt>
    <dgm:pt modelId="{6FA24BE9-D68C-4AC4-AA99-8A5D3A560C1A}" type="pres">
      <dgm:prSet presAssocID="{DE175134-0417-4E89-939F-0ABB1E1048ED}" presName="parentText" presStyleLbl="alignNode1" presStyleIdx="2" presStyleCnt="3">
        <dgm:presLayoutVars>
          <dgm:chMax val="1"/>
          <dgm:bulletEnabled val="1"/>
        </dgm:presLayoutVars>
      </dgm:prSet>
      <dgm:spPr/>
    </dgm:pt>
    <dgm:pt modelId="{2B2DFAB0-F7FA-4DB3-88F5-CDB601954A53}" type="pres">
      <dgm:prSet presAssocID="{DE175134-0417-4E89-939F-0ABB1E1048ED}" presName="descendantText" presStyleLbl="alignAcc1" presStyleIdx="2" presStyleCnt="3">
        <dgm:presLayoutVars>
          <dgm:bulletEnabled val="1"/>
        </dgm:presLayoutVars>
      </dgm:prSet>
      <dgm:spPr/>
    </dgm:pt>
  </dgm:ptLst>
  <dgm:cxnLst>
    <dgm:cxn modelId="{8573B306-7742-4239-BD86-D9E81E575C5F}" type="presOf" srcId="{B7CEE983-0AEB-49AD-955A-82064BA975F8}" destId="{0E1A52E4-F63B-44DA-9D27-493E861C9AB7}" srcOrd="0" destOrd="2" presId="urn:microsoft.com/office/officeart/2005/8/layout/chevron2"/>
    <dgm:cxn modelId="{9BDF310A-01EF-4F07-BC4D-85617A4215CA}" type="presOf" srcId="{04D3CB35-816B-4182-9C58-E8CD327015A7}" destId="{537D24D6-5AD4-4119-B6B6-C126B9BD7DD0}" srcOrd="0" destOrd="0" presId="urn:microsoft.com/office/officeart/2005/8/layout/chevron2"/>
    <dgm:cxn modelId="{BCC0E90B-0682-4489-8167-1330CF12C489}" type="presOf" srcId="{0585C882-E134-4F91-AA40-7D171C043408}" destId="{2B2DFAB0-F7FA-4DB3-88F5-CDB601954A53}" srcOrd="0" destOrd="3" presId="urn:microsoft.com/office/officeart/2005/8/layout/chevron2"/>
    <dgm:cxn modelId="{4C7A5012-6571-40AA-A27E-3421085A6CEF}" srcId="{DE175134-0417-4E89-939F-0ABB1E1048ED}" destId="{7C8447D6-DB0D-4060-A45B-A35E825B3F21}" srcOrd="0" destOrd="0" parTransId="{2E5C984E-7B7E-4A37-B1F1-DAC956AC43C3}" sibTransId="{073AF137-94CF-45AF-AD85-FC150A07E277}"/>
    <dgm:cxn modelId="{03CB9A14-9728-4809-B1E2-6BD18B861603}" type="presOf" srcId="{8BBEAD2B-40AC-430B-B405-38E3E3B519E5}" destId="{E800113F-61F9-414F-9755-12F580E681DC}" srcOrd="0" destOrd="0" presId="urn:microsoft.com/office/officeart/2005/8/layout/chevron2"/>
    <dgm:cxn modelId="{BEFB551B-7EF2-43CF-A4EA-DA6A96AD76F7}" type="presOf" srcId="{5D57BE61-C4F7-460B-9C53-19394FC24590}" destId="{0E1A52E4-F63B-44DA-9D27-493E861C9AB7}" srcOrd="0" destOrd="1" presId="urn:microsoft.com/office/officeart/2005/8/layout/chevron2"/>
    <dgm:cxn modelId="{6A7BE623-0F52-4381-965A-2E9A741CBACF}" srcId="{8BBEAD2B-40AC-430B-B405-38E3E3B519E5}" destId="{1D9FEDF2-8552-4BEF-8654-BE84CE202EEC}" srcOrd="3" destOrd="0" parTransId="{51370228-181C-4C65-8A71-4E1E158213D3}" sibTransId="{CE2EF6E6-DA60-4B7E-B608-FBA668238E90}"/>
    <dgm:cxn modelId="{3D43B339-9D3B-42B9-BAE7-0F65F918260E}" type="presOf" srcId="{8FB378C4-FB55-451C-8FFB-C844C2A9B3EA}" destId="{2B2DFAB0-F7FA-4DB3-88F5-CDB601954A53}" srcOrd="0" destOrd="1" presId="urn:microsoft.com/office/officeart/2005/8/layout/chevron2"/>
    <dgm:cxn modelId="{8520F73A-E75A-42B3-9C8C-5CF51CE6E182}" type="presOf" srcId="{A91A621D-B3AC-4BE9-AB6B-9C91FE1712FA}" destId="{B913FF9F-6796-498C-A634-D347F9EEFCCB}" srcOrd="0" destOrd="0" presId="urn:microsoft.com/office/officeart/2005/8/layout/chevron2"/>
    <dgm:cxn modelId="{2C8D0C6C-581F-420F-86CB-E4CD80E8823A}" type="presOf" srcId="{1D9FEDF2-8552-4BEF-8654-BE84CE202EEC}" destId="{537D24D6-5AD4-4119-B6B6-C126B9BD7DD0}" srcOrd="0" destOrd="3" presId="urn:microsoft.com/office/officeart/2005/8/layout/chevron2"/>
    <dgm:cxn modelId="{2D93E872-469B-48F4-9AAC-580A0122E31E}" srcId="{A91A621D-B3AC-4BE9-AB6B-9C91FE1712FA}" destId="{DE175134-0417-4E89-939F-0ABB1E1048ED}" srcOrd="2" destOrd="0" parTransId="{C4807C29-AB20-4045-A9D6-02AC7389D297}" sibTransId="{A1352A65-4DE8-4141-9184-DA9A6183CBE4}"/>
    <dgm:cxn modelId="{218D6688-21A3-4095-8917-6B36BB78BCB9}" type="presOf" srcId="{2E454994-0A14-453B-B9F7-45B6B517334C}" destId="{537D24D6-5AD4-4119-B6B6-C126B9BD7DD0}" srcOrd="0" destOrd="1" presId="urn:microsoft.com/office/officeart/2005/8/layout/chevron2"/>
    <dgm:cxn modelId="{1B27B397-293A-495A-B157-3BC7D73E558E}" type="presOf" srcId="{B181B4D0-EE6A-4147-B91A-9A0607E55D36}" destId="{2B2DFAB0-F7FA-4DB3-88F5-CDB601954A53}" srcOrd="0" destOrd="2" presId="urn:microsoft.com/office/officeart/2005/8/layout/chevron2"/>
    <dgm:cxn modelId="{035E5F98-3050-4DDA-A884-22921AC97746}" srcId="{DE175134-0417-4E89-939F-0ABB1E1048ED}" destId="{0585C882-E134-4F91-AA40-7D171C043408}" srcOrd="3" destOrd="0" parTransId="{89AE830B-B230-44B7-A7B1-A5E761446616}" sibTransId="{5040485C-43E7-4B0D-866F-025764548F11}"/>
    <dgm:cxn modelId="{F9BA2CA1-22FA-4965-8A08-B2372A848845}" srcId="{F601BCCC-53A8-4BF3-81DF-2A2C3A8D006B}" destId="{68B2E472-9177-40BF-BE69-A9CDE6BB8895}" srcOrd="0" destOrd="0" parTransId="{3BA7019A-E54F-4491-A4E2-A29BA90A2DAD}" sibTransId="{D11B7679-1621-49C8-8958-87CB9CDC7083}"/>
    <dgm:cxn modelId="{A49989A1-E075-4E06-BC3F-DB9DACF76A06}" type="presOf" srcId="{DE175134-0417-4E89-939F-0ABB1E1048ED}" destId="{6FA24BE9-D68C-4AC4-AA99-8A5D3A560C1A}" srcOrd="0" destOrd="0" presId="urn:microsoft.com/office/officeart/2005/8/layout/chevron2"/>
    <dgm:cxn modelId="{1768B7A8-775B-458B-9E1E-1F4B9CDB04F6}" type="presOf" srcId="{7C8447D6-DB0D-4060-A45B-A35E825B3F21}" destId="{2B2DFAB0-F7FA-4DB3-88F5-CDB601954A53}" srcOrd="0" destOrd="0" presId="urn:microsoft.com/office/officeart/2005/8/layout/chevron2"/>
    <dgm:cxn modelId="{336A4AB3-3CC9-4F12-AC34-3427EE2DF4E7}" type="presOf" srcId="{F601BCCC-53A8-4BF3-81DF-2A2C3A8D006B}" destId="{BE3C3054-A791-4438-918C-77D8DE9A483C}" srcOrd="0" destOrd="0" presId="urn:microsoft.com/office/officeart/2005/8/layout/chevron2"/>
    <dgm:cxn modelId="{6BB878B4-8426-49CA-B83C-12AD1D47170B}" type="presOf" srcId="{BDEF94F2-89D2-4C0C-8F30-E093C4ABE426}" destId="{537D24D6-5AD4-4119-B6B6-C126B9BD7DD0}" srcOrd="0" destOrd="2" presId="urn:microsoft.com/office/officeart/2005/8/layout/chevron2"/>
    <dgm:cxn modelId="{1C2F60B9-530C-4795-A03D-5DE2E74219A0}" srcId="{A91A621D-B3AC-4BE9-AB6B-9C91FE1712FA}" destId="{8BBEAD2B-40AC-430B-B405-38E3E3B519E5}" srcOrd="1" destOrd="0" parTransId="{B41F08DE-12BA-4E84-A74E-ADA88E13D886}" sibTransId="{29D913F1-7653-4295-B78F-C8A42AE6C548}"/>
    <dgm:cxn modelId="{931C6FBB-DA0B-4E0F-8C74-1D7286C61E4C}" srcId="{F601BCCC-53A8-4BF3-81DF-2A2C3A8D006B}" destId="{B7CEE983-0AEB-49AD-955A-82064BA975F8}" srcOrd="2" destOrd="0" parTransId="{99018790-C378-4028-A06D-490DDDD93F3F}" sibTransId="{4BE1B3C7-384F-4F34-B1AB-6E8CB7593900}"/>
    <dgm:cxn modelId="{930946BD-C746-414A-909D-5BA83787DE56}" srcId="{DE175134-0417-4E89-939F-0ABB1E1048ED}" destId="{8FB378C4-FB55-451C-8FFB-C844C2A9B3EA}" srcOrd="1" destOrd="0" parTransId="{238E7A48-E9D0-4AC2-A818-FD6D3799453F}" sibTransId="{649E159D-8A29-47F5-A275-46EA474EB5FF}"/>
    <dgm:cxn modelId="{7177E8C0-A0DE-4FE8-B523-4B74B7180A4F}" srcId="{F601BCCC-53A8-4BF3-81DF-2A2C3A8D006B}" destId="{5D57BE61-C4F7-460B-9C53-19394FC24590}" srcOrd="1" destOrd="0" parTransId="{A422F387-B072-4888-A00E-A9BD6BCF8C6C}" sibTransId="{C359C2D3-2DB2-4A23-B2C4-2B6D28D4F7CF}"/>
    <dgm:cxn modelId="{5EEE5BD5-6525-470F-A850-39E553876DAE}" srcId="{8BBEAD2B-40AC-430B-B405-38E3E3B519E5}" destId="{04D3CB35-816B-4182-9C58-E8CD327015A7}" srcOrd="0" destOrd="0" parTransId="{47AC098B-7F33-401A-8750-EC8786A45760}" sibTransId="{7F5096B4-B6CF-45F0-8292-BDBBC2C5882B}"/>
    <dgm:cxn modelId="{328442E4-607E-4634-9418-5963BDE3B603}" srcId="{DE175134-0417-4E89-939F-0ABB1E1048ED}" destId="{B181B4D0-EE6A-4147-B91A-9A0607E55D36}" srcOrd="2" destOrd="0" parTransId="{6F903B1A-81C9-4751-A8DB-D7F240F19DF1}" sibTransId="{73DFE6E5-076B-4548-846C-CB972BAA700A}"/>
    <dgm:cxn modelId="{91FBBAE4-68B1-405E-B77E-B79600D00665}" srcId="{8BBEAD2B-40AC-430B-B405-38E3E3B519E5}" destId="{2E454994-0A14-453B-B9F7-45B6B517334C}" srcOrd="1" destOrd="0" parTransId="{19133122-967F-472B-A502-842091E917C8}" sibTransId="{14A95B47-F649-453D-B8C6-CAC8E282F1B0}"/>
    <dgm:cxn modelId="{7D341CF5-940C-400E-A5E1-8D026F7294DE}" type="presOf" srcId="{68B2E472-9177-40BF-BE69-A9CDE6BB8895}" destId="{0E1A52E4-F63B-44DA-9D27-493E861C9AB7}" srcOrd="0" destOrd="0" presId="urn:microsoft.com/office/officeart/2005/8/layout/chevron2"/>
    <dgm:cxn modelId="{36D13DFB-AC25-4386-9F1F-99F3FD65FB2C}" srcId="{8BBEAD2B-40AC-430B-B405-38E3E3B519E5}" destId="{BDEF94F2-89D2-4C0C-8F30-E093C4ABE426}" srcOrd="2" destOrd="0" parTransId="{C4589997-B618-4DAA-8288-3FB565EC79BB}" sibTransId="{D9D04306-CE58-4D68-991D-D11A960D8526}"/>
    <dgm:cxn modelId="{A5E484FC-E405-4C72-AD77-97C5CDAF8E2F}" srcId="{A91A621D-B3AC-4BE9-AB6B-9C91FE1712FA}" destId="{F601BCCC-53A8-4BF3-81DF-2A2C3A8D006B}" srcOrd="0" destOrd="0" parTransId="{D7002652-A0E0-404E-8267-67CF244C0B4D}" sibTransId="{C8C047CB-1B7C-4911-8517-66F4A0455CEA}"/>
    <dgm:cxn modelId="{10A7C3B6-BD14-4508-A64E-007C43965EE5}" type="presParOf" srcId="{B913FF9F-6796-498C-A634-D347F9EEFCCB}" destId="{E8DDD36A-D478-4A81-82B5-C227AAE4D680}" srcOrd="0" destOrd="0" presId="urn:microsoft.com/office/officeart/2005/8/layout/chevron2"/>
    <dgm:cxn modelId="{C3637F88-2724-4282-BD71-13BD1964F61E}" type="presParOf" srcId="{E8DDD36A-D478-4A81-82B5-C227AAE4D680}" destId="{BE3C3054-A791-4438-918C-77D8DE9A483C}" srcOrd="0" destOrd="0" presId="urn:microsoft.com/office/officeart/2005/8/layout/chevron2"/>
    <dgm:cxn modelId="{1AC27032-4E5E-4154-B7F8-C14960029CD4}" type="presParOf" srcId="{E8DDD36A-D478-4A81-82B5-C227AAE4D680}" destId="{0E1A52E4-F63B-44DA-9D27-493E861C9AB7}" srcOrd="1" destOrd="0" presId="urn:microsoft.com/office/officeart/2005/8/layout/chevron2"/>
    <dgm:cxn modelId="{0EDC5F3E-6DAF-410A-8164-926D84499056}" type="presParOf" srcId="{B913FF9F-6796-498C-A634-D347F9EEFCCB}" destId="{48C96F76-1A39-41F3-BEB5-618EEC3F129F}" srcOrd="1" destOrd="0" presId="urn:microsoft.com/office/officeart/2005/8/layout/chevron2"/>
    <dgm:cxn modelId="{6FF5E23B-F0E8-4DF8-A647-3306DDC8BA5C}" type="presParOf" srcId="{B913FF9F-6796-498C-A634-D347F9EEFCCB}" destId="{5747D3A1-EDC6-4E2E-B6A9-B9E880440AC0}" srcOrd="2" destOrd="0" presId="urn:microsoft.com/office/officeart/2005/8/layout/chevron2"/>
    <dgm:cxn modelId="{C930969E-773F-4C33-BFE4-EC745B0B0226}" type="presParOf" srcId="{5747D3A1-EDC6-4E2E-B6A9-B9E880440AC0}" destId="{E800113F-61F9-414F-9755-12F580E681DC}" srcOrd="0" destOrd="0" presId="urn:microsoft.com/office/officeart/2005/8/layout/chevron2"/>
    <dgm:cxn modelId="{F70DA4AE-8910-40AD-A2CC-E04FF5991741}" type="presParOf" srcId="{5747D3A1-EDC6-4E2E-B6A9-B9E880440AC0}" destId="{537D24D6-5AD4-4119-B6B6-C126B9BD7DD0}" srcOrd="1" destOrd="0" presId="urn:microsoft.com/office/officeart/2005/8/layout/chevron2"/>
    <dgm:cxn modelId="{92B60B97-24A6-43AF-8660-83A748FBE8DB}" type="presParOf" srcId="{B913FF9F-6796-498C-A634-D347F9EEFCCB}" destId="{792BB886-5D9A-4581-AA88-1CCF796AB30F}" srcOrd="3" destOrd="0" presId="urn:microsoft.com/office/officeart/2005/8/layout/chevron2"/>
    <dgm:cxn modelId="{1CB58D2C-6CB2-4F4F-8ABE-494ACD35D057}" type="presParOf" srcId="{B913FF9F-6796-498C-A634-D347F9EEFCCB}" destId="{83FD2A54-EF96-4B6D-8076-607D1CDBB401}" srcOrd="4" destOrd="0" presId="urn:microsoft.com/office/officeart/2005/8/layout/chevron2"/>
    <dgm:cxn modelId="{18CC17D4-0D4C-4E3C-A1D2-3EDB6D294BBB}" type="presParOf" srcId="{83FD2A54-EF96-4B6D-8076-607D1CDBB401}" destId="{6FA24BE9-D68C-4AC4-AA99-8A5D3A560C1A}" srcOrd="0" destOrd="0" presId="urn:microsoft.com/office/officeart/2005/8/layout/chevron2"/>
    <dgm:cxn modelId="{9EC8CD64-8458-4763-A3E8-59B871B0F525}" type="presParOf" srcId="{83FD2A54-EF96-4B6D-8076-607D1CDBB401}" destId="{2B2DFAB0-F7FA-4DB3-88F5-CDB601954A5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1A621D-B3AC-4BE9-AB6B-9C91FE1712F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F601BCCC-53A8-4BF3-81DF-2A2C3A8D006B}">
      <dgm:prSet phldrT="[Text]"/>
      <dgm:spPr/>
      <dgm:t>
        <a:bodyPr/>
        <a:lstStyle/>
        <a:p>
          <a:r>
            <a:rPr lang="en-US" dirty="0"/>
            <a:t>Analysis</a:t>
          </a:r>
        </a:p>
      </dgm:t>
    </dgm:pt>
    <dgm:pt modelId="{D7002652-A0E0-404E-8267-67CF244C0B4D}" type="parTrans" cxnId="{A5E484FC-E405-4C72-AD77-97C5CDAF8E2F}">
      <dgm:prSet/>
      <dgm:spPr/>
      <dgm:t>
        <a:bodyPr/>
        <a:lstStyle/>
        <a:p>
          <a:endParaRPr lang="en-US"/>
        </a:p>
      </dgm:t>
    </dgm:pt>
    <dgm:pt modelId="{C8C047CB-1B7C-4911-8517-66F4A0455CEA}" type="sibTrans" cxnId="{A5E484FC-E405-4C72-AD77-97C5CDAF8E2F}">
      <dgm:prSet/>
      <dgm:spPr/>
      <dgm:t>
        <a:bodyPr/>
        <a:lstStyle/>
        <a:p>
          <a:endParaRPr lang="en-US"/>
        </a:p>
      </dgm:t>
    </dgm:pt>
    <dgm:pt modelId="{68B2E472-9177-40BF-BE69-A9CDE6BB8895}">
      <dgm:prSet phldrT="[Text]"/>
      <dgm:spPr/>
      <dgm:t>
        <a:bodyPr/>
        <a:lstStyle/>
        <a:p>
          <a:r>
            <a:rPr lang="en-US" dirty="0"/>
            <a:t>Analysis and interpretation of results</a:t>
          </a:r>
        </a:p>
      </dgm:t>
    </dgm:pt>
    <dgm:pt modelId="{3BA7019A-E54F-4491-A4E2-A29BA90A2DAD}" type="parTrans" cxnId="{F9BA2CA1-22FA-4965-8A08-B2372A848845}">
      <dgm:prSet/>
      <dgm:spPr/>
      <dgm:t>
        <a:bodyPr/>
        <a:lstStyle/>
        <a:p>
          <a:endParaRPr lang="en-US"/>
        </a:p>
      </dgm:t>
    </dgm:pt>
    <dgm:pt modelId="{D11B7679-1621-49C8-8958-87CB9CDC7083}" type="sibTrans" cxnId="{F9BA2CA1-22FA-4965-8A08-B2372A848845}">
      <dgm:prSet/>
      <dgm:spPr/>
      <dgm:t>
        <a:bodyPr/>
        <a:lstStyle/>
        <a:p>
          <a:endParaRPr lang="en-US"/>
        </a:p>
      </dgm:t>
    </dgm:pt>
    <dgm:pt modelId="{8BBEAD2B-40AC-430B-B405-38E3E3B519E5}">
      <dgm:prSet phldrT="[Text]"/>
      <dgm:spPr/>
      <dgm:t>
        <a:bodyPr/>
        <a:lstStyle/>
        <a:p>
          <a:r>
            <a:rPr lang="en-US" dirty="0"/>
            <a:t>Inform policymaking</a:t>
          </a:r>
        </a:p>
      </dgm:t>
    </dgm:pt>
    <dgm:pt modelId="{B41F08DE-12BA-4E84-A74E-ADA88E13D886}" type="parTrans" cxnId="{1C2F60B9-530C-4795-A03D-5DE2E74219A0}">
      <dgm:prSet/>
      <dgm:spPr/>
      <dgm:t>
        <a:bodyPr/>
        <a:lstStyle/>
        <a:p>
          <a:endParaRPr lang="en-US"/>
        </a:p>
      </dgm:t>
    </dgm:pt>
    <dgm:pt modelId="{29D913F1-7653-4295-B78F-C8A42AE6C548}" type="sibTrans" cxnId="{1C2F60B9-530C-4795-A03D-5DE2E74219A0}">
      <dgm:prSet/>
      <dgm:spPr/>
      <dgm:t>
        <a:bodyPr/>
        <a:lstStyle/>
        <a:p>
          <a:endParaRPr lang="en-US"/>
        </a:p>
      </dgm:t>
    </dgm:pt>
    <dgm:pt modelId="{04D3CB35-816B-4182-9C58-E8CD327015A7}">
      <dgm:prSet phldrT="[Text]"/>
      <dgm:spPr/>
      <dgm:t>
        <a:bodyPr/>
        <a:lstStyle/>
        <a:p>
          <a:r>
            <a:rPr lang="en-US" dirty="0"/>
            <a:t>Report on the quantification of the impacts of sectoral interactions</a:t>
          </a:r>
        </a:p>
      </dgm:t>
    </dgm:pt>
    <dgm:pt modelId="{47AC098B-7F33-401A-8750-EC8786A45760}" type="parTrans" cxnId="{5EEE5BD5-6525-470F-A850-39E553876DAE}">
      <dgm:prSet/>
      <dgm:spPr/>
      <dgm:t>
        <a:bodyPr/>
        <a:lstStyle/>
        <a:p>
          <a:endParaRPr lang="en-US"/>
        </a:p>
      </dgm:t>
    </dgm:pt>
    <dgm:pt modelId="{7F5096B4-B6CF-45F0-8292-BDBBC2C5882B}" type="sibTrans" cxnId="{5EEE5BD5-6525-470F-A850-39E553876DAE}">
      <dgm:prSet/>
      <dgm:spPr/>
      <dgm:t>
        <a:bodyPr/>
        <a:lstStyle/>
        <a:p>
          <a:endParaRPr lang="en-US"/>
        </a:p>
      </dgm:t>
    </dgm:pt>
    <dgm:pt modelId="{EAE34284-DB79-4146-B45F-F7A07C677D5F}">
      <dgm:prSet/>
      <dgm:spPr/>
      <dgm:t>
        <a:bodyPr/>
        <a:lstStyle/>
        <a:p>
          <a:r>
            <a:rPr lang="en-US" dirty="0"/>
            <a:t>Revise inputs/assumptions</a:t>
          </a:r>
        </a:p>
      </dgm:t>
    </dgm:pt>
    <dgm:pt modelId="{EBE70EFD-3D0E-4A85-ACCA-066853D59440}" type="parTrans" cxnId="{B60D7233-DC2D-42F5-B968-68EB2A68A8C0}">
      <dgm:prSet/>
      <dgm:spPr/>
      <dgm:t>
        <a:bodyPr/>
        <a:lstStyle/>
        <a:p>
          <a:endParaRPr lang="en-US"/>
        </a:p>
      </dgm:t>
    </dgm:pt>
    <dgm:pt modelId="{5731C0A3-EE87-40AE-8425-5DF9143EF06C}" type="sibTrans" cxnId="{B60D7233-DC2D-42F5-B968-68EB2A68A8C0}">
      <dgm:prSet/>
      <dgm:spPr/>
      <dgm:t>
        <a:bodyPr/>
        <a:lstStyle/>
        <a:p>
          <a:endParaRPr lang="en-US"/>
        </a:p>
      </dgm:t>
    </dgm:pt>
    <dgm:pt modelId="{FD598975-7602-4F69-8422-A53C415B1DB7}">
      <dgm:prSet/>
      <dgm:spPr/>
      <dgm:t>
        <a:bodyPr/>
        <a:lstStyle/>
        <a:p>
          <a:r>
            <a:rPr lang="en-US" dirty="0"/>
            <a:t>Conduct additional model runs (iterations)</a:t>
          </a:r>
        </a:p>
      </dgm:t>
    </dgm:pt>
    <dgm:pt modelId="{1C907523-C422-4D9E-A838-2E688F72BAFB}" type="parTrans" cxnId="{D76D4F2C-380B-4256-84EB-31E78A4BCD46}">
      <dgm:prSet/>
      <dgm:spPr/>
      <dgm:t>
        <a:bodyPr/>
        <a:lstStyle/>
        <a:p>
          <a:endParaRPr lang="en-US"/>
        </a:p>
      </dgm:t>
    </dgm:pt>
    <dgm:pt modelId="{12FA994D-E78E-4805-A3D2-A198028C1BFC}" type="sibTrans" cxnId="{D76D4F2C-380B-4256-84EB-31E78A4BCD46}">
      <dgm:prSet/>
      <dgm:spPr/>
      <dgm:t>
        <a:bodyPr/>
        <a:lstStyle/>
        <a:p>
          <a:endParaRPr lang="en-US"/>
        </a:p>
      </dgm:t>
    </dgm:pt>
    <dgm:pt modelId="{BDCA843C-9218-4A27-B6D6-AA3A64B00F2C}">
      <dgm:prSet/>
      <dgm:spPr/>
      <dgm:t>
        <a:bodyPr/>
        <a:lstStyle/>
        <a:p>
          <a:r>
            <a:rPr lang="en-US" dirty="0"/>
            <a:t>Suggestion of strategies and pathways towards sustainability </a:t>
          </a:r>
        </a:p>
      </dgm:t>
    </dgm:pt>
    <dgm:pt modelId="{90C9F320-555A-4C3C-8B0A-41230AF5A396}" type="parTrans" cxnId="{8BD68D44-1B82-4ED8-8191-3B9D7F248963}">
      <dgm:prSet/>
      <dgm:spPr/>
      <dgm:t>
        <a:bodyPr/>
        <a:lstStyle/>
        <a:p>
          <a:endParaRPr lang="en-US"/>
        </a:p>
      </dgm:t>
    </dgm:pt>
    <dgm:pt modelId="{49D4AEE2-A9E4-4CA6-9D08-0D6CD0208E2D}" type="sibTrans" cxnId="{8BD68D44-1B82-4ED8-8191-3B9D7F248963}">
      <dgm:prSet/>
      <dgm:spPr/>
      <dgm:t>
        <a:bodyPr/>
        <a:lstStyle/>
        <a:p>
          <a:endParaRPr lang="en-US"/>
        </a:p>
      </dgm:t>
    </dgm:pt>
    <dgm:pt modelId="{3049F9F5-EEA4-42EC-BF89-EABD8DD1336D}">
      <dgm:prSet/>
      <dgm:spPr>
        <a:solidFill>
          <a:schemeClr val="bg1"/>
        </a:solidFill>
        <a:ln>
          <a:noFill/>
        </a:ln>
      </dgm:spPr>
      <dgm:t>
        <a:bodyPr/>
        <a:lstStyle/>
        <a:p>
          <a:endParaRPr lang="en-US" dirty="0"/>
        </a:p>
      </dgm:t>
    </dgm:pt>
    <dgm:pt modelId="{2755117B-F586-4EE5-95E6-29B34517D2CD}" type="parTrans" cxnId="{58BCE396-28CA-4781-9EF0-EBE20C0D4710}">
      <dgm:prSet/>
      <dgm:spPr/>
      <dgm:t>
        <a:bodyPr/>
        <a:lstStyle/>
        <a:p>
          <a:endParaRPr lang="en-US"/>
        </a:p>
      </dgm:t>
    </dgm:pt>
    <dgm:pt modelId="{81F37615-06D3-4CBE-B3F0-8C4C07CC0695}" type="sibTrans" cxnId="{58BCE396-28CA-4781-9EF0-EBE20C0D4710}">
      <dgm:prSet/>
      <dgm:spPr/>
      <dgm:t>
        <a:bodyPr/>
        <a:lstStyle/>
        <a:p>
          <a:endParaRPr lang="en-US"/>
        </a:p>
      </dgm:t>
    </dgm:pt>
    <dgm:pt modelId="{B913FF9F-6796-498C-A634-D347F9EEFCCB}" type="pres">
      <dgm:prSet presAssocID="{A91A621D-B3AC-4BE9-AB6B-9C91FE1712FA}" presName="linearFlow" presStyleCnt="0">
        <dgm:presLayoutVars>
          <dgm:dir/>
          <dgm:animLvl val="lvl"/>
          <dgm:resizeHandles val="exact"/>
        </dgm:presLayoutVars>
      </dgm:prSet>
      <dgm:spPr/>
    </dgm:pt>
    <dgm:pt modelId="{E8DDD36A-D478-4A81-82B5-C227AAE4D680}" type="pres">
      <dgm:prSet presAssocID="{F601BCCC-53A8-4BF3-81DF-2A2C3A8D006B}" presName="composite" presStyleCnt="0"/>
      <dgm:spPr/>
    </dgm:pt>
    <dgm:pt modelId="{BE3C3054-A791-4438-918C-77D8DE9A483C}" type="pres">
      <dgm:prSet presAssocID="{F601BCCC-53A8-4BF3-81DF-2A2C3A8D006B}" presName="parentText" presStyleLbl="alignNode1" presStyleIdx="0" presStyleCnt="3">
        <dgm:presLayoutVars>
          <dgm:chMax val="1"/>
          <dgm:bulletEnabled val="1"/>
        </dgm:presLayoutVars>
      </dgm:prSet>
      <dgm:spPr/>
    </dgm:pt>
    <dgm:pt modelId="{0E1A52E4-F63B-44DA-9D27-493E861C9AB7}" type="pres">
      <dgm:prSet presAssocID="{F601BCCC-53A8-4BF3-81DF-2A2C3A8D006B}" presName="descendantText" presStyleLbl="alignAcc1" presStyleIdx="0" presStyleCnt="3">
        <dgm:presLayoutVars>
          <dgm:bulletEnabled val="1"/>
        </dgm:presLayoutVars>
      </dgm:prSet>
      <dgm:spPr/>
    </dgm:pt>
    <dgm:pt modelId="{48C96F76-1A39-41F3-BEB5-618EEC3F129F}" type="pres">
      <dgm:prSet presAssocID="{C8C047CB-1B7C-4911-8517-66F4A0455CEA}" presName="sp" presStyleCnt="0"/>
      <dgm:spPr/>
    </dgm:pt>
    <dgm:pt modelId="{5747D3A1-EDC6-4E2E-B6A9-B9E880440AC0}" type="pres">
      <dgm:prSet presAssocID="{8BBEAD2B-40AC-430B-B405-38E3E3B519E5}" presName="composite" presStyleCnt="0"/>
      <dgm:spPr/>
    </dgm:pt>
    <dgm:pt modelId="{E800113F-61F9-414F-9755-12F580E681DC}" type="pres">
      <dgm:prSet presAssocID="{8BBEAD2B-40AC-430B-B405-38E3E3B519E5}" presName="parentText" presStyleLbl="alignNode1" presStyleIdx="1" presStyleCnt="3">
        <dgm:presLayoutVars>
          <dgm:chMax val="1"/>
          <dgm:bulletEnabled val="1"/>
        </dgm:presLayoutVars>
      </dgm:prSet>
      <dgm:spPr/>
    </dgm:pt>
    <dgm:pt modelId="{537D24D6-5AD4-4119-B6B6-C126B9BD7DD0}" type="pres">
      <dgm:prSet presAssocID="{8BBEAD2B-40AC-430B-B405-38E3E3B519E5}" presName="descendantText" presStyleLbl="alignAcc1" presStyleIdx="1" presStyleCnt="3">
        <dgm:presLayoutVars>
          <dgm:bulletEnabled val="1"/>
        </dgm:presLayoutVars>
      </dgm:prSet>
      <dgm:spPr/>
    </dgm:pt>
    <dgm:pt modelId="{1D77DA52-1567-4AC3-9160-3F476617EC42}" type="pres">
      <dgm:prSet presAssocID="{29D913F1-7653-4295-B78F-C8A42AE6C548}" presName="sp" presStyleCnt="0"/>
      <dgm:spPr/>
    </dgm:pt>
    <dgm:pt modelId="{EF697C92-FF18-45C0-AD33-74F66FBEC1A2}" type="pres">
      <dgm:prSet presAssocID="{3049F9F5-EEA4-42EC-BF89-EABD8DD1336D}" presName="composite" presStyleCnt="0"/>
      <dgm:spPr/>
    </dgm:pt>
    <dgm:pt modelId="{BFA63671-32DB-41AB-B4BB-57ADFA0F869F}" type="pres">
      <dgm:prSet presAssocID="{3049F9F5-EEA4-42EC-BF89-EABD8DD1336D}" presName="parentText" presStyleLbl="alignNode1" presStyleIdx="2" presStyleCnt="3">
        <dgm:presLayoutVars>
          <dgm:chMax val="1"/>
          <dgm:bulletEnabled val="1"/>
        </dgm:presLayoutVars>
      </dgm:prSet>
      <dgm:spPr/>
    </dgm:pt>
    <dgm:pt modelId="{4B6DB425-5552-4DB9-B5EC-95275611BEE9}" type="pres">
      <dgm:prSet presAssocID="{3049F9F5-EEA4-42EC-BF89-EABD8DD1336D}" presName="descendantText" presStyleLbl="alignAcc1" presStyleIdx="2" presStyleCnt="3" custLinFactNeighborX="21954" custLinFactNeighborY="20916">
        <dgm:presLayoutVars>
          <dgm:bulletEnabled val="1"/>
        </dgm:presLayoutVars>
      </dgm:prSet>
      <dgm:spPr>
        <a:ln>
          <a:noFill/>
        </a:ln>
      </dgm:spPr>
    </dgm:pt>
  </dgm:ptLst>
  <dgm:cxnLst>
    <dgm:cxn modelId="{9BDF310A-01EF-4F07-BC4D-85617A4215CA}" type="presOf" srcId="{04D3CB35-816B-4182-9C58-E8CD327015A7}" destId="{537D24D6-5AD4-4119-B6B6-C126B9BD7DD0}" srcOrd="0" destOrd="0" presId="urn:microsoft.com/office/officeart/2005/8/layout/chevron2"/>
    <dgm:cxn modelId="{03CB9A14-9728-4809-B1E2-6BD18B861603}" type="presOf" srcId="{8BBEAD2B-40AC-430B-B405-38E3E3B519E5}" destId="{E800113F-61F9-414F-9755-12F580E681DC}" srcOrd="0" destOrd="0" presId="urn:microsoft.com/office/officeart/2005/8/layout/chevron2"/>
    <dgm:cxn modelId="{D76D4F2C-380B-4256-84EB-31E78A4BCD46}" srcId="{F601BCCC-53A8-4BF3-81DF-2A2C3A8D006B}" destId="{FD598975-7602-4F69-8422-A53C415B1DB7}" srcOrd="2" destOrd="0" parTransId="{1C907523-C422-4D9E-A838-2E688F72BAFB}" sibTransId="{12FA994D-E78E-4805-A3D2-A198028C1BFC}"/>
    <dgm:cxn modelId="{B60D7233-DC2D-42F5-B968-68EB2A68A8C0}" srcId="{F601BCCC-53A8-4BF3-81DF-2A2C3A8D006B}" destId="{EAE34284-DB79-4146-B45F-F7A07C677D5F}" srcOrd="1" destOrd="0" parTransId="{EBE70EFD-3D0E-4A85-ACCA-066853D59440}" sibTransId="{5731C0A3-EE87-40AE-8425-5DF9143EF06C}"/>
    <dgm:cxn modelId="{8520F73A-E75A-42B3-9C8C-5CF51CE6E182}" type="presOf" srcId="{A91A621D-B3AC-4BE9-AB6B-9C91FE1712FA}" destId="{B913FF9F-6796-498C-A634-D347F9EEFCCB}" srcOrd="0" destOrd="0" presId="urn:microsoft.com/office/officeart/2005/8/layout/chevron2"/>
    <dgm:cxn modelId="{8BD68D44-1B82-4ED8-8191-3B9D7F248963}" srcId="{8BBEAD2B-40AC-430B-B405-38E3E3B519E5}" destId="{BDCA843C-9218-4A27-B6D6-AA3A64B00F2C}" srcOrd="1" destOrd="0" parTransId="{90C9F320-555A-4C3C-8B0A-41230AF5A396}" sibTransId="{49D4AEE2-A9E4-4CA6-9D08-0D6CD0208E2D}"/>
    <dgm:cxn modelId="{01F5274A-B59E-48B2-A327-D0645A31EAA2}" type="presOf" srcId="{FD598975-7602-4F69-8422-A53C415B1DB7}" destId="{0E1A52E4-F63B-44DA-9D27-493E861C9AB7}" srcOrd="0" destOrd="2" presId="urn:microsoft.com/office/officeart/2005/8/layout/chevron2"/>
    <dgm:cxn modelId="{58BCE396-28CA-4781-9EF0-EBE20C0D4710}" srcId="{A91A621D-B3AC-4BE9-AB6B-9C91FE1712FA}" destId="{3049F9F5-EEA4-42EC-BF89-EABD8DD1336D}" srcOrd="2" destOrd="0" parTransId="{2755117B-F586-4EE5-95E6-29B34517D2CD}" sibTransId="{81F37615-06D3-4CBE-B3F0-8C4C07CC0695}"/>
    <dgm:cxn modelId="{F9BA2CA1-22FA-4965-8A08-B2372A848845}" srcId="{F601BCCC-53A8-4BF3-81DF-2A2C3A8D006B}" destId="{68B2E472-9177-40BF-BE69-A9CDE6BB8895}" srcOrd="0" destOrd="0" parTransId="{3BA7019A-E54F-4491-A4E2-A29BA90A2DAD}" sibTransId="{D11B7679-1621-49C8-8958-87CB9CDC7083}"/>
    <dgm:cxn modelId="{336A4AB3-3CC9-4F12-AC34-3427EE2DF4E7}" type="presOf" srcId="{F601BCCC-53A8-4BF3-81DF-2A2C3A8D006B}" destId="{BE3C3054-A791-4438-918C-77D8DE9A483C}" srcOrd="0" destOrd="0" presId="urn:microsoft.com/office/officeart/2005/8/layout/chevron2"/>
    <dgm:cxn modelId="{4CFAADB7-06F1-40E5-8FD5-E7CA6510F33A}" type="presOf" srcId="{EAE34284-DB79-4146-B45F-F7A07C677D5F}" destId="{0E1A52E4-F63B-44DA-9D27-493E861C9AB7}" srcOrd="0" destOrd="1" presId="urn:microsoft.com/office/officeart/2005/8/layout/chevron2"/>
    <dgm:cxn modelId="{1C2F60B9-530C-4795-A03D-5DE2E74219A0}" srcId="{A91A621D-B3AC-4BE9-AB6B-9C91FE1712FA}" destId="{8BBEAD2B-40AC-430B-B405-38E3E3B519E5}" srcOrd="1" destOrd="0" parTransId="{B41F08DE-12BA-4E84-A74E-ADA88E13D886}" sibTransId="{29D913F1-7653-4295-B78F-C8A42AE6C548}"/>
    <dgm:cxn modelId="{5EEE5BD5-6525-470F-A850-39E553876DAE}" srcId="{8BBEAD2B-40AC-430B-B405-38E3E3B519E5}" destId="{04D3CB35-816B-4182-9C58-E8CD327015A7}" srcOrd="0" destOrd="0" parTransId="{47AC098B-7F33-401A-8750-EC8786A45760}" sibTransId="{7F5096B4-B6CF-45F0-8292-BDBBC2C5882B}"/>
    <dgm:cxn modelId="{53FEE3EA-B914-48E4-BE17-AACA1766DC76}" type="presOf" srcId="{3049F9F5-EEA4-42EC-BF89-EABD8DD1336D}" destId="{BFA63671-32DB-41AB-B4BB-57ADFA0F869F}" srcOrd="0" destOrd="0" presId="urn:microsoft.com/office/officeart/2005/8/layout/chevron2"/>
    <dgm:cxn modelId="{7D341CF5-940C-400E-A5E1-8D026F7294DE}" type="presOf" srcId="{68B2E472-9177-40BF-BE69-A9CDE6BB8895}" destId="{0E1A52E4-F63B-44DA-9D27-493E861C9AB7}" srcOrd="0" destOrd="0" presId="urn:microsoft.com/office/officeart/2005/8/layout/chevron2"/>
    <dgm:cxn modelId="{6903F0F6-09CA-4832-A299-794BF8A6B951}" type="presOf" srcId="{BDCA843C-9218-4A27-B6D6-AA3A64B00F2C}" destId="{537D24D6-5AD4-4119-B6B6-C126B9BD7DD0}" srcOrd="0" destOrd="1" presId="urn:microsoft.com/office/officeart/2005/8/layout/chevron2"/>
    <dgm:cxn modelId="{A5E484FC-E405-4C72-AD77-97C5CDAF8E2F}" srcId="{A91A621D-B3AC-4BE9-AB6B-9C91FE1712FA}" destId="{F601BCCC-53A8-4BF3-81DF-2A2C3A8D006B}" srcOrd="0" destOrd="0" parTransId="{D7002652-A0E0-404E-8267-67CF244C0B4D}" sibTransId="{C8C047CB-1B7C-4911-8517-66F4A0455CEA}"/>
    <dgm:cxn modelId="{10A7C3B6-BD14-4508-A64E-007C43965EE5}" type="presParOf" srcId="{B913FF9F-6796-498C-A634-D347F9EEFCCB}" destId="{E8DDD36A-D478-4A81-82B5-C227AAE4D680}" srcOrd="0" destOrd="0" presId="urn:microsoft.com/office/officeart/2005/8/layout/chevron2"/>
    <dgm:cxn modelId="{C3637F88-2724-4282-BD71-13BD1964F61E}" type="presParOf" srcId="{E8DDD36A-D478-4A81-82B5-C227AAE4D680}" destId="{BE3C3054-A791-4438-918C-77D8DE9A483C}" srcOrd="0" destOrd="0" presId="urn:microsoft.com/office/officeart/2005/8/layout/chevron2"/>
    <dgm:cxn modelId="{1AC27032-4E5E-4154-B7F8-C14960029CD4}" type="presParOf" srcId="{E8DDD36A-D478-4A81-82B5-C227AAE4D680}" destId="{0E1A52E4-F63B-44DA-9D27-493E861C9AB7}" srcOrd="1" destOrd="0" presId="urn:microsoft.com/office/officeart/2005/8/layout/chevron2"/>
    <dgm:cxn modelId="{0EDC5F3E-6DAF-410A-8164-926D84499056}" type="presParOf" srcId="{B913FF9F-6796-498C-A634-D347F9EEFCCB}" destId="{48C96F76-1A39-41F3-BEB5-618EEC3F129F}" srcOrd="1" destOrd="0" presId="urn:microsoft.com/office/officeart/2005/8/layout/chevron2"/>
    <dgm:cxn modelId="{6FF5E23B-F0E8-4DF8-A647-3306DDC8BA5C}" type="presParOf" srcId="{B913FF9F-6796-498C-A634-D347F9EEFCCB}" destId="{5747D3A1-EDC6-4E2E-B6A9-B9E880440AC0}" srcOrd="2" destOrd="0" presId="urn:microsoft.com/office/officeart/2005/8/layout/chevron2"/>
    <dgm:cxn modelId="{C930969E-773F-4C33-BFE4-EC745B0B0226}" type="presParOf" srcId="{5747D3A1-EDC6-4E2E-B6A9-B9E880440AC0}" destId="{E800113F-61F9-414F-9755-12F580E681DC}" srcOrd="0" destOrd="0" presId="urn:microsoft.com/office/officeart/2005/8/layout/chevron2"/>
    <dgm:cxn modelId="{F70DA4AE-8910-40AD-A2CC-E04FF5991741}" type="presParOf" srcId="{5747D3A1-EDC6-4E2E-B6A9-B9E880440AC0}" destId="{537D24D6-5AD4-4119-B6B6-C126B9BD7DD0}" srcOrd="1" destOrd="0" presId="urn:microsoft.com/office/officeart/2005/8/layout/chevron2"/>
    <dgm:cxn modelId="{2FC0A636-4A0C-4AA3-ADEB-3286094CDBC1}" type="presParOf" srcId="{B913FF9F-6796-498C-A634-D347F9EEFCCB}" destId="{1D77DA52-1567-4AC3-9160-3F476617EC42}" srcOrd="3" destOrd="0" presId="urn:microsoft.com/office/officeart/2005/8/layout/chevron2"/>
    <dgm:cxn modelId="{CFD02F0D-A65E-4115-8D0A-F8126D8AA15A}" type="presParOf" srcId="{B913FF9F-6796-498C-A634-D347F9EEFCCB}" destId="{EF697C92-FF18-45C0-AD33-74F66FBEC1A2}" srcOrd="4" destOrd="0" presId="urn:microsoft.com/office/officeart/2005/8/layout/chevron2"/>
    <dgm:cxn modelId="{46D1A45B-D526-4B12-99E7-95E89D6B7FB4}" type="presParOf" srcId="{EF697C92-FF18-45C0-AD33-74F66FBEC1A2}" destId="{BFA63671-32DB-41AB-B4BB-57ADFA0F869F}" srcOrd="0" destOrd="0" presId="urn:microsoft.com/office/officeart/2005/8/layout/chevron2"/>
    <dgm:cxn modelId="{CAF08C08-466B-4454-A60C-AD8BDADD96B9}" type="presParOf" srcId="{EF697C92-FF18-45C0-AD33-74F66FBEC1A2}" destId="{4B6DB425-5552-4DB9-B5EC-95275611BEE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C3054-A791-4438-918C-77D8DE9A483C}">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Systems profiling</a:t>
          </a:r>
        </a:p>
      </dsp:txBody>
      <dsp:txXfrm rot="-5400000">
        <a:off x="1" y="679096"/>
        <a:ext cx="1352020" cy="579438"/>
      </dsp:txXfrm>
    </dsp:sp>
    <dsp:sp modelId="{0E1A52E4-F63B-44DA-9D27-493E861C9AB7}">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Current state and historical trends</a:t>
          </a:r>
        </a:p>
        <a:p>
          <a:pPr marL="171450" lvl="1" indent="-171450" algn="l" defTabSz="755650">
            <a:lnSpc>
              <a:spcPct val="90000"/>
            </a:lnSpc>
            <a:spcBef>
              <a:spcPct val="0"/>
            </a:spcBef>
            <a:spcAft>
              <a:spcPct val="15000"/>
            </a:spcAft>
            <a:buChar char="•"/>
          </a:pPr>
          <a:r>
            <a:rPr lang="en-US" sz="1700" kern="1200" dirty="0"/>
            <a:t>Main stress points</a:t>
          </a:r>
        </a:p>
        <a:p>
          <a:pPr marL="171450" lvl="1" indent="-171450" algn="l" defTabSz="755650">
            <a:lnSpc>
              <a:spcPct val="90000"/>
            </a:lnSpc>
            <a:spcBef>
              <a:spcPct val="0"/>
            </a:spcBef>
            <a:spcAft>
              <a:spcPct val="15000"/>
            </a:spcAft>
            <a:buChar char="•"/>
          </a:pPr>
          <a:r>
            <a:rPr lang="en-US" sz="1700" kern="1200" dirty="0"/>
            <a:t>Sectoral policies, plans, strategies</a:t>
          </a:r>
        </a:p>
      </dsp:txBody>
      <dsp:txXfrm rot="-5400000">
        <a:off x="1352020" y="64373"/>
        <a:ext cx="6714693" cy="1132875"/>
      </dsp:txXfrm>
    </dsp:sp>
    <dsp:sp modelId="{E800113F-61F9-414F-9755-12F580E681DC}">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Pre-nexus assessment</a:t>
          </a:r>
        </a:p>
      </dsp:txBody>
      <dsp:txXfrm rot="-5400000">
        <a:off x="1" y="2419614"/>
        <a:ext cx="1352020" cy="579438"/>
      </dsp:txXfrm>
    </dsp:sp>
    <dsp:sp modelId="{537D24D6-5AD4-4119-B6B6-C126B9BD7DD0}">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Interlinkages among sectors</a:t>
          </a:r>
        </a:p>
        <a:p>
          <a:pPr marL="171450" lvl="1" indent="-171450" algn="l" defTabSz="755650">
            <a:lnSpc>
              <a:spcPct val="90000"/>
            </a:lnSpc>
            <a:spcBef>
              <a:spcPct val="0"/>
            </a:spcBef>
            <a:spcAft>
              <a:spcPct val="15000"/>
            </a:spcAft>
            <a:buChar char="•"/>
          </a:pPr>
          <a:r>
            <a:rPr lang="en-US" sz="1700" kern="1200" dirty="0"/>
            <a:t>Pressure points within and among sectors</a:t>
          </a:r>
        </a:p>
        <a:p>
          <a:pPr marL="171450" lvl="1" indent="-171450" algn="l" defTabSz="755650">
            <a:lnSpc>
              <a:spcPct val="90000"/>
            </a:lnSpc>
            <a:spcBef>
              <a:spcPct val="0"/>
            </a:spcBef>
            <a:spcAft>
              <a:spcPct val="15000"/>
            </a:spcAft>
            <a:buChar char="•"/>
          </a:pPr>
          <a:r>
            <a:rPr lang="en-US" sz="1700" kern="1200" dirty="0"/>
            <a:t>Focus on the nexus analysis</a:t>
          </a:r>
        </a:p>
        <a:p>
          <a:pPr marL="171450" lvl="1" indent="-171450" algn="l" defTabSz="755650">
            <a:lnSpc>
              <a:spcPct val="90000"/>
            </a:lnSpc>
            <a:spcBef>
              <a:spcPct val="0"/>
            </a:spcBef>
            <a:spcAft>
              <a:spcPct val="15000"/>
            </a:spcAft>
            <a:buChar char="•"/>
          </a:pPr>
          <a:r>
            <a:rPr lang="en-US" sz="1700" kern="1200" dirty="0"/>
            <a:t>Data availability</a:t>
          </a:r>
        </a:p>
      </dsp:txBody>
      <dsp:txXfrm rot="-5400000">
        <a:off x="1352020" y="1804891"/>
        <a:ext cx="6714693" cy="1132875"/>
      </dsp:txXfrm>
    </dsp:sp>
    <dsp:sp modelId="{6FA24BE9-D68C-4AC4-AA99-8A5D3A560C1A}">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Model development</a:t>
          </a:r>
        </a:p>
      </dsp:txBody>
      <dsp:txXfrm rot="-5400000">
        <a:off x="1" y="4160131"/>
        <a:ext cx="1352020" cy="579438"/>
      </dsp:txXfrm>
    </dsp:sp>
    <dsp:sp modelId="{2B2DFAB0-F7FA-4DB3-88F5-CDB601954A53}">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Model development—sector models to fully integrated models</a:t>
          </a:r>
        </a:p>
        <a:p>
          <a:pPr marL="171450" lvl="1" indent="-171450" algn="l" defTabSz="755650">
            <a:lnSpc>
              <a:spcPct val="90000"/>
            </a:lnSpc>
            <a:spcBef>
              <a:spcPct val="0"/>
            </a:spcBef>
            <a:spcAft>
              <a:spcPct val="15000"/>
            </a:spcAft>
            <a:buChar char="•"/>
          </a:pPr>
          <a:r>
            <a:rPr lang="en-US" sz="1700" kern="1200" dirty="0"/>
            <a:t>Model calibration</a:t>
          </a:r>
        </a:p>
        <a:p>
          <a:pPr marL="171450" lvl="1" indent="-171450" algn="l" defTabSz="755650">
            <a:lnSpc>
              <a:spcPct val="90000"/>
            </a:lnSpc>
            <a:spcBef>
              <a:spcPct val="0"/>
            </a:spcBef>
            <a:spcAft>
              <a:spcPct val="15000"/>
            </a:spcAft>
            <a:buChar char="•"/>
          </a:pPr>
          <a:r>
            <a:rPr lang="en-US" sz="1700" kern="1200" dirty="0"/>
            <a:t>Soft-linking of model inputs and/or outputs in the case of sector models</a:t>
          </a:r>
        </a:p>
        <a:p>
          <a:pPr marL="171450" lvl="1" indent="-171450" algn="l" defTabSz="755650">
            <a:lnSpc>
              <a:spcPct val="90000"/>
            </a:lnSpc>
            <a:spcBef>
              <a:spcPct val="0"/>
            </a:spcBef>
            <a:spcAft>
              <a:spcPct val="15000"/>
            </a:spcAft>
            <a:buChar char="•"/>
          </a:pPr>
          <a:r>
            <a:rPr lang="en-US" sz="1700" kern="1200" dirty="0"/>
            <a:t>Scenario design and development</a:t>
          </a:r>
        </a:p>
      </dsp:txBody>
      <dsp:txXfrm rot="-5400000">
        <a:off x="1352020" y="3545408"/>
        <a:ext cx="6714693" cy="1132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C3054-A791-4438-918C-77D8DE9A483C}">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Analysis</a:t>
          </a:r>
        </a:p>
      </dsp:txBody>
      <dsp:txXfrm rot="-5400000">
        <a:off x="1" y="679096"/>
        <a:ext cx="1352020" cy="579438"/>
      </dsp:txXfrm>
    </dsp:sp>
    <dsp:sp modelId="{0E1A52E4-F63B-44DA-9D27-493E861C9AB7}">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Analysis and interpretation of results</a:t>
          </a:r>
        </a:p>
        <a:p>
          <a:pPr marL="228600" lvl="1" indent="-228600" algn="l" defTabSz="889000">
            <a:lnSpc>
              <a:spcPct val="90000"/>
            </a:lnSpc>
            <a:spcBef>
              <a:spcPct val="0"/>
            </a:spcBef>
            <a:spcAft>
              <a:spcPct val="15000"/>
            </a:spcAft>
            <a:buChar char="•"/>
          </a:pPr>
          <a:r>
            <a:rPr lang="en-US" sz="2000" kern="1200" dirty="0"/>
            <a:t>Revise inputs/assumptions</a:t>
          </a:r>
        </a:p>
        <a:p>
          <a:pPr marL="228600" lvl="1" indent="-228600" algn="l" defTabSz="889000">
            <a:lnSpc>
              <a:spcPct val="90000"/>
            </a:lnSpc>
            <a:spcBef>
              <a:spcPct val="0"/>
            </a:spcBef>
            <a:spcAft>
              <a:spcPct val="15000"/>
            </a:spcAft>
            <a:buChar char="•"/>
          </a:pPr>
          <a:r>
            <a:rPr lang="en-US" sz="2000" kern="1200" dirty="0"/>
            <a:t>Conduct additional model runs (iterations)</a:t>
          </a:r>
        </a:p>
      </dsp:txBody>
      <dsp:txXfrm rot="-5400000">
        <a:off x="1352020" y="64373"/>
        <a:ext cx="6714693" cy="1132875"/>
      </dsp:txXfrm>
    </dsp:sp>
    <dsp:sp modelId="{E800113F-61F9-414F-9755-12F580E681DC}">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Inform policymaking</a:t>
          </a:r>
        </a:p>
      </dsp:txBody>
      <dsp:txXfrm rot="-5400000">
        <a:off x="1" y="2419614"/>
        <a:ext cx="1352020" cy="579438"/>
      </dsp:txXfrm>
    </dsp:sp>
    <dsp:sp modelId="{537D24D6-5AD4-4119-B6B6-C126B9BD7DD0}">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Report on the quantification of the impacts of sectoral interactions</a:t>
          </a:r>
        </a:p>
        <a:p>
          <a:pPr marL="228600" lvl="1" indent="-228600" algn="l" defTabSz="889000">
            <a:lnSpc>
              <a:spcPct val="90000"/>
            </a:lnSpc>
            <a:spcBef>
              <a:spcPct val="0"/>
            </a:spcBef>
            <a:spcAft>
              <a:spcPct val="15000"/>
            </a:spcAft>
            <a:buChar char="•"/>
          </a:pPr>
          <a:r>
            <a:rPr lang="en-US" sz="2000" kern="1200" dirty="0"/>
            <a:t>Suggestion of strategies and pathways towards sustainability </a:t>
          </a:r>
        </a:p>
      </dsp:txBody>
      <dsp:txXfrm rot="-5400000">
        <a:off x="1352020" y="1804891"/>
        <a:ext cx="6714693" cy="1132875"/>
      </dsp:txXfrm>
    </dsp:sp>
    <dsp:sp modelId="{BFA63671-32DB-41AB-B4BB-57ADFA0F869F}">
      <dsp:nvSpPr>
        <dsp:cNvPr id="0" name=""/>
        <dsp:cNvSpPr/>
      </dsp:nvSpPr>
      <dsp:spPr>
        <a:xfrm rot="5400000">
          <a:off x="-289718" y="3773840"/>
          <a:ext cx="1931458" cy="135202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4160131"/>
        <a:ext cx="1352020" cy="579438"/>
      </dsp:txXfrm>
    </dsp:sp>
    <dsp:sp modelId="{4B6DB425-5552-4DB9-B5EC-95275611BEE9}">
      <dsp:nvSpPr>
        <dsp:cNvPr id="0" name=""/>
        <dsp:cNvSpPr/>
      </dsp:nvSpPr>
      <dsp:spPr>
        <a:xfrm rot="5400000">
          <a:off x="4112286" y="986446"/>
          <a:ext cx="1255447" cy="6775979"/>
        </a:xfrm>
        <a:prstGeom prst="round2Same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0.19237</cdr:x>
      <cdr:y>0.94357</cdr:y>
    </cdr:from>
    <cdr:to>
      <cdr:x>0.27887</cdr:x>
      <cdr:y>0.97905</cdr:y>
    </cdr:to>
    <cdr:sp macro="" textlink="">
      <cdr:nvSpPr>
        <cdr:cNvPr id="2" name="Rectangle 1"/>
        <cdr:cNvSpPr/>
      </cdr:nvSpPr>
      <cdr:spPr>
        <a:xfrm xmlns:a="http://schemas.openxmlformats.org/drawingml/2006/main">
          <a:off x="2121550" y="4859845"/>
          <a:ext cx="953946" cy="182740"/>
        </a:xfrm>
        <a:prstGeom xmlns:a="http://schemas.openxmlformats.org/drawingml/2006/main" prst="rect">
          <a:avLst/>
        </a:prstGeom>
        <a:solidFill xmlns:a="http://schemas.openxmlformats.org/drawingml/2006/main">
          <a:schemeClr val="bg1"/>
        </a:solidFill>
        <a:ln xmlns:a="http://schemas.openxmlformats.org/drawingml/2006/main">
          <a:solidFill>
            <a:sysClr val="windowText" lastClr="0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0.28605</cdr:x>
      <cdr:y>0.93282</cdr:y>
    </cdr:from>
    <cdr:to>
      <cdr:x>0.46305</cdr:x>
      <cdr:y>0.98412</cdr:y>
    </cdr:to>
    <cdr:sp macro="" textlink="">
      <cdr:nvSpPr>
        <cdr:cNvPr id="3" name="TextBox 1"/>
        <cdr:cNvSpPr txBox="1"/>
      </cdr:nvSpPr>
      <cdr:spPr>
        <a:xfrm xmlns:a="http://schemas.openxmlformats.org/drawingml/2006/main">
          <a:off x="5037826" y="11337414"/>
          <a:ext cx="3117275" cy="62349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600" dirty="0">
              <a:latin typeface="Arial" panose="020B0604020202020204" pitchFamily="34" charset="0"/>
              <a:cs typeface="Arial" panose="020B0604020202020204" pitchFamily="34" charset="0"/>
            </a:rPr>
            <a:t>Overall range</a:t>
          </a:r>
        </a:p>
      </cdr:txBody>
    </cdr:sp>
  </cdr:relSizeAnchor>
  <cdr:relSizeAnchor xmlns:cdr="http://schemas.openxmlformats.org/drawingml/2006/chartDrawing">
    <cdr:from>
      <cdr:x>0.44082</cdr:x>
      <cdr:y>0.94565</cdr:y>
    </cdr:from>
    <cdr:to>
      <cdr:x>0.52732</cdr:x>
      <cdr:y>0.98113</cdr:y>
    </cdr:to>
    <cdr:sp macro="" textlink="">
      <cdr:nvSpPr>
        <cdr:cNvPr id="4" name="Rectangle 3"/>
        <cdr:cNvSpPr/>
      </cdr:nvSpPr>
      <cdr:spPr>
        <a:xfrm xmlns:a="http://schemas.openxmlformats.org/drawingml/2006/main">
          <a:off x="4861484" y="4870552"/>
          <a:ext cx="953945" cy="182740"/>
        </a:xfrm>
        <a:prstGeom xmlns:a="http://schemas.openxmlformats.org/drawingml/2006/main" prst="rect">
          <a:avLst/>
        </a:prstGeom>
        <a:solidFill xmlns:a="http://schemas.openxmlformats.org/drawingml/2006/main">
          <a:schemeClr val="tx1"/>
        </a:solidFill>
        <a:ln xmlns:a="http://schemas.openxmlformats.org/drawingml/2006/main">
          <a:solidFill>
            <a:sysClr val="windowText" lastClr="0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0.53864</cdr:x>
      <cdr:y>0.93297</cdr:y>
    </cdr:from>
    <cdr:to>
      <cdr:x>0.75976</cdr:x>
      <cdr:y>0.97382</cdr:y>
    </cdr:to>
    <cdr:sp macro="" textlink="">
      <cdr:nvSpPr>
        <cdr:cNvPr id="5" name="TextBox 1"/>
        <cdr:cNvSpPr txBox="1"/>
      </cdr:nvSpPr>
      <cdr:spPr>
        <a:xfrm xmlns:a="http://schemas.openxmlformats.org/drawingml/2006/main">
          <a:off x="9486349" y="11339222"/>
          <a:ext cx="3894304" cy="49648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600" dirty="0">
              <a:latin typeface="Arial" panose="020B0604020202020204" pitchFamily="34" charset="0"/>
              <a:cs typeface="Arial" panose="020B0604020202020204" pitchFamily="34" charset="0"/>
            </a:rPr>
            <a:t>Interquartile range</a:t>
          </a:r>
        </a:p>
      </cdr:txBody>
    </cdr:sp>
  </cdr:relSizeAnchor>
  <cdr:relSizeAnchor xmlns:cdr="http://schemas.openxmlformats.org/drawingml/2006/chartDrawing">
    <cdr:from>
      <cdr:x>0.70883</cdr:x>
      <cdr:y>0.95771</cdr:y>
    </cdr:from>
    <cdr:to>
      <cdr:x>0.71634</cdr:x>
      <cdr:y>0.97342</cdr:y>
    </cdr:to>
    <cdr:sp macro="" textlink="">
      <cdr:nvSpPr>
        <cdr:cNvPr id="6" name="Oval 5"/>
        <cdr:cNvSpPr/>
      </cdr:nvSpPr>
      <cdr:spPr>
        <a:xfrm xmlns:a="http://schemas.openxmlformats.org/drawingml/2006/main">
          <a:off x="7817198" y="4932675"/>
          <a:ext cx="82800" cy="80920"/>
        </a:xfrm>
        <a:prstGeom xmlns:a="http://schemas.openxmlformats.org/drawingml/2006/main" prst="ellipse">
          <a:avLst/>
        </a:prstGeom>
        <a:solidFill xmlns:a="http://schemas.openxmlformats.org/drawingml/2006/main">
          <a:srgbClr val="FFC000"/>
        </a:solidFill>
        <a:ln xmlns:a="http://schemas.openxmlformats.org/drawingml/2006/main">
          <a:solidFill>
            <a:schemeClr val="accent6"/>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l"/>
          <a:endParaRPr lang="en-GB" sz="1100" dirty="0"/>
        </a:p>
      </cdr:txBody>
    </cdr:sp>
  </cdr:relSizeAnchor>
  <cdr:relSizeAnchor xmlns:cdr="http://schemas.openxmlformats.org/drawingml/2006/chartDrawing">
    <cdr:from>
      <cdr:x>0.72927</cdr:x>
      <cdr:y>0.92958</cdr:y>
    </cdr:from>
    <cdr:to>
      <cdr:x>0.88251</cdr:x>
      <cdr:y>0.97445</cdr:y>
    </cdr:to>
    <cdr:sp macro="" textlink="">
      <cdr:nvSpPr>
        <cdr:cNvPr id="7" name="TextBox 1"/>
        <cdr:cNvSpPr txBox="1"/>
      </cdr:nvSpPr>
      <cdr:spPr>
        <a:xfrm xmlns:a="http://schemas.openxmlformats.org/drawingml/2006/main">
          <a:off x="8042589" y="4787778"/>
          <a:ext cx="1689973" cy="23110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600" dirty="0">
              <a:latin typeface="Arial" panose="020B0604020202020204" pitchFamily="34" charset="0"/>
              <a:cs typeface="Arial" panose="020B0604020202020204" pitchFamily="34" charset="0"/>
            </a:rPr>
            <a:t>Median</a:t>
          </a:r>
          <a:r>
            <a:rPr lang="en-GB" sz="1600" baseline="0" dirty="0">
              <a:latin typeface="Arial" panose="020B0604020202020204" pitchFamily="34" charset="0"/>
              <a:cs typeface="Arial" panose="020B0604020202020204" pitchFamily="34" charset="0"/>
            </a:rPr>
            <a:t> value</a:t>
          </a:r>
          <a:endParaRPr lang="en-GB" sz="16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0.09908</cdr:x>
      <cdr:y>0.03075</cdr:y>
    </cdr:from>
    <cdr:to>
      <cdr:x>0.15998</cdr:x>
      <cdr:y>0.08574</cdr:y>
    </cdr:to>
    <cdr:sp macro="" textlink="">
      <cdr:nvSpPr>
        <cdr:cNvPr id="9" name="TextBox 8"/>
        <cdr:cNvSpPr txBox="1"/>
      </cdr:nvSpPr>
      <cdr:spPr>
        <a:xfrm xmlns:a="http://schemas.openxmlformats.org/drawingml/2006/main">
          <a:off x="1092716" y="158373"/>
          <a:ext cx="671639" cy="283221"/>
        </a:xfrm>
        <a:prstGeom xmlns:a="http://schemas.openxmlformats.org/drawingml/2006/main" prst="rect">
          <a:avLst/>
        </a:prstGeom>
        <a:solidFill xmlns:a="http://schemas.openxmlformats.org/drawingml/2006/main">
          <a:schemeClr val="bg1">
            <a:lumMod val="85000"/>
          </a:schemeClr>
        </a:solidFill>
        <a:ln xmlns:a="http://schemas.openxmlformats.org/drawingml/2006/main" w="12700">
          <a:solidFill>
            <a:schemeClr val="tx1"/>
          </a:solidFill>
        </a:ln>
      </cdr:spPr>
      <cdr:txBody>
        <a:bodyPr xmlns:a="http://schemas.openxmlformats.org/drawingml/2006/main" vertOverflow="clip" wrap="square" rtlCol="0"/>
        <a:lstStyle xmlns:a="http://schemas.openxmlformats.org/drawingml/2006/main"/>
        <a:p xmlns:a="http://schemas.openxmlformats.org/drawingml/2006/main">
          <a:r>
            <a:rPr lang="en-GB" sz="1100" dirty="0">
              <a:latin typeface="Arial" panose="020B0604020202020204" pitchFamily="34" charset="0"/>
              <a:cs typeface="Arial" panose="020B0604020202020204" pitchFamily="34" charset="0"/>
            </a:rPr>
            <a:t>1791</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GB" dirty="0"/>
          </a:p>
        </p:txBody>
      </p:sp>
      <p:sp>
        <p:nvSpPr>
          <p:cNvPr id="3" name="Date Placeholder 2"/>
          <p:cNvSpPr>
            <a:spLocks noGrp="1"/>
          </p:cNvSpPr>
          <p:nvPr>
            <p:ph type="dt" sz="quarter" idx="1"/>
          </p:nvPr>
        </p:nvSpPr>
        <p:spPr>
          <a:xfrm>
            <a:off x="5438458" y="1"/>
            <a:ext cx="4160520" cy="367030"/>
          </a:xfrm>
          <a:prstGeom prst="rect">
            <a:avLst/>
          </a:prstGeom>
        </p:spPr>
        <p:txBody>
          <a:bodyPr vert="horz" lIns="96661" tIns="48331" rIns="96661" bIns="48331" rtlCol="0"/>
          <a:lstStyle>
            <a:lvl1pPr algn="r">
              <a:defRPr sz="1300"/>
            </a:lvl1pPr>
          </a:lstStyle>
          <a:p>
            <a:fld id="{E1F988A6-6C68-4CE7-9A4B-829593E585E4}" type="datetimeFigureOut">
              <a:rPr lang="en-GB" smtClean="0"/>
              <a:t>25/05/2018</a:t>
            </a:fld>
            <a:endParaRPr lang="en-GB" dirty="0"/>
          </a:p>
        </p:txBody>
      </p:sp>
      <p:sp>
        <p:nvSpPr>
          <p:cNvPr id="4" name="Footer Placeholder 3"/>
          <p:cNvSpPr>
            <a:spLocks noGrp="1"/>
          </p:cNvSpPr>
          <p:nvPr>
            <p:ph type="ftr" sz="quarter" idx="2"/>
          </p:nvPr>
        </p:nvSpPr>
        <p:spPr>
          <a:xfrm>
            <a:off x="0" y="6948171"/>
            <a:ext cx="4160520" cy="367029"/>
          </a:xfrm>
          <a:prstGeom prst="rect">
            <a:avLst/>
          </a:prstGeom>
        </p:spPr>
        <p:txBody>
          <a:bodyPr vert="horz" lIns="96661" tIns="48331" rIns="96661" bIns="48331" rtlCol="0" anchor="b"/>
          <a:lstStyle>
            <a:lvl1pPr algn="l">
              <a:defRPr sz="1300"/>
            </a:lvl1pPr>
          </a:lstStyle>
          <a:p>
            <a:endParaRPr lang="en-GB" dirty="0"/>
          </a:p>
        </p:txBody>
      </p:sp>
      <p:sp>
        <p:nvSpPr>
          <p:cNvPr id="5" name="Slide Number Placeholder 4"/>
          <p:cNvSpPr>
            <a:spLocks noGrp="1"/>
          </p:cNvSpPr>
          <p:nvPr>
            <p:ph type="sldNum" sz="quarter" idx="3"/>
          </p:nvPr>
        </p:nvSpPr>
        <p:spPr>
          <a:xfrm>
            <a:off x="5438458" y="6948171"/>
            <a:ext cx="4160520" cy="367029"/>
          </a:xfrm>
          <a:prstGeom prst="rect">
            <a:avLst/>
          </a:prstGeom>
        </p:spPr>
        <p:txBody>
          <a:bodyPr vert="horz" lIns="96661" tIns="48331" rIns="96661" bIns="48331" rtlCol="0" anchor="b"/>
          <a:lstStyle>
            <a:lvl1pPr algn="r">
              <a:defRPr sz="1300"/>
            </a:lvl1pPr>
          </a:lstStyle>
          <a:p>
            <a:fld id="{424273E6-5D5A-48A8-A01E-682DEC55A2D8}" type="slidenum">
              <a:rPr lang="en-GB" smtClean="0"/>
              <a:t>‹#›</a:t>
            </a:fld>
            <a:endParaRPr lang="en-GB" dirty="0"/>
          </a:p>
        </p:txBody>
      </p:sp>
    </p:spTree>
    <p:extLst>
      <p:ext uri="{BB962C8B-B14F-4D97-AF65-F5344CB8AC3E}">
        <p14:creationId xmlns:p14="http://schemas.microsoft.com/office/powerpoint/2010/main" val="447448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F4ADF510-92B0-49DE-9C99-E21626351E91}" type="slidenum">
              <a:rPr lang="en-GB" smtClean="0"/>
              <a:t>‹#›</a:t>
            </a:fld>
            <a:endParaRPr lang="en-GB" dirty="0"/>
          </a:p>
        </p:txBody>
      </p:sp>
      <p:sp>
        <p:nvSpPr>
          <p:cNvPr id="9" name="Slide Image Placeholder 8"/>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1440" tIns="45720" rIns="91440" bIns="45720" rtlCol="0" anchor="ctr"/>
          <a:lstStyle/>
          <a:p>
            <a:endParaRPr lang="en-CA" dirty="0"/>
          </a:p>
        </p:txBody>
      </p:sp>
      <p:sp>
        <p:nvSpPr>
          <p:cNvPr id="10" name="Date Placeholder 9"/>
          <p:cNvSpPr>
            <a:spLocks noGrp="1"/>
          </p:cNvSpPr>
          <p:nvPr>
            <p:ph type="dt" idx="1"/>
          </p:nvPr>
        </p:nvSpPr>
        <p:spPr>
          <a:xfrm>
            <a:off x="5438180" y="0"/>
            <a:ext cx="4160937" cy="366486"/>
          </a:xfrm>
          <a:prstGeom prst="rect">
            <a:avLst/>
          </a:prstGeom>
        </p:spPr>
        <p:txBody>
          <a:bodyPr vert="horz" lIns="91440" tIns="45720" rIns="91440" bIns="45720" rtlCol="0"/>
          <a:lstStyle>
            <a:lvl1pPr algn="r">
              <a:defRPr sz="1200"/>
            </a:lvl1pPr>
          </a:lstStyle>
          <a:p>
            <a:fld id="{7F16E709-3CBF-4AEC-B2D3-7632660A4A07}" type="datetimeFigureOut">
              <a:rPr lang="en-CA" smtClean="0"/>
              <a:t>2018-05-25</a:t>
            </a:fld>
            <a:endParaRPr lang="en-CA" dirty="0"/>
          </a:p>
        </p:txBody>
      </p:sp>
    </p:spTree>
    <p:extLst>
      <p:ext uri="{BB962C8B-B14F-4D97-AF65-F5344CB8AC3E}">
        <p14:creationId xmlns:p14="http://schemas.microsoft.com/office/powerpoint/2010/main" val="1616494730"/>
      </p:ext>
    </p:extLst>
  </p:cSld>
  <p:clrMap bg1="lt1" tx1="dk1" bg2="lt2" tx2="dk2" accent1="accent1" accent2="accent2" accent3="accent3" accent4="accent4" accent5="accent5" accent6="accent6" hlink="hlink" folHlink="folHlink"/>
  <p:notesStyle>
    <a:lvl1pPr marL="0" algn="l" defTabSz="913956" rtl="0" eaLnBrk="1" latinLnBrk="0" hangingPunct="1">
      <a:lnSpc>
        <a:spcPts val="1400"/>
      </a:lnSpc>
      <a:spcAft>
        <a:spcPts val="600"/>
      </a:spcAft>
      <a:defRPr sz="1200" kern="1200">
        <a:solidFill>
          <a:schemeClr val="tx1"/>
        </a:solidFill>
        <a:latin typeface="+mn-lt"/>
        <a:ea typeface="+mn-ea"/>
        <a:cs typeface="+mn-cs"/>
      </a:defRPr>
    </a:lvl1pPr>
    <a:lvl2pPr marL="456977" algn="l" defTabSz="913956" rtl="0" eaLnBrk="1" latinLnBrk="0" hangingPunct="1">
      <a:lnSpc>
        <a:spcPts val="1400"/>
      </a:lnSpc>
      <a:spcAft>
        <a:spcPts val="600"/>
      </a:spcAft>
      <a:defRPr sz="1200" kern="1200">
        <a:solidFill>
          <a:schemeClr val="tx1"/>
        </a:solidFill>
        <a:latin typeface="+mn-lt"/>
        <a:ea typeface="+mn-ea"/>
        <a:cs typeface="+mn-cs"/>
      </a:defRPr>
    </a:lvl2pPr>
    <a:lvl3pPr marL="913956" algn="l" defTabSz="913956" rtl="0" eaLnBrk="1" latinLnBrk="0" hangingPunct="1">
      <a:lnSpc>
        <a:spcPts val="1400"/>
      </a:lnSpc>
      <a:spcAft>
        <a:spcPts val="600"/>
      </a:spcAft>
      <a:defRPr sz="1200" kern="1200">
        <a:solidFill>
          <a:schemeClr val="tx1"/>
        </a:solidFill>
        <a:latin typeface="+mn-lt"/>
        <a:ea typeface="+mn-ea"/>
        <a:cs typeface="+mn-cs"/>
      </a:defRPr>
    </a:lvl3pPr>
    <a:lvl4pPr marL="1370932" algn="l" defTabSz="913956" rtl="0" eaLnBrk="1" latinLnBrk="0" hangingPunct="1">
      <a:lnSpc>
        <a:spcPts val="1400"/>
      </a:lnSpc>
      <a:spcAft>
        <a:spcPts val="600"/>
      </a:spcAft>
      <a:defRPr sz="1200" kern="1200">
        <a:solidFill>
          <a:schemeClr val="tx1"/>
        </a:solidFill>
        <a:latin typeface="+mn-lt"/>
        <a:ea typeface="+mn-ea"/>
        <a:cs typeface="+mn-cs"/>
      </a:defRPr>
    </a:lvl4pPr>
    <a:lvl5pPr marL="1827911" algn="l" defTabSz="913956" rtl="0" eaLnBrk="1" latinLnBrk="0" hangingPunct="1">
      <a:lnSpc>
        <a:spcPts val="1400"/>
      </a:lnSpc>
      <a:spcAft>
        <a:spcPts val="600"/>
      </a:spcAft>
      <a:defRPr sz="1200" kern="1200">
        <a:solidFill>
          <a:schemeClr val="tx1"/>
        </a:solidFill>
        <a:latin typeface="+mn-lt"/>
        <a:ea typeface="+mn-ea"/>
        <a:cs typeface="+mn-cs"/>
      </a:defRPr>
    </a:lvl5pPr>
    <a:lvl6pPr marL="2284888" algn="l" defTabSz="913956" rtl="0" eaLnBrk="1" latinLnBrk="0" hangingPunct="1">
      <a:defRPr sz="1200" kern="1200">
        <a:solidFill>
          <a:schemeClr val="tx1"/>
        </a:solidFill>
        <a:latin typeface="+mn-lt"/>
        <a:ea typeface="+mn-ea"/>
        <a:cs typeface="+mn-cs"/>
      </a:defRPr>
    </a:lvl6pPr>
    <a:lvl7pPr marL="2741865" algn="l" defTabSz="913956" rtl="0" eaLnBrk="1" latinLnBrk="0" hangingPunct="1">
      <a:defRPr sz="1200" kern="1200">
        <a:solidFill>
          <a:schemeClr val="tx1"/>
        </a:solidFill>
        <a:latin typeface="+mn-lt"/>
        <a:ea typeface="+mn-ea"/>
        <a:cs typeface="+mn-cs"/>
      </a:defRPr>
    </a:lvl7pPr>
    <a:lvl8pPr marL="3198843" algn="l" defTabSz="913956" rtl="0" eaLnBrk="1" latinLnBrk="0" hangingPunct="1">
      <a:defRPr sz="1200" kern="1200">
        <a:solidFill>
          <a:schemeClr val="tx1"/>
        </a:solidFill>
        <a:latin typeface="+mn-lt"/>
        <a:ea typeface="+mn-ea"/>
        <a:cs typeface="+mn-cs"/>
      </a:defRPr>
    </a:lvl8pPr>
    <a:lvl9pPr marL="3655820" algn="l" defTabSz="9139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1</a:t>
            </a:fld>
            <a:endParaRPr lang="en-GB" dirty="0"/>
          </a:p>
        </p:txBody>
      </p:sp>
    </p:spTree>
    <p:extLst>
      <p:ext uri="{BB962C8B-B14F-4D97-AF65-F5344CB8AC3E}">
        <p14:creationId xmlns:p14="http://schemas.microsoft.com/office/powerpoint/2010/main" val="334559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10</a:t>
            </a:fld>
            <a:endParaRPr lang="en-GB" dirty="0"/>
          </a:p>
        </p:txBody>
      </p:sp>
    </p:spTree>
    <p:extLst>
      <p:ext uri="{BB962C8B-B14F-4D97-AF65-F5344CB8AC3E}">
        <p14:creationId xmlns:p14="http://schemas.microsoft.com/office/powerpoint/2010/main" val="359990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11</a:t>
            </a:fld>
            <a:endParaRPr lang="en-GB" dirty="0"/>
          </a:p>
        </p:txBody>
      </p:sp>
    </p:spTree>
    <p:extLst>
      <p:ext uri="{BB962C8B-B14F-4D97-AF65-F5344CB8AC3E}">
        <p14:creationId xmlns:p14="http://schemas.microsoft.com/office/powerpoint/2010/main" val="403122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a:lnSpc>
                <a:spcPts val="1300"/>
              </a:lnSpc>
              <a:spcAft>
                <a:spcPts val="600"/>
              </a:spcAft>
            </a:pPr>
            <a:r>
              <a:rPr lang="en-US" b="0" dirty="0"/>
              <a:t>Note:</a:t>
            </a:r>
            <a:r>
              <a:rPr lang="en-US" b="0" baseline="0" dirty="0"/>
              <a:t> Only present the first row of the table. The rest is for reference.</a:t>
            </a:r>
          </a:p>
          <a:p>
            <a:pPr>
              <a:lnSpc>
                <a:spcPts val="1300"/>
              </a:lnSpc>
              <a:spcAft>
                <a:spcPts val="600"/>
              </a:spcAft>
            </a:pPr>
            <a:endParaRPr lang="en-US" b="0" dirty="0"/>
          </a:p>
          <a:p>
            <a:pPr>
              <a:lnSpc>
                <a:spcPts val="1300"/>
              </a:lnSpc>
              <a:spcAft>
                <a:spcPts val="600"/>
              </a:spcAft>
            </a:pPr>
            <a:r>
              <a:rPr lang="en-US" b="0" dirty="0"/>
              <a:t>A</a:t>
            </a:r>
            <a:r>
              <a:rPr lang="en-US" b="0" baseline="0" dirty="0"/>
              <a:t> range of models can be used to conduct the analysis. Even though the names are not important, a few examples are shown here.</a:t>
            </a:r>
          </a:p>
          <a:p>
            <a:pPr>
              <a:lnSpc>
                <a:spcPts val="1300"/>
              </a:lnSpc>
              <a:spcAft>
                <a:spcPts val="600"/>
              </a:spcAft>
            </a:pPr>
            <a:endParaRPr lang="en-US" b="0" baseline="0" dirty="0"/>
          </a:p>
          <a:p>
            <a:r>
              <a:rPr lang="en-US" b="0" baseline="0" dirty="0"/>
              <a:t>In energy system models, we can have cost-optimization tools. These include: the </a:t>
            </a:r>
            <a:r>
              <a:rPr lang="en-GB" sz="1200" kern="1200" dirty="0">
                <a:solidFill>
                  <a:schemeClr val="tx1"/>
                </a:solidFill>
                <a:effectLst/>
                <a:latin typeface="+mn-lt"/>
                <a:ea typeface="+mn-ea"/>
                <a:cs typeface="+mn-cs"/>
              </a:rPr>
              <a:t>Long-range Energy Alternatives Planning tool (LEAP) from the </a:t>
            </a:r>
            <a:r>
              <a:rPr lang="de-DE" sz="1200" kern="1200" dirty="0">
                <a:solidFill>
                  <a:schemeClr val="tx1"/>
                </a:solidFill>
                <a:effectLst/>
                <a:latin typeface="+mn-lt"/>
                <a:ea typeface="+mn-ea"/>
                <a:cs typeface="+mn-cs"/>
              </a:rPr>
              <a:t>Stockholm Environment Institute</a:t>
            </a:r>
            <a:r>
              <a:rPr lang="en-GB" sz="1200" kern="1200" dirty="0">
                <a:solidFill>
                  <a:schemeClr val="tx1"/>
                </a:solidFill>
                <a:effectLst/>
                <a:latin typeface="+mn-lt"/>
                <a:ea typeface="+mn-ea"/>
                <a:cs typeface="+mn-cs"/>
              </a:rPr>
              <a:t>; the Open Source Energy Modelling System (OSeMOSYS) from the </a:t>
            </a:r>
            <a:r>
              <a:rPr lang="en-CA" sz="1200" kern="1200" dirty="0">
                <a:solidFill>
                  <a:schemeClr val="tx1"/>
                </a:solidFill>
                <a:effectLst/>
                <a:latin typeface="+mn-lt"/>
                <a:ea typeface="+mn-ea"/>
                <a:cs typeface="+mn-cs"/>
              </a:rPr>
              <a:t>Royal Institute of Technology, Stockholm;</a:t>
            </a:r>
            <a:r>
              <a:rPr lang="en-GB" sz="1200" kern="1200" dirty="0">
                <a:solidFill>
                  <a:schemeClr val="tx1"/>
                </a:solidFill>
                <a:effectLst/>
                <a:latin typeface="+mn-lt"/>
                <a:ea typeface="+mn-ea"/>
                <a:cs typeface="+mn-cs"/>
              </a:rPr>
              <a:t> and the Model for Energy Supply Strategy Alternatives and their General Environmental Impact (MESSAGE)</a:t>
            </a:r>
            <a:r>
              <a:rPr lang="en-GB" sz="1200" kern="1200" baseline="0" dirty="0">
                <a:solidFill>
                  <a:schemeClr val="tx1"/>
                </a:solidFill>
                <a:effectLst/>
                <a:latin typeface="+mn-lt"/>
                <a:ea typeface="+mn-ea"/>
                <a:cs typeface="+mn-cs"/>
              </a:rPr>
              <a:t> from the </a:t>
            </a:r>
            <a:r>
              <a:rPr lang="en-CA" sz="1200" kern="1200" dirty="0">
                <a:solidFill>
                  <a:schemeClr val="tx1"/>
                </a:solidFill>
                <a:effectLst/>
                <a:latin typeface="+mn-lt"/>
                <a:ea typeface="+mn-ea"/>
                <a:cs typeface="+mn-cs"/>
              </a:rPr>
              <a:t>International Atomic Energy Agency.</a:t>
            </a:r>
            <a:endParaRPr lang="en-US" sz="1200" kern="1200" dirty="0">
              <a:solidFill>
                <a:schemeClr val="tx1"/>
              </a:solidFill>
              <a:effectLst/>
              <a:latin typeface="+mn-lt"/>
              <a:ea typeface="+mn-ea"/>
              <a:cs typeface="+mn-cs"/>
            </a:endParaRPr>
          </a:p>
          <a:p>
            <a:pPr>
              <a:lnSpc>
                <a:spcPts val="1300"/>
              </a:lnSpc>
              <a:spcAft>
                <a:spcPts val="600"/>
              </a:spcAft>
            </a:pPr>
            <a:endParaRPr lang="en-US" b="0" baseline="0" dirty="0"/>
          </a:p>
          <a:p>
            <a:pPr>
              <a:lnSpc>
                <a:spcPts val="1300"/>
              </a:lnSpc>
              <a:spcAft>
                <a:spcPts val="600"/>
              </a:spcAft>
            </a:pPr>
            <a:r>
              <a:rPr lang="en-US" b="0" baseline="0" dirty="0"/>
              <a:t>MIKE BASIN (a multipurpose, map-based decision support tool for integrated water resources analysis, planning and management of river basins) and the Water Evaluation and Planning System (WEAP) </a:t>
            </a:r>
            <a:r>
              <a:rPr lang="en-GB" sz="1200" kern="1200" dirty="0">
                <a:solidFill>
                  <a:schemeClr val="tx1"/>
                </a:solidFill>
                <a:effectLst/>
                <a:latin typeface="+mn-lt"/>
                <a:ea typeface="+mn-ea"/>
                <a:cs typeface="+mn-cs"/>
              </a:rPr>
              <a:t>from the </a:t>
            </a:r>
            <a:r>
              <a:rPr lang="de-DE" sz="1200" kern="1200" dirty="0">
                <a:solidFill>
                  <a:schemeClr val="tx1"/>
                </a:solidFill>
                <a:effectLst/>
                <a:latin typeface="+mn-lt"/>
                <a:ea typeface="+mn-ea"/>
                <a:cs typeface="+mn-cs"/>
              </a:rPr>
              <a:t>Stockholm Environment Institute</a:t>
            </a:r>
            <a:r>
              <a:rPr lang="en-US" b="0" baseline="0" dirty="0"/>
              <a:t> are water system management tools (water balance tools), which aim to fulfill certain demands for water. Cli Run can be described as an optimization tool that can, for instance, help in the assessment of hydropower generation. </a:t>
            </a:r>
          </a:p>
          <a:p>
            <a:pPr>
              <a:lnSpc>
                <a:spcPts val="1300"/>
              </a:lnSpc>
              <a:spcAft>
                <a:spcPts val="600"/>
              </a:spcAft>
            </a:pPr>
            <a:endParaRPr lang="en-US" b="0" baseline="0" dirty="0"/>
          </a:p>
          <a:p>
            <a:pPr>
              <a:lnSpc>
                <a:spcPts val="1300"/>
              </a:lnSpc>
              <a:spcAft>
                <a:spcPts val="600"/>
              </a:spcAft>
            </a:pPr>
            <a:r>
              <a:rPr lang="en-US" b="0" baseline="0" dirty="0"/>
              <a:t>AEZ </a:t>
            </a:r>
            <a:r>
              <a:rPr lang="en-US" dirty="0"/>
              <a:t>refers to</a:t>
            </a:r>
            <a:r>
              <a:rPr lang="en-US" b="0" baseline="0" dirty="0"/>
              <a:t> agro-ecological </a:t>
            </a:r>
            <a:r>
              <a:rPr lang="en-US" dirty="0"/>
              <a:t>z</a:t>
            </a:r>
            <a:r>
              <a:rPr lang="en-US" b="0" baseline="0" dirty="0"/>
              <a:t>oning models developed by the </a:t>
            </a:r>
            <a:r>
              <a:rPr lang="en-US" sz="1200" kern="1200" dirty="0">
                <a:solidFill>
                  <a:schemeClr val="tx1"/>
                </a:solidFill>
                <a:effectLst/>
                <a:latin typeface="+mn-lt"/>
                <a:ea typeface="+mn-ea"/>
                <a:cs typeface="+mn-cs"/>
              </a:rPr>
              <a:t>International Institute for Applied Systems Analysis.</a:t>
            </a:r>
            <a:endParaRPr lang="en-US" b="0" baseline="0" dirty="0"/>
          </a:p>
          <a:p>
            <a:pPr defTabSz="966143">
              <a:lnSpc>
                <a:spcPts val="1300"/>
              </a:lnSpc>
              <a:spcAft>
                <a:spcPts val="600"/>
              </a:spcAft>
              <a:defRPr/>
            </a:pPr>
            <a:endParaRPr lang="en-US" b="0" baseline="0" dirty="0"/>
          </a:p>
          <a:p>
            <a:pPr defTabSz="966143">
              <a:lnSpc>
                <a:spcPts val="1300"/>
              </a:lnSpc>
              <a:spcAft>
                <a:spcPts val="600"/>
              </a:spcAft>
              <a:defRPr/>
            </a:pPr>
            <a:r>
              <a:rPr lang="en-US" b="0" baseline="0" dirty="0"/>
              <a:t>LEAM is</a:t>
            </a:r>
            <a:r>
              <a:rPr lang="en-US" b="0" dirty="0"/>
              <a:t> the</a:t>
            </a:r>
            <a:r>
              <a:rPr lang="en-US" b="0" baseline="0" dirty="0"/>
              <a:t> </a:t>
            </a:r>
            <a:r>
              <a:rPr lang="en-US" sz="1300" b="0" dirty="0"/>
              <a:t>Landuse Evolution and Impact Assessment Model developed by the </a:t>
            </a:r>
            <a:r>
              <a:rPr lang="en-US" b="0" baseline="0" dirty="0"/>
              <a:t>University of Illinois at Urbana-Champaign.</a:t>
            </a:r>
            <a:r>
              <a:rPr lang="en-US" b="0" dirty="0"/>
              <a:t> It</a:t>
            </a:r>
            <a:r>
              <a:rPr lang="en-US" b="0" baseline="0" dirty="0"/>
              <a:t> is an accounting tool </a:t>
            </a:r>
            <a:r>
              <a:rPr lang="en-US" sz="1300" dirty="0"/>
              <a:t>intended to enable users to capture stochastic influences and view the reported probable consequences of intended events in a scenario-based format that is comprehensible by local experts, decision makers and stakeholders.</a:t>
            </a:r>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12</a:t>
            </a:fld>
            <a:endParaRPr lang="en-GB" dirty="0"/>
          </a:p>
        </p:txBody>
      </p:sp>
    </p:spTree>
    <p:extLst>
      <p:ext uri="{BB962C8B-B14F-4D97-AF65-F5344CB8AC3E}">
        <p14:creationId xmlns:p14="http://schemas.microsoft.com/office/powerpoint/2010/main" val="106013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11413" y="871538"/>
            <a:ext cx="4178300" cy="2351087"/>
          </a:xfrm>
        </p:spPr>
      </p:sp>
      <p:sp>
        <p:nvSpPr>
          <p:cNvPr id="3" name="Notes Placeholder 2"/>
          <p:cNvSpPr>
            <a:spLocks noGrp="1"/>
          </p:cNvSpPr>
          <p:nvPr>
            <p:ph type="body" idx="1"/>
          </p:nvPr>
        </p:nvSpPr>
        <p:spPr/>
        <p:txBody>
          <a:bodyPr/>
          <a:lstStyle/>
          <a:p>
            <a:endParaRPr lang="en-GB" baseline="0" dirty="0"/>
          </a:p>
          <a:p>
            <a:endParaRPr lang="en-GB" dirty="0"/>
          </a:p>
        </p:txBody>
      </p:sp>
      <p:sp>
        <p:nvSpPr>
          <p:cNvPr id="4" name="Slide Number Placeholder 3"/>
          <p:cNvSpPr>
            <a:spLocks noGrp="1"/>
          </p:cNvSpPr>
          <p:nvPr>
            <p:ph type="sldNum" sz="quarter" idx="10"/>
          </p:nvPr>
        </p:nvSpPr>
        <p:spPr/>
        <p:txBody>
          <a:bodyPr/>
          <a:lstStyle/>
          <a:p>
            <a:fld id="{8A979110-F17D-4054-8B8B-89E60F642E67}" type="slidenum">
              <a:rPr lang="en-GB" smtClean="0"/>
              <a:t>13</a:t>
            </a:fld>
            <a:endParaRPr lang="en-GB" dirty="0"/>
          </a:p>
        </p:txBody>
      </p:sp>
    </p:spTree>
    <p:extLst>
      <p:ext uri="{BB962C8B-B14F-4D97-AF65-F5344CB8AC3E}">
        <p14:creationId xmlns:p14="http://schemas.microsoft.com/office/powerpoint/2010/main" val="3807688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a:lnSpc>
                <a:spcPts val="1300"/>
              </a:lnSpc>
              <a:spcAft>
                <a:spcPts val="600"/>
              </a:spcAft>
            </a:pPr>
            <a:r>
              <a:rPr lang="en-US" sz="1200" dirty="0"/>
              <a:t>Water management tools essentially aim to achieve a water balance in the system. Taking into account precipitation patterns, and surface and groundwater resources, we are able to estimate water availability and addition into the system at each given (spatial) point. </a:t>
            </a:r>
            <a:r>
              <a:rPr lang="en-US" dirty="0"/>
              <a:t>D</a:t>
            </a:r>
            <a:r>
              <a:rPr lang="en-US" sz="1200" dirty="0"/>
              <a:t>ifferent processes in the economy then consume (e.g., agriculture, electricity generation or industrial processes) or require (e.g., navigation) water. These tools help prioritize the use of water</a:t>
            </a:r>
            <a:r>
              <a:rPr lang="en-US" sz="1200" b="0" baseline="0" dirty="0"/>
              <a:t>. </a:t>
            </a:r>
            <a:endParaRPr lang="en-US" sz="1200" b="0" dirty="0"/>
          </a:p>
        </p:txBody>
      </p:sp>
      <p:sp>
        <p:nvSpPr>
          <p:cNvPr id="4" name="Slide Number Placeholder 3"/>
          <p:cNvSpPr>
            <a:spLocks noGrp="1"/>
          </p:cNvSpPr>
          <p:nvPr>
            <p:ph type="sldNum" sz="quarter" idx="10"/>
          </p:nvPr>
        </p:nvSpPr>
        <p:spPr/>
        <p:txBody>
          <a:bodyPr/>
          <a:lstStyle/>
          <a:p>
            <a:fld id="{F4ADF510-92B0-49DE-9C99-E21626351E91}" type="slidenum">
              <a:rPr lang="en-GB" smtClean="0"/>
              <a:t>14</a:t>
            </a:fld>
            <a:endParaRPr lang="en-GB" dirty="0"/>
          </a:p>
        </p:txBody>
      </p:sp>
    </p:spTree>
    <p:extLst>
      <p:ext uri="{BB962C8B-B14F-4D97-AF65-F5344CB8AC3E}">
        <p14:creationId xmlns:p14="http://schemas.microsoft.com/office/powerpoint/2010/main" val="1759355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a:lnSpc>
                <a:spcPts val="1300"/>
              </a:lnSpc>
              <a:spcAft>
                <a:spcPts val="600"/>
              </a:spcAft>
            </a:pPr>
            <a:r>
              <a:rPr lang="en-US" sz="1200" dirty="0"/>
              <a:t>Water is not an infinite source. Arid and semi-arid regions </a:t>
            </a:r>
            <a:r>
              <a:rPr lang="en-US" dirty="0"/>
              <a:t>require</a:t>
            </a:r>
            <a:r>
              <a:rPr lang="en-US" sz="1200" dirty="0"/>
              <a:t> careful planning by authorities to manage their water resources, while even countries with high levels of precipitation can suffer from periods of unexpected droughts. In a changing climate, the vulnerability of infrastructure (e.g., hydropower plants, industrial plants) or important economic processes (e.g., agriculture, residential water demand) to lack of water has to be assessed in both cases. Water management models assist in defining optimal water resource allocation across various processes for a range of climate scenarios. </a:t>
            </a:r>
          </a:p>
        </p:txBody>
      </p:sp>
      <p:sp>
        <p:nvSpPr>
          <p:cNvPr id="4" name="Slide Number Placeholder 3"/>
          <p:cNvSpPr>
            <a:spLocks noGrp="1"/>
          </p:cNvSpPr>
          <p:nvPr>
            <p:ph type="sldNum" sz="quarter" idx="10"/>
          </p:nvPr>
        </p:nvSpPr>
        <p:spPr/>
        <p:txBody>
          <a:bodyPr/>
          <a:lstStyle/>
          <a:p>
            <a:fld id="{F4ADF510-92B0-49DE-9C99-E21626351E91}" type="slidenum">
              <a:rPr lang="en-GB" smtClean="0"/>
              <a:t>15</a:t>
            </a:fld>
            <a:endParaRPr lang="en-GB" dirty="0"/>
          </a:p>
        </p:txBody>
      </p:sp>
    </p:spTree>
    <p:extLst>
      <p:ext uri="{BB962C8B-B14F-4D97-AF65-F5344CB8AC3E}">
        <p14:creationId xmlns:p14="http://schemas.microsoft.com/office/powerpoint/2010/main" val="1952960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a:lnSpc>
                <a:spcPts val="1300"/>
              </a:lnSpc>
              <a:spcAft>
                <a:spcPts val="600"/>
              </a:spcAft>
            </a:pPr>
            <a:r>
              <a:rPr lang="en-US" sz="1200" dirty="0"/>
              <a:t>Surface water bodies and groundwater are taken into account. Spatially based modelling allows for water demand at each geographical point to be defined. Similarly, water resources and precipitation at each point are defined. By having water outputs (i.e., water consumed, losses through evapotranspiration, etc.) and water inputs (i.e., via precipitation, and surface and groundwater bodies) modelled in each point, the model can strike a mass balance for all relevant processes.</a:t>
            </a:r>
          </a:p>
          <a:p>
            <a:pPr>
              <a:lnSpc>
                <a:spcPts val="1300"/>
              </a:lnSpc>
              <a:spcAft>
                <a:spcPts val="600"/>
              </a:spcAft>
            </a:pPr>
            <a:endParaRPr lang="en-US" sz="1200" dirty="0"/>
          </a:p>
          <a:p>
            <a:pPr>
              <a:lnSpc>
                <a:spcPts val="1300"/>
              </a:lnSpc>
              <a:spcAft>
                <a:spcPts val="600"/>
              </a:spcAft>
            </a:pPr>
            <a:r>
              <a:rPr lang="en-US" sz="1200" dirty="0"/>
              <a:t>GIS indicates geographical </a:t>
            </a:r>
            <a:r>
              <a:rPr lang="en-US" dirty="0"/>
              <a:t>i</a:t>
            </a:r>
            <a:r>
              <a:rPr lang="en-US" sz="1200" dirty="0"/>
              <a:t>nformation </a:t>
            </a:r>
            <a:r>
              <a:rPr lang="en-US" dirty="0"/>
              <a:t>s</a:t>
            </a:r>
            <a:r>
              <a:rPr lang="en-US" sz="1200" dirty="0"/>
              <a:t>ystems</a:t>
            </a:r>
          </a:p>
          <a:p>
            <a:pPr>
              <a:lnSpc>
                <a:spcPts val="1300"/>
              </a:lnSpc>
              <a:spcAft>
                <a:spcPts val="600"/>
              </a:spcAft>
            </a:pPr>
            <a:endParaRPr lang="en-US" sz="1200" dirty="0"/>
          </a:p>
          <a:p>
            <a:pPr>
              <a:lnSpc>
                <a:spcPts val="1300"/>
              </a:lnSpc>
              <a:spcAft>
                <a:spcPts val="600"/>
              </a:spcAft>
            </a:pPr>
            <a:r>
              <a:rPr lang="en-US" sz="1200" dirty="0"/>
              <a:t>Temperature and humidity affect evapotranspiration, which in turn affects irrigated water demand. Higher temperatures and low humidity levels result </a:t>
            </a:r>
            <a:r>
              <a:rPr lang="en-US" dirty="0"/>
              <a:t>in</a:t>
            </a:r>
            <a:r>
              <a:rPr lang="en-US" sz="1200" dirty="0"/>
              <a:t> increased losses through evapotranspiration, which means that crops require higher water inputs. </a:t>
            </a:r>
          </a:p>
          <a:p>
            <a:pPr>
              <a:lnSpc>
                <a:spcPts val="1300"/>
              </a:lnSpc>
              <a:spcAft>
                <a:spcPts val="600"/>
              </a:spcAft>
            </a:pPr>
            <a:endParaRPr lang="en-US" sz="1200" dirty="0"/>
          </a:p>
          <a:p>
            <a:pPr>
              <a:lnSpc>
                <a:spcPts val="1300"/>
              </a:lnSpc>
              <a:spcAft>
                <a:spcPts val="600"/>
              </a:spcAft>
            </a:pPr>
            <a:r>
              <a:rPr lang="en-US" sz="1200" dirty="0"/>
              <a:t>Flow data and reservoir levels are especially important for determining at what capacity hydropower plants can operate. </a:t>
            </a:r>
          </a:p>
          <a:p>
            <a:pPr>
              <a:lnSpc>
                <a:spcPts val="1300"/>
              </a:lnSpc>
              <a:spcAft>
                <a:spcPts val="600"/>
              </a:spcAft>
            </a:pPr>
            <a:endParaRPr lang="en-US" sz="1200" dirty="0"/>
          </a:p>
          <a:p>
            <a:pPr>
              <a:lnSpc>
                <a:spcPts val="1300"/>
              </a:lnSpc>
              <a:spcAft>
                <a:spcPts val="600"/>
              </a:spcAft>
            </a:pPr>
            <a:r>
              <a:rPr lang="en-US" sz="1200" dirty="0"/>
              <a:t>Canals and distribution systems determine accessibility of each point to water. </a:t>
            </a:r>
          </a:p>
          <a:p>
            <a:pPr>
              <a:lnSpc>
                <a:spcPts val="1300"/>
              </a:lnSpc>
              <a:spcAft>
                <a:spcPts val="600"/>
              </a:spcAft>
            </a:pPr>
            <a:endParaRPr lang="en-US" sz="1200" dirty="0"/>
          </a:p>
          <a:p>
            <a:pPr>
              <a:lnSpc>
                <a:spcPts val="1300"/>
              </a:lnSpc>
              <a:spcAft>
                <a:spcPts val="600"/>
              </a:spcAft>
            </a:pPr>
            <a:r>
              <a:rPr lang="en-US" sz="1200" dirty="0"/>
              <a:t>The type of soil affects how and at what speed water can move through the ground. </a:t>
            </a:r>
          </a:p>
        </p:txBody>
      </p:sp>
      <p:sp>
        <p:nvSpPr>
          <p:cNvPr id="4" name="Slide Number Placeholder 3"/>
          <p:cNvSpPr>
            <a:spLocks noGrp="1"/>
          </p:cNvSpPr>
          <p:nvPr>
            <p:ph type="sldNum" sz="quarter" idx="10"/>
          </p:nvPr>
        </p:nvSpPr>
        <p:spPr/>
        <p:txBody>
          <a:bodyPr/>
          <a:lstStyle/>
          <a:p>
            <a:fld id="{F4ADF510-92B0-49DE-9C99-E21626351E91}" type="slidenum">
              <a:rPr lang="en-GB" smtClean="0"/>
              <a:t>16</a:t>
            </a:fld>
            <a:endParaRPr lang="en-GB" dirty="0"/>
          </a:p>
        </p:txBody>
      </p:sp>
    </p:spTree>
    <p:extLst>
      <p:ext uri="{BB962C8B-B14F-4D97-AF65-F5344CB8AC3E}">
        <p14:creationId xmlns:p14="http://schemas.microsoft.com/office/powerpoint/2010/main" val="1330811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a:lnSpc>
                <a:spcPts val="1300"/>
              </a:lnSpc>
              <a:spcAft>
                <a:spcPts val="600"/>
              </a:spcAft>
            </a:pPr>
            <a:r>
              <a:rPr lang="en-US" sz="1200" dirty="0"/>
              <a:t>Make a connection with the energy systems</a:t>
            </a:r>
            <a:r>
              <a:rPr lang="en-US" sz="1200" baseline="0" dirty="0"/>
              <a:t> model </a:t>
            </a:r>
            <a:r>
              <a:rPr lang="en-US" sz="1200" dirty="0"/>
              <a:t>module, noting that it covers these issues in more detail. </a:t>
            </a:r>
          </a:p>
          <a:p>
            <a:pPr>
              <a:lnSpc>
                <a:spcPts val="1300"/>
              </a:lnSpc>
              <a:spcAft>
                <a:spcPts val="600"/>
              </a:spcAft>
            </a:pPr>
            <a:endParaRPr lang="en-US" sz="1200" dirty="0"/>
          </a:p>
          <a:p>
            <a:pPr>
              <a:lnSpc>
                <a:spcPts val="1300"/>
              </a:lnSpc>
              <a:spcAft>
                <a:spcPts val="600"/>
              </a:spcAft>
            </a:pPr>
            <a:r>
              <a:rPr lang="en-GB" sz="1200" dirty="0"/>
              <a:t>Energy system models can generally be categorized into bottom-up techno-economic models and top-down macroeconomic models. The former employ a high degree of detail in terms of technologies but cannot provide any insights on net impacts across the economy. The latter look into aggregated sector-specific energy demand and supply and assess effects on the entire economy but are not suitable for analysing potential technology deployment, due to insufficient detail. This slide only refers to bottom-up models, giving the three subcategories of simulation, optimization and accounting. </a:t>
            </a:r>
            <a:endParaRPr lang="en-US" sz="1200" dirty="0"/>
          </a:p>
        </p:txBody>
      </p:sp>
      <p:sp>
        <p:nvSpPr>
          <p:cNvPr id="4" name="Slide Number Placeholder 3"/>
          <p:cNvSpPr>
            <a:spLocks noGrp="1"/>
          </p:cNvSpPr>
          <p:nvPr>
            <p:ph type="sldNum" sz="quarter" idx="10"/>
          </p:nvPr>
        </p:nvSpPr>
        <p:spPr/>
        <p:txBody>
          <a:bodyPr/>
          <a:lstStyle/>
          <a:p>
            <a:fld id="{F4ADF510-92B0-49DE-9C99-E21626351E91}" type="slidenum">
              <a:rPr lang="en-GB" smtClean="0"/>
              <a:t>17</a:t>
            </a:fld>
            <a:endParaRPr lang="en-GB" dirty="0"/>
          </a:p>
        </p:txBody>
      </p:sp>
    </p:spTree>
    <p:extLst>
      <p:ext uri="{BB962C8B-B14F-4D97-AF65-F5344CB8AC3E}">
        <p14:creationId xmlns:p14="http://schemas.microsoft.com/office/powerpoint/2010/main" val="2709465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r>
              <a:rPr lang="en-US" dirty="0"/>
              <a:t>Note: If the worksho</a:t>
            </a:r>
            <a:r>
              <a:rPr lang="en-US" baseline="0" dirty="0"/>
              <a:t>p includes the module on the Energy Systems Dynamic Model, this slide can be </a:t>
            </a:r>
            <a:r>
              <a:rPr lang="en-US" sz="1200" kern="1200" dirty="0">
                <a:solidFill>
                  <a:schemeClr val="tx1"/>
                </a:solidFill>
                <a:effectLst/>
                <a:latin typeface="+mn-lt"/>
                <a:ea typeface="+mn-ea"/>
                <a:cs typeface="+mn-cs"/>
              </a:rPr>
              <a:t>skipped.</a:t>
            </a:r>
          </a:p>
          <a:p>
            <a:endParaRPr lang="en-US" sz="1200" kern="1200" dirty="0">
              <a:solidFill>
                <a:schemeClr val="tx1"/>
              </a:solidFill>
              <a:effectLst/>
              <a:latin typeface="+mn-lt"/>
              <a:ea typeface="+mn-ea"/>
              <a:cs typeface="+mn-cs"/>
            </a:endParaRPr>
          </a:p>
          <a:p>
            <a:pPr>
              <a:lnSpc>
                <a:spcPts val="1300"/>
              </a:lnSpc>
              <a:spcAft>
                <a:spcPts val="600"/>
              </a:spcAft>
            </a:pPr>
            <a:r>
              <a:rPr lang="en-US" dirty="0"/>
              <a:t>Investments in energy infrastructure have long lifetimes, generally lasting more than a couple of decades. Due to this, investment decisions need to be made taking into consideration the techno-economic environment in the future, so as to minimize financial risk. &gt;&gt;This can be a starting sentence for the first two bullet points. </a:t>
            </a:r>
          </a:p>
          <a:p>
            <a:pPr>
              <a:lnSpc>
                <a:spcPts val="1300"/>
              </a:lnSpc>
              <a:spcAft>
                <a:spcPts val="600"/>
              </a:spcAft>
            </a:pPr>
            <a:endParaRPr lang="en-US" dirty="0"/>
          </a:p>
          <a:p>
            <a:pPr>
              <a:lnSpc>
                <a:spcPts val="1300"/>
              </a:lnSpc>
              <a:spcAft>
                <a:spcPts val="600"/>
              </a:spcAft>
            </a:pPr>
            <a:r>
              <a:rPr lang="en-US" dirty="0"/>
              <a:t>Energy acts as a driver of economic development, especially in developing countries, but also leads to impacts on land-use, water-use and, depending on the technologies used, can release pollutants in the atmosphere, on land or in water bodies. &gt;&gt;This can be a starting sentence for the last three bullet points. </a:t>
            </a:r>
          </a:p>
        </p:txBody>
      </p:sp>
      <p:sp>
        <p:nvSpPr>
          <p:cNvPr id="4" name="Slide Number Placeholder 3"/>
          <p:cNvSpPr>
            <a:spLocks noGrp="1"/>
          </p:cNvSpPr>
          <p:nvPr>
            <p:ph type="sldNum" sz="quarter" idx="10"/>
          </p:nvPr>
        </p:nvSpPr>
        <p:spPr/>
        <p:txBody>
          <a:bodyPr/>
          <a:lstStyle/>
          <a:p>
            <a:fld id="{F4ADF510-92B0-49DE-9C99-E21626351E91}" type="slidenum">
              <a:rPr lang="en-GB" smtClean="0"/>
              <a:t>18</a:t>
            </a:fld>
            <a:endParaRPr lang="en-GB" dirty="0"/>
          </a:p>
        </p:txBody>
      </p:sp>
    </p:spTree>
    <p:extLst>
      <p:ext uri="{BB962C8B-B14F-4D97-AF65-F5344CB8AC3E}">
        <p14:creationId xmlns:p14="http://schemas.microsoft.com/office/powerpoint/2010/main" val="3532093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r>
              <a:rPr lang="en-US" dirty="0"/>
              <a:t>The GAEZ</a:t>
            </a:r>
            <a:r>
              <a:rPr lang="en-US" b="0" dirty="0"/>
              <a:t> database contains</a:t>
            </a:r>
            <a:r>
              <a:rPr lang="en-US" b="0" baseline="0" dirty="0"/>
              <a:t> information for a large number of climate scenarios, including the yield of different crops, water demand, suitability of land for each crop, etc. The database provides the agronomic backbone for various applications including the quantification of land productivity. Results are commonly aggregated for current major land use/cover patterns and by administrative units, land protection status, or broad classes reflecting infrastructure availability and market access conditions.</a:t>
            </a:r>
          </a:p>
          <a:p>
            <a:endParaRPr lang="en-US" b="0" baseline="0" dirty="0"/>
          </a:p>
          <a:p>
            <a:r>
              <a:rPr lang="en-US" sz="1300" b="1" dirty="0"/>
              <a:t>Land and water resources</a:t>
            </a:r>
            <a:r>
              <a:rPr lang="en-US" sz="1300" dirty="0"/>
              <a:t>, including soil resources, terrain resources, land cover, protected areas and selected socioeconomic and demographic data</a:t>
            </a:r>
          </a:p>
          <a:p>
            <a:r>
              <a:rPr lang="en-US" sz="1300" b="1" dirty="0"/>
              <a:t>Agro-climatic resources</a:t>
            </a:r>
            <a:r>
              <a:rPr lang="en-US" sz="1300" dirty="0"/>
              <a:t>, including a variety of climatic indicators</a:t>
            </a:r>
          </a:p>
          <a:p>
            <a:r>
              <a:rPr lang="en-US" sz="1300" b="1" dirty="0"/>
              <a:t>Suitability and potential yields </a:t>
            </a:r>
            <a:r>
              <a:rPr lang="en-US" sz="1300" dirty="0"/>
              <a:t>for up to 280 crops/land utilization types under alternative input and management levels for historical, current and future climate conditions </a:t>
            </a:r>
          </a:p>
          <a:p>
            <a:r>
              <a:rPr lang="en-US" sz="1300" b="1" dirty="0"/>
              <a:t>Downscaled actual yields and production </a:t>
            </a:r>
            <a:r>
              <a:rPr lang="en-US" sz="1300" dirty="0"/>
              <a:t>of main crop commodities</a:t>
            </a:r>
          </a:p>
          <a:p>
            <a:r>
              <a:rPr lang="en-US" sz="1300" b="1" dirty="0"/>
              <a:t>Yield and production gaps</a:t>
            </a:r>
            <a:r>
              <a:rPr lang="en-US" sz="1300" dirty="0"/>
              <a:t>, in terms of ratios and differences between actual yield and production and potentials for main crops</a:t>
            </a:r>
          </a:p>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19</a:t>
            </a:fld>
            <a:endParaRPr lang="en-GB" dirty="0"/>
          </a:p>
        </p:txBody>
      </p:sp>
    </p:spTree>
    <p:extLst>
      <p:ext uri="{BB962C8B-B14F-4D97-AF65-F5344CB8AC3E}">
        <p14:creationId xmlns:p14="http://schemas.microsoft.com/office/powerpoint/2010/main" val="347883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endParaRPr lang="en-US" sz="2100" dirty="0"/>
          </a:p>
        </p:txBody>
      </p:sp>
      <p:sp>
        <p:nvSpPr>
          <p:cNvPr id="4" name="Slide Number Placeholder 3"/>
          <p:cNvSpPr>
            <a:spLocks noGrp="1"/>
          </p:cNvSpPr>
          <p:nvPr>
            <p:ph type="sldNum" sz="quarter" idx="10"/>
          </p:nvPr>
        </p:nvSpPr>
        <p:spPr/>
        <p:txBody>
          <a:bodyPr/>
          <a:lstStyle/>
          <a:p>
            <a:fld id="{F4ADF510-92B0-49DE-9C99-E21626351E91}" type="slidenum">
              <a:rPr lang="en-GB" smtClean="0"/>
              <a:t>2</a:t>
            </a:fld>
            <a:endParaRPr lang="en-GB" dirty="0"/>
          </a:p>
        </p:txBody>
      </p:sp>
    </p:spTree>
    <p:extLst>
      <p:ext uri="{BB962C8B-B14F-4D97-AF65-F5344CB8AC3E}">
        <p14:creationId xmlns:p14="http://schemas.microsoft.com/office/powerpoint/2010/main" val="991860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a:spcAft>
                <a:spcPts val="600"/>
              </a:spcAft>
            </a:pPr>
            <a:r>
              <a:rPr lang="en-US" sz="1500" dirty="0"/>
              <a:t>Agriculture covers one of humanity’s key necessities: </a:t>
            </a:r>
            <a:r>
              <a:rPr lang="en-US" sz="1500" b="1" dirty="0"/>
              <a:t>access to food</a:t>
            </a:r>
            <a:r>
              <a:rPr lang="en-US" sz="1500" dirty="0"/>
              <a:t>. At the same time, crops can be grown for energy purposes, for instance, for use as biofuels in transport. </a:t>
            </a:r>
          </a:p>
          <a:p>
            <a:pPr>
              <a:spcAft>
                <a:spcPts val="600"/>
              </a:spcAft>
            </a:pPr>
            <a:endParaRPr lang="en-US" sz="1500" dirty="0"/>
          </a:p>
          <a:p>
            <a:pPr>
              <a:spcAft>
                <a:spcPts val="600"/>
              </a:spcAft>
            </a:pPr>
            <a:r>
              <a:rPr lang="en-US" sz="1500" dirty="0"/>
              <a:t>A greater agricultural yield could potentially improve the trade balance of a country, be it for food or for energy. Intensive agricultural practices can stress natural resources, however. </a:t>
            </a:r>
          </a:p>
          <a:p>
            <a:pPr>
              <a:spcAft>
                <a:spcPts val="600"/>
              </a:spcAft>
            </a:pPr>
            <a:endParaRPr lang="en-US" sz="1500" dirty="0"/>
          </a:p>
          <a:p>
            <a:pPr>
              <a:spcAft>
                <a:spcPts val="600"/>
              </a:spcAft>
            </a:pPr>
            <a:r>
              <a:rPr lang="en-US" sz="1500" dirty="0"/>
              <a:t>Land may need to be converted to agricultural purposes, additional water may be needed for irrigation, energy may be required for water pumping and operation of machinery, while fertilizers and pesticides may be applied to improve yield.  </a:t>
            </a:r>
          </a:p>
          <a:p>
            <a:pPr>
              <a:spcAft>
                <a:spcPts val="600"/>
              </a:spcAft>
            </a:pPr>
            <a:endParaRPr lang="en-US" sz="1500" dirty="0"/>
          </a:p>
          <a:p>
            <a:pPr>
              <a:spcAft>
                <a:spcPts val="600"/>
              </a:spcAft>
            </a:pPr>
            <a:r>
              <a:rPr lang="en-US" sz="1500" dirty="0"/>
              <a:t>Agricultural yield can be affected by factors outside of our control (e.g., precipitation, temperature, extreme weather events). Since agriculture is such an important aspect of an economy, it has to be carefully managed. &gt;&gt; Make a connection between this narrative and the questions above. </a:t>
            </a:r>
          </a:p>
        </p:txBody>
      </p:sp>
      <p:sp>
        <p:nvSpPr>
          <p:cNvPr id="4" name="Slide Number Placeholder 3"/>
          <p:cNvSpPr>
            <a:spLocks noGrp="1"/>
          </p:cNvSpPr>
          <p:nvPr>
            <p:ph type="sldNum" sz="quarter" idx="10"/>
          </p:nvPr>
        </p:nvSpPr>
        <p:spPr/>
        <p:txBody>
          <a:bodyPr/>
          <a:lstStyle/>
          <a:p>
            <a:fld id="{F4ADF510-92B0-49DE-9C99-E21626351E91}" type="slidenum">
              <a:rPr lang="en-GB" smtClean="0"/>
              <a:t>20</a:t>
            </a:fld>
            <a:endParaRPr lang="en-GB" dirty="0"/>
          </a:p>
        </p:txBody>
      </p:sp>
    </p:spTree>
    <p:extLst>
      <p:ext uri="{BB962C8B-B14F-4D97-AF65-F5344CB8AC3E}">
        <p14:creationId xmlns:p14="http://schemas.microsoft.com/office/powerpoint/2010/main" val="2398182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r>
              <a:rPr lang="en-US" sz="1200" dirty="0"/>
              <a:t>Seasonal precipitation patterns do not follow seasonal water demand. This adds stress to existing water resources and creates a need for irrigated water, which in turn requires energy. Instead of relying on just sugarcane in this example, carrying out crop rotation (green line) has the potential to decrease evapotranspiration, thus reducing irrigated water demand</a:t>
            </a:r>
            <a:r>
              <a:rPr lang="en-US" sz="1200" b="0" baseline="0" dirty="0"/>
              <a:t>. </a:t>
            </a:r>
            <a:endParaRPr lang="en-US" sz="1200" b="0" dirty="0"/>
          </a:p>
        </p:txBody>
      </p:sp>
      <p:sp>
        <p:nvSpPr>
          <p:cNvPr id="4" name="Slide Number Placeholder 3"/>
          <p:cNvSpPr>
            <a:spLocks noGrp="1"/>
          </p:cNvSpPr>
          <p:nvPr>
            <p:ph type="sldNum" sz="quarter" idx="10"/>
          </p:nvPr>
        </p:nvSpPr>
        <p:spPr/>
        <p:txBody>
          <a:bodyPr/>
          <a:lstStyle/>
          <a:p>
            <a:fld id="{F4ADF510-92B0-49DE-9C99-E21626351E91}" type="slidenum">
              <a:rPr lang="en-GB" smtClean="0"/>
              <a:t>21</a:t>
            </a:fld>
            <a:endParaRPr lang="en-GB" dirty="0"/>
          </a:p>
        </p:txBody>
      </p:sp>
    </p:spTree>
    <p:extLst>
      <p:ext uri="{BB962C8B-B14F-4D97-AF65-F5344CB8AC3E}">
        <p14:creationId xmlns:p14="http://schemas.microsoft.com/office/powerpoint/2010/main" val="46948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r>
              <a:rPr lang="en-US" sz="1200" dirty="0"/>
              <a:t>In CLEWS work, no actual climate modelling takes place, but the different components of the methodology (land modelling, water modelling and energy modelling) get their inputs from existing climate models. These provide information such as temperature, precipitation patterns, etc., which are required in the aforementioned models. </a:t>
            </a:r>
          </a:p>
          <a:p>
            <a:endParaRPr lang="en-US" sz="1200" dirty="0"/>
          </a:p>
          <a:p>
            <a:r>
              <a:rPr lang="en-US" sz="1200" dirty="0"/>
              <a:t>We need to be consistent in the scenarios being used. For instance, if we are assuming a scenario where temperature increases by 2 degrees C, then emissions from our energy system model need to be consistent. The same applies </a:t>
            </a:r>
            <a:r>
              <a:rPr lang="en-US" dirty="0"/>
              <a:t>to</a:t>
            </a:r>
            <a:r>
              <a:rPr lang="en-US" sz="1200" dirty="0"/>
              <a:t> precipitation patterns in land and water models. </a:t>
            </a:r>
          </a:p>
          <a:p>
            <a:endParaRPr lang="en-US" sz="1200" dirty="0"/>
          </a:p>
          <a:p>
            <a:r>
              <a:rPr lang="en-US" sz="1200" dirty="0"/>
              <a:t>An energy system model can act as an accounting tool for emissions or optimize based on an emissions limit. Thus, emissions can be an input or an output of the exercise. </a:t>
            </a:r>
          </a:p>
        </p:txBody>
      </p:sp>
      <p:sp>
        <p:nvSpPr>
          <p:cNvPr id="4" name="Slide Number Placeholder 3"/>
          <p:cNvSpPr>
            <a:spLocks noGrp="1"/>
          </p:cNvSpPr>
          <p:nvPr>
            <p:ph type="sldNum" sz="quarter" idx="10"/>
          </p:nvPr>
        </p:nvSpPr>
        <p:spPr/>
        <p:txBody>
          <a:bodyPr/>
          <a:lstStyle/>
          <a:p>
            <a:fld id="{F4ADF510-92B0-49DE-9C99-E21626351E91}" type="slidenum">
              <a:rPr lang="en-GB" smtClean="0"/>
              <a:t>22</a:t>
            </a:fld>
            <a:endParaRPr lang="en-GB" dirty="0"/>
          </a:p>
        </p:txBody>
      </p:sp>
    </p:spTree>
    <p:extLst>
      <p:ext uri="{BB962C8B-B14F-4D97-AF65-F5344CB8AC3E}">
        <p14:creationId xmlns:p14="http://schemas.microsoft.com/office/powerpoint/2010/main" val="1421701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23</a:t>
            </a:fld>
            <a:endParaRPr lang="en-GB" dirty="0"/>
          </a:p>
        </p:txBody>
      </p:sp>
    </p:spTree>
    <p:extLst>
      <p:ext uri="{BB962C8B-B14F-4D97-AF65-F5344CB8AC3E}">
        <p14:creationId xmlns:p14="http://schemas.microsoft.com/office/powerpoint/2010/main" val="3992474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defTabSz="966143">
              <a:lnSpc>
                <a:spcPts val="1300"/>
              </a:lnSpc>
              <a:spcAft>
                <a:spcPts val="600"/>
              </a:spcAft>
              <a:defRPr/>
            </a:pPr>
            <a:r>
              <a:rPr lang="en-US" dirty="0"/>
              <a:t>The f</a:t>
            </a:r>
            <a:r>
              <a:rPr lang="en-US" b="0" dirty="0"/>
              <a:t>igure shows a generic</a:t>
            </a:r>
            <a:r>
              <a:rPr lang="en-US" b="0" baseline="0" dirty="0"/>
              <a:t> aggregate reference CLEWS system. Technologies and energy/water flows are represented throughout the system to show the key interconnections between processes and resources. The figure illustrates the interactions</a:t>
            </a:r>
            <a:r>
              <a:rPr lang="en-US" b="0" dirty="0"/>
              <a:t> among </a:t>
            </a:r>
            <a:r>
              <a:rPr lang="en-US" b="0" baseline="0" dirty="0"/>
              <a:t>different dimensions of CLEWS. </a:t>
            </a:r>
          </a:p>
          <a:p>
            <a:pPr defTabSz="966143">
              <a:lnSpc>
                <a:spcPts val="1300"/>
              </a:lnSpc>
              <a:spcAft>
                <a:spcPts val="600"/>
              </a:spcAft>
              <a:defRPr/>
            </a:pPr>
            <a:endParaRPr lang="en-US" b="0" dirty="0"/>
          </a:p>
          <a:p>
            <a:pPr>
              <a:lnSpc>
                <a:spcPts val="1300"/>
              </a:lnSpc>
              <a:spcAft>
                <a:spcPts val="600"/>
              </a:spcAft>
            </a:pPr>
            <a:r>
              <a:rPr lang="en-US" b="0" baseline="0" dirty="0"/>
              <a:t>Climate change aspects can act as inputs (e.g., precipitation, temperature) influencing key processes (e.g., hydropower generation, demand for irrigation) or as outputs (e.g.,</a:t>
            </a:r>
            <a:r>
              <a:rPr lang="en-US" b="0" dirty="0"/>
              <a:t> greenhouse gas</a:t>
            </a:r>
            <a:r>
              <a:rPr lang="en-US" b="0" baseline="0" dirty="0"/>
              <a:t> emissions). </a:t>
            </a:r>
          </a:p>
        </p:txBody>
      </p:sp>
      <p:sp>
        <p:nvSpPr>
          <p:cNvPr id="4" name="Slide Number Placeholder 3"/>
          <p:cNvSpPr>
            <a:spLocks noGrp="1"/>
          </p:cNvSpPr>
          <p:nvPr>
            <p:ph type="sldNum" sz="quarter" idx="10"/>
          </p:nvPr>
        </p:nvSpPr>
        <p:spPr/>
        <p:txBody>
          <a:bodyPr/>
          <a:lstStyle/>
          <a:p>
            <a:fld id="{F4ADF510-92B0-49DE-9C99-E21626351E91}" type="slidenum">
              <a:rPr lang="en-GB" smtClean="0"/>
              <a:t>24</a:t>
            </a:fld>
            <a:endParaRPr lang="en-GB" dirty="0"/>
          </a:p>
        </p:txBody>
      </p:sp>
    </p:spTree>
    <p:extLst>
      <p:ext uri="{BB962C8B-B14F-4D97-AF65-F5344CB8AC3E}">
        <p14:creationId xmlns:p14="http://schemas.microsoft.com/office/powerpoint/2010/main" val="1469716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511C6B-FF7F-4647-A561-1C69E03AEB32}" type="slidenum">
              <a:rPr lang="en-US" smtClean="0"/>
              <a:t>25</a:t>
            </a:fld>
            <a:endParaRPr lang="en-US" dirty="0"/>
          </a:p>
        </p:txBody>
      </p:sp>
    </p:spTree>
    <p:extLst>
      <p:ext uri="{BB962C8B-B14F-4D97-AF65-F5344CB8AC3E}">
        <p14:creationId xmlns:p14="http://schemas.microsoft.com/office/powerpoint/2010/main" val="3261348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10"/>
          </p:nvPr>
        </p:nvSpPr>
        <p:spPr/>
        <p:txBody>
          <a:bodyPr/>
          <a:lstStyle/>
          <a:p>
            <a:fld id="{F4ADF510-92B0-49DE-9C99-E21626351E91}" type="slidenum">
              <a:rPr lang="en-GB" smtClean="0"/>
              <a:t>26</a:t>
            </a:fld>
            <a:endParaRPr lang="en-GB" dirty="0"/>
          </a:p>
        </p:txBody>
      </p:sp>
    </p:spTree>
    <p:extLst>
      <p:ext uri="{BB962C8B-B14F-4D97-AF65-F5344CB8AC3E}">
        <p14:creationId xmlns:p14="http://schemas.microsoft.com/office/powerpoint/2010/main" val="262207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endParaRPr lang="en-US" sz="2100" dirty="0"/>
          </a:p>
        </p:txBody>
      </p:sp>
      <p:sp>
        <p:nvSpPr>
          <p:cNvPr id="4" name="Slide Number Placeholder 3"/>
          <p:cNvSpPr>
            <a:spLocks noGrp="1"/>
          </p:cNvSpPr>
          <p:nvPr>
            <p:ph type="sldNum" sz="quarter" idx="10"/>
          </p:nvPr>
        </p:nvSpPr>
        <p:spPr/>
        <p:txBody>
          <a:bodyPr/>
          <a:lstStyle/>
          <a:p>
            <a:fld id="{F4ADF510-92B0-49DE-9C99-E21626351E91}" type="slidenum">
              <a:rPr lang="en-GB" smtClean="0"/>
              <a:t>3</a:t>
            </a:fld>
            <a:endParaRPr lang="en-GB" dirty="0"/>
          </a:p>
        </p:txBody>
      </p:sp>
    </p:spTree>
    <p:extLst>
      <p:ext uri="{BB962C8B-B14F-4D97-AF65-F5344CB8AC3E}">
        <p14:creationId xmlns:p14="http://schemas.microsoft.com/office/powerpoint/2010/main" val="1303270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11413" y="871538"/>
            <a:ext cx="4178300" cy="2351087"/>
          </a:xfrm>
        </p:spPr>
      </p:sp>
      <p:sp>
        <p:nvSpPr>
          <p:cNvPr id="3" name="Notes Placeholder 2"/>
          <p:cNvSpPr>
            <a:spLocks noGrp="1"/>
          </p:cNvSpPr>
          <p:nvPr>
            <p:ph type="body" idx="1"/>
          </p:nvPr>
        </p:nvSpPr>
        <p:spPr/>
        <p:txBody>
          <a:bodyPr/>
          <a:lstStyle/>
          <a:p>
            <a:r>
              <a:rPr lang="en-GB" dirty="0"/>
              <a:t>The</a:t>
            </a:r>
            <a:r>
              <a:rPr lang="en-GB" baseline="0" dirty="0"/>
              <a:t> diagram shows the main components of CLEWS analysis and modelling.</a:t>
            </a:r>
          </a:p>
          <a:p>
            <a:endParaRPr lang="en-GB" baseline="0" dirty="0"/>
          </a:p>
          <a:p>
            <a:pPr marL="0" marR="0" lvl="0" indent="0" algn="l" defTabSz="913956" rtl="0" eaLnBrk="1" fontAlgn="auto" latinLnBrk="0" hangingPunct="1">
              <a:lnSpc>
                <a:spcPct val="100000"/>
              </a:lnSpc>
              <a:spcBef>
                <a:spcPts val="0"/>
              </a:spcBef>
              <a:spcAft>
                <a:spcPts val="0"/>
              </a:spcAft>
              <a:buClrTx/>
              <a:buSzTx/>
              <a:buFontTx/>
              <a:buNone/>
              <a:tabLst/>
              <a:defRPr/>
            </a:pPr>
            <a:r>
              <a:rPr lang="en-GB" dirty="0"/>
              <a:t>For a non-technical audience, the link between emissions and climate needs to be</a:t>
            </a:r>
            <a:r>
              <a:rPr lang="en-GB" baseline="0" dirty="0"/>
              <a:t> conveyed in a subtle manner.</a:t>
            </a:r>
          </a:p>
          <a:p>
            <a:endParaRPr lang="en-GB" baseline="0" dirty="0"/>
          </a:p>
          <a:p>
            <a:r>
              <a:rPr lang="en-GB" baseline="0" dirty="0"/>
              <a:t>CLEWS provides output indicators relevant to climate change such as emissions</a:t>
            </a:r>
            <a:r>
              <a:rPr lang="en-GB" dirty="0"/>
              <a:t> and</a:t>
            </a:r>
            <a:r>
              <a:rPr lang="en-GB" baseline="0" dirty="0"/>
              <a:t> changes in area covered by forests, among others. But these outputs are not run through a climate change model. </a:t>
            </a:r>
          </a:p>
          <a:p>
            <a:endParaRPr lang="en-GB" baseline="0" dirty="0"/>
          </a:p>
          <a:p>
            <a:r>
              <a:rPr lang="en-GB" baseline="0" dirty="0"/>
              <a:t>CLEWS uses expected changes in relevant factors for water, land-use and energy systems; examples include precipitation and temperature.</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8A979110-F17D-4054-8B8B-89E60F642E67}" type="slidenum">
              <a:rPr lang="en-GB" smtClean="0"/>
              <a:t>4</a:t>
            </a:fld>
            <a:endParaRPr lang="en-GB" dirty="0"/>
          </a:p>
        </p:txBody>
      </p:sp>
    </p:spTree>
    <p:extLst>
      <p:ext uri="{BB962C8B-B14F-4D97-AF65-F5344CB8AC3E}">
        <p14:creationId xmlns:p14="http://schemas.microsoft.com/office/powerpoint/2010/main" val="235922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marL="0" marR="0" lvl="0" indent="0" algn="l" defTabSz="913956" rtl="0" eaLnBrk="1" fontAlgn="auto" latinLnBrk="0" hangingPunct="1">
              <a:lnSpc>
                <a:spcPts val="1400"/>
              </a:lnSpc>
              <a:spcBef>
                <a:spcPts val="0"/>
              </a:spcBef>
              <a:spcAft>
                <a:spcPts val="600"/>
              </a:spcAft>
              <a:buClrTx/>
              <a:buSzTx/>
              <a:buFontTx/>
              <a:buNone/>
              <a:tabLst/>
              <a:defRPr/>
            </a:pPr>
            <a:r>
              <a:rPr lang="en-US" sz="1200" b="0" i="0" kern="1200" cap="none" dirty="0">
                <a:solidFill>
                  <a:schemeClr val="tx1"/>
                </a:solidFill>
                <a:effectLst/>
                <a:latin typeface="+mn-lt"/>
                <a:ea typeface="+mn-ea"/>
                <a:cs typeface="+mn-cs"/>
              </a:rPr>
              <a:t>The</a:t>
            </a:r>
            <a:r>
              <a:rPr lang="en-US" sz="1200" b="0" i="0" kern="1200" cap="none" baseline="0" dirty="0">
                <a:solidFill>
                  <a:schemeClr val="tx1"/>
                </a:solidFill>
                <a:effectLst/>
                <a:latin typeface="+mn-lt"/>
                <a:ea typeface="+mn-ea"/>
                <a:cs typeface="+mn-cs"/>
              </a:rPr>
              <a:t> food-energy-water nexus is important in terms of emissions. There are several ways to account for anthropogenic emissions.</a:t>
            </a:r>
            <a:endParaRPr lang="en-US" sz="1200" b="0" i="0" kern="1200" cap="none"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4ADF510-92B0-49DE-9C99-E21626351E91}" type="slidenum">
              <a:rPr lang="en-GB" smtClean="0"/>
              <a:t>5</a:t>
            </a:fld>
            <a:endParaRPr lang="en-GB" dirty="0"/>
          </a:p>
        </p:txBody>
      </p:sp>
    </p:spTree>
    <p:extLst>
      <p:ext uri="{BB962C8B-B14F-4D97-AF65-F5344CB8AC3E}">
        <p14:creationId xmlns:p14="http://schemas.microsoft.com/office/powerpoint/2010/main" val="3506218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r>
              <a:rPr lang="en-GB" dirty="0"/>
              <a:t>Electricity generation</a:t>
            </a:r>
            <a:r>
              <a:rPr lang="en-GB" baseline="0" dirty="0"/>
              <a:t> and other energy uses are major contributors to </a:t>
            </a:r>
            <a:r>
              <a:rPr lang="en-GB" dirty="0"/>
              <a:t>carbon dioxide</a:t>
            </a:r>
            <a:r>
              <a:rPr lang="en-GB" baseline="0" dirty="0"/>
              <a:t> emissions. </a:t>
            </a:r>
            <a:endParaRPr lang="en-GB" dirty="0"/>
          </a:p>
        </p:txBody>
      </p:sp>
      <p:sp>
        <p:nvSpPr>
          <p:cNvPr id="4" name="Slide Number Placeholder 3"/>
          <p:cNvSpPr>
            <a:spLocks noGrp="1"/>
          </p:cNvSpPr>
          <p:nvPr>
            <p:ph type="sldNum" sz="quarter" idx="10"/>
          </p:nvPr>
        </p:nvSpPr>
        <p:spPr/>
        <p:txBody>
          <a:bodyPr/>
          <a:lstStyle/>
          <a:p>
            <a:fld id="{F4ADF510-92B0-49DE-9C99-E21626351E91}" type="slidenum">
              <a:rPr lang="en-GB" smtClean="0"/>
              <a:t>6</a:t>
            </a:fld>
            <a:endParaRPr lang="en-GB" dirty="0"/>
          </a:p>
        </p:txBody>
      </p:sp>
    </p:spTree>
    <p:extLst>
      <p:ext uri="{BB962C8B-B14F-4D97-AF65-F5344CB8AC3E}">
        <p14:creationId xmlns:p14="http://schemas.microsoft.com/office/powerpoint/2010/main" val="60723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pPr>
              <a:lnSpc>
                <a:spcPts val="1300"/>
              </a:lnSpc>
              <a:spcAft>
                <a:spcPts val="0"/>
              </a:spcAft>
            </a:pPr>
            <a:r>
              <a:rPr lang="en-GB" dirty="0"/>
              <a:t>Climate change = changes in mean and variability over decades:</a:t>
            </a:r>
          </a:p>
          <a:p>
            <a:pPr lvl="1">
              <a:lnSpc>
                <a:spcPts val="1300"/>
              </a:lnSpc>
              <a:spcAft>
                <a:spcPts val="0"/>
              </a:spcAft>
            </a:pPr>
            <a:r>
              <a:rPr lang="en-GB" dirty="0"/>
              <a:t>Temperature</a:t>
            </a:r>
          </a:p>
          <a:p>
            <a:pPr lvl="1">
              <a:lnSpc>
                <a:spcPts val="1300"/>
              </a:lnSpc>
              <a:spcAft>
                <a:spcPts val="0"/>
              </a:spcAft>
            </a:pPr>
            <a:r>
              <a:rPr lang="en-GB" dirty="0"/>
              <a:t>Precipitation</a:t>
            </a:r>
          </a:p>
          <a:p>
            <a:pPr lvl="1">
              <a:lnSpc>
                <a:spcPts val="1300"/>
              </a:lnSpc>
              <a:spcAft>
                <a:spcPts val="0"/>
              </a:spcAft>
            </a:pPr>
            <a:r>
              <a:rPr lang="en-GB" dirty="0"/>
              <a:t>Wind patterns</a:t>
            </a:r>
          </a:p>
          <a:p>
            <a:pPr lvl="1">
              <a:lnSpc>
                <a:spcPts val="1300"/>
              </a:lnSpc>
              <a:spcAft>
                <a:spcPts val="0"/>
              </a:spcAft>
            </a:pPr>
            <a:r>
              <a:rPr lang="en-GB" dirty="0"/>
              <a:t>Insolation</a:t>
            </a:r>
          </a:p>
          <a:p>
            <a:pPr lvl="1">
              <a:lnSpc>
                <a:spcPts val="1300"/>
              </a:lnSpc>
              <a:spcAft>
                <a:spcPts val="600"/>
              </a:spcAft>
            </a:pPr>
            <a:r>
              <a:rPr lang="en-GB" dirty="0"/>
              <a:t>Sea level rise</a:t>
            </a:r>
          </a:p>
          <a:p>
            <a:pPr lvl="1">
              <a:lnSpc>
                <a:spcPts val="1300"/>
              </a:lnSpc>
              <a:spcAft>
                <a:spcPts val="600"/>
              </a:spcAft>
            </a:pPr>
            <a:endParaRPr lang="en-GB" dirty="0"/>
          </a:p>
          <a:p>
            <a:pPr>
              <a:lnSpc>
                <a:spcPts val="1200"/>
              </a:lnSpc>
              <a:spcAft>
                <a:spcPts val="0"/>
              </a:spcAft>
            </a:pPr>
            <a:r>
              <a:rPr lang="en-GB" dirty="0"/>
              <a:t>Extreme weather events = occurrence of a value of a weather or climate variable above or below a threshold value near the upper or lower end of the range of observed values; changing patterns (frequency, intensity, timing) of:</a:t>
            </a:r>
          </a:p>
          <a:p>
            <a:pPr lvl="1">
              <a:lnSpc>
                <a:spcPts val="1300"/>
              </a:lnSpc>
              <a:spcAft>
                <a:spcPts val="0"/>
              </a:spcAft>
            </a:pPr>
            <a:r>
              <a:rPr lang="en-GB" dirty="0"/>
              <a:t>High/low temperature and precipitation</a:t>
            </a:r>
          </a:p>
          <a:p>
            <a:pPr lvl="1">
              <a:lnSpc>
                <a:spcPts val="1300"/>
              </a:lnSpc>
              <a:spcAft>
                <a:spcPts val="0"/>
              </a:spcAft>
            </a:pPr>
            <a:r>
              <a:rPr lang="en-GB" dirty="0"/>
              <a:t>High winds/storms</a:t>
            </a:r>
          </a:p>
          <a:p>
            <a:pPr lvl="1">
              <a:lnSpc>
                <a:spcPts val="1300"/>
              </a:lnSpc>
              <a:spcAft>
                <a:spcPts val="0"/>
              </a:spcAft>
            </a:pPr>
            <a:r>
              <a:rPr lang="en-GB" dirty="0"/>
              <a:t>Hail</a:t>
            </a:r>
          </a:p>
          <a:p>
            <a:pPr lvl="1">
              <a:lnSpc>
                <a:spcPts val="1300"/>
              </a:lnSpc>
            </a:pPr>
            <a:r>
              <a:rPr lang="en-GB" dirty="0"/>
              <a:t>Lightning, etc.</a:t>
            </a:r>
          </a:p>
          <a:p>
            <a:pPr lvl="1">
              <a:lnSpc>
                <a:spcPts val="1300"/>
              </a:lnSpc>
            </a:pPr>
            <a:endParaRPr lang="en-US" b="0" dirty="0"/>
          </a:p>
          <a:p>
            <a:pPr>
              <a:lnSpc>
                <a:spcPts val="1200"/>
              </a:lnSpc>
              <a:spcAft>
                <a:spcPts val="0"/>
              </a:spcAft>
            </a:pPr>
            <a:r>
              <a:rPr lang="en-GB" dirty="0"/>
              <a:t>Coal and uranium: </a:t>
            </a:r>
          </a:p>
          <a:p>
            <a:pPr lvl="1">
              <a:spcAft>
                <a:spcPts val="0"/>
              </a:spcAft>
            </a:pPr>
            <a:r>
              <a:rPr lang="en-GB" dirty="0"/>
              <a:t>Flooding open-pit mines</a:t>
            </a:r>
          </a:p>
          <a:p>
            <a:pPr lvl="1"/>
            <a:r>
              <a:rPr lang="en-GB" dirty="0"/>
              <a:t>Dust from coal stockpiles</a:t>
            </a:r>
          </a:p>
          <a:p>
            <a:pPr lvl="1"/>
            <a:endParaRPr lang="en-GB" dirty="0"/>
          </a:p>
          <a:p>
            <a:pPr>
              <a:lnSpc>
                <a:spcPts val="1200"/>
              </a:lnSpc>
              <a:spcAft>
                <a:spcPts val="0"/>
              </a:spcAft>
            </a:pPr>
            <a:r>
              <a:rPr lang="en-GB" dirty="0"/>
              <a:t>Oil and gas: </a:t>
            </a:r>
          </a:p>
          <a:p>
            <a:pPr lvl="1">
              <a:spcAft>
                <a:spcPts val="0"/>
              </a:spcAft>
            </a:pPr>
            <a:r>
              <a:rPr lang="en-GB" dirty="0"/>
              <a:t>Melting permafrost -&gt; destabilizing equipment</a:t>
            </a:r>
          </a:p>
          <a:p>
            <a:pPr lvl="1">
              <a:spcAft>
                <a:spcPts val="0"/>
              </a:spcAft>
            </a:pPr>
            <a:r>
              <a:rPr lang="en-GB" dirty="0"/>
              <a:t>Sea level rise: inundating coastal and offshore sites</a:t>
            </a:r>
          </a:p>
          <a:p>
            <a:pPr lvl="1"/>
            <a:r>
              <a:rPr lang="en-GB" dirty="0"/>
              <a:t>Sea level rise and winds: damage to onshore wells and offshore platforms</a:t>
            </a:r>
          </a:p>
          <a:p>
            <a:pPr lvl="1"/>
            <a:endParaRPr lang="en-GB" dirty="0"/>
          </a:p>
          <a:p>
            <a:pPr>
              <a:lnSpc>
                <a:spcPts val="1200"/>
              </a:lnSpc>
              <a:spcAft>
                <a:spcPts val="0"/>
              </a:spcAft>
            </a:pPr>
            <a:r>
              <a:rPr lang="en-GB" dirty="0"/>
              <a:t>Hydropower: </a:t>
            </a:r>
          </a:p>
          <a:p>
            <a:pPr lvl="1">
              <a:spcAft>
                <a:spcPts val="0"/>
              </a:spcAft>
            </a:pPr>
            <a:r>
              <a:rPr lang="en-GB" dirty="0"/>
              <a:t>Higher evaporation losses</a:t>
            </a:r>
          </a:p>
          <a:p>
            <a:pPr lvl="1"/>
            <a:r>
              <a:rPr lang="en-GB" dirty="0"/>
              <a:t>Changes in water availability (including indirect changes due to need for more irrigation and water cooling for thermal plants)</a:t>
            </a:r>
          </a:p>
          <a:p>
            <a:pPr lvl="1"/>
            <a:endParaRPr lang="en-GB" dirty="0"/>
          </a:p>
          <a:p>
            <a:pPr>
              <a:lnSpc>
                <a:spcPts val="1300"/>
              </a:lnSpc>
              <a:spcAft>
                <a:spcPts val="0"/>
              </a:spcAft>
            </a:pPr>
            <a:r>
              <a:rPr lang="en-GB" dirty="0"/>
              <a:t>Wind power: </a:t>
            </a:r>
          </a:p>
          <a:p>
            <a:pPr lvl="1"/>
            <a:r>
              <a:rPr lang="en-GB" dirty="0"/>
              <a:t>Changes in wind resources </a:t>
            </a:r>
          </a:p>
          <a:p>
            <a:pPr lvl="1"/>
            <a:r>
              <a:rPr lang="en-GB" i="1" dirty="0"/>
              <a:t>Climate change: </a:t>
            </a:r>
          </a:p>
          <a:p>
            <a:pPr lvl="1">
              <a:spcAft>
                <a:spcPts val="0"/>
              </a:spcAft>
            </a:pPr>
            <a:r>
              <a:rPr lang="en-GB" dirty="0"/>
              <a:t>Changes in the spatio-temporal wind resource distribution; mean wind power densities over Europe and North Africa likely within ±50% of current values</a:t>
            </a:r>
          </a:p>
          <a:p>
            <a:pPr lvl="1">
              <a:spcAft>
                <a:spcPts val="0"/>
              </a:spcAft>
            </a:pPr>
            <a:r>
              <a:rPr lang="en-GB" dirty="0"/>
              <a:t>Less frequent icing with increasing temperatures</a:t>
            </a:r>
          </a:p>
          <a:p>
            <a:pPr lvl="1">
              <a:spcAft>
                <a:spcPts val="0"/>
              </a:spcAft>
            </a:pPr>
            <a:r>
              <a:rPr lang="en-GB" dirty="0"/>
              <a:t>Lower precipitation: more dust deposition</a:t>
            </a:r>
          </a:p>
          <a:p>
            <a:pPr lvl="1"/>
            <a:r>
              <a:rPr lang="en-GB" dirty="0"/>
              <a:t>Sea level rise: inundating coastal and offshore sites</a:t>
            </a:r>
          </a:p>
          <a:p>
            <a:pPr lvl="1"/>
            <a:r>
              <a:rPr lang="en-GB" i="1" dirty="0"/>
              <a:t>Climate change and extreme weather events: </a:t>
            </a:r>
          </a:p>
          <a:p>
            <a:pPr lvl="1">
              <a:lnSpc>
                <a:spcPts val="1300"/>
              </a:lnSpc>
              <a:spcAft>
                <a:spcPts val="0"/>
              </a:spcAft>
            </a:pPr>
            <a:r>
              <a:rPr lang="en-GB" dirty="0"/>
              <a:t>Winds: structural damage</a:t>
            </a:r>
          </a:p>
          <a:p>
            <a:pPr lvl="1">
              <a:lnSpc>
                <a:spcPts val="1300"/>
              </a:lnSpc>
              <a:spcAft>
                <a:spcPts val="0"/>
              </a:spcAft>
            </a:pPr>
            <a:r>
              <a:rPr lang="en-GB" dirty="0"/>
              <a:t>Low temperatures and precipitation: ice formation on blades reducing efficiency, structural damage</a:t>
            </a:r>
          </a:p>
          <a:p>
            <a:pPr lvl="1"/>
            <a:r>
              <a:rPr lang="en-GB" dirty="0"/>
              <a:t>Lightning: structural damage</a:t>
            </a:r>
          </a:p>
          <a:p>
            <a:pPr lvl="1"/>
            <a:endParaRPr lang="en-GB" dirty="0"/>
          </a:p>
          <a:p>
            <a:pPr>
              <a:lnSpc>
                <a:spcPts val="1300"/>
              </a:lnSpc>
              <a:spcAft>
                <a:spcPts val="0"/>
              </a:spcAft>
            </a:pPr>
            <a:r>
              <a:rPr lang="en-GB" dirty="0"/>
              <a:t>Solar power: </a:t>
            </a:r>
          </a:p>
          <a:p>
            <a:pPr lvl="1"/>
            <a:r>
              <a:rPr lang="en-GB" dirty="0"/>
              <a:t>Changes in insolation</a:t>
            </a:r>
          </a:p>
          <a:p>
            <a:pPr lvl="1"/>
            <a:r>
              <a:rPr lang="en-GB" i="1" dirty="0"/>
              <a:t>Climate change: </a:t>
            </a:r>
          </a:p>
          <a:p>
            <a:pPr lvl="1">
              <a:spcAft>
                <a:spcPts val="0"/>
              </a:spcAft>
            </a:pPr>
            <a:r>
              <a:rPr lang="en-GB" dirty="0"/>
              <a:t>Increasing temperatures: lower photovoltaic and concentrated solar power efficiency</a:t>
            </a:r>
          </a:p>
          <a:p>
            <a:pPr lvl="1"/>
            <a:r>
              <a:rPr lang="en-GB" dirty="0"/>
              <a:t>Changes in cloudiness and average insolation</a:t>
            </a:r>
          </a:p>
          <a:p>
            <a:pPr lvl="1"/>
            <a:r>
              <a:rPr lang="en-GB" i="1" dirty="0"/>
              <a:t>Climate change and extreme weather events: </a:t>
            </a:r>
          </a:p>
          <a:p>
            <a:pPr lvl="1">
              <a:spcAft>
                <a:spcPts val="0"/>
              </a:spcAft>
            </a:pPr>
            <a:r>
              <a:rPr lang="en-GB" dirty="0"/>
              <a:t>Increased precipitation, high winds, hail and high temperatures can each damage photovoltaic and concentrated solar power </a:t>
            </a:r>
          </a:p>
          <a:p>
            <a:pPr lvl="1">
              <a:spcAft>
                <a:spcPts val="0"/>
              </a:spcAft>
            </a:pPr>
            <a:r>
              <a:rPr lang="en-GB" dirty="0"/>
              <a:t>Drought and winds: more sand and dust deposited on collectors, reducing efficiency of photovoltaic and concentrated solar power </a:t>
            </a:r>
          </a:p>
          <a:p>
            <a:pPr lvl="1">
              <a:spcAft>
                <a:spcPts val="0"/>
              </a:spcAft>
            </a:pPr>
            <a:endParaRPr lang="en-GB" dirty="0"/>
          </a:p>
          <a:p>
            <a:pPr marL="455613" lvl="1" indent="-447675">
              <a:spcAft>
                <a:spcPts val="0"/>
              </a:spcAft>
            </a:pPr>
            <a:r>
              <a:rPr lang="en-GB" dirty="0"/>
              <a:t>Ocean-going ships: </a:t>
            </a:r>
          </a:p>
          <a:p>
            <a:pPr lvl="1"/>
            <a:r>
              <a:rPr lang="en-GB" dirty="0"/>
              <a:t>Less ice means more opportunities for passage</a:t>
            </a:r>
          </a:p>
          <a:p>
            <a:pPr lvl="1"/>
            <a:r>
              <a:rPr lang="en-GB" dirty="0"/>
              <a:t>Sea level rise may affect ports and limit options for large vessels</a:t>
            </a:r>
          </a:p>
          <a:p>
            <a:pPr lvl="1"/>
            <a:endParaRPr lang="en-GB" dirty="0"/>
          </a:p>
          <a:p>
            <a:pPr>
              <a:lnSpc>
                <a:spcPts val="1300"/>
              </a:lnSpc>
              <a:spcAft>
                <a:spcPts val="0"/>
              </a:spcAft>
            </a:pPr>
            <a:r>
              <a:rPr lang="en-GB" dirty="0"/>
              <a:t>Inland ships: </a:t>
            </a:r>
          </a:p>
          <a:p>
            <a:pPr lvl="1">
              <a:lnSpc>
                <a:spcPts val="1300"/>
              </a:lnSpc>
              <a:spcAft>
                <a:spcPts val="0"/>
              </a:spcAft>
            </a:pPr>
            <a:r>
              <a:rPr lang="en-GB" dirty="0"/>
              <a:t>Difficult passage with extreme low and extreme high water levels</a:t>
            </a:r>
          </a:p>
          <a:p>
            <a:pPr lvl="1"/>
            <a:r>
              <a:rPr lang="en-GB" dirty="0"/>
              <a:t>Extreme low temperatures: ice</a:t>
            </a:r>
          </a:p>
          <a:p>
            <a:pPr lvl="1"/>
            <a:endParaRPr lang="en-GB" dirty="0"/>
          </a:p>
          <a:p>
            <a:pPr>
              <a:lnSpc>
                <a:spcPts val="1300"/>
              </a:lnSpc>
              <a:spcAft>
                <a:spcPts val="0"/>
              </a:spcAft>
            </a:pPr>
            <a:r>
              <a:rPr lang="en-GB" dirty="0"/>
              <a:t>Rail and roads: </a:t>
            </a:r>
          </a:p>
          <a:p>
            <a:pPr lvl="1">
              <a:lnSpc>
                <a:spcPts val="1300"/>
              </a:lnSpc>
              <a:spcAft>
                <a:spcPts val="0"/>
              </a:spcAft>
            </a:pPr>
            <a:r>
              <a:rPr lang="en-GB" dirty="0"/>
              <a:t>Freeze-thaw cycle leads to damage</a:t>
            </a:r>
          </a:p>
          <a:p>
            <a:pPr lvl="1">
              <a:lnSpc>
                <a:spcPts val="1300"/>
              </a:lnSpc>
              <a:spcAft>
                <a:spcPts val="0"/>
              </a:spcAft>
            </a:pPr>
            <a:r>
              <a:rPr lang="en-GB" dirty="0"/>
              <a:t>High temperatures: tracks deform, roads soften</a:t>
            </a:r>
          </a:p>
          <a:p>
            <a:pPr lvl="1"/>
            <a:r>
              <a:rPr lang="en-GB" dirty="0"/>
              <a:t>Low temperatures: railroad switches freeze, roads crack</a:t>
            </a:r>
          </a:p>
          <a:p>
            <a:pPr lvl="1"/>
            <a:endParaRPr lang="en-GB" dirty="0"/>
          </a:p>
          <a:p>
            <a:pPr>
              <a:lnSpc>
                <a:spcPts val="1300"/>
              </a:lnSpc>
              <a:spcAft>
                <a:spcPts val="0"/>
              </a:spcAft>
            </a:pPr>
            <a:r>
              <a:rPr lang="en-GB" dirty="0"/>
              <a:t>Pipelines: </a:t>
            </a:r>
          </a:p>
          <a:p>
            <a:pPr lvl="1">
              <a:lnSpc>
                <a:spcPts val="1300"/>
              </a:lnSpc>
              <a:spcAft>
                <a:spcPts val="0"/>
              </a:spcAft>
            </a:pPr>
            <a:r>
              <a:rPr lang="en-GB" dirty="0"/>
              <a:t>Low temperatures can weaken/damage pipelines</a:t>
            </a:r>
          </a:p>
          <a:p>
            <a:pPr lvl="1"/>
            <a:r>
              <a:rPr lang="en-GB" dirty="0"/>
              <a:t>High temperatures: increased corrosion and greater energy requirements for compression</a:t>
            </a:r>
          </a:p>
          <a:p>
            <a:pPr lvl="1"/>
            <a:r>
              <a:rPr lang="en-GB" i="1" dirty="0"/>
              <a:t>Thermal climate change: temperatures increase</a:t>
            </a:r>
          </a:p>
          <a:p>
            <a:pPr lvl="1">
              <a:lnSpc>
                <a:spcPts val="1300"/>
              </a:lnSpc>
              <a:spcAft>
                <a:spcPts val="0"/>
              </a:spcAft>
            </a:pPr>
            <a:r>
              <a:rPr lang="en-GB" dirty="0"/>
              <a:t>Thermal efficiency decreases by 0.1-0.2% per 1 C° increase</a:t>
            </a:r>
          </a:p>
          <a:p>
            <a:pPr lvl="1"/>
            <a:r>
              <a:rPr lang="en-GB" dirty="0"/>
              <a:t>Cooling efficiency decreases: capacity loss of 1-2% per 1 C° average temperature increase</a:t>
            </a:r>
          </a:p>
          <a:p>
            <a:pPr lvl="1"/>
            <a:r>
              <a:rPr lang="en-GB" i="1" dirty="0"/>
              <a:t>Climate change and extreme weather events: </a:t>
            </a:r>
          </a:p>
          <a:p>
            <a:pPr lvl="1">
              <a:lnSpc>
                <a:spcPts val="1300"/>
              </a:lnSpc>
              <a:spcAft>
                <a:spcPts val="0"/>
              </a:spcAft>
            </a:pPr>
            <a:r>
              <a:rPr lang="en-GB" dirty="0"/>
              <a:t>Temperatures: larger efficiency loss and cooling challenge</a:t>
            </a:r>
          </a:p>
          <a:p>
            <a:pPr lvl="1">
              <a:lnSpc>
                <a:spcPts val="1300"/>
              </a:lnSpc>
              <a:spcAft>
                <a:spcPts val="0"/>
              </a:spcAft>
            </a:pPr>
            <a:r>
              <a:rPr lang="en-GB" dirty="0"/>
              <a:t>Drought: even less and warmer cooling water</a:t>
            </a:r>
          </a:p>
          <a:p>
            <a:pPr lvl="1">
              <a:lnSpc>
                <a:spcPts val="1300"/>
              </a:lnSpc>
              <a:spcAft>
                <a:spcPts val="0"/>
              </a:spcAft>
            </a:pPr>
            <a:r>
              <a:rPr lang="en-GB" dirty="0"/>
              <a:t>Temperature and drought: acute cooling problem</a:t>
            </a:r>
          </a:p>
          <a:p>
            <a:pPr lvl="1"/>
            <a:r>
              <a:rPr lang="en-GB" dirty="0"/>
              <a:t>Winds: can damage cooling towers</a:t>
            </a:r>
          </a:p>
          <a:p>
            <a:pPr lvl="1"/>
            <a:endParaRPr lang="en-US" b="0" dirty="0"/>
          </a:p>
          <a:p>
            <a:r>
              <a:rPr lang="en-GB" dirty="0"/>
              <a:t>Refineries and climate change: sea level rise inundating coastal refineries</a:t>
            </a:r>
          </a:p>
          <a:p>
            <a:pPr marL="456977" marR="0" lvl="1" indent="0" algn="l" defTabSz="913956" rtl="0" eaLnBrk="1" fontAlgn="auto" latinLnBrk="0" hangingPunct="1">
              <a:lnSpc>
                <a:spcPts val="1300"/>
              </a:lnSpc>
              <a:spcBef>
                <a:spcPts val="0"/>
              </a:spcBef>
              <a:spcAft>
                <a:spcPts val="0"/>
              </a:spcAft>
              <a:buClrTx/>
              <a:buSzTx/>
              <a:buFontTx/>
              <a:buNone/>
              <a:tabLst/>
              <a:defRPr/>
            </a:pPr>
            <a:r>
              <a:rPr lang="en-GB" i="1" dirty="0"/>
              <a:t>Climate change and extreme weather events: </a:t>
            </a:r>
          </a:p>
          <a:p>
            <a:pPr marL="456977" marR="0" lvl="1" indent="0" algn="l" defTabSz="913956" rtl="0" eaLnBrk="1" fontAlgn="auto" latinLnBrk="0" hangingPunct="1">
              <a:lnSpc>
                <a:spcPts val="1300"/>
              </a:lnSpc>
              <a:spcBef>
                <a:spcPts val="0"/>
              </a:spcBef>
              <a:spcAft>
                <a:spcPts val="0"/>
              </a:spcAft>
              <a:buClrTx/>
              <a:buSzTx/>
              <a:buFontTx/>
              <a:buNone/>
              <a:tabLst/>
              <a:defRPr/>
            </a:pPr>
            <a:r>
              <a:rPr lang="en-GB" dirty="0"/>
              <a:t>Precipitation: flooding refineries</a:t>
            </a:r>
          </a:p>
          <a:p>
            <a:pPr lvl="1">
              <a:lnSpc>
                <a:spcPts val="1300"/>
              </a:lnSpc>
              <a:spcAft>
                <a:spcPts val="0"/>
              </a:spcAft>
            </a:pPr>
            <a:r>
              <a:rPr lang="en-GB" dirty="0"/>
              <a:t>Winds: physical damage</a:t>
            </a:r>
          </a:p>
          <a:p>
            <a:pPr lvl="1"/>
            <a:r>
              <a:rPr lang="en-GB" dirty="0"/>
              <a:t>Lightning: structural damage, fires</a:t>
            </a:r>
          </a:p>
          <a:p>
            <a:endParaRPr lang="en-GB" dirty="0"/>
          </a:p>
          <a:p>
            <a:r>
              <a:rPr lang="en-GB" dirty="0"/>
              <a:t>Hydropower and climate change:</a:t>
            </a:r>
            <a:r>
              <a:rPr lang="en-GB" baseline="0" dirty="0"/>
              <a:t> l</a:t>
            </a:r>
            <a:r>
              <a:rPr lang="en-GB" dirty="0"/>
              <a:t>ower precipitation = lower long-term capacity and output</a:t>
            </a:r>
          </a:p>
          <a:p>
            <a:endParaRPr lang="en-GB" dirty="0"/>
          </a:p>
          <a:p>
            <a:pPr>
              <a:lnSpc>
                <a:spcPts val="1300"/>
              </a:lnSpc>
              <a:spcAft>
                <a:spcPts val="0"/>
              </a:spcAft>
            </a:pPr>
            <a:r>
              <a:rPr lang="en-GB" dirty="0"/>
              <a:t>Electric grid:</a:t>
            </a:r>
          </a:p>
          <a:p>
            <a:pPr lvl="1"/>
            <a:r>
              <a:rPr lang="en-GB" i="1" dirty="0"/>
              <a:t>Climate change: </a:t>
            </a:r>
            <a:r>
              <a:rPr lang="en-GB" dirty="0"/>
              <a:t>decreasing transmission efficiency of 0.4% per 1 C° increase</a:t>
            </a:r>
          </a:p>
          <a:p>
            <a:pPr indent="457200">
              <a:lnSpc>
                <a:spcPts val="1300"/>
              </a:lnSpc>
              <a:spcAft>
                <a:spcPts val="0"/>
              </a:spcAft>
            </a:pPr>
            <a:r>
              <a:rPr lang="en-GB" i="1" dirty="0"/>
              <a:t>Climate change and extreme weather events: </a:t>
            </a:r>
          </a:p>
          <a:p>
            <a:pPr indent="457200">
              <a:lnSpc>
                <a:spcPts val="1300"/>
              </a:lnSpc>
              <a:spcAft>
                <a:spcPts val="0"/>
              </a:spcAft>
            </a:pPr>
            <a:r>
              <a:rPr lang="en-GB" dirty="0"/>
              <a:t>High temperatures: lines and transformers overheat, capacity declines, outages</a:t>
            </a:r>
          </a:p>
          <a:p>
            <a:pPr indent="457200">
              <a:lnSpc>
                <a:spcPts val="1300"/>
              </a:lnSpc>
              <a:spcAft>
                <a:spcPts val="0"/>
              </a:spcAft>
            </a:pPr>
            <a:r>
              <a:rPr lang="en-GB" dirty="0"/>
              <a:t>Low temperatures: ice -&gt; damage and outages </a:t>
            </a:r>
          </a:p>
          <a:p>
            <a:pPr indent="457200">
              <a:lnSpc>
                <a:spcPts val="1300"/>
              </a:lnSpc>
              <a:spcAft>
                <a:spcPts val="0"/>
              </a:spcAft>
            </a:pPr>
            <a:r>
              <a:rPr lang="en-GB" dirty="0"/>
              <a:t>Lightning: damage and outages</a:t>
            </a:r>
          </a:p>
          <a:p>
            <a:pPr indent="457200">
              <a:lnSpc>
                <a:spcPts val="1300"/>
              </a:lnSpc>
              <a:spcAft>
                <a:spcPts val="0"/>
              </a:spcAft>
            </a:pPr>
            <a:r>
              <a:rPr lang="en-GB" dirty="0"/>
              <a:t>Winds: damage and outages</a:t>
            </a:r>
          </a:p>
          <a:p>
            <a:pPr indent="457200">
              <a:lnSpc>
                <a:spcPts val="1300"/>
              </a:lnSpc>
              <a:spcAft>
                <a:spcPts val="0"/>
              </a:spcAft>
            </a:pPr>
            <a:r>
              <a:rPr lang="en-GB" dirty="0"/>
              <a:t>Flooding: damage and outages</a:t>
            </a:r>
          </a:p>
          <a:p>
            <a:endParaRPr lang="en-GB" dirty="0"/>
          </a:p>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7</a:t>
            </a:fld>
            <a:endParaRPr lang="en-GB" dirty="0"/>
          </a:p>
        </p:txBody>
      </p:sp>
    </p:spTree>
    <p:extLst>
      <p:ext uri="{BB962C8B-B14F-4D97-AF65-F5344CB8AC3E}">
        <p14:creationId xmlns:p14="http://schemas.microsoft.com/office/powerpoint/2010/main" val="392204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Time scale of the models</a:t>
            </a:r>
          </a:p>
          <a:p>
            <a:pPr marL="171450" indent="-171450">
              <a:buFont typeface="Arial" panose="020B0604020202020204" pitchFamily="34" charset="0"/>
              <a:buChar char="•"/>
            </a:pPr>
            <a:r>
              <a:rPr lang="en-US" dirty="0"/>
              <a:t>How the scenario-based analysis can be easily used</a:t>
            </a:r>
            <a:r>
              <a:rPr lang="en-US" baseline="0" dirty="0"/>
              <a:t> to assess the impacts of different policies, technology improvements, etc.</a:t>
            </a:r>
          </a:p>
          <a:p>
            <a:pPr marL="171450" indent="-171450">
              <a:buFont typeface="Arial" panose="020B0604020202020204" pitchFamily="34" charset="0"/>
              <a:buChar char="•"/>
            </a:pPr>
            <a:r>
              <a:rPr lang="en-US" baseline="0" dirty="0"/>
              <a:t>Flexibility of the modelling framework to decide geographic coverage/detail, technology details</a:t>
            </a:r>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8</a:t>
            </a:fld>
            <a:endParaRPr lang="en-GB" dirty="0"/>
          </a:p>
        </p:txBody>
      </p:sp>
    </p:spTree>
    <p:extLst>
      <p:ext uri="{BB962C8B-B14F-4D97-AF65-F5344CB8AC3E}">
        <p14:creationId xmlns:p14="http://schemas.microsoft.com/office/powerpoint/2010/main" val="51409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6675" y="914400"/>
            <a:ext cx="4387850" cy="2468563"/>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9</a:t>
            </a:fld>
            <a:endParaRPr lang="en-GB" dirty="0"/>
          </a:p>
        </p:txBody>
      </p:sp>
    </p:spTree>
    <p:extLst>
      <p:ext uri="{BB962C8B-B14F-4D97-AF65-F5344CB8AC3E}">
        <p14:creationId xmlns:p14="http://schemas.microsoft.com/office/powerpoint/2010/main" val="208540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C66006FE-8858-49B2-8B87-26F14AAD223A}" type="datetime2">
              <a:rPr lang="en-US" smtClean="0"/>
              <a:t>Friday, May 25, 2018</a:t>
            </a:fld>
            <a:endParaRPr lang="en-US" dirty="0"/>
          </a:p>
        </p:txBody>
      </p:sp>
      <p:sp>
        <p:nvSpPr>
          <p:cNvPr id="8" name="Slide Number Placeholder 7"/>
          <p:cNvSpPr>
            <a:spLocks noGrp="1"/>
          </p:cNvSpPr>
          <p:nvPr>
            <p:ph type="sldNum" sz="quarter" idx="11"/>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265477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A5FF9-A3FA-486B-AA91-9BE4E3F357CC}" type="datetime2">
              <a:rPr lang="en-US" smtClean="0"/>
              <a:t>Friday, May 25, 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51721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04218-2B5F-428E-84D1-C9C13AC707B7}" type="datetime2">
              <a:rPr lang="en-US" smtClean="0"/>
              <a:t>Friday, May 25, 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948084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06D76B-682B-487A-BA99-0774F422D236}"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3848379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61F4-F062-4F15-B64F-7D5E71A6C625}"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357963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E8B95E-52B5-48F7-8746-64C6B6253E14}"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1013821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0F960B-D4E0-437C-AE18-EBF0BEED3787}" type="datetime2">
              <a:rPr lang="en-US" smtClean="0"/>
              <a:t>Friday, May 25,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413006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EFDB0-0151-4355-A9B9-6B7A8EBF93BB}" type="datetime2">
              <a:rPr lang="en-US" smtClean="0"/>
              <a:t>Friday, May 25, 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62029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19E3A-37A6-4EE6-80CF-EF4623AE700E}" type="datetime2">
              <a:rPr lang="en-US" smtClean="0"/>
              <a:t>Friday, May 25,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225032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7EEA4-8D97-4B9E-A129-F40B410CBC24}" type="datetime2">
              <a:rPr lang="en-US" smtClean="0"/>
              <a:t>Friday, May 25, 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947264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5D845-2A6D-4BAE-995E-19E38C7E9397}" type="datetime2">
              <a:rPr lang="en-US" smtClean="0"/>
              <a:t>Friday, May 25,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272741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032B64-D814-4EC6-A01E-4FAE4B98D786}" type="datetime2">
              <a:rPr lang="en-US" smtClean="0"/>
              <a:t>Friday, May 25, 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1838331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846890-C623-465A-AF51-B949A5152A55}" type="datetime2">
              <a:rPr lang="en-US" smtClean="0"/>
              <a:t>Friday, May 25,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2842894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FD075-3A04-4B88-B127-12C2D38D07AD}"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1694173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65DC0-9E4D-46C7-A857-62A399535A1B}"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144030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CBC951-B703-481A-A16A-7A2416AAD975}" type="datetime2">
              <a:rPr lang="en-US" smtClean="0"/>
              <a:t>Friday, May 25, 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159634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EA3529-11A6-45A2-A768-E669E40C8C1D}" type="datetime2">
              <a:rPr lang="en-US" smtClean="0"/>
              <a:t>Friday, May 25, 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1542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AFB0D3-4269-42F9-8629-3C82FD50EC61}" type="datetime2">
              <a:rPr lang="en-US" smtClean="0"/>
              <a:t>Friday, May 25, 2018</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205670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904AD604-04C9-42D4-B129-AD1507C0928E}" type="datetime2">
              <a:rPr lang="en-US" smtClean="0"/>
              <a:t>Friday, May 25, 2018</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29323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FA714B27-C9EC-4EC4-9884-64921AE41624}" type="datetime2">
              <a:rPr lang="en-US" smtClean="0"/>
              <a:t>Friday, May 25, 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D18D0D83-F1B6-4004-B459-0B75880765E5}" type="slidenum">
              <a:rPr lang="en-US" smtClean="0"/>
              <a:pPr/>
              <a:t>‹#›</a:t>
            </a:fld>
            <a:endParaRPr lang="en-US" dirty="0"/>
          </a:p>
        </p:txBody>
      </p:sp>
    </p:spTree>
    <p:extLst>
      <p:ext uri="{BB962C8B-B14F-4D97-AF65-F5344CB8AC3E}">
        <p14:creationId xmlns:p14="http://schemas.microsoft.com/office/powerpoint/2010/main" val="212336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1E1DDC-9CD8-4398-8574-D9F499298E09}" type="datetime2">
              <a:rPr lang="en-US" smtClean="0"/>
              <a:t>Friday, May 25, 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98879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3F4FA-0F20-4FE1-8A7B-75F4FD900A7E}" type="datetime2">
              <a:rPr lang="en-US" smtClean="0"/>
              <a:t>Friday, May 25, 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55981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3882966D-5C0A-4A66-B3A7-A8AC9B913D0E}" type="datetime2">
              <a:rPr lang="en-US" smtClean="0"/>
              <a:t>Friday, May 25, 2018</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D18D0D83-F1B6-4004-B459-0B75880765E5}" type="slidenum">
              <a:rPr lang="en-US" smtClean="0"/>
              <a:pPr/>
              <a:t>‹#›</a:t>
            </a:fld>
            <a:endParaRPr lang="en-US" dirty="0"/>
          </a:p>
        </p:txBody>
      </p:sp>
    </p:spTree>
    <p:extLst>
      <p:ext uri="{BB962C8B-B14F-4D97-AF65-F5344CB8AC3E}">
        <p14:creationId xmlns:p14="http://schemas.microsoft.com/office/powerpoint/2010/main" val="90206066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45996452-1103-461E-A222-49C650440277}" type="datetime2">
              <a:rPr lang="en-US" smtClean="0"/>
              <a:t>Friday, May 25, 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8E7A181-8241-4433-B622-E5AD31C56B6D}" type="slidenum">
              <a:rPr lang="en-US" smtClean="0"/>
              <a:pPr/>
              <a:t>‹#›</a:t>
            </a:fld>
            <a:endParaRPr lang="en-US" dirty="0"/>
          </a:p>
        </p:txBody>
      </p:sp>
    </p:spTree>
    <p:extLst>
      <p:ext uri="{BB962C8B-B14F-4D97-AF65-F5344CB8AC3E}">
        <p14:creationId xmlns:p14="http://schemas.microsoft.com/office/powerpoint/2010/main" val="33040994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gif"/><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46"/>
            <a:ext cx="12192000" cy="6852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45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059" y="248584"/>
            <a:ext cx="10515600" cy="809251"/>
          </a:xfrm>
        </p:spPr>
        <p:txBody>
          <a:bodyPr/>
          <a:lstStyle/>
          <a:p>
            <a:r>
              <a:rPr lang="en-CA" dirty="0"/>
              <a:t>Implementing a CLEWS assessment</a:t>
            </a:r>
          </a:p>
        </p:txBody>
      </p:sp>
      <p:graphicFrame>
        <p:nvGraphicFramePr>
          <p:cNvPr id="6" name="Diagram 5"/>
          <p:cNvGraphicFramePr/>
          <p:nvPr>
            <p:extLst>
              <p:ext uri="{D42A27DB-BD31-4B8C-83A1-F6EECF244321}">
                <p14:modId xmlns:p14="http://schemas.microsoft.com/office/powerpoint/2010/main" val="1630137888"/>
              </p:ext>
            </p:extLst>
          </p:nvPr>
        </p:nvGraphicFramePr>
        <p:xfrm>
          <a:off x="907800" y="119359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1302" y="2326433"/>
            <a:ext cx="4481015" cy="24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489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059" y="248584"/>
            <a:ext cx="10515600" cy="809251"/>
          </a:xfrm>
        </p:spPr>
        <p:txBody>
          <a:bodyPr/>
          <a:lstStyle/>
          <a:p>
            <a:r>
              <a:rPr lang="en-CA" dirty="0"/>
              <a:t>Implementing a CLEWS assessment, cont’d</a:t>
            </a:r>
          </a:p>
        </p:txBody>
      </p:sp>
      <p:graphicFrame>
        <p:nvGraphicFramePr>
          <p:cNvPr id="6" name="Diagram 5"/>
          <p:cNvGraphicFramePr/>
          <p:nvPr>
            <p:extLst>
              <p:ext uri="{D42A27DB-BD31-4B8C-83A1-F6EECF244321}">
                <p14:modId xmlns:p14="http://schemas.microsoft.com/office/powerpoint/2010/main" val="722597848"/>
              </p:ext>
            </p:extLst>
          </p:nvPr>
        </p:nvGraphicFramePr>
        <p:xfrm>
          <a:off x="2067859" y="127547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2943" y="4441837"/>
            <a:ext cx="4481015" cy="24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02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Content Placeholder 3"/>
          <p:cNvGraphicFramePr>
            <a:graphicFrameLocks/>
          </p:cNvGraphicFramePr>
          <p:nvPr>
            <p:extLst>
              <p:ext uri="{D42A27DB-BD31-4B8C-83A1-F6EECF244321}">
                <p14:modId xmlns:p14="http://schemas.microsoft.com/office/powerpoint/2010/main" val="1513629667"/>
              </p:ext>
            </p:extLst>
          </p:nvPr>
        </p:nvGraphicFramePr>
        <p:xfrm>
          <a:off x="-2" y="1221210"/>
          <a:ext cx="12192001" cy="5557517"/>
        </p:xfrm>
        <a:graphic>
          <a:graphicData uri="http://schemas.openxmlformats.org/drawingml/2006/table">
            <a:tbl>
              <a:tblPr firstRow="1" bandRow="1">
                <a:tableStyleId>{5C22544A-7EE6-4342-B048-85BDC9FD1C3A}</a:tableStyleId>
              </a:tblPr>
              <a:tblGrid>
                <a:gridCol w="2473742">
                  <a:extLst>
                    <a:ext uri="{9D8B030D-6E8A-4147-A177-3AD203B41FA5}">
                      <a16:colId xmlns:a16="http://schemas.microsoft.com/office/drawing/2014/main" val="20000"/>
                    </a:ext>
                  </a:extLst>
                </a:gridCol>
                <a:gridCol w="3268868">
                  <a:extLst>
                    <a:ext uri="{9D8B030D-6E8A-4147-A177-3AD203B41FA5}">
                      <a16:colId xmlns:a16="http://schemas.microsoft.com/office/drawing/2014/main" val="20001"/>
                    </a:ext>
                  </a:extLst>
                </a:gridCol>
                <a:gridCol w="3268868">
                  <a:extLst>
                    <a:ext uri="{9D8B030D-6E8A-4147-A177-3AD203B41FA5}">
                      <a16:colId xmlns:a16="http://schemas.microsoft.com/office/drawing/2014/main" val="20002"/>
                    </a:ext>
                  </a:extLst>
                </a:gridCol>
                <a:gridCol w="3180523">
                  <a:extLst>
                    <a:ext uri="{9D8B030D-6E8A-4147-A177-3AD203B41FA5}">
                      <a16:colId xmlns:a16="http://schemas.microsoft.com/office/drawing/2014/main" val="20003"/>
                    </a:ext>
                  </a:extLst>
                </a:gridCol>
              </a:tblGrid>
              <a:tr h="567754">
                <a:tc>
                  <a:txBody>
                    <a:bodyPr/>
                    <a:lstStyle/>
                    <a:p>
                      <a:pPr algn="ctr"/>
                      <a:endParaRPr lang="en-GB" sz="1800" noProof="0" dirty="0"/>
                    </a:p>
                  </a:txBody>
                  <a:tcPr marL="73850" marR="73850" anchor="ctr"/>
                </a:tc>
                <a:tc>
                  <a:txBody>
                    <a:bodyPr/>
                    <a:lstStyle/>
                    <a:p>
                      <a:pPr algn="ctr"/>
                      <a:r>
                        <a:rPr lang="en-GB" sz="2000" noProof="0" dirty="0"/>
                        <a:t>Energy</a:t>
                      </a:r>
                    </a:p>
                  </a:txBody>
                  <a:tcPr marL="73850" marR="73850" anchor="ctr"/>
                </a:tc>
                <a:tc>
                  <a:txBody>
                    <a:bodyPr/>
                    <a:lstStyle/>
                    <a:p>
                      <a:pPr algn="ctr"/>
                      <a:r>
                        <a:rPr lang="en-GB" sz="2000" noProof="0" dirty="0"/>
                        <a:t>Water</a:t>
                      </a:r>
                    </a:p>
                  </a:txBody>
                  <a:tcPr marL="73850" marR="73850" anchor="ctr"/>
                </a:tc>
                <a:tc>
                  <a:txBody>
                    <a:bodyPr/>
                    <a:lstStyle/>
                    <a:p>
                      <a:pPr algn="ctr"/>
                      <a:r>
                        <a:rPr lang="en-GB" sz="2000" noProof="0" dirty="0"/>
                        <a:t>Land</a:t>
                      </a:r>
                      <a:r>
                        <a:rPr lang="en-GB" sz="2000" baseline="0" noProof="0" dirty="0"/>
                        <a:t> use</a:t>
                      </a:r>
                      <a:endParaRPr lang="en-GB" sz="2000" noProof="0" dirty="0"/>
                    </a:p>
                  </a:txBody>
                  <a:tcPr marL="73850" marR="73850" anchor="ctr"/>
                </a:tc>
                <a:extLst>
                  <a:ext uri="{0D108BD9-81ED-4DB2-BD59-A6C34878D82A}">
                    <a16:rowId xmlns:a16="http://schemas.microsoft.com/office/drawing/2014/main" val="10000"/>
                  </a:ext>
                </a:extLst>
              </a:tr>
              <a:tr h="1719959">
                <a:tc>
                  <a:txBody>
                    <a:bodyPr/>
                    <a:lstStyle/>
                    <a:p>
                      <a:pPr algn="ctr"/>
                      <a:r>
                        <a:rPr lang="en-GB" sz="3200" b="1" kern="1200" noProof="0" dirty="0">
                          <a:solidFill>
                            <a:schemeClr val="lt1"/>
                          </a:solidFill>
                          <a:latin typeface="+mn-lt"/>
                          <a:ea typeface="+mn-ea"/>
                          <a:cs typeface="+mn-cs"/>
                        </a:rPr>
                        <a:t>Model</a:t>
                      </a:r>
                    </a:p>
                  </a:txBody>
                  <a:tcPr marL="73850" marR="73850" anchor="ctr">
                    <a:solidFill>
                      <a:srgbClr val="0070C0"/>
                    </a:solidFill>
                  </a:tcPr>
                </a:tc>
                <a:tc>
                  <a:txBody>
                    <a:bodyPr/>
                    <a:lstStyle/>
                    <a:p>
                      <a:pPr algn="ctr"/>
                      <a:r>
                        <a:rPr lang="en-GB" sz="3200" noProof="0" dirty="0"/>
                        <a:t>MESSAGE</a:t>
                      </a:r>
                    </a:p>
                    <a:p>
                      <a:pPr algn="ctr"/>
                      <a:r>
                        <a:rPr lang="en-GB" sz="3200" noProof="0" dirty="0"/>
                        <a:t>LEAP</a:t>
                      </a:r>
                      <a:endParaRPr lang="en-GB" sz="3200" kern="1200" baseline="30000" noProof="0" dirty="0">
                        <a:solidFill>
                          <a:schemeClr val="dk1"/>
                        </a:solidFill>
                        <a:latin typeface="+mn-lt"/>
                        <a:ea typeface="+mn-ea"/>
                        <a:cs typeface="+mn-cs"/>
                      </a:endParaRPr>
                    </a:p>
                    <a:p>
                      <a:pPr algn="ctr"/>
                      <a:r>
                        <a:rPr lang="en-GB" sz="3200" noProof="0" dirty="0"/>
                        <a:t>OSeMOSYS</a:t>
                      </a:r>
                      <a:endParaRPr lang="en-GB" sz="3200" kern="1200" baseline="30000" noProof="0" dirty="0">
                        <a:solidFill>
                          <a:schemeClr val="dk1"/>
                        </a:solidFill>
                        <a:latin typeface="+mn-lt"/>
                        <a:ea typeface="+mn-ea"/>
                        <a:cs typeface="+mn-cs"/>
                      </a:endParaRPr>
                    </a:p>
                  </a:txBody>
                  <a:tcPr marL="73850" marR="73850" anchor="ctr"/>
                </a:tc>
                <a:tc>
                  <a:txBody>
                    <a:bodyPr/>
                    <a:lstStyle/>
                    <a:p>
                      <a:pPr algn="ctr"/>
                      <a:r>
                        <a:rPr lang="en-GB" sz="3200" noProof="0" dirty="0"/>
                        <a:t>WEAP</a:t>
                      </a:r>
                      <a:endParaRPr lang="en-GB" sz="3200" kern="1200" baseline="30000" noProof="0" dirty="0">
                        <a:solidFill>
                          <a:schemeClr val="dk1"/>
                        </a:solidFill>
                        <a:latin typeface="+mn-lt"/>
                        <a:ea typeface="+mn-ea"/>
                        <a:cs typeface="+mn-cs"/>
                      </a:endParaRPr>
                    </a:p>
                    <a:p>
                      <a:pPr algn="ctr"/>
                      <a:r>
                        <a:rPr lang="en-GB" sz="3200" kern="1200" noProof="0" dirty="0">
                          <a:solidFill>
                            <a:schemeClr val="dk1"/>
                          </a:solidFill>
                          <a:latin typeface="+mn-lt"/>
                          <a:ea typeface="+mn-ea"/>
                          <a:cs typeface="+mn-cs"/>
                        </a:rPr>
                        <a:t>MIKE</a:t>
                      </a:r>
                      <a:r>
                        <a:rPr lang="en-GB" sz="3200" kern="1200" baseline="0" noProof="0" dirty="0">
                          <a:solidFill>
                            <a:schemeClr val="dk1"/>
                          </a:solidFill>
                          <a:latin typeface="+mn-lt"/>
                          <a:ea typeface="+mn-ea"/>
                          <a:cs typeface="+mn-cs"/>
                        </a:rPr>
                        <a:t> BASIN </a:t>
                      </a:r>
                      <a:br>
                        <a:rPr lang="en-GB" sz="3200" kern="1200" baseline="0" noProof="0" dirty="0">
                          <a:solidFill>
                            <a:schemeClr val="dk1"/>
                          </a:solidFill>
                          <a:latin typeface="+mn-lt"/>
                          <a:ea typeface="+mn-ea"/>
                          <a:cs typeface="+mn-cs"/>
                        </a:rPr>
                      </a:br>
                      <a:r>
                        <a:rPr lang="en-GB" sz="3200" kern="1200" baseline="0" noProof="0" dirty="0">
                          <a:solidFill>
                            <a:schemeClr val="dk1"/>
                          </a:solidFill>
                          <a:latin typeface="+mn-lt"/>
                          <a:ea typeface="+mn-ea"/>
                          <a:cs typeface="+mn-cs"/>
                        </a:rPr>
                        <a:t>Cli Run</a:t>
                      </a:r>
                      <a:endParaRPr lang="en-GB" sz="3200" kern="1200" noProof="0" dirty="0">
                        <a:solidFill>
                          <a:schemeClr val="dk1"/>
                        </a:solidFill>
                        <a:latin typeface="+mn-lt"/>
                        <a:ea typeface="+mn-ea"/>
                        <a:cs typeface="+mn-cs"/>
                      </a:endParaRPr>
                    </a:p>
                  </a:txBody>
                  <a:tcPr marL="73850" marR="73850" anchor="ctr"/>
                </a:tc>
                <a:tc>
                  <a:txBody>
                    <a:bodyPr/>
                    <a:lstStyle/>
                    <a:p>
                      <a:pPr algn="ctr"/>
                      <a:r>
                        <a:rPr lang="en-GB" sz="3200" kern="1200" noProof="0" dirty="0">
                          <a:solidFill>
                            <a:schemeClr val="dk1"/>
                          </a:solidFill>
                          <a:latin typeface="+mn-lt"/>
                          <a:ea typeface="+mn-ea"/>
                          <a:cs typeface="+mn-cs"/>
                        </a:rPr>
                        <a:t>AEZ</a:t>
                      </a:r>
                      <a:br>
                        <a:rPr lang="en-GB" sz="3200" kern="1200" baseline="30000" noProof="0" dirty="0">
                          <a:solidFill>
                            <a:schemeClr val="dk1"/>
                          </a:solidFill>
                          <a:latin typeface="+mn-lt"/>
                          <a:ea typeface="+mn-ea"/>
                          <a:cs typeface="+mn-cs"/>
                        </a:rPr>
                      </a:br>
                      <a:r>
                        <a:rPr lang="en-GB" sz="3200" kern="1200" baseline="0" noProof="0" dirty="0">
                          <a:solidFill>
                            <a:schemeClr val="dk1"/>
                          </a:solidFill>
                          <a:latin typeface="+mn-lt"/>
                          <a:ea typeface="+mn-ea"/>
                          <a:cs typeface="+mn-cs"/>
                        </a:rPr>
                        <a:t>LEAM</a:t>
                      </a:r>
                      <a:endParaRPr lang="en-GB" sz="3200" kern="1200" baseline="30000" noProof="0" dirty="0">
                        <a:solidFill>
                          <a:schemeClr val="dk1"/>
                        </a:solidFill>
                        <a:latin typeface="+mn-lt"/>
                        <a:ea typeface="+mn-ea"/>
                        <a:cs typeface="+mn-cs"/>
                      </a:endParaRPr>
                    </a:p>
                  </a:txBody>
                  <a:tcPr marL="73850" marR="73850" anchor="ctr"/>
                </a:tc>
                <a:extLst>
                  <a:ext uri="{0D108BD9-81ED-4DB2-BD59-A6C34878D82A}">
                    <a16:rowId xmlns:a16="http://schemas.microsoft.com/office/drawing/2014/main" val="10001"/>
                  </a:ext>
                </a:extLst>
              </a:tr>
              <a:tr h="637408">
                <a:tc>
                  <a:txBody>
                    <a:bodyPr/>
                    <a:lstStyle/>
                    <a:p>
                      <a:pPr algn="ctr"/>
                      <a:r>
                        <a:rPr lang="en-GB" sz="1800" b="1" kern="1200" noProof="0" dirty="0">
                          <a:solidFill>
                            <a:schemeClr val="lt1"/>
                          </a:solidFill>
                          <a:latin typeface="+mn-lt"/>
                          <a:ea typeface="+mn-ea"/>
                          <a:cs typeface="+mn-cs"/>
                        </a:rPr>
                        <a:t>“Scale of Operation“</a:t>
                      </a:r>
                    </a:p>
                  </a:txBody>
                  <a:tcPr marL="73850" marR="73850" anchor="ctr">
                    <a:solidFill>
                      <a:srgbClr val="0070C0"/>
                    </a:solidFill>
                  </a:tcPr>
                </a:tc>
                <a:tc>
                  <a:txBody>
                    <a:bodyPr/>
                    <a:lstStyle/>
                    <a:p>
                      <a:r>
                        <a:rPr lang="en-GB" sz="1600" b="0" kern="1200" baseline="0" noProof="0" dirty="0">
                          <a:solidFill>
                            <a:schemeClr val="dk1"/>
                          </a:solidFill>
                          <a:latin typeface="+mn-lt"/>
                          <a:ea typeface="+mn-ea"/>
                          <a:cs typeface="+mn-cs"/>
                        </a:rPr>
                        <a:t>From small island systems to large country analysis</a:t>
                      </a:r>
                    </a:p>
                  </a:txBody>
                  <a:tcPr marL="73850" marR="73850"/>
                </a:tc>
                <a:tc>
                  <a:txBody>
                    <a:bodyPr/>
                    <a:lstStyle/>
                    <a:p>
                      <a:r>
                        <a:rPr lang="en-GB" sz="1600" b="0" kern="1200" baseline="0" noProof="0" dirty="0">
                          <a:solidFill>
                            <a:schemeClr val="dk1"/>
                          </a:solidFill>
                          <a:latin typeface="+mn-lt"/>
                          <a:ea typeface="+mn-ea"/>
                          <a:cs typeface="+mn-cs"/>
                        </a:rPr>
                        <a:t>Local water systems based on geographical data</a:t>
                      </a:r>
                    </a:p>
                  </a:txBody>
                  <a:tcPr marL="73850" marR="73850"/>
                </a:tc>
                <a:tc>
                  <a:txBody>
                    <a:bodyPr/>
                    <a:lstStyle/>
                    <a:p>
                      <a:r>
                        <a:rPr lang="en-GB" sz="1600" b="0" kern="1200" baseline="0" noProof="0" dirty="0">
                          <a:solidFill>
                            <a:schemeClr val="dk1"/>
                          </a:solidFill>
                          <a:latin typeface="+mn-lt"/>
                          <a:ea typeface="+mn-ea"/>
                          <a:cs typeface="+mn-cs"/>
                        </a:rPr>
                        <a:t>Small scale to country analysis (flexible grid cell sizes)</a:t>
                      </a:r>
                    </a:p>
                  </a:txBody>
                  <a:tcPr marL="73850" marR="73850"/>
                </a:tc>
                <a:extLst>
                  <a:ext uri="{0D108BD9-81ED-4DB2-BD59-A6C34878D82A}">
                    <a16:rowId xmlns:a16="http://schemas.microsoft.com/office/drawing/2014/main" val="10002"/>
                  </a:ext>
                </a:extLst>
              </a:tr>
              <a:tr h="1552336">
                <a:tc>
                  <a:txBody>
                    <a:bodyPr/>
                    <a:lstStyle/>
                    <a:p>
                      <a:pPr algn="ctr"/>
                      <a:r>
                        <a:rPr lang="en-GB" sz="1800" b="1" kern="1200" noProof="0" dirty="0">
                          <a:solidFill>
                            <a:schemeClr val="lt1"/>
                          </a:solidFill>
                          <a:latin typeface="+mn-lt"/>
                          <a:ea typeface="+mn-ea"/>
                          <a:cs typeface="+mn-cs"/>
                        </a:rPr>
                        <a:t>Inputs</a:t>
                      </a:r>
                    </a:p>
                  </a:txBody>
                  <a:tcPr marL="73850" marR="73850" anchor="ctr">
                    <a:solidFill>
                      <a:srgbClr val="0070C0"/>
                    </a:solidFill>
                  </a:tcPr>
                </a:tc>
                <a:tc>
                  <a:txBody>
                    <a:bodyPr/>
                    <a:lstStyle/>
                    <a:p>
                      <a:pPr marL="88900" lvl="0" indent="-88900">
                        <a:buFont typeface="Arial" pitchFamily="34" charset="0"/>
                        <a:buChar char="•"/>
                      </a:pPr>
                      <a:r>
                        <a:rPr lang="en-GB" sz="1600" b="0" kern="1200" baseline="0" noProof="0" dirty="0">
                          <a:solidFill>
                            <a:schemeClr val="dk1"/>
                          </a:solidFill>
                          <a:latin typeface="+mn-lt"/>
                          <a:ea typeface="+mn-ea"/>
                          <a:cs typeface="+mn-cs"/>
                        </a:rPr>
                        <a:t>Demand (current/future, load curves)</a:t>
                      </a:r>
                    </a:p>
                    <a:p>
                      <a:pPr marL="88900" lvl="0" indent="-88900">
                        <a:buFont typeface="Arial" pitchFamily="34" charset="0"/>
                        <a:buChar char="•"/>
                      </a:pPr>
                      <a:r>
                        <a:rPr lang="en-GB" sz="1600" b="0" kern="1200" baseline="0" noProof="0" dirty="0">
                          <a:solidFill>
                            <a:schemeClr val="dk1"/>
                          </a:solidFill>
                          <a:latin typeface="+mn-lt"/>
                          <a:ea typeface="+mn-ea"/>
                          <a:cs typeface="+mn-cs"/>
                        </a:rPr>
                        <a:t>Existing and planned power plants </a:t>
                      </a:r>
                    </a:p>
                    <a:p>
                      <a:pPr marL="88900" lvl="0" indent="-88900">
                        <a:buFont typeface="Arial" pitchFamily="34" charset="0"/>
                        <a:buChar char="•"/>
                      </a:pPr>
                      <a:r>
                        <a:rPr lang="en-GB" sz="1600" b="0" kern="1200" baseline="0" noProof="0" dirty="0">
                          <a:solidFill>
                            <a:schemeClr val="dk1"/>
                          </a:solidFill>
                          <a:latin typeface="+mn-lt"/>
                          <a:ea typeface="+mn-ea"/>
                          <a:cs typeface="+mn-cs"/>
                        </a:rPr>
                        <a:t>Imports and exports, and resource availability</a:t>
                      </a:r>
                    </a:p>
                    <a:p>
                      <a:pPr marL="88900" lvl="0" indent="-88900">
                        <a:buFont typeface="Arial" pitchFamily="34" charset="0"/>
                        <a:buChar char="•"/>
                      </a:pPr>
                      <a:r>
                        <a:rPr lang="en-GB" sz="1600" b="0" kern="1200" baseline="0" noProof="0" dirty="0">
                          <a:solidFill>
                            <a:schemeClr val="dk1"/>
                          </a:solidFill>
                          <a:latin typeface="+mn-lt"/>
                          <a:ea typeface="+mn-ea"/>
                          <a:cs typeface="+mn-cs"/>
                        </a:rPr>
                        <a:t>Greenhouse gas emission factors</a:t>
                      </a:r>
                    </a:p>
                  </a:txBody>
                  <a:tcPr marL="73850" marR="73850"/>
                </a:tc>
                <a:tc>
                  <a:txBody>
                    <a:bodyPr/>
                    <a:lstStyle/>
                    <a:p>
                      <a:pPr marL="88900" lvl="0" indent="-88900">
                        <a:buFont typeface="Arial" pitchFamily="34" charset="0"/>
                        <a:buChar char="•"/>
                      </a:pPr>
                      <a:r>
                        <a:rPr lang="en-GB" sz="1600" b="0" kern="1200" baseline="0" noProof="0" dirty="0">
                          <a:solidFill>
                            <a:schemeClr val="dk1"/>
                          </a:solidFill>
                          <a:latin typeface="+mn-lt"/>
                          <a:ea typeface="+mn-ea"/>
                          <a:cs typeface="+mn-cs"/>
                        </a:rPr>
                        <a:t>Climatic data</a:t>
                      </a:r>
                    </a:p>
                    <a:p>
                      <a:pPr marL="88900" lvl="0" indent="-88900">
                        <a:buFont typeface="Arial" pitchFamily="34" charset="0"/>
                        <a:buChar char="•"/>
                      </a:pPr>
                      <a:r>
                        <a:rPr lang="en-GB" sz="1600" b="0" kern="1200" baseline="0" noProof="0" dirty="0">
                          <a:solidFill>
                            <a:schemeClr val="dk1"/>
                          </a:solidFill>
                          <a:latin typeface="+mn-lt"/>
                          <a:ea typeface="+mn-ea"/>
                          <a:cs typeface="+mn-cs"/>
                        </a:rPr>
                        <a:t>Land cover data</a:t>
                      </a:r>
                    </a:p>
                    <a:p>
                      <a:pPr marL="88900" lvl="0" indent="-88900">
                        <a:buFont typeface="Arial" pitchFamily="34" charset="0"/>
                        <a:buChar char="•"/>
                      </a:pPr>
                      <a:r>
                        <a:rPr lang="en-GB" sz="1600" b="0" kern="1200" baseline="0" noProof="0" dirty="0">
                          <a:solidFill>
                            <a:schemeClr val="dk1"/>
                          </a:solidFill>
                          <a:latin typeface="+mn-lt"/>
                          <a:ea typeface="+mn-ea"/>
                          <a:cs typeface="+mn-cs"/>
                        </a:rPr>
                        <a:t>Soil data and water availability</a:t>
                      </a:r>
                    </a:p>
                    <a:p>
                      <a:pPr marL="88900" lvl="0" indent="-88900">
                        <a:buFont typeface="Arial" pitchFamily="34" charset="0"/>
                        <a:buChar char="•"/>
                      </a:pPr>
                      <a:r>
                        <a:rPr lang="en-GB" sz="1600" b="0" kern="1200" baseline="0" noProof="0" dirty="0">
                          <a:solidFill>
                            <a:schemeClr val="dk1"/>
                          </a:solidFill>
                          <a:latin typeface="+mn-lt"/>
                          <a:ea typeface="+mn-ea"/>
                          <a:cs typeface="+mn-cs"/>
                        </a:rPr>
                        <a:t>Water consumption</a:t>
                      </a:r>
                    </a:p>
                    <a:p>
                      <a:pPr marL="88900" lvl="0" indent="-88900">
                        <a:buFont typeface="Arial" pitchFamily="34" charset="0"/>
                        <a:buChar char="•"/>
                      </a:pPr>
                      <a:r>
                        <a:rPr lang="en-GB" sz="1600" b="0" kern="1200" baseline="0" noProof="0" dirty="0">
                          <a:solidFill>
                            <a:schemeClr val="dk1"/>
                          </a:solidFill>
                          <a:latin typeface="+mn-lt"/>
                          <a:ea typeface="+mn-ea"/>
                          <a:cs typeface="+mn-cs"/>
                        </a:rPr>
                        <a:t>Desalination and hydropower</a:t>
                      </a:r>
                    </a:p>
                  </a:txBody>
                  <a:tcPr marL="73850" marR="73850"/>
                </a:tc>
                <a:tc>
                  <a:txBody>
                    <a:bodyPr/>
                    <a:lstStyle/>
                    <a:p>
                      <a:pPr marL="88900" lvl="0" indent="-88900">
                        <a:buFont typeface="Arial" pitchFamily="34" charset="0"/>
                        <a:buChar char="•"/>
                      </a:pPr>
                      <a:r>
                        <a:rPr lang="en-GB" sz="1600" b="0" kern="1200" baseline="0" noProof="0" dirty="0">
                          <a:solidFill>
                            <a:schemeClr val="dk1"/>
                          </a:solidFill>
                          <a:latin typeface="+mn-lt"/>
                          <a:ea typeface="+mn-ea"/>
                          <a:cs typeface="+mn-cs"/>
                        </a:rPr>
                        <a:t>Climatic data (plus projections)</a:t>
                      </a:r>
                    </a:p>
                    <a:p>
                      <a:pPr marL="88900" lvl="0" indent="-88900">
                        <a:buFont typeface="Arial" pitchFamily="34" charset="0"/>
                        <a:buChar char="•"/>
                      </a:pPr>
                      <a:r>
                        <a:rPr lang="en-GB" sz="1600" b="0" kern="1200" baseline="0" noProof="0" dirty="0">
                          <a:solidFill>
                            <a:schemeClr val="dk1"/>
                          </a:solidFill>
                          <a:latin typeface="+mn-lt"/>
                          <a:ea typeface="+mn-ea"/>
                          <a:cs typeface="+mn-cs"/>
                        </a:rPr>
                        <a:t>Land cover data</a:t>
                      </a:r>
                    </a:p>
                    <a:p>
                      <a:pPr marL="88900" lvl="0" indent="-88900">
                        <a:buFont typeface="Arial" pitchFamily="34" charset="0"/>
                        <a:buChar char="•"/>
                      </a:pPr>
                      <a:r>
                        <a:rPr lang="en-GB" sz="1600" b="0" kern="1200" baseline="0" noProof="0" dirty="0">
                          <a:solidFill>
                            <a:schemeClr val="dk1"/>
                          </a:solidFill>
                          <a:latin typeface="+mn-lt"/>
                          <a:ea typeface="+mn-ea"/>
                          <a:cs typeface="+mn-cs"/>
                        </a:rPr>
                        <a:t>Soil data</a:t>
                      </a:r>
                    </a:p>
                  </a:txBody>
                  <a:tcPr marL="73850" marR="73850"/>
                </a:tc>
                <a:extLst>
                  <a:ext uri="{0D108BD9-81ED-4DB2-BD59-A6C34878D82A}">
                    <a16:rowId xmlns:a16="http://schemas.microsoft.com/office/drawing/2014/main" val="10003"/>
                  </a:ext>
                </a:extLst>
              </a:tr>
              <a:tr h="1077916">
                <a:tc>
                  <a:txBody>
                    <a:bodyPr/>
                    <a:lstStyle/>
                    <a:p>
                      <a:pPr algn="ctr"/>
                      <a:r>
                        <a:rPr lang="en-GB" sz="1800" b="1" kern="1200" noProof="0" dirty="0">
                          <a:solidFill>
                            <a:schemeClr val="lt1"/>
                          </a:solidFill>
                          <a:latin typeface="+mn-lt"/>
                          <a:ea typeface="+mn-ea"/>
                          <a:cs typeface="+mn-cs"/>
                        </a:rPr>
                        <a:t>Outputs</a:t>
                      </a:r>
                      <a:r>
                        <a:rPr lang="en-GB" sz="1800" b="1" kern="1200" baseline="0" noProof="0" dirty="0">
                          <a:solidFill>
                            <a:schemeClr val="lt1"/>
                          </a:solidFill>
                          <a:latin typeface="+mn-lt"/>
                          <a:ea typeface="+mn-ea"/>
                          <a:cs typeface="+mn-cs"/>
                        </a:rPr>
                        <a:t> and r</a:t>
                      </a:r>
                      <a:r>
                        <a:rPr lang="en-GB" sz="1800" b="1" kern="1200" noProof="0" dirty="0">
                          <a:solidFill>
                            <a:schemeClr val="lt1"/>
                          </a:solidFill>
                          <a:latin typeface="+mn-lt"/>
                          <a:ea typeface="+mn-ea"/>
                          <a:cs typeface="+mn-cs"/>
                        </a:rPr>
                        <a:t>esults</a:t>
                      </a:r>
                    </a:p>
                  </a:txBody>
                  <a:tcPr marL="73850" marR="73850" anchor="ctr">
                    <a:solidFill>
                      <a:srgbClr val="0070C0"/>
                    </a:solidFill>
                  </a:tcPr>
                </a:tc>
                <a:tc>
                  <a:txBody>
                    <a:bodyPr/>
                    <a:lstStyle/>
                    <a:p>
                      <a:pPr marL="88900" lvl="0" indent="-88900">
                        <a:buFont typeface="Arial" pitchFamily="34" charset="0"/>
                        <a:buChar char="•"/>
                      </a:pPr>
                      <a:r>
                        <a:rPr lang="en-GB" sz="1600" b="0" kern="1200" baseline="0" noProof="0" dirty="0">
                          <a:solidFill>
                            <a:schemeClr val="dk1"/>
                          </a:solidFill>
                          <a:latin typeface="+mn-lt"/>
                          <a:ea typeface="+mn-ea"/>
                          <a:cs typeface="+mn-cs"/>
                        </a:rPr>
                        <a:t>Future optimal energy mix under different conditions,</a:t>
                      </a:r>
                    </a:p>
                    <a:p>
                      <a:pPr marL="88900" lvl="0" indent="-88900">
                        <a:buFont typeface="Arial" pitchFamily="34" charset="0"/>
                        <a:buChar char="•"/>
                      </a:pPr>
                      <a:r>
                        <a:rPr lang="en-GB" sz="1600" b="0" kern="1200" baseline="0" noProof="0" dirty="0">
                          <a:solidFill>
                            <a:schemeClr val="dk1"/>
                          </a:solidFill>
                          <a:latin typeface="+mn-lt"/>
                          <a:ea typeface="+mn-ea"/>
                          <a:cs typeface="+mn-cs"/>
                        </a:rPr>
                        <a:t>Future emissions</a:t>
                      </a:r>
                    </a:p>
                    <a:p>
                      <a:pPr marL="88900" lvl="0" indent="-88900">
                        <a:buFont typeface="Arial" pitchFamily="34" charset="0"/>
                        <a:buChar char="•"/>
                      </a:pPr>
                      <a:r>
                        <a:rPr lang="en-GB" sz="1600" b="0" kern="1200" baseline="0" noProof="0" dirty="0">
                          <a:solidFill>
                            <a:schemeClr val="dk1"/>
                          </a:solidFill>
                          <a:latin typeface="+mn-lt"/>
                          <a:ea typeface="+mn-ea"/>
                          <a:cs typeface="+mn-cs"/>
                        </a:rPr>
                        <a:t>Costs</a:t>
                      </a:r>
                    </a:p>
                  </a:txBody>
                  <a:tcPr marL="73850" marR="73850"/>
                </a:tc>
                <a:tc>
                  <a:txBody>
                    <a:bodyPr/>
                    <a:lstStyle/>
                    <a:p>
                      <a:pPr marL="88900" lvl="0" indent="-88900">
                        <a:buFont typeface="Arial" pitchFamily="34" charset="0"/>
                        <a:buChar char="•"/>
                      </a:pPr>
                      <a:r>
                        <a:rPr lang="en-GB" sz="1600" b="0" kern="1200" baseline="0" noProof="0" dirty="0">
                          <a:solidFill>
                            <a:schemeClr val="dk1"/>
                          </a:solidFill>
                          <a:latin typeface="+mn-lt"/>
                          <a:ea typeface="+mn-ea"/>
                          <a:cs typeface="+mn-cs"/>
                        </a:rPr>
                        <a:t>Water availability under different scenarios (climate change and/or demand change) for all points in a modelled system</a:t>
                      </a:r>
                    </a:p>
                  </a:txBody>
                  <a:tcPr marL="73850" marR="73850"/>
                </a:tc>
                <a:tc>
                  <a:txBody>
                    <a:bodyPr/>
                    <a:lstStyle/>
                    <a:p>
                      <a:pPr marL="88900" lvl="0" indent="-88900">
                        <a:buFont typeface="Arial" pitchFamily="34" charset="0"/>
                        <a:buChar char="•"/>
                      </a:pPr>
                      <a:r>
                        <a:rPr lang="en-GB" sz="1600" b="0" kern="1200" baseline="0" noProof="0" dirty="0">
                          <a:solidFill>
                            <a:schemeClr val="dk1"/>
                          </a:solidFill>
                          <a:latin typeface="+mn-lt"/>
                          <a:ea typeface="+mn-ea"/>
                          <a:cs typeface="+mn-cs"/>
                        </a:rPr>
                        <a:t>Crop map (most suitable by area)</a:t>
                      </a: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600" b="0" kern="1200" baseline="0" noProof="0" dirty="0">
                          <a:solidFill>
                            <a:schemeClr val="dk1"/>
                          </a:solidFill>
                          <a:latin typeface="+mn-lt"/>
                          <a:ea typeface="+mn-ea"/>
                          <a:cs typeface="+mn-cs"/>
                        </a:rPr>
                        <a:t>Crop calendar</a:t>
                      </a:r>
                    </a:p>
                    <a:p>
                      <a:pPr marL="88900" lvl="0" indent="-88900">
                        <a:buFont typeface="Arial" pitchFamily="34" charset="0"/>
                        <a:buChar char="•"/>
                      </a:pPr>
                      <a:r>
                        <a:rPr lang="en-GB" sz="1600" b="0" kern="1200" baseline="0" noProof="0" dirty="0">
                          <a:solidFill>
                            <a:schemeClr val="dk1"/>
                          </a:solidFill>
                          <a:latin typeface="+mn-lt"/>
                          <a:ea typeface="+mn-ea"/>
                          <a:cs typeface="+mn-cs"/>
                        </a:rPr>
                        <a:t>Future water demand</a:t>
                      </a:r>
                    </a:p>
                    <a:p>
                      <a:pPr marL="88900" lvl="0" indent="-88900">
                        <a:buFont typeface="Arial" pitchFamily="34" charset="0"/>
                        <a:buChar char="•"/>
                      </a:pPr>
                      <a:r>
                        <a:rPr lang="en-GB" sz="1600" b="0" kern="1200" baseline="0" noProof="0" dirty="0">
                          <a:solidFill>
                            <a:schemeClr val="dk1"/>
                          </a:solidFill>
                          <a:latin typeface="+mn-lt"/>
                          <a:ea typeface="+mn-ea"/>
                          <a:cs typeface="+mn-cs"/>
                        </a:rPr>
                        <a:t>Fertilizer demand</a:t>
                      </a:r>
                    </a:p>
                  </a:txBody>
                  <a:tcPr marL="73850" marR="73850"/>
                </a:tc>
                <a:extLst>
                  <a:ext uri="{0D108BD9-81ED-4DB2-BD59-A6C34878D82A}">
                    <a16:rowId xmlns:a16="http://schemas.microsoft.com/office/drawing/2014/main" val="10004"/>
                  </a:ext>
                </a:extLst>
              </a:tr>
            </a:tbl>
          </a:graphicData>
        </a:graphic>
      </p:graphicFrame>
      <p:sp>
        <p:nvSpPr>
          <p:cNvPr id="4" name="Title 5"/>
          <p:cNvSpPr txBox="1">
            <a:spLocks/>
          </p:cNvSpPr>
          <p:nvPr/>
        </p:nvSpPr>
        <p:spPr>
          <a:xfrm>
            <a:off x="1735182" y="204953"/>
            <a:ext cx="8721636" cy="6621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Examples of modelling tools</a:t>
            </a:r>
          </a:p>
        </p:txBody>
      </p:sp>
    </p:spTree>
    <p:extLst>
      <p:ext uri="{BB962C8B-B14F-4D97-AF65-F5344CB8AC3E}">
        <p14:creationId xmlns:p14="http://schemas.microsoft.com/office/powerpoint/2010/main" val="90552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3725026142"/>
              </p:ext>
            </p:extLst>
          </p:nvPr>
        </p:nvGraphicFramePr>
        <p:xfrm>
          <a:off x="12467" y="1907627"/>
          <a:ext cx="12105306" cy="5264505"/>
        </p:xfrm>
        <a:graphic>
          <a:graphicData uri="http://schemas.openxmlformats.org/drawingml/2006/table">
            <a:tbl>
              <a:tblPr firstRow="1" bandRow="1">
                <a:tableStyleId>{5C22544A-7EE6-4342-B048-85BDC9FD1C3A}</a:tableStyleId>
              </a:tblPr>
              <a:tblGrid>
                <a:gridCol w="12105306">
                  <a:extLst>
                    <a:ext uri="{9D8B030D-6E8A-4147-A177-3AD203B41FA5}">
                      <a16:colId xmlns:a16="http://schemas.microsoft.com/office/drawing/2014/main" val="20000"/>
                    </a:ext>
                  </a:extLst>
                </a:gridCol>
              </a:tblGrid>
              <a:tr h="2165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t>quantifying the FEW-NEXUS</a:t>
                      </a:r>
                    </a:p>
                    <a:p>
                      <a:pPr algn="ctr"/>
                      <a:endParaRPr lang="en-GB" sz="1600" b="0" noProof="0" dirty="0"/>
                    </a:p>
                  </a:txBody>
                  <a:tcPr marL="121920" marR="121920" anchor="ctr">
                    <a:noFill/>
                  </a:tcPr>
                </a:tc>
                <a:extLst>
                  <a:ext uri="{0D108BD9-81ED-4DB2-BD59-A6C34878D82A}">
                    <a16:rowId xmlns:a16="http://schemas.microsoft.com/office/drawing/2014/main" val="10000"/>
                  </a:ext>
                </a:extLst>
              </a:tr>
              <a:tr h="4685385">
                <a:tc>
                  <a:txBody>
                    <a:bodyPr/>
                    <a:lstStyle/>
                    <a:p>
                      <a:pPr algn="ctr"/>
                      <a:r>
                        <a:rPr lang="en-GB" sz="1400" noProof="0" dirty="0"/>
                        <a:t>EMISSIONS</a:t>
                      </a:r>
                    </a:p>
                    <a:p>
                      <a:pPr algn="ctr"/>
                      <a:r>
                        <a:rPr lang="en-GB" sz="1400" noProof="0" dirty="0"/>
                        <a:t>EMISSIONS</a:t>
                      </a:r>
                    </a:p>
                  </a:txBody>
                  <a:tcPr marL="121920" marR="121920" anchor="ctr">
                    <a:noFill/>
                  </a:tcPr>
                </a:tc>
                <a:extLst>
                  <a:ext uri="{0D108BD9-81ED-4DB2-BD59-A6C34878D82A}">
                    <a16:rowId xmlns:a16="http://schemas.microsoft.com/office/drawing/2014/main" val="10001"/>
                  </a:ext>
                </a:extLst>
              </a:tr>
            </a:tbl>
          </a:graphicData>
        </a:graphic>
      </p:graphicFrame>
      <p:sp>
        <p:nvSpPr>
          <p:cNvPr id="21" name="Title 5"/>
          <p:cNvSpPr txBox="1">
            <a:spLocks/>
          </p:cNvSpPr>
          <p:nvPr/>
        </p:nvSpPr>
        <p:spPr>
          <a:xfrm>
            <a:off x="233482" y="6127"/>
            <a:ext cx="3187025" cy="11992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dirty="0"/>
              <a:t>CLEWS</a:t>
            </a:r>
          </a:p>
        </p:txBody>
      </p:sp>
      <p:grpSp>
        <p:nvGrpSpPr>
          <p:cNvPr id="2" name="Group 1"/>
          <p:cNvGrpSpPr/>
          <p:nvPr/>
        </p:nvGrpSpPr>
        <p:grpSpPr>
          <a:xfrm>
            <a:off x="2114551" y="1219079"/>
            <a:ext cx="7250015" cy="2731702"/>
            <a:chOff x="1726581" y="1093176"/>
            <a:chExt cx="6481074" cy="3210794"/>
          </a:xfrm>
        </p:grpSpPr>
        <p:sp>
          <p:nvSpPr>
            <p:cNvPr id="3" name="Freeform 2"/>
            <p:cNvSpPr/>
            <p:nvPr/>
          </p:nvSpPr>
          <p:spPr>
            <a:xfrm>
              <a:off x="3516330" y="1093176"/>
              <a:ext cx="2518336" cy="1004950"/>
            </a:xfrm>
            <a:custGeom>
              <a:avLst/>
              <a:gdLst>
                <a:gd name="connsiteX0" fmla="*/ 0 w 2777306"/>
                <a:gd name="connsiteY0" fmla="*/ 334406 h 2006393"/>
                <a:gd name="connsiteX1" fmla="*/ 334406 w 2777306"/>
                <a:gd name="connsiteY1" fmla="*/ 0 h 2006393"/>
                <a:gd name="connsiteX2" fmla="*/ 2442900 w 2777306"/>
                <a:gd name="connsiteY2" fmla="*/ 0 h 2006393"/>
                <a:gd name="connsiteX3" fmla="*/ 2777306 w 2777306"/>
                <a:gd name="connsiteY3" fmla="*/ 334406 h 2006393"/>
                <a:gd name="connsiteX4" fmla="*/ 2777306 w 2777306"/>
                <a:gd name="connsiteY4" fmla="*/ 1671987 h 2006393"/>
                <a:gd name="connsiteX5" fmla="*/ 2442900 w 2777306"/>
                <a:gd name="connsiteY5" fmla="*/ 2006393 h 2006393"/>
                <a:gd name="connsiteX6" fmla="*/ 334406 w 2777306"/>
                <a:gd name="connsiteY6" fmla="*/ 2006393 h 2006393"/>
                <a:gd name="connsiteX7" fmla="*/ 0 w 2777306"/>
                <a:gd name="connsiteY7" fmla="*/ 1671987 h 2006393"/>
                <a:gd name="connsiteX8" fmla="*/ 0 w 2777306"/>
                <a:gd name="connsiteY8" fmla="*/ 334406 h 200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306" h="2006393">
                  <a:moveTo>
                    <a:pt x="0" y="334406"/>
                  </a:moveTo>
                  <a:cubicBezTo>
                    <a:pt x="0" y="149719"/>
                    <a:pt x="149719" y="0"/>
                    <a:pt x="334406" y="0"/>
                  </a:cubicBezTo>
                  <a:lnTo>
                    <a:pt x="2442900" y="0"/>
                  </a:lnTo>
                  <a:cubicBezTo>
                    <a:pt x="2627587" y="0"/>
                    <a:pt x="2777306" y="149719"/>
                    <a:pt x="2777306" y="334406"/>
                  </a:cubicBezTo>
                  <a:lnTo>
                    <a:pt x="2777306" y="1671987"/>
                  </a:lnTo>
                  <a:cubicBezTo>
                    <a:pt x="2777306" y="1856674"/>
                    <a:pt x="2627587" y="2006393"/>
                    <a:pt x="2442900" y="2006393"/>
                  </a:cubicBezTo>
                  <a:lnTo>
                    <a:pt x="334406" y="2006393"/>
                  </a:lnTo>
                  <a:cubicBezTo>
                    <a:pt x="149719" y="2006393"/>
                    <a:pt x="0" y="1856674"/>
                    <a:pt x="0" y="1671987"/>
                  </a:cubicBezTo>
                  <a:lnTo>
                    <a:pt x="0" y="334406"/>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0344" tIns="250344" rIns="250344" bIns="250344" numCol="1" spcCol="1270" anchor="ctr" anchorCtr="0">
              <a:noAutofit/>
            </a:bodyPr>
            <a:lstStyle/>
            <a:p>
              <a:pPr lvl="0" algn="ctr" defTabSz="1778000">
                <a:lnSpc>
                  <a:spcPct val="90000"/>
                </a:lnSpc>
                <a:spcBef>
                  <a:spcPct val="0"/>
                </a:spcBef>
                <a:spcAft>
                  <a:spcPct val="35000"/>
                </a:spcAft>
              </a:pPr>
              <a:r>
                <a:rPr lang="en-GB" sz="4000" b="1" kern="1200" dirty="0"/>
                <a:t>Energy</a:t>
              </a:r>
              <a:endParaRPr lang="en-GB" sz="4000" kern="1200" dirty="0"/>
            </a:p>
          </p:txBody>
        </p:sp>
        <p:sp>
          <p:nvSpPr>
            <p:cNvPr id="9" name="Freeform 8"/>
            <p:cNvSpPr/>
            <p:nvPr/>
          </p:nvSpPr>
          <p:spPr>
            <a:xfrm>
              <a:off x="5529054" y="3089085"/>
              <a:ext cx="2678601" cy="1214885"/>
            </a:xfrm>
            <a:custGeom>
              <a:avLst/>
              <a:gdLst>
                <a:gd name="connsiteX0" fmla="*/ 0 w 2777306"/>
                <a:gd name="connsiteY0" fmla="*/ 334406 h 2006393"/>
                <a:gd name="connsiteX1" fmla="*/ 334406 w 2777306"/>
                <a:gd name="connsiteY1" fmla="*/ 0 h 2006393"/>
                <a:gd name="connsiteX2" fmla="*/ 2442900 w 2777306"/>
                <a:gd name="connsiteY2" fmla="*/ 0 h 2006393"/>
                <a:gd name="connsiteX3" fmla="*/ 2777306 w 2777306"/>
                <a:gd name="connsiteY3" fmla="*/ 334406 h 2006393"/>
                <a:gd name="connsiteX4" fmla="*/ 2777306 w 2777306"/>
                <a:gd name="connsiteY4" fmla="*/ 1671987 h 2006393"/>
                <a:gd name="connsiteX5" fmla="*/ 2442900 w 2777306"/>
                <a:gd name="connsiteY5" fmla="*/ 2006393 h 2006393"/>
                <a:gd name="connsiteX6" fmla="*/ 334406 w 2777306"/>
                <a:gd name="connsiteY6" fmla="*/ 2006393 h 2006393"/>
                <a:gd name="connsiteX7" fmla="*/ 0 w 2777306"/>
                <a:gd name="connsiteY7" fmla="*/ 1671987 h 2006393"/>
                <a:gd name="connsiteX8" fmla="*/ 0 w 2777306"/>
                <a:gd name="connsiteY8" fmla="*/ 334406 h 200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306" h="2006393">
                  <a:moveTo>
                    <a:pt x="0" y="334406"/>
                  </a:moveTo>
                  <a:cubicBezTo>
                    <a:pt x="0" y="149719"/>
                    <a:pt x="149719" y="0"/>
                    <a:pt x="334406" y="0"/>
                  </a:cubicBezTo>
                  <a:lnTo>
                    <a:pt x="2442900" y="0"/>
                  </a:lnTo>
                  <a:cubicBezTo>
                    <a:pt x="2627587" y="0"/>
                    <a:pt x="2777306" y="149719"/>
                    <a:pt x="2777306" y="334406"/>
                  </a:cubicBezTo>
                  <a:lnTo>
                    <a:pt x="2777306" y="1671987"/>
                  </a:lnTo>
                  <a:cubicBezTo>
                    <a:pt x="2777306" y="1856674"/>
                    <a:pt x="2627587" y="2006393"/>
                    <a:pt x="2442900" y="2006393"/>
                  </a:cubicBezTo>
                  <a:lnTo>
                    <a:pt x="334406" y="2006393"/>
                  </a:lnTo>
                  <a:cubicBezTo>
                    <a:pt x="149719" y="2006393"/>
                    <a:pt x="0" y="1856674"/>
                    <a:pt x="0" y="1671987"/>
                  </a:cubicBezTo>
                  <a:lnTo>
                    <a:pt x="0" y="334406"/>
                  </a:lnTo>
                  <a:close/>
                </a:path>
              </a:pathLst>
            </a:cu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0344" tIns="250344" rIns="250344" bIns="250344" numCol="1" spcCol="1270" anchor="ctr" anchorCtr="0">
              <a:noAutofit/>
            </a:bodyPr>
            <a:lstStyle/>
            <a:p>
              <a:pPr lvl="0" algn="ctr" defTabSz="1778000">
                <a:lnSpc>
                  <a:spcPct val="100000"/>
                </a:lnSpc>
                <a:spcBef>
                  <a:spcPct val="0"/>
                </a:spcBef>
                <a:spcAft>
                  <a:spcPts val="0"/>
                </a:spcAft>
              </a:pPr>
              <a:r>
                <a:rPr lang="en-GB" sz="4000" b="1" dirty="0"/>
                <a:t>Land - </a:t>
              </a:r>
              <a:r>
                <a:rPr lang="en-GB" sz="4000" b="1" kern="1200" dirty="0"/>
                <a:t>Food</a:t>
              </a:r>
            </a:p>
          </p:txBody>
        </p:sp>
        <p:sp>
          <p:nvSpPr>
            <p:cNvPr id="11" name="Freeform 10"/>
            <p:cNvSpPr/>
            <p:nvPr/>
          </p:nvSpPr>
          <p:spPr>
            <a:xfrm>
              <a:off x="1726581" y="3057503"/>
              <a:ext cx="2518336" cy="1169345"/>
            </a:xfrm>
            <a:custGeom>
              <a:avLst/>
              <a:gdLst>
                <a:gd name="connsiteX0" fmla="*/ 0 w 2777306"/>
                <a:gd name="connsiteY0" fmla="*/ 334406 h 2006393"/>
                <a:gd name="connsiteX1" fmla="*/ 334406 w 2777306"/>
                <a:gd name="connsiteY1" fmla="*/ 0 h 2006393"/>
                <a:gd name="connsiteX2" fmla="*/ 2442900 w 2777306"/>
                <a:gd name="connsiteY2" fmla="*/ 0 h 2006393"/>
                <a:gd name="connsiteX3" fmla="*/ 2777306 w 2777306"/>
                <a:gd name="connsiteY3" fmla="*/ 334406 h 2006393"/>
                <a:gd name="connsiteX4" fmla="*/ 2777306 w 2777306"/>
                <a:gd name="connsiteY4" fmla="*/ 1671987 h 2006393"/>
                <a:gd name="connsiteX5" fmla="*/ 2442900 w 2777306"/>
                <a:gd name="connsiteY5" fmla="*/ 2006393 h 2006393"/>
                <a:gd name="connsiteX6" fmla="*/ 334406 w 2777306"/>
                <a:gd name="connsiteY6" fmla="*/ 2006393 h 2006393"/>
                <a:gd name="connsiteX7" fmla="*/ 0 w 2777306"/>
                <a:gd name="connsiteY7" fmla="*/ 1671987 h 2006393"/>
                <a:gd name="connsiteX8" fmla="*/ 0 w 2777306"/>
                <a:gd name="connsiteY8" fmla="*/ 334406 h 200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306" h="2006393">
                  <a:moveTo>
                    <a:pt x="0" y="334406"/>
                  </a:moveTo>
                  <a:cubicBezTo>
                    <a:pt x="0" y="149719"/>
                    <a:pt x="149719" y="0"/>
                    <a:pt x="334406" y="0"/>
                  </a:cubicBezTo>
                  <a:lnTo>
                    <a:pt x="2442900" y="0"/>
                  </a:lnTo>
                  <a:cubicBezTo>
                    <a:pt x="2627587" y="0"/>
                    <a:pt x="2777306" y="149719"/>
                    <a:pt x="2777306" y="334406"/>
                  </a:cubicBezTo>
                  <a:lnTo>
                    <a:pt x="2777306" y="1671987"/>
                  </a:lnTo>
                  <a:cubicBezTo>
                    <a:pt x="2777306" y="1856674"/>
                    <a:pt x="2627587" y="2006393"/>
                    <a:pt x="2442900" y="2006393"/>
                  </a:cubicBezTo>
                  <a:lnTo>
                    <a:pt x="334406" y="2006393"/>
                  </a:lnTo>
                  <a:cubicBezTo>
                    <a:pt x="149719" y="2006393"/>
                    <a:pt x="0" y="1856674"/>
                    <a:pt x="0" y="1671987"/>
                  </a:cubicBezTo>
                  <a:lnTo>
                    <a:pt x="0" y="334406"/>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0344" tIns="250344" rIns="250344" bIns="250344" numCol="1" spcCol="1270" anchor="ctr" anchorCtr="0">
              <a:noAutofit/>
            </a:bodyPr>
            <a:lstStyle/>
            <a:p>
              <a:pPr lvl="0" algn="ctr" defTabSz="1778000">
                <a:lnSpc>
                  <a:spcPct val="90000"/>
                </a:lnSpc>
                <a:spcBef>
                  <a:spcPct val="0"/>
                </a:spcBef>
                <a:spcAft>
                  <a:spcPct val="35000"/>
                </a:spcAft>
              </a:pPr>
              <a:r>
                <a:rPr lang="en-GB" sz="4000" b="1" kern="1200" dirty="0"/>
                <a:t>Water</a:t>
              </a:r>
              <a:endParaRPr lang="en-GB" sz="4000" kern="1200" dirty="0"/>
            </a:p>
          </p:txBody>
        </p:sp>
      </p:grpSp>
      <p:sp>
        <p:nvSpPr>
          <p:cNvPr id="14" name="Left-Right Arrow 13"/>
          <p:cNvSpPr/>
          <p:nvPr/>
        </p:nvSpPr>
        <p:spPr>
          <a:xfrm flipV="1">
            <a:off x="4853160" y="3106636"/>
            <a:ext cx="1618939" cy="412195"/>
          </a:xfrm>
          <a:prstGeom prst="lef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Left-Right Arrow 21"/>
          <p:cNvSpPr/>
          <p:nvPr/>
        </p:nvSpPr>
        <p:spPr>
          <a:xfrm rot="2615760" flipV="1">
            <a:off x="6446095" y="2346263"/>
            <a:ext cx="1263554" cy="275384"/>
          </a:xfrm>
          <a:prstGeom prst="lef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3" name="Left-Right Arrow 22"/>
          <p:cNvSpPr/>
          <p:nvPr/>
        </p:nvSpPr>
        <p:spPr>
          <a:xfrm rot="18983425" flipV="1">
            <a:off x="3475626" y="2300095"/>
            <a:ext cx="1419536" cy="367721"/>
          </a:xfrm>
          <a:prstGeom prst="lef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pic>
        <p:nvPicPr>
          <p:cNvPr id="18" name="Picture 17"/>
          <p:cNvPicPr>
            <a:picLocks noChangeAspect="1"/>
          </p:cNvPicPr>
          <p:nvPr/>
        </p:nvPicPr>
        <p:blipFill>
          <a:blip r:embed="rId3"/>
          <a:stretch>
            <a:fillRect/>
          </a:stretch>
        </p:blipFill>
        <p:spPr>
          <a:xfrm>
            <a:off x="462843" y="3019329"/>
            <a:ext cx="1187354" cy="799552"/>
          </a:xfrm>
          <a:prstGeom prst="rect">
            <a:avLst/>
          </a:prstGeom>
        </p:spPr>
      </p:pic>
      <p:pic>
        <p:nvPicPr>
          <p:cNvPr id="24" name="Picture 2" descr="http://www.osemosys.org/uploads/1/8/5/0/18504136/logo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3899" y="394138"/>
            <a:ext cx="2957504" cy="78034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iiasa.ac.at/Research/LUC/images/EcolEcon-big.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86895" y="2466930"/>
            <a:ext cx="2233838" cy="167537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7724" y="5410704"/>
            <a:ext cx="4181163" cy="1178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7252" y="5719741"/>
            <a:ext cx="2394242" cy="61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Up Arrow 4"/>
          <p:cNvSpPr/>
          <p:nvPr/>
        </p:nvSpPr>
        <p:spPr>
          <a:xfrm>
            <a:off x="3523112" y="4222596"/>
            <a:ext cx="1554001" cy="294797"/>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own Arrow 6"/>
          <p:cNvSpPr/>
          <p:nvPr/>
        </p:nvSpPr>
        <p:spPr>
          <a:xfrm>
            <a:off x="890276" y="4717722"/>
            <a:ext cx="1460986" cy="318710"/>
          </a:xfrm>
          <a:prstGeom prst="downArrow">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ounded Rectangle 11"/>
          <p:cNvSpPr/>
          <p:nvPr/>
        </p:nvSpPr>
        <p:spPr>
          <a:xfrm>
            <a:off x="3676841" y="4586561"/>
            <a:ext cx="4484520" cy="449871"/>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err="1"/>
              <a:t>Climate</a:t>
            </a:r>
            <a:endParaRPr lang="es-MX" sz="3600"/>
          </a:p>
        </p:txBody>
      </p:sp>
      <p:sp>
        <p:nvSpPr>
          <p:cNvPr id="27" name="Rectangle 26"/>
          <p:cNvSpPr/>
          <p:nvPr/>
        </p:nvSpPr>
        <p:spPr>
          <a:xfrm>
            <a:off x="9498842" y="3556464"/>
            <a:ext cx="844982" cy="523220"/>
          </a:xfrm>
          <a:prstGeom prst="rect">
            <a:avLst/>
          </a:prstGeom>
        </p:spPr>
        <p:txBody>
          <a:bodyPr wrap="square">
            <a:spAutoFit/>
          </a:bodyPr>
          <a:lstStyle/>
          <a:p>
            <a:r>
              <a:rPr lang="es-MX" sz="2800"/>
              <a:t>AEZ</a:t>
            </a:r>
          </a:p>
        </p:txBody>
      </p:sp>
      <p:sp>
        <p:nvSpPr>
          <p:cNvPr id="28" name="Up Arrow 27"/>
          <p:cNvSpPr/>
          <p:nvPr/>
        </p:nvSpPr>
        <p:spPr>
          <a:xfrm>
            <a:off x="6434887" y="4222596"/>
            <a:ext cx="1554001" cy="294797"/>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Up Arrow 29"/>
          <p:cNvSpPr/>
          <p:nvPr/>
        </p:nvSpPr>
        <p:spPr>
          <a:xfrm>
            <a:off x="4971377" y="4179695"/>
            <a:ext cx="1554001" cy="337698"/>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5" name="Rectangle 1024"/>
          <p:cNvSpPr/>
          <p:nvPr/>
        </p:nvSpPr>
        <p:spPr>
          <a:xfrm>
            <a:off x="206850" y="5320782"/>
            <a:ext cx="2220480" cy="707886"/>
          </a:xfrm>
          <a:prstGeom prst="rect">
            <a:avLst/>
          </a:prstGeom>
        </p:spPr>
        <p:txBody>
          <a:bodyPr wrap="none">
            <a:spAutoFit/>
          </a:bodyPr>
          <a:lstStyle/>
          <a:p>
            <a:r>
              <a:rPr lang="es-MX" sz="4000"/>
              <a:t>Emissions</a:t>
            </a:r>
          </a:p>
        </p:txBody>
      </p:sp>
      <p:cxnSp>
        <p:nvCxnSpPr>
          <p:cNvPr id="1034" name="Straight Connector 1033"/>
          <p:cNvCxnSpPr/>
          <p:nvPr/>
        </p:nvCxnSpPr>
        <p:spPr>
          <a:xfrm flipH="1" flipV="1">
            <a:off x="3062083" y="3987735"/>
            <a:ext cx="5201022" cy="36956"/>
          </a:xfrm>
          <a:prstGeom prst="line">
            <a:avLst/>
          </a:prstGeom>
          <a:ln w="38100">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cxnSp>
        <p:nvCxnSpPr>
          <p:cNvPr id="1036" name="Straight Connector 1035"/>
          <p:cNvCxnSpPr/>
          <p:nvPr/>
        </p:nvCxnSpPr>
        <p:spPr>
          <a:xfrm flipH="1">
            <a:off x="1826994" y="4024690"/>
            <a:ext cx="1235089" cy="561871"/>
          </a:xfrm>
          <a:prstGeom prst="line">
            <a:avLst/>
          </a:prstGeom>
          <a:ln w="38100">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042" name="Rectangle 1041"/>
          <p:cNvSpPr/>
          <p:nvPr/>
        </p:nvSpPr>
        <p:spPr>
          <a:xfrm>
            <a:off x="9381866" y="-25846"/>
            <a:ext cx="2550956" cy="1200329"/>
          </a:xfrm>
          <a:prstGeom prst="rect">
            <a:avLst/>
          </a:prstGeom>
        </p:spPr>
        <p:txBody>
          <a:bodyPr wrap="square">
            <a:spAutoFit/>
          </a:bodyPr>
          <a:lstStyle/>
          <a:p>
            <a:pPr algn="r"/>
            <a:r>
              <a:rPr lang="es-MX" sz="3600"/>
              <a:t>Integrated assessment</a:t>
            </a:r>
          </a:p>
        </p:txBody>
      </p:sp>
    </p:spTree>
    <p:extLst>
      <p:ext uri="{BB962C8B-B14F-4D97-AF65-F5344CB8AC3E}">
        <p14:creationId xmlns:p14="http://schemas.microsoft.com/office/powerpoint/2010/main" val="206952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1" nodeType="clickEffect">
                                  <p:stCondLst>
                                    <p:cond delay="0"/>
                                  </p:stCondLst>
                                  <p:childTnLst>
                                    <p:animMotion origin="layout" path="M 3.72232E-6 2.59259E-6 L -0.02775 0.0074 C -0.03361 0.00903 -0.0422 0.01018 -0.05145 0.01111 C -0.06187 0.01203 -0.0702 0.01227 -0.07607 0.01203 L -0.1042 0.00972 " pathEditMode="relative" rAng="10622344" ptsTypes="FffFF">
                                      <p:cBhvr>
                                        <p:cTn id="14" dur="1000" fill="hold"/>
                                        <p:tgtEl>
                                          <p:spTgt spid="23"/>
                                        </p:tgtEl>
                                        <p:attrNameLst>
                                          <p:attrName>ppt_x</p:attrName>
                                          <p:attrName>ppt_y</p:attrName>
                                        </p:attrNameLst>
                                      </p:cBhvr>
                                      <p:rCtr x="-5197" y="810"/>
                                    </p:animMotion>
                                  </p:childTnLst>
                                </p:cTn>
                              </p:par>
                              <p:par>
                                <p:cTn id="15" presetID="37" presetClass="path" presetSubtype="0" accel="50000" decel="50000" fill="hold" grpId="1" nodeType="withEffect">
                                  <p:stCondLst>
                                    <p:cond delay="0"/>
                                  </p:stCondLst>
                                  <p:childTnLst>
                                    <p:animMotion origin="layout" path="M 1.47174E-6 -4.81481E-6 L -0.02774 0.00741 C -0.0336 0.00903 -0.0422 0.01019 -0.05145 0.01112 C -0.06187 0.01204 -0.0702 0.01227 -0.07606 0.01204 L -0.1042 0.00973 " pathEditMode="relative" rAng="10622344" ptsTypes="FffFF">
                                      <p:cBhvr>
                                        <p:cTn id="16" dur="1000" fill="hold"/>
                                        <p:tgtEl>
                                          <p:spTgt spid="22"/>
                                        </p:tgtEl>
                                        <p:attrNameLst>
                                          <p:attrName>ppt_x</p:attrName>
                                          <p:attrName>ppt_y</p:attrName>
                                        </p:attrNameLst>
                                      </p:cBhvr>
                                      <p:rCtr x="-5197" y="810"/>
                                    </p:animMotion>
                                  </p:childTnLst>
                                </p:cTn>
                              </p:par>
                              <p:par>
                                <p:cTn id="17" presetID="37" presetClass="path" presetSubtype="0" accel="50000" decel="50000" fill="hold" grpId="1" nodeType="withEffect">
                                  <p:stCondLst>
                                    <p:cond delay="0"/>
                                  </p:stCondLst>
                                  <p:childTnLst>
                                    <p:animMotion origin="layout" path="M 2.90701E-6 1.11111E-6 L -0.02774 0.00741 C -0.03361 0.00903 -0.0422 0.01018 -0.05145 0.01111 C -0.06187 0.01204 -0.0702 0.01227 -0.07606 0.01204 L -0.1042 0.00972 " pathEditMode="relative" rAng="10622344" ptsTypes="FffFF">
                                      <p:cBhvr>
                                        <p:cTn id="18" dur="1000" fill="hold"/>
                                        <p:tgtEl>
                                          <p:spTgt spid="14"/>
                                        </p:tgtEl>
                                        <p:attrNameLst>
                                          <p:attrName>ppt_x</p:attrName>
                                          <p:attrName>ppt_y</p:attrName>
                                        </p:attrNameLst>
                                      </p:cBhvr>
                                      <p:rCtr x="-5197" y="810"/>
                                    </p:animMotion>
                                  </p:childTnLst>
                                </p:cTn>
                              </p:par>
                              <p:par>
                                <p:cTn id="19" presetID="37" presetClass="path" presetSubtype="0" accel="50000" decel="50000" fill="hold" nodeType="withEffect">
                                  <p:stCondLst>
                                    <p:cond delay="0"/>
                                  </p:stCondLst>
                                  <p:childTnLst>
                                    <p:animMotion origin="layout" path="M -4.84501E-6 4.07407E-6 L -0.02774 0.0074 C -0.0336 0.00902 -0.04219 0.01018 -0.05144 0.01111 C -0.06186 0.01203 -0.0702 0.01226 -0.07606 0.01203 L -0.10419 0.00972 " pathEditMode="relative" rAng="10622344" ptsTypes="FffFF">
                                      <p:cBhvr>
                                        <p:cTn id="20" dur="1000" fill="hold"/>
                                        <p:tgtEl>
                                          <p:spTgt spid="2"/>
                                        </p:tgtEl>
                                        <p:attrNameLst>
                                          <p:attrName>ppt_x</p:attrName>
                                          <p:attrName>ppt_y</p:attrName>
                                        </p:attrNameLst>
                                      </p:cBhvr>
                                      <p:rCtr x="-5197" y="810"/>
                                    </p:animMotion>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4" presetClass="path" presetSubtype="0" accel="50000" decel="50000" fill="hold" nodeType="clickEffect">
                                  <p:stCondLst>
                                    <p:cond delay="0"/>
                                  </p:stCondLst>
                                  <p:childTnLst>
                                    <p:animMotion origin="layout" path="M 0 0 L 0 -0.25 E" pathEditMode="relative" ptsTypes="">
                                      <p:cBhvr>
                                        <p:cTn id="30" dur="2000" fill="hold"/>
                                        <p:tgtEl>
                                          <p:spTgt spid="26"/>
                                        </p:tgtEl>
                                        <p:attrNameLst>
                                          <p:attrName>ppt_x</p:attrName>
                                          <p:attrName>ppt_y</p:attrName>
                                        </p:attrNameLst>
                                      </p:cBhvr>
                                    </p:animMotion>
                                  </p:childTnLst>
                                </p:cTn>
                              </p:par>
                              <p:par>
                                <p:cTn id="31" presetID="6" presetClass="emph" presetSubtype="0" fill="hold" nodeType="withEffect">
                                  <p:stCondLst>
                                    <p:cond delay="0"/>
                                  </p:stCondLst>
                                  <p:childTnLst>
                                    <p:animScale>
                                      <p:cBhvr>
                                        <p:cTn id="32" dur="20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2" grpId="0" animBg="1"/>
      <p:bldP spid="22" grpId="1" animBg="1"/>
      <p:bldP spid="23" grpId="0" animBg="1"/>
      <p:bldP spid="2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Water management modelling</a:t>
            </a:r>
          </a:p>
        </p:txBody>
      </p:sp>
      <p:grpSp>
        <p:nvGrpSpPr>
          <p:cNvPr id="50" name="Group 49"/>
          <p:cNvGrpSpPr/>
          <p:nvPr/>
        </p:nvGrpSpPr>
        <p:grpSpPr>
          <a:xfrm>
            <a:off x="4732655" y="1471826"/>
            <a:ext cx="2726690" cy="1469494"/>
            <a:chOff x="4732655" y="1471826"/>
            <a:chExt cx="2726690" cy="1469494"/>
          </a:xfrm>
        </p:grpSpPr>
        <p:sp>
          <p:nvSpPr>
            <p:cNvPr id="7" name="TextBox 6"/>
            <p:cNvSpPr txBox="1"/>
            <p:nvPr/>
          </p:nvSpPr>
          <p:spPr>
            <a:xfrm>
              <a:off x="4732655" y="1471826"/>
              <a:ext cx="2726690" cy="430887"/>
            </a:xfrm>
            <a:prstGeom prst="rect">
              <a:avLst/>
            </a:prstGeom>
            <a:noFill/>
          </p:spPr>
          <p:txBody>
            <a:bodyPr wrap="square" rtlCol="0">
              <a:spAutoFit/>
            </a:bodyPr>
            <a:lstStyle/>
            <a:p>
              <a:r>
                <a:rPr lang="en-GB" sz="2200" b="1" dirty="0"/>
                <a:t>Water for energy</a:t>
              </a:r>
            </a:p>
          </p:txBody>
        </p:sp>
        <p:cxnSp>
          <p:nvCxnSpPr>
            <p:cNvPr id="8" name="Straight Arrow Connector 7"/>
            <p:cNvCxnSpPr/>
            <p:nvPr/>
          </p:nvCxnSpPr>
          <p:spPr>
            <a:xfrm flipV="1">
              <a:off x="5760720" y="1902714"/>
              <a:ext cx="10493" cy="1038606"/>
            </a:xfrm>
            <a:prstGeom prst="straightConnector1">
              <a:avLst/>
            </a:prstGeom>
            <a:ln w="107950">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grpSp>
      <p:sp>
        <p:nvSpPr>
          <p:cNvPr id="9" name="Oval 5"/>
          <p:cNvSpPr>
            <a:spLocks noChangeArrowheads="1"/>
          </p:cNvSpPr>
          <p:nvPr/>
        </p:nvSpPr>
        <p:spPr bwMode="auto">
          <a:xfrm>
            <a:off x="4216400" y="2957513"/>
            <a:ext cx="3171825" cy="1830388"/>
          </a:xfrm>
          <a:prstGeom prst="ellipse">
            <a:avLst/>
          </a:prstGeom>
          <a:solidFill>
            <a:schemeClr val="accent2">
              <a:lumMod val="75000"/>
            </a:schemeClr>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11" name="Rectangle 6"/>
          <p:cNvSpPr>
            <a:spLocks noChangeArrowheads="1"/>
          </p:cNvSpPr>
          <p:nvPr/>
        </p:nvSpPr>
        <p:spPr bwMode="auto">
          <a:xfrm>
            <a:off x="4919663" y="3275013"/>
            <a:ext cx="1879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Arial" panose="020B0604020202020204" pitchFamily="34" charset="0"/>
              </a:rPr>
              <a:t>Water quantity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5005388" y="3579813"/>
            <a:ext cx="17097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Arial" panose="020B0604020202020204" pitchFamily="34" charset="0"/>
              </a:rPr>
              <a:t>Water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4652963" y="3884613"/>
            <a:ext cx="24225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Arial" panose="020B0604020202020204" pitchFamily="34" charset="0"/>
              </a:rPr>
              <a:t>Seasonality of flow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110163" y="4191001"/>
            <a:ext cx="1435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FFFFFF"/>
                </a:solidFill>
                <a:effectLst/>
                <a:latin typeface="Arial" panose="020B0604020202020204" pitchFamily="34" charset="0"/>
              </a:rPr>
              <a:t>Regulation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0"/>
          <p:cNvSpPr>
            <a:spLocks noChangeArrowheads="1"/>
          </p:cNvSpPr>
          <p:nvPr/>
        </p:nvSpPr>
        <p:spPr bwMode="auto">
          <a:xfrm>
            <a:off x="2190750" y="2049463"/>
            <a:ext cx="29368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 name="Rectangle 12"/>
          <p:cNvSpPr>
            <a:spLocks noChangeArrowheads="1"/>
          </p:cNvSpPr>
          <p:nvPr/>
        </p:nvSpPr>
        <p:spPr bwMode="auto">
          <a:xfrm>
            <a:off x="8031163" y="3948113"/>
            <a:ext cx="20605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 name="Rectangle 14"/>
          <p:cNvSpPr>
            <a:spLocks noChangeArrowheads="1"/>
          </p:cNvSpPr>
          <p:nvPr/>
        </p:nvSpPr>
        <p:spPr bwMode="auto">
          <a:xfrm>
            <a:off x="6464300" y="5338763"/>
            <a:ext cx="23701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 name="Rectangle 16"/>
          <p:cNvSpPr>
            <a:spLocks noChangeArrowheads="1"/>
          </p:cNvSpPr>
          <p:nvPr/>
        </p:nvSpPr>
        <p:spPr bwMode="auto">
          <a:xfrm>
            <a:off x="7258050" y="1903413"/>
            <a:ext cx="21431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 name="Rectangle 18"/>
          <p:cNvSpPr>
            <a:spLocks noChangeArrowheads="1"/>
          </p:cNvSpPr>
          <p:nvPr/>
        </p:nvSpPr>
        <p:spPr bwMode="auto">
          <a:xfrm>
            <a:off x="2089150" y="5308601"/>
            <a:ext cx="25955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54" name="Group 53"/>
          <p:cNvGrpSpPr/>
          <p:nvPr/>
        </p:nvGrpSpPr>
        <p:grpSpPr>
          <a:xfrm>
            <a:off x="2190750" y="4606926"/>
            <a:ext cx="2568575" cy="1033782"/>
            <a:chOff x="2190750" y="4606926"/>
            <a:chExt cx="2568575" cy="1033782"/>
          </a:xfrm>
        </p:grpSpPr>
        <p:sp>
          <p:nvSpPr>
            <p:cNvPr id="24" name="Rectangle 19"/>
            <p:cNvSpPr>
              <a:spLocks noChangeArrowheads="1"/>
            </p:cNvSpPr>
            <p:nvPr/>
          </p:nvSpPr>
          <p:spPr bwMode="auto">
            <a:xfrm>
              <a:off x="2190750" y="5294633"/>
              <a:ext cx="2532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rPr>
                <a:t>Water for recreation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7" name="Group 28"/>
            <p:cNvGrpSpPr>
              <a:grpSpLocks/>
            </p:cNvGrpSpPr>
            <p:nvPr/>
          </p:nvGrpSpPr>
          <p:grpSpPr bwMode="auto">
            <a:xfrm>
              <a:off x="4254500" y="4606926"/>
              <a:ext cx="504825" cy="620713"/>
              <a:chOff x="2680" y="2902"/>
              <a:chExt cx="318" cy="391"/>
            </a:xfrm>
          </p:grpSpPr>
          <p:sp>
            <p:nvSpPr>
              <p:cNvPr id="34" name="Freeform 26"/>
              <p:cNvSpPr>
                <a:spLocks/>
              </p:cNvSpPr>
              <p:nvPr/>
            </p:nvSpPr>
            <p:spPr bwMode="auto">
              <a:xfrm>
                <a:off x="2755" y="2902"/>
                <a:ext cx="243" cy="291"/>
              </a:xfrm>
              <a:custGeom>
                <a:avLst/>
                <a:gdLst>
                  <a:gd name="T0" fmla="*/ 243 w 243"/>
                  <a:gd name="T1" fmla="*/ 25 h 291"/>
                  <a:gd name="T2" fmla="*/ 212 w 243"/>
                  <a:gd name="T3" fmla="*/ 0 h 291"/>
                  <a:gd name="T4" fmla="*/ 0 w 243"/>
                  <a:gd name="T5" fmla="*/ 266 h 291"/>
                  <a:gd name="T6" fmla="*/ 31 w 243"/>
                  <a:gd name="T7" fmla="*/ 291 h 291"/>
                  <a:gd name="T8" fmla="*/ 243 w 243"/>
                  <a:gd name="T9" fmla="*/ 25 h 291"/>
                </a:gdLst>
                <a:ahLst/>
                <a:cxnLst>
                  <a:cxn ang="0">
                    <a:pos x="T0" y="T1"/>
                  </a:cxn>
                  <a:cxn ang="0">
                    <a:pos x="T2" y="T3"/>
                  </a:cxn>
                  <a:cxn ang="0">
                    <a:pos x="T4" y="T5"/>
                  </a:cxn>
                  <a:cxn ang="0">
                    <a:pos x="T6" y="T7"/>
                  </a:cxn>
                  <a:cxn ang="0">
                    <a:pos x="T8" y="T9"/>
                  </a:cxn>
                </a:cxnLst>
                <a:rect l="0" t="0" r="r" b="b"/>
                <a:pathLst>
                  <a:path w="243" h="291">
                    <a:moveTo>
                      <a:pt x="243" y="25"/>
                    </a:moveTo>
                    <a:lnTo>
                      <a:pt x="212" y="0"/>
                    </a:lnTo>
                    <a:lnTo>
                      <a:pt x="0" y="266"/>
                    </a:lnTo>
                    <a:lnTo>
                      <a:pt x="31" y="291"/>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5" name="Freeform 27"/>
              <p:cNvSpPr>
                <a:spLocks/>
              </p:cNvSpPr>
              <p:nvPr/>
            </p:nvSpPr>
            <p:spPr bwMode="auto">
              <a:xfrm>
                <a:off x="2680" y="3132"/>
                <a:ext cx="151" cy="161"/>
              </a:xfrm>
              <a:custGeom>
                <a:avLst/>
                <a:gdLst>
                  <a:gd name="T0" fmla="*/ 35 w 151"/>
                  <a:gd name="T1" fmla="*/ 0 h 161"/>
                  <a:gd name="T2" fmla="*/ 0 w 151"/>
                  <a:gd name="T3" fmla="*/ 161 h 161"/>
                  <a:gd name="T4" fmla="*/ 151 w 151"/>
                  <a:gd name="T5" fmla="*/ 92 h 161"/>
                  <a:gd name="T6" fmla="*/ 35 w 151"/>
                  <a:gd name="T7" fmla="*/ 0 h 161"/>
                </a:gdLst>
                <a:ahLst/>
                <a:cxnLst>
                  <a:cxn ang="0">
                    <a:pos x="T0" y="T1"/>
                  </a:cxn>
                  <a:cxn ang="0">
                    <a:pos x="T2" y="T3"/>
                  </a:cxn>
                  <a:cxn ang="0">
                    <a:pos x="T4" y="T5"/>
                  </a:cxn>
                  <a:cxn ang="0">
                    <a:pos x="T6" y="T7"/>
                  </a:cxn>
                </a:cxnLst>
                <a:rect l="0" t="0" r="r" b="b"/>
                <a:pathLst>
                  <a:path w="151" h="161">
                    <a:moveTo>
                      <a:pt x="35" y="0"/>
                    </a:moveTo>
                    <a:lnTo>
                      <a:pt x="0" y="161"/>
                    </a:lnTo>
                    <a:lnTo>
                      <a:pt x="151" y="92"/>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grpSp>
        <p:nvGrpSpPr>
          <p:cNvPr id="51" name="Group 50"/>
          <p:cNvGrpSpPr/>
          <p:nvPr/>
        </p:nvGrpSpPr>
        <p:grpSpPr>
          <a:xfrm>
            <a:off x="6951663" y="1962151"/>
            <a:ext cx="2479675" cy="1344612"/>
            <a:chOff x="6951663" y="1962151"/>
            <a:chExt cx="2479675" cy="1344612"/>
          </a:xfrm>
        </p:grpSpPr>
        <p:sp>
          <p:nvSpPr>
            <p:cNvPr id="22" name="Rectangle 17"/>
            <p:cNvSpPr>
              <a:spLocks noChangeArrowheads="1"/>
            </p:cNvSpPr>
            <p:nvPr/>
          </p:nvSpPr>
          <p:spPr bwMode="auto">
            <a:xfrm>
              <a:off x="7350125" y="1962151"/>
              <a:ext cx="20812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rPr>
                <a:t>Water for nature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8" name="Group 31"/>
            <p:cNvGrpSpPr>
              <a:grpSpLocks/>
            </p:cNvGrpSpPr>
            <p:nvPr/>
          </p:nvGrpSpPr>
          <p:grpSpPr bwMode="auto">
            <a:xfrm>
              <a:off x="6951663" y="2446338"/>
              <a:ext cx="817563" cy="860425"/>
              <a:chOff x="4379" y="1541"/>
              <a:chExt cx="515" cy="542"/>
            </a:xfrm>
          </p:grpSpPr>
          <p:sp>
            <p:nvSpPr>
              <p:cNvPr id="32" name="Freeform 29"/>
              <p:cNvSpPr>
                <a:spLocks/>
              </p:cNvSpPr>
              <p:nvPr/>
            </p:nvSpPr>
            <p:spPr bwMode="auto">
              <a:xfrm>
                <a:off x="4379" y="1712"/>
                <a:ext cx="357" cy="371"/>
              </a:xfrm>
              <a:custGeom>
                <a:avLst/>
                <a:gdLst>
                  <a:gd name="T0" fmla="*/ 0 w 357"/>
                  <a:gd name="T1" fmla="*/ 306 h 371"/>
                  <a:gd name="T2" fmla="*/ 68 w 357"/>
                  <a:gd name="T3" fmla="*/ 371 h 371"/>
                  <a:gd name="T4" fmla="*/ 357 w 357"/>
                  <a:gd name="T5" fmla="*/ 65 h 371"/>
                  <a:gd name="T6" fmla="*/ 289 w 357"/>
                  <a:gd name="T7" fmla="*/ 0 h 371"/>
                  <a:gd name="T8" fmla="*/ 0 w 357"/>
                  <a:gd name="T9" fmla="*/ 306 h 371"/>
                </a:gdLst>
                <a:ahLst/>
                <a:cxnLst>
                  <a:cxn ang="0">
                    <a:pos x="T0" y="T1"/>
                  </a:cxn>
                  <a:cxn ang="0">
                    <a:pos x="T2" y="T3"/>
                  </a:cxn>
                  <a:cxn ang="0">
                    <a:pos x="T4" y="T5"/>
                  </a:cxn>
                  <a:cxn ang="0">
                    <a:pos x="T6" y="T7"/>
                  </a:cxn>
                  <a:cxn ang="0">
                    <a:pos x="T8" y="T9"/>
                  </a:cxn>
                </a:cxnLst>
                <a:rect l="0" t="0" r="r" b="b"/>
                <a:pathLst>
                  <a:path w="357" h="371">
                    <a:moveTo>
                      <a:pt x="0" y="306"/>
                    </a:moveTo>
                    <a:lnTo>
                      <a:pt x="68" y="371"/>
                    </a:lnTo>
                    <a:lnTo>
                      <a:pt x="357" y="65"/>
                    </a:lnTo>
                    <a:lnTo>
                      <a:pt x="289" y="0"/>
                    </a:lnTo>
                    <a:lnTo>
                      <a:pt x="0"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3" name="Freeform 30"/>
              <p:cNvSpPr>
                <a:spLocks/>
              </p:cNvSpPr>
              <p:nvPr/>
            </p:nvSpPr>
            <p:spPr bwMode="auto">
              <a:xfrm>
                <a:off x="4596" y="1541"/>
                <a:ext cx="298" cy="304"/>
              </a:xfrm>
              <a:custGeom>
                <a:avLst/>
                <a:gdLst>
                  <a:gd name="T0" fmla="*/ 207 w 298"/>
                  <a:gd name="T1" fmla="*/ 304 h 304"/>
                  <a:gd name="T2" fmla="*/ 298 w 298"/>
                  <a:gd name="T3" fmla="*/ 0 h 304"/>
                  <a:gd name="T4" fmla="*/ 0 w 298"/>
                  <a:gd name="T5" fmla="*/ 110 h 304"/>
                  <a:gd name="T6" fmla="*/ 207 w 298"/>
                  <a:gd name="T7" fmla="*/ 304 h 304"/>
                </a:gdLst>
                <a:ahLst/>
                <a:cxnLst>
                  <a:cxn ang="0">
                    <a:pos x="T0" y="T1"/>
                  </a:cxn>
                  <a:cxn ang="0">
                    <a:pos x="T2" y="T3"/>
                  </a:cxn>
                  <a:cxn ang="0">
                    <a:pos x="T4" y="T5"/>
                  </a:cxn>
                  <a:cxn ang="0">
                    <a:pos x="T6" y="T7"/>
                  </a:cxn>
                </a:cxnLst>
                <a:rect l="0" t="0" r="r" b="b"/>
                <a:pathLst>
                  <a:path w="298" h="304">
                    <a:moveTo>
                      <a:pt x="207" y="304"/>
                    </a:moveTo>
                    <a:lnTo>
                      <a:pt x="298" y="0"/>
                    </a:lnTo>
                    <a:lnTo>
                      <a:pt x="0" y="110"/>
                    </a:lnTo>
                    <a:lnTo>
                      <a:pt x="207" y="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grpSp>
        <p:nvGrpSpPr>
          <p:cNvPr id="52" name="Group 51"/>
          <p:cNvGrpSpPr/>
          <p:nvPr/>
        </p:nvGrpSpPr>
        <p:grpSpPr>
          <a:xfrm>
            <a:off x="7386638" y="3715941"/>
            <a:ext cx="2741613" cy="636985"/>
            <a:chOff x="7386638" y="3715941"/>
            <a:chExt cx="2741613" cy="636985"/>
          </a:xfrm>
        </p:grpSpPr>
        <p:sp>
          <p:nvSpPr>
            <p:cNvPr id="18" name="Rectangle 13"/>
            <p:cNvSpPr>
              <a:spLocks noChangeArrowheads="1"/>
            </p:cNvSpPr>
            <p:nvPr/>
          </p:nvSpPr>
          <p:spPr bwMode="auto">
            <a:xfrm>
              <a:off x="8123238" y="4006851"/>
              <a:ext cx="20050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rPr>
                <a:t>Domestic water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9" name="Group 34"/>
            <p:cNvGrpSpPr>
              <a:grpSpLocks/>
            </p:cNvGrpSpPr>
            <p:nvPr/>
          </p:nvGrpSpPr>
          <p:grpSpPr bwMode="auto">
            <a:xfrm>
              <a:off x="7386638" y="3715941"/>
              <a:ext cx="1144588" cy="312738"/>
              <a:chOff x="4653" y="2341"/>
              <a:chExt cx="721" cy="197"/>
            </a:xfrm>
          </p:grpSpPr>
          <p:sp>
            <p:nvSpPr>
              <p:cNvPr id="30" name="Rectangle 32"/>
              <p:cNvSpPr>
                <a:spLocks noChangeArrowheads="1"/>
              </p:cNvSpPr>
              <p:nvPr/>
            </p:nvSpPr>
            <p:spPr bwMode="auto">
              <a:xfrm>
                <a:off x="4653" y="2409"/>
                <a:ext cx="525" cy="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1" name="Freeform 33"/>
              <p:cNvSpPr>
                <a:spLocks/>
              </p:cNvSpPr>
              <p:nvPr/>
            </p:nvSpPr>
            <p:spPr bwMode="auto">
              <a:xfrm>
                <a:off x="5176" y="2341"/>
                <a:ext cx="198" cy="197"/>
              </a:xfrm>
              <a:custGeom>
                <a:avLst/>
                <a:gdLst>
                  <a:gd name="T0" fmla="*/ 0 w 198"/>
                  <a:gd name="T1" fmla="*/ 197 h 197"/>
                  <a:gd name="T2" fmla="*/ 198 w 198"/>
                  <a:gd name="T3" fmla="*/ 98 h 197"/>
                  <a:gd name="T4" fmla="*/ 0 w 198"/>
                  <a:gd name="T5" fmla="*/ 0 h 197"/>
                  <a:gd name="T6" fmla="*/ 0 w 198"/>
                  <a:gd name="T7" fmla="*/ 197 h 197"/>
                </a:gdLst>
                <a:ahLst/>
                <a:cxnLst>
                  <a:cxn ang="0">
                    <a:pos x="T0" y="T1"/>
                  </a:cxn>
                  <a:cxn ang="0">
                    <a:pos x="T2" y="T3"/>
                  </a:cxn>
                  <a:cxn ang="0">
                    <a:pos x="T4" y="T5"/>
                  </a:cxn>
                  <a:cxn ang="0">
                    <a:pos x="T6" y="T7"/>
                  </a:cxn>
                </a:cxnLst>
                <a:rect l="0" t="0" r="r" b="b"/>
                <a:pathLst>
                  <a:path w="198" h="197">
                    <a:moveTo>
                      <a:pt x="0" y="197"/>
                    </a:moveTo>
                    <a:lnTo>
                      <a:pt x="198" y="98"/>
                    </a:lnTo>
                    <a:lnTo>
                      <a:pt x="0" y="0"/>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grpSp>
        <p:nvGrpSpPr>
          <p:cNvPr id="49" name="Group 48"/>
          <p:cNvGrpSpPr/>
          <p:nvPr/>
        </p:nvGrpSpPr>
        <p:grpSpPr>
          <a:xfrm>
            <a:off x="2282825" y="2108201"/>
            <a:ext cx="2616200" cy="1177131"/>
            <a:chOff x="2282825" y="2108201"/>
            <a:chExt cx="2616200" cy="1177131"/>
          </a:xfrm>
        </p:grpSpPr>
        <p:sp>
          <p:nvSpPr>
            <p:cNvPr id="16" name="Rectangle 11"/>
            <p:cNvSpPr>
              <a:spLocks noChangeArrowheads="1"/>
            </p:cNvSpPr>
            <p:nvPr/>
          </p:nvSpPr>
          <p:spPr bwMode="auto">
            <a:xfrm>
              <a:off x="2282825" y="2108201"/>
              <a:ext cx="26162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rPr>
                <a:t>Water for agriculture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40" name="Group 31"/>
            <p:cNvGrpSpPr>
              <a:grpSpLocks/>
            </p:cNvGrpSpPr>
            <p:nvPr/>
          </p:nvGrpSpPr>
          <p:grpSpPr bwMode="auto">
            <a:xfrm rot="16629553">
              <a:off x="3827000" y="2446338"/>
              <a:ext cx="817563" cy="860425"/>
              <a:chOff x="4379" y="1541"/>
              <a:chExt cx="515" cy="542"/>
            </a:xfrm>
            <a:solidFill>
              <a:schemeClr val="accent5">
                <a:lumMod val="60000"/>
                <a:lumOff val="40000"/>
              </a:schemeClr>
            </a:solidFill>
          </p:grpSpPr>
          <p:sp>
            <p:nvSpPr>
              <p:cNvPr id="41" name="Freeform 29"/>
              <p:cNvSpPr>
                <a:spLocks/>
              </p:cNvSpPr>
              <p:nvPr/>
            </p:nvSpPr>
            <p:spPr bwMode="auto">
              <a:xfrm>
                <a:off x="4379" y="1712"/>
                <a:ext cx="357" cy="371"/>
              </a:xfrm>
              <a:custGeom>
                <a:avLst/>
                <a:gdLst>
                  <a:gd name="T0" fmla="*/ 0 w 357"/>
                  <a:gd name="T1" fmla="*/ 306 h 371"/>
                  <a:gd name="T2" fmla="*/ 68 w 357"/>
                  <a:gd name="T3" fmla="*/ 371 h 371"/>
                  <a:gd name="T4" fmla="*/ 357 w 357"/>
                  <a:gd name="T5" fmla="*/ 65 h 371"/>
                  <a:gd name="T6" fmla="*/ 289 w 357"/>
                  <a:gd name="T7" fmla="*/ 0 h 371"/>
                  <a:gd name="T8" fmla="*/ 0 w 357"/>
                  <a:gd name="T9" fmla="*/ 306 h 371"/>
                </a:gdLst>
                <a:ahLst/>
                <a:cxnLst>
                  <a:cxn ang="0">
                    <a:pos x="T0" y="T1"/>
                  </a:cxn>
                  <a:cxn ang="0">
                    <a:pos x="T2" y="T3"/>
                  </a:cxn>
                  <a:cxn ang="0">
                    <a:pos x="T4" y="T5"/>
                  </a:cxn>
                  <a:cxn ang="0">
                    <a:pos x="T6" y="T7"/>
                  </a:cxn>
                  <a:cxn ang="0">
                    <a:pos x="T8" y="T9"/>
                  </a:cxn>
                </a:cxnLst>
                <a:rect l="0" t="0" r="r" b="b"/>
                <a:pathLst>
                  <a:path w="357" h="371">
                    <a:moveTo>
                      <a:pt x="0" y="306"/>
                    </a:moveTo>
                    <a:lnTo>
                      <a:pt x="68" y="371"/>
                    </a:lnTo>
                    <a:lnTo>
                      <a:pt x="357" y="65"/>
                    </a:lnTo>
                    <a:lnTo>
                      <a:pt x="289" y="0"/>
                    </a:lnTo>
                    <a:lnTo>
                      <a:pt x="0" y="3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2" name="Freeform 30"/>
              <p:cNvSpPr>
                <a:spLocks/>
              </p:cNvSpPr>
              <p:nvPr/>
            </p:nvSpPr>
            <p:spPr bwMode="auto">
              <a:xfrm>
                <a:off x="4596" y="1541"/>
                <a:ext cx="298" cy="304"/>
              </a:xfrm>
              <a:custGeom>
                <a:avLst/>
                <a:gdLst>
                  <a:gd name="T0" fmla="*/ 207 w 298"/>
                  <a:gd name="T1" fmla="*/ 304 h 304"/>
                  <a:gd name="T2" fmla="*/ 298 w 298"/>
                  <a:gd name="T3" fmla="*/ 0 h 304"/>
                  <a:gd name="T4" fmla="*/ 0 w 298"/>
                  <a:gd name="T5" fmla="*/ 110 h 304"/>
                  <a:gd name="T6" fmla="*/ 207 w 298"/>
                  <a:gd name="T7" fmla="*/ 304 h 304"/>
                </a:gdLst>
                <a:ahLst/>
                <a:cxnLst>
                  <a:cxn ang="0">
                    <a:pos x="T0" y="T1"/>
                  </a:cxn>
                  <a:cxn ang="0">
                    <a:pos x="T2" y="T3"/>
                  </a:cxn>
                  <a:cxn ang="0">
                    <a:pos x="T4" y="T5"/>
                  </a:cxn>
                  <a:cxn ang="0">
                    <a:pos x="T6" y="T7"/>
                  </a:cxn>
                </a:cxnLst>
                <a:rect l="0" t="0" r="r" b="b"/>
                <a:pathLst>
                  <a:path w="298" h="304">
                    <a:moveTo>
                      <a:pt x="207" y="304"/>
                    </a:moveTo>
                    <a:lnTo>
                      <a:pt x="298" y="0"/>
                    </a:lnTo>
                    <a:lnTo>
                      <a:pt x="0" y="110"/>
                    </a:lnTo>
                    <a:lnTo>
                      <a:pt x="207"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grpSp>
        <p:nvGrpSpPr>
          <p:cNvPr id="53" name="Group 52"/>
          <p:cNvGrpSpPr/>
          <p:nvPr/>
        </p:nvGrpSpPr>
        <p:grpSpPr>
          <a:xfrm>
            <a:off x="6556375" y="4759533"/>
            <a:ext cx="2301875" cy="984043"/>
            <a:chOff x="6556375" y="4759533"/>
            <a:chExt cx="2301875" cy="984043"/>
          </a:xfrm>
        </p:grpSpPr>
        <p:sp>
          <p:nvSpPr>
            <p:cNvPr id="20" name="Rectangle 15"/>
            <p:cNvSpPr>
              <a:spLocks noChangeArrowheads="1"/>
            </p:cNvSpPr>
            <p:nvPr/>
          </p:nvSpPr>
          <p:spPr bwMode="auto">
            <a:xfrm>
              <a:off x="6556375" y="5397501"/>
              <a:ext cx="23018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rPr>
                <a:t>Water for industry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43" name="Group 28"/>
            <p:cNvGrpSpPr>
              <a:grpSpLocks/>
            </p:cNvGrpSpPr>
            <p:nvPr/>
          </p:nvGrpSpPr>
          <p:grpSpPr bwMode="auto">
            <a:xfrm rot="18113367">
              <a:off x="6663562" y="4701589"/>
              <a:ext cx="504825" cy="620713"/>
              <a:chOff x="2680" y="2902"/>
              <a:chExt cx="318" cy="391"/>
            </a:xfrm>
          </p:grpSpPr>
          <p:sp>
            <p:nvSpPr>
              <p:cNvPr id="44" name="Freeform 26"/>
              <p:cNvSpPr>
                <a:spLocks/>
              </p:cNvSpPr>
              <p:nvPr/>
            </p:nvSpPr>
            <p:spPr bwMode="auto">
              <a:xfrm>
                <a:off x="2755" y="2902"/>
                <a:ext cx="243" cy="291"/>
              </a:xfrm>
              <a:custGeom>
                <a:avLst/>
                <a:gdLst>
                  <a:gd name="T0" fmla="*/ 243 w 243"/>
                  <a:gd name="T1" fmla="*/ 25 h 291"/>
                  <a:gd name="T2" fmla="*/ 212 w 243"/>
                  <a:gd name="T3" fmla="*/ 0 h 291"/>
                  <a:gd name="T4" fmla="*/ 0 w 243"/>
                  <a:gd name="T5" fmla="*/ 266 h 291"/>
                  <a:gd name="T6" fmla="*/ 31 w 243"/>
                  <a:gd name="T7" fmla="*/ 291 h 291"/>
                  <a:gd name="T8" fmla="*/ 243 w 243"/>
                  <a:gd name="T9" fmla="*/ 25 h 291"/>
                </a:gdLst>
                <a:ahLst/>
                <a:cxnLst>
                  <a:cxn ang="0">
                    <a:pos x="T0" y="T1"/>
                  </a:cxn>
                  <a:cxn ang="0">
                    <a:pos x="T2" y="T3"/>
                  </a:cxn>
                  <a:cxn ang="0">
                    <a:pos x="T4" y="T5"/>
                  </a:cxn>
                  <a:cxn ang="0">
                    <a:pos x="T6" y="T7"/>
                  </a:cxn>
                  <a:cxn ang="0">
                    <a:pos x="T8" y="T9"/>
                  </a:cxn>
                </a:cxnLst>
                <a:rect l="0" t="0" r="r" b="b"/>
                <a:pathLst>
                  <a:path w="243" h="291">
                    <a:moveTo>
                      <a:pt x="243" y="25"/>
                    </a:moveTo>
                    <a:lnTo>
                      <a:pt x="212" y="0"/>
                    </a:lnTo>
                    <a:lnTo>
                      <a:pt x="0" y="266"/>
                    </a:lnTo>
                    <a:lnTo>
                      <a:pt x="31" y="291"/>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5" name="Freeform 27"/>
              <p:cNvSpPr>
                <a:spLocks/>
              </p:cNvSpPr>
              <p:nvPr/>
            </p:nvSpPr>
            <p:spPr bwMode="auto">
              <a:xfrm>
                <a:off x="2680" y="3132"/>
                <a:ext cx="151" cy="161"/>
              </a:xfrm>
              <a:custGeom>
                <a:avLst/>
                <a:gdLst>
                  <a:gd name="T0" fmla="*/ 35 w 151"/>
                  <a:gd name="T1" fmla="*/ 0 h 161"/>
                  <a:gd name="T2" fmla="*/ 0 w 151"/>
                  <a:gd name="T3" fmla="*/ 161 h 161"/>
                  <a:gd name="T4" fmla="*/ 151 w 151"/>
                  <a:gd name="T5" fmla="*/ 92 h 161"/>
                  <a:gd name="T6" fmla="*/ 35 w 151"/>
                  <a:gd name="T7" fmla="*/ 0 h 161"/>
                </a:gdLst>
                <a:ahLst/>
                <a:cxnLst>
                  <a:cxn ang="0">
                    <a:pos x="T0" y="T1"/>
                  </a:cxn>
                  <a:cxn ang="0">
                    <a:pos x="T2" y="T3"/>
                  </a:cxn>
                  <a:cxn ang="0">
                    <a:pos x="T4" y="T5"/>
                  </a:cxn>
                  <a:cxn ang="0">
                    <a:pos x="T6" y="T7"/>
                  </a:cxn>
                </a:cxnLst>
                <a:rect l="0" t="0" r="r" b="b"/>
                <a:pathLst>
                  <a:path w="151" h="161">
                    <a:moveTo>
                      <a:pt x="35" y="0"/>
                    </a:moveTo>
                    <a:lnTo>
                      <a:pt x="0" y="161"/>
                    </a:lnTo>
                    <a:lnTo>
                      <a:pt x="151" y="92"/>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grpSp>
        <p:nvGrpSpPr>
          <p:cNvPr id="55" name="Group 54"/>
          <p:cNvGrpSpPr/>
          <p:nvPr/>
        </p:nvGrpSpPr>
        <p:grpSpPr>
          <a:xfrm>
            <a:off x="1745615" y="3715941"/>
            <a:ext cx="2726690" cy="677346"/>
            <a:chOff x="1745615" y="3715941"/>
            <a:chExt cx="2726690" cy="677346"/>
          </a:xfrm>
        </p:grpSpPr>
        <p:sp>
          <p:nvSpPr>
            <p:cNvPr id="10" name="TextBox 9"/>
            <p:cNvSpPr txBox="1"/>
            <p:nvPr/>
          </p:nvSpPr>
          <p:spPr>
            <a:xfrm>
              <a:off x="1745615" y="3962400"/>
              <a:ext cx="2726690" cy="430887"/>
            </a:xfrm>
            <a:prstGeom prst="rect">
              <a:avLst/>
            </a:prstGeom>
            <a:noFill/>
          </p:spPr>
          <p:txBody>
            <a:bodyPr wrap="square" rtlCol="0">
              <a:spAutoFit/>
            </a:bodyPr>
            <a:lstStyle/>
            <a:p>
              <a:r>
                <a:rPr lang="en-GB" sz="2200" b="1" dirty="0"/>
                <a:t>Water for navigation</a:t>
              </a:r>
            </a:p>
          </p:txBody>
        </p:sp>
        <p:grpSp>
          <p:nvGrpSpPr>
            <p:cNvPr id="46" name="Group 34"/>
            <p:cNvGrpSpPr>
              <a:grpSpLocks/>
            </p:cNvGrpSpPr>
            <p:nvPr/>
          </p:nvGrpSpPr>
          <p:grpSpPr bwMode="auto">
            <a:xfrm rot="10800000">
              <a:off x="3071812" y="3715941"/>
              <a:ext cx="1144588" cy="312738"/>
              <a:chOff x="4653" y="2341"/>
              <a:chExt cx="721" cy="197"/>
            </a:xfrm>
          </p:grpSpPr>
          <p:sp>
            <p:nvSpPr>
              <p:cNvPr id="47" name="Rectangle 32"/>
              <p:cNvSpPr>
                <a:spLocks noChangeArrowheads="1"/>
              </p:cNvSpPr>
              <p:nvPr/>
            </p:nvSpPr>
            <p:spPr bwMode="auto">
              <a:xfrm>
                <a:off x="4653" y="2409"/>
                <a:ext cx="525" cy="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8" name="Freeform 33"/>
              <p:cNvSpPr>
                <a:spLocks/>
              </p:cNvSpPr>
              <p:nvPr/>
            </p:nvSpPr>
            <p:spPr bwMode="auto">
              <a:xfrm>
                <a:off x="5176" y="2341"/>
                <a:ext cx="198" cy="197"/>
              </a:xfrm>
              <a:custGeom>
                <a:avLst/>
                <a:gdLst>
                  <a:gd name="T0" fmla="*/ 0 w 198"/>
                  <a:gd name="T1" fmla="*/ 197 h 197"/>
                  <a:gd name="T2" fmla="*/ 198 w 198"/>
                  <a:gd name="T3" fmla="*/ 98 h 197"/>
                  <a:gd name="T4" fmla="*/ 0 w 198"/>
                  <a:gd name="T5" fmla="*/ 0 h 197"/>
                  <a:gd name="T6" fmla="*/ 0 w 198"/>
                  <a:gd name="T7" fmla="*/ 197 h 197"/>
                </a:gdLst>
                <a:ahLst/>
                <a:cxnLst>
                  <a:cxn ang="0">
                    <a:pos x="T0" y="T1"/>
                  </a:cxn>
                  <a:cxn ang="0">
                    <a:pos x="T2" y="T3"/>
                  </a:cxn>
                  <a:cxn ang="0">
                    <a:pos x="T4" y="T5"/>
                  </a:cxn>
                  <a:cxn ang="0">
                    <a:pos x="T6" y="T7"/>
                  </a:cxn>
                </a:cxnLst>
                <a:rect l="0" t="0" r="r" b="b"/>
                <a:pathLst>
                  <a:path w="198" h="197">
                    <a:moveTo>
                      <a:pt x="0" y="197"/>
                    </a:moveTo>
                    <a:lnTo>
                      <a:pt x="198" y="98"/>
                    </a:lnTo>
                    <a:lnTo>
                      <a:pt x="0" y="0"/>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spTree>
    <p:extLst>
      <p:ext uri="{BB962C8B-B14F-4D97-AF65-F5344CB8AC3E}">
        <p14:creationId xmlns:p14="http://schemas.microsoft.com/office/powerpoint/2010/main" val="58699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392243" y="47168"/>
            <a:ext cx="11407515"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Water management model: critical questions</a:t>
            </a:r>
          </a:p>
        </p:txBody>
      </p:sp>
      <p:pic>
        <p:nvPicPr>
          <p:cNvPr id="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731" y="4049324"/>
            <a:ext cx="5614538" cy="279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6"/>
          <p:cNvSpPr txBox="1">
            <a:spLocks/>
          </p:cNvSpPr>
          <p:nvPr/>
        </p:nvSpPr>
        <p:spPr>
          <a:xfrm>
            <a:off x="404733" y="1565643"/>
            <a:ext cx="11407515" cy="28841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Aft>
                <a:spcPts val="600"/>
              </a:spcAft>
              <a:buFont typeface="Arial" panose="020B0604020202020204" pitchFamily="34" charset="0"/>
              <a:buChar char="•"/>
            </a:pPr>
            <a:r>
              <a:rPr lang="en-US" sz="2500" dirty="0"/>
              <a:t>How to allocate water to competing uses?</a:t>
            </a:r>
          </a:p>
          <a:p>
            <a:pPr marL="342900" indent="-342900" algn="l">
              <a:spcAft>
                <a:spcPts val="600"/>
              </a:spcAft>
              <a:buFont typeface="Arial" panose="020B0604020202020204" pitchFamily="34" charset="0"/>
              <a:buChar char="•"/>
            </a:pPr>
            <a:r>
              <a:rPr lang="en-US" sz="2500" dirty="0"/>
              <a:t>How to best operate water infrastructure (e.g., dams, diversion works)?</a:t>
            </a:r>
          </a:p>
          <a:p>
            <a:pPr marL="342900" indent="-342900" algn="l">
              <a:spcAft>
                <a:spcPts val="600"/>
              </a:spcAft>
              <a:buFont typeface="Arial" panose="020B0604020202020204" pitchFamily="34" charset="0"/>
              <a:buChar char="•"/>
            </a:pPr>
            <a:r>
              <a:rPr lang="en-US" sz="2500" dirty="0"/>
              <a:t>How water allocation, operation rules and constraints should adjust to new management directives?</a:t>
            </a:r>
          </a:p>
          <a:p>
            <a:pPr marL="342900" indent="-342900" algn="l">
              <a:spcAft>
                <a:spcPts val="600"/>
              </a:spcAft>
              <a:buFont typeface="Arial" panose="020B0604020202020204" pitchFamily="34" charset="0"/>
              <a:buChar char="•"/>
            </a:pPr>
            <a:r>
              <a:rPr lang="en-US" sz="2500" dirty="0"/>
              <a:t>How to jointly manage water for irrigation and energy requirements?</a:t>
            </a:r>
          </a:p>
        </p:txBody>
      </p:sp>
    </p:spTree>
    <p:extLst>
      <p:ext uri="{BB962C8B-B14F-4D97-AF65-F5344CB8AC3E}">
        <p14:creationId xmlns:p14="http://schemas.microsoft.com/office/powerpoint/2010/main" val="8860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The water model</a:t>
            </a:r>
          </a:p>
        </p:txBody>
      </p:sp>
      <p:sp>
        <p:nvSpPr>
          <p:cNvPr id="7" name="Content Placeholder 6"/>
          <p:cNvSpPr txBox="1">
            <a:spLocks/>
          </p:cNvSpPr>
          <p:nvPr/>
        </p:nvSpPr>
        <p:spPr>
          <a:xfrm>
            <a:off x="1135380" y="1255677"/>
            <a:ext cx="5655164" cy="546579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2500" dirty="0"/>
              <a:t>Required model inputs include:</a:t>
            </a:r>
          </a:p>
          <a:p>
            <a:pPr marL="342900" indent="-342900" algn="l">
              <a:spcAft>
                <a:spcPts val="600"/>
              </a:spcAft>
              <a:buFont typeface="Arial" panose="020B0604020202020204" pitchFamily="34" charset="0"/>
              <a:buChar char="•"/>
            </a:pPr>
            <a:r>
              <a:rPr lang="en-US" sz="2500" dirty="0"/>
              <a:t>Definition of all catchment areas </a:t>
            </a:r>
          </a:p>
          <a:p>
            <a:pPr marL="342900" indent="-342900" algn="l">
              <a:spcAft>
                <a:spcPts val="600"/>
              </a:spcAft>
              <a:buFont typeface="Arial" panose="020B0604020202020204" pitchFamily="34" charset="0"/>
              <a:buChar char="•"/>
            </a:pPr>
            <a:r>
              <a:rPr lang="en-US" sz="2500" dirty="0"/>
              <a:t>Real climatic data: rainfall, minimum and maximum temperature, humidity...</a:t>
            </a:r>
          </a:p>
          <a:p>
            <a:pPr marL="342900" indent="-342900" algn="l">
              <a:spcAft>
                <a:spcPts val="600"/>
              </a:spcAft>
              <a:buFont typeface="Arial" panose="020B0604020202020204" pitchFamily="34" charset="0"/>
              <a:buChar char="•"/>
            </a:pPr>
            <a:r>
              <a:rPr lang="en-US" sz="2500" dirty="0"/>
              <a:t>All main rivers and reservoirs plus stream flow data and reservoir levels</a:t>
            </a:r>
          </a:p>
          <a:p>
            <a:pPr marL="342900" indent="-342900" algn="l">
              <a:spcAft>
                <a:spcPts val="600"/>
              </a:spcAft>
              <a:buFont typeface="Arial" panose="020B0604020202020204" pitchFamily="34" charset="0"/>
              <a:buChar char="•"/>
            </a:pPr>
            <a:r>
              <a:rPr lang="en-US" sz="2500" dirty="0"/>
              <a:t>Modelling of existing canals/distribution systems </a:t>
            </a:r>
          </a:p>
          <a:p>
            <a:pPr marL="342900" indent="-342900" algn="l">
              <a:spcAft>
                <a:spcPts val="600"/>
              </a:spcAft>
              <a:buFont typeface="Arial" panose="020B0604020202020204" pitchFamily="34" charset="0"/>
              <a:buChar char="•"/>
            </a:pPr>
            <a:r>
              <a:rPr lang="en-US" sz="2500" dirty="0"/>
              <a:t>Using GIS: land cover classes to calculate evapotranspiration</a:t>
            </a:r>
          </a:p>
          <a:p>
            <a:pPr marL="342900" indent="-342900" algn="l">
              <a:spcAft>
                <a:spcPts val="600"/>
              </a:spcAft>
              <a:buFont typeface="Arial" panose="020B0604020202020204" pitchFamily="34" charset="0"/>
              <a:buChar char="•"/>
            </a:pPr>
            <a:r>
              <a:rPr lang="en-US" sz="2500" dirty="0"/>
              <a:t>Water demand data (urban and agricultural) according to national statistics and population density</a:t>
            </a:r>
          </a:p>
        </p:txBody>
      </p:sp>
      <p:pic>
        <p:nvPicPr>
          <p:cNvPr id="4" name="Content Placeholder 4" descr="WEAP_Model2.jpg"/>
          <p:cNvPicPr>
            <a:picLocks/>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5291" r="16474"/>
          <a:stretch>
            <a:fillRect/>
          </a:stretch>
        </p:blipFill>
        <p:spPr bwMode="auto">
          <a:xfrm>
            <a:off x="7341162" y="2269281"/>
            <a:ext cx="4054719" cy="4267995"/>
          </a:xfrm>
          <a:prstGeom prst="rect">
            <a:avLst/>
          </a:prstGeom>
          <a:noFill/>
          <a:ln w="9525" cmpd="sng">
            <a:noFill/>
            <a:miter lim="800000"/>
            <a:headEnd/>
            <a:tailEnd/>
          </a:ln>
          <a:effectLst/>
        </p:spPr>
      </p:pic>
      <p:pic>
        <p:nvPicPr>
          <p:cNvPr id="5" name="Picture 3"/>
          <p:cNvPicPr>
            <a:picLocks noChangeAspect="1" noChangeArrowheads="1"/>
          </p:cNvPicPr>
          <p:nvPr/>
        </p:nvPicPr>
        <p:blipFill>
          <a:blip r:embed="rId4" cstate="print">
            <a:clrChange>
              <a:clrFrom>
                <a:srgbClr val="FDFDFE"/>
              </a:clrFrom>
              <a:clrTo>
                <a:srgbClr val="FDFDFE">
                  <a:alpha val="0"/>
                </a:srgbClr>
              </a:clrTo>
            </a:clrChange>
          </a:blip>
          <a:srcRect/>
          <a:stretch>
            <a:fillRect/>
          </a:stretch>
        </p:blipFill>
        <p:spPr bwMode="auto">
          <a:xfrm>
            <a:off x="6913281" y="1360072"/>
            <a:ext cx="5275544" cy="909209"/>
          </a:xfrm>
          <a:prstGeom prst="rect">
            <a:avLst/>
          </a:prstGeom>
          <a:noFill/>
          <a:ln w="9525">
            <a:noFill/>
            <a:miter lim="800000"/>
            <a:headEnd/>
            <a:tailEnd/>
          </a:ln>
        </p:spPr>
      </p:pic>
    </p:spTree>
    <p:extLst>
      <p:ext uri="{BB962C8B-B14F-4D97-AF65-F5344CB8AC3E}">
        <p14:creationId xmlns:p14="http://schemas.microsoft.com/office/powerpoint/2010/main" val="185828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The energy model</a:t>
            </a:r>
          </a:p>
        </p:txBody>
      </p:sp>
      <p:sp>
        <p:nvSpPr>
          <p:cNvPr id="3" name="Content Placeholder 6"/>
          <p:cNvSpPr txBox="1">
            <a:spLocks/>
          </p:cNvSpPr>
          <p:nvPr/>
        </p:nvSpPr>
        <p:spPr>
          <a:xfrm>
            <a:off x="1084300" y="1565643"/>
            <a:ext cx="10023400" cy="50125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2500" dirty="0"/>
              <a:t>Used to represent physical flows, capacities and energy balances through an energy system</a:t>
            </a:r>
          </a:p>
          <a:p>
            <a:pPr marL="342900" indent="-342900" algn="l">
              <a:spcAft>
                <a:spcPts val="600"/>
              </a:spcAft>
              <a:buFont typeface="Arial" panose="020B0604020202020204" pitchFamily="34" charset="0"/>
              <a:buChar char="•"/>
            </a:pPr>
            <a:r>
              <a:rPr lang="en-US" sz="2500" i="1" dirty="0"/>
              <a:t>Accounting models: </a:t>
            </a:r>
            <a:r>
              <a:rPr lang="en-US" sz="2500" dirty="0"/>
              <a:t>Can be used to assess the impacts of predetermined pathways for development, e.g., LEAP, MAED</a:t>
            </a:r>
          </a:p>
          <a:p>
            <a:pPr marL="342900" indent="-342900" algn="l">
              <a:spcAft>
                <a:spcPts val="600"/>
              </a:spcAft>
              <a:buFont typeface="Arial" panose="020B0604020202020204" pitchFamily="34" charset="0"/>
              <a:buChar char="•"/>
            </a:pPr>
            <a:r>
              <a:rPr lang="en-US" sz="2500" i="1" dirty="0"/>
              <a:t>Simulation models:</a:t>
            </a:r>
            <a:r>
              <a:rPr lang="en-US" sz="2500" dirty="0"/>
              <a:t> Represent decisions of actors within the system </a:t>
            </a:r>
          </a:p>
          <a:p>
            <a:pPr marL="800100" lvl="1" indent="-342900" algn="l">
              <a:spcAft>
                <a:spcPts val="600"/>
              </a:spcAft>
              <a:buFont typeface="Arial" panose="020B0604020202020204" pitchFamily="34" charset="0"/>
              <a:buChar char="•"/>
            </a:pPr>
            <a:r>
              <a:rPr lang="en-US" sz="2100" dirty="0"/>
              <a:t>Potential for replacing existing technologies with low-carbon, more efficient or cost effective alternatives</a:t>
            </a:r>
          </a:p>
          <a:p>
            <a:pPr marL="342900" indent="-342900" algn="l">
              <a:spcAft>
                <a:spcPts val="600"/>
              </a:spcAft>
              <a:buFont typeface="Arial" panose="020B0604020202020204" pitchFamily="34" charset="0"/>
              <a:buChar char="•"/>
            </a:pPr>
            <a:r>
              <a:rPr lang="en-US" sz="2500" i="1" dirty="0"/>
              <a:t>Optimization models: </a:t>
            </a:r>
            <a:r>
              <a:rPr lang="en-US" sz="2500" dirty="0"/>
              <a:t>Can be used to maximize benefits; or minimize costs, </a:t>
            </a:r>
            <a:r>
              <a:rPr lang="en-US" sz="2500" i="1" dirty="0"/>
              <a:t>e.g</a:t>
            </a:r>
            <a:r>
              <a:rPr lang="en-US" sz="2500" dirty="0"/>
              <a:t>. OSeMOSYS, MESSAGE, MARKAL</a:t>
            </a:r>
          </a:p>
          <a:p>
            <a:pPr marL="800100" lvl="1" indent="-342900" algn="l">
              <a:spcAft>
                <a:spcPts val="600"/>
              </a:spcAft>
              <a:buFont typeface="Arial" panose="020B0604020202020204" pitchFamily="34" charset="0"/>
              <a:buChar char="•"/>
            </a:pPr>
            <a:r>
              <a:rPr lang="en-US" sz="2100" dirty="0"/>
              <a:t>Technology learning rates, resource availability, technical limitations, vintage of infrastructures, penetration rates, environmental criteria, costs, etc. directly affect the optimal system design. </a:t>
            </a:r>
          </a:p>
        </p:txBody>
      </p:sp>
    </p:spTree>
    <p:extLst>
      <p:ext uri="{BB962C8B-B14F-4D97-AF65-F5344CB8AC3E}">
        <p14:creationId xmlns:p14="http://schemas.microsoft.com/office/powerpoint/2010/main" val="3955956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909403" y="47168"/>
            <a:ext cx="10373194"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Energy system model: critical questions</a:t>
            </a:r>
          </a:p>
        </p:txBody>
      </p:sp>
      <p:sp>
        <p:nvSpPr>
          <p:cNvPr id="3" name="Content Placeholder 6"/>
          <p:cNvSpPr txBox="1">
            <a:spLocks/>
          </p:cNvSpPr>
          <p:nvPr/>
        </p:nvSpPr>
        <p:spPr>
          <a:xfrm>
            <a:off x="1084300" y="1228299"/>
            <a:ext cx="10023400" cy="490267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Aft>
                <a:spcPts val="600"/>
              </a:spcAft>
              <a:buFont typeface="Arial" panose="020B0604020202020204" pitchFamily="34" charset="0"/>
              <a:buChar char="•"/>
            </a:pPr>
            <a:r>
              <a:rPr lang="en-US" sz="2500" dirty="0"/>
              <a:t>What are the investment requirements in generation and network infrastructure and their timing to meet electricity demand and when?</a:t>
            </a:r>
          </a:p>
          <a:p>
            <a:pPr marL="342900" indent="-342900" algn="l">
              <a:spcAft>
                <a:spcPts val="600"/>
              </a:spcAft>
              <a:buFont typeface="Arial" panose="020B0604020202020204" pitchFamily="34" charset="0"/>
              <a:buChar char="•"/>
            </a:pPr>
            <a:r>
              <a:rPr lang="en-US" sz="2500" dirty="0"/>
              <a:t>How can energy security be enhanced?</a:t>
            </a:r>
          </a:p>
          <a:p>
            <a:pPr marL="342900" indent="-342900" algn="l">
              <a:spcAft>
                <a:spcPts val="600"/>
              </a:spcAft>
              <a:buFont typeface="Arial" panose="020B0604020202020204" pitchFamily="34" charset="0"/>
              <a:buChar char="•"/>
            </a:pPr>
            <a:r>
              <a:rPr lang="en-US" sz="2500" dirty="0"/>
              <a:t>What is the cost of expanding modern energy services? </a:t>
            </a:r>
          </a:p>
          <a:p>
            <a:pPr marL="342900" indent="-342900" algn="l">
              <a:spcAft>
                <a:spcPts val="600"/>
              </a:spcAft>
              <a:buFont typeface="Arial" panose="020B0604020202020204" pitchFamily="34" charset="0"/>
              <a:buChar char="•"/>
            </a:pPr>
            <a:r>
              <a:rPr lang="en-US" sz="2500" dirty="0"/>
              <a:t>What technologies and fuels grant the lowest cost, most reliable energy mix?</a:t>
            </a:r>
          </a:p>
          <a:p>
            <a:pPr marL="342900" indent="-342900" algn="l">
              <a:spcAft>
                <a:spcPts val="600"/>
              </a:spcAft>
              <a:buFont typeface="Arial" panose="020B0604020202020204" pitchFamily="34" charset="0"/>
              <a:buChar char="•"/>
            </a:pPr>
            <a:r>
              <a:rPr lang="en-US" sz="2500" dirty="0"/>
              <a:t>What is the scope for producing biofuels and generating electricity form large-scale solar photovoltaic parks or wind farms?</a:t>
            </a:r>
          </a:p>
          <a:p>
            <a:pPr marL="342900" indent="-342900" algn="l">
              <a:spcAft>
                <a:spcPts val="600"/>
              </a:spcAft>
              <a:buFont typeface="Arial" panose="020B0604020202020204" pitchFamily="34" charset="0"/>
              <a:buChar char="•"/>
            </a:pPr>
            <a:r>
              <a:rPr lang="en-US" sz="2500" dirty="0"/>
              <a:t>What are the water requirements—e.g., water for cooling, hydropower, irrigation of biofuels? </a:t>
            </a:r>
          </a:p>
          <a:p>
            <a:pPr marL="342900" indent="-342900" algn="l">
              <a:spcAft>
                <a:spcPts val="600"/>
              </a:spcAft>
              <a:buFont typeface="Arial" panose="020B0604020202020204" pitchFamily="34" charset="0"/>
              <a:buChar char="•"/>
            </a:pPr>
            <a:r>
              <a:rPr lang="en-US" sz="2500" dirty="0"/>
              <a:t>What pollutants are emitted and in what quantities?</a:t>
            </a:r>
          </a:p>
        </p:txBody>
      </p:sp>
    </p:spTree>
    <p:extLst>
      <p:ext uri="{BB962C8B-B14F-4D97-AF65-F5344CB8AC3E}">
        <p14:creationId xmlns:p14="http://schemas.microsoft.com/office/powerpoint/2010/main" val="36971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4400" dirty="0"/>
              <a:t>The land-use model</a:t>
            </a:r>
            <a:endParaRPr lang="en-GB" sz="4400" dirty="0"/>
          </a:p>
        </p:txBody>
      </p:sp>
      <p:sp>
        <p:nvSpPr>
          <p:cNvPr id="7" name="Content Placeholder 6"/>
          <p:cNvSpPr txBox="1">
            <a:spLocks/>
          </p:cNvSpPr>
          <p:nvPr/>
        </p:nvSpPr>
        <p:spPr>
          <a:xfrm>
            <a:off x="1135380" y="2184869"/>
            <a:ext cx="5801868" cy="453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Aft>
                <a:spcPts val="600"/>
              </a:spcAft>
              <a:buFont typeface="Arial" panose="020B0604020202020204" pitchFamily="34" charset="0"/>
              <a:buChar char="•"/>
            </a:pPr>
            <a:r>
              <a:rPr lang="en-US" sz="2500" dirty="0"/>
              <a:t>Inputs</a:t>
            </a:r>
          </a:p>
          <a:p>
            <a:pPr marL="800100" lvl="1" indent="-342900" algn="l">
              <a:spcAft>
                <a:spcPts val="600"/>
              </a:spcAft>
              <a:buFont typeface="Arial" panose="020B0604020202020204" pitchFamily="34" charset="0"/>
              <a:buChar char="•"/>
            </a:pPr>
            <a:r>
              <a:rPr lang="en-US" sz="2100" dirty="0"/>
              <a:t>Climate data</a:t>
            </a:r>
          </a:p>
          <a:p>
            <a:pPr marL="800100" lvl="1" indent="-342900" algn="l">
              <a:spcAft>
                <a:spcPts val="600"/>
              </a:spcAft>
              <a:buFont typeface="Arial" panose="020B0604020202020204" pitchFamily="34" charset="0"/>
              <a:buChar char="•"/>
            </a:pPr>
            <a:r>
              <a:rPr lang="en-US" sz="2100" dirty="0"/>
              <a:t>Detailed soil map and data from soil profiles</a:t>
            </a:r>
          </a:p>
          <a:p>
            <a:pPr marL="800100" lvl="1" indent="-342900" algn="l">
              <a:spcAft>
                <a:spcPts val="600"/>
              </a:spcAft>
              <a:buFont typeface="Arial" panose="020B0604020202020204" pitchFamily="34" charset="0"/>
              <a:buChar char="•"/>
            </a:pPr>
            <a:r>
              <a:rPr lang="en-US" sz="2100" dirty="0"/>
              <a:t>Slopes and marginal land</a:t>
            </a:r>
          </a:p>
          <a:p>
            <a:pPr marL="800100" lvl="1" indent="-342900" algn="l">
              <a:spcAft>
                <a:spcPts val="600"/>
              </a:spcAft>
              <a:buFont typeface="Arial" panose="020B0604020202020204" pitchFamily="34" charset="0"/>
              <a:buChar char="•"/>
            </a:pPr>
            <a:r>
              <a:rPr lang="en-US" sz="2100" dirty="0"/>
              <a:t>GIS data for land cover</a:t>
            </a:r>
          </a:p>
          <a:p>
            <a:pPr marL="800100" lvl="1" indent="-342900" algn="l">
              <a:spcAft>
                <a:spcPts val="600"/>
              </a:spcAft>
              <a:buFont typeface="Arial" panose="020B0604020202020204" pitchFamily="34" charset="0"/>
              <a:buChar char="•"/>
            </a:pPr>
            <a:r>
              <a:rPr lang="en-US" sz="2100" dirty="0"/>
              <a:t>Irrigated areas</a:t>
            </a:r>
          </a:p>
          <a:p>
            <a:pPr marL="342900" indent="-342900" algn="l">
              <a:spcAft>
                <a:spcPts val="600"/>
              </a:spcAft>
              <a:buFont typeface="Arial" panose="020B0604020202020204" pitchFamily="34" charset="0"/>
              <a:buChar char="•"/>
            </a:pPr>
            <a:r>
              <a:rPr lang="en-US" sz="2500" dirty="0"/>
              <a:t>Output</a:t>
            </a:r>
          </a:p>
          <a:p>
            <a:pPr marL="800100" lvl="1" indent="-342900" algn="l">
              <a:spcAft>
                <a:spcPts val="600"/>
              </a:spcAft>
              <a:buFont typeface="Arial" panose="020B0604020202020204" pitchFamily="34" charset="0"/>
              <a:buChar char="•"/>
            </a:pPr>
            <a:r>
              <a:rPr lang="en-US" sz="2100" dirty="0"/>
              <a:t>Grid map showing optimal crops, and potential water use and yield, plus a crop calendar</a:t>
            </a:r>
          </a:p>
        </p:txBody>
      </p:sp>
      <p:sp>
        <p:nvSpPr>
          <p:cNvPr id="8" name="Title 1"/>
          <p:cNvSpPr txBox="1">
            <a:spLocks/>
          </p:cNvSpPr>
          <p:nvPr/>
        </p:nvSpPr>
        <p:spPr>
          <a:xfrm>
            <a:off x="675775" y="1401633"/>
            <a:ext cx="6599857" cy="7832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de-DE" b="1" dirty="0">
                <a:solidFill>
                  <a:schemeClr val="accent6">
                    <a:lumMod val="75000"/>
                    <a:lumOff val="25000"/>
                  </a:schemeClr>
                </a:solidFill>
              </a:rPr>
              <a:t>AEZ</a:t>
            </a:r>
            <a:r>
              <a:rPr lang="de-DE" dirty="0"/>
              <a:t>–Agro-ecological Zoning</a:t>
            </a:r>
            <a:endParaRPr lang="en-GB" dirty="0"/>
          </a:p>
        </p:txBody>
      </p:sp>
      <p:pic>
        <p:nvPicPr>
          <p:cNvPr id="10" name="Picture 2" descr="http://www.iiasa.ac.at/Research/LUC/images/EcolEcon-bi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0149" y="1401633"/>
            <a:ext cx="4923884" cy="369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74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450705" y="398599"/>
            <a:ext cx="9298691" cy="7109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sv-SE" sz="4400" dirty="0"/>
              <a:t>CLEWS Country Module</a:t>
            </a:r>
            <a:endParaRPr lang="en-US" sz="4400" dirty="0"/>
          </a:p>
        </p:txBody>
      </p:sp>
      <p:sp>
        <p:nvSpPr>
          <p:cNvPr id="14" name="Content Placeholder 2"/>
          <p:cNvSpPr txBox="1">
            <a:spLocks/>
          </p:cNvSpPr>
          <p:nvPr/>
        </p:nvSpPr>
        <p:spPr>
          <a:xfrm>
            <a:off x="1482236" y="1856100"/>
            <a:ext cx="9267160" cy="34695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GB" sz="2500" dirty="0"/>
              <a:t>1. The food-energy-water nexus and sustainable development</a:t>
            </a:r>
          </a:p>
          <a:p>
            <a:pPr algn="l">
              <a:lnSpc>
                <a:spcPct val="110000"/>
              </a:lnSpc>
            </a:pPr>
            <a:r>
              <a:rPr lang="en-GB" sz="2500" dirty="0"/>
              <a:t>2. The need for integrated planning: case studies</a:t>
            </a:r>
          </a:p>
          <a:p>
            <a:pPr algn="l">
              <a:lnSpc>
                <a:spcPct val="110000"/>
              </a:lnSpc>
            </a:pPr>
            <a:r>
              <a:rPr lang="en-GB" sz="2500" dirty="0"/>
              <a:t>3. The CLEWS modelling approach</a:t>
            </a:r>
          </a:p>
          <a:p>
            <a:pPr algn="l">
              <a:lnSpc>
                <a:spcPct val="110000"/>
              </a:lnSpc>
            </a:pPr>
            <a:r>
              <a:rPr lang="en-GB" sz="2500" dirty="0"/>
              <a:t>4. CLEWS case studies</a:t>
            </a:r>
          </a:p>
          <a:p>
            <a:pPr algn="l">
              <a:lnSpc>
                <a:spcPct val="110000"/>
              </a:lnSpc>
            </a:pPr>
            <a:r>
              <a:rPr lang="en-GB" sz="2500" dirty="0"/>
              <a:t>5. Hands-on exercises with CLEWS</a:t>
            </a:r>
          </a:p>
        </p:txBody>
      </p:sp>
    </p:spTree>
    <p:extLst>
      <p:ext uri="{BB962C8B-B14F-4D97-AF65-F5344CB8AC3E}">
        <p14:creationId xmlns:p14="http://schemas.microsoft.com/office/powerpoint/2010/main" val="2313671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Agro-ecological modelling</a:t>
            </a:r>
          </a:p>
        </p:txBody>
      </p:sp>
      <p:sp>
        <p:nvSpPr>
          <p:cNvPr id="3" name="Content Placeholder 6"/>
          <p:cNvSpPr txBox="1">
            <a:spLocks/>
          </p:cNvSpPr>
          <p:nvPr/>
        </p:nvSpPr>
        <p:spPr>
          <a:xfrm>
            <a:off x="1084300" y="1600450"/>
            <a:ext cx="6994357" cy="5059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2800" dirty="0"/>
              <a:t>Geospatially based analysis of agricultural output to assess:</a:t>
            </a:r>
          </a:p>
          <a:p>
            <a:pPr marL="342900" indent="-342900" algn="l">
              <a:spcAft>
                <a:spcPts val="600"/>
              </a:spcAft>
              <a:buFont typeface="Arial" panose="020B0604020202020204" pitchFamily="34" charset="0"/>
              <a:buChar char="•"/>
            </a:pPr>
            <a:r>
              <a:rPr lang="en-US" sz="2800" dirty="0"/>
              <a:t>What is the potential yield of a range of crops in each region?</a:t>
            </a:r>
          </a:p>
          <a:p>
            <a:pPr marL="342900" indent="-342900" algn="l">
              <a:spcAft>
                <a:spcPts val="600"/>
              </a:spcAft>
              <a:buFont typeface="Arial" panose="020B0604020202020204" pitchFamily="34" charset="0"/>
              <a:buChar char="•"/>
            </a:pPr>
            <a:r>
              <a:rPr lang="en-US" sz="2800" dirty="0"/>
              <a:t>What are the water requirements for each crop in each modelled sector?</a:t>
            </a:r>
          </a:p>
          <a:p>
            <a:pPr marL="342900" indent="-342900" algn="l">
              <a:spcAft>
                <a:spcPts val="600"/>
              </a:spcAft>
              <a:buFont typeface="Arial" panose="020B0604020202020204" pitchFamily="34" charset="0"/>
              <a:buChar char="•"/>
            </a:pPr>
            <a:r>
              <a:rPr lang="en-US" sz="2800" dirty="0"/>
              <a:t>How do different climate scenarios affect crop yield?</a:t>
            </a:r>
          </a:p>
          <a:p>
            <a:pPr marL="342900" indent="-342900" algn="l">
              <a:spcAft>
                <a:spcPts val="600"/>
              </a:spcAft>
              <a:buFont typeface="Arial" panose="020B0604020202020204" pitchFamily="34" charset="0"/>
              <a:buChar char="•"/>
            </a:pPr>
            <a:r>
              <a:rPr lang="en-US" sz="2800" dirty="0"/>
              <a:t>Quantification of input requirements to achieve a certain level of yield.</a:t>
            </a:r>
          </a:p>
        </p:txBody>
      </p:sp>
      <p:pic>
        <p:nvPicPr>
          <p:cNvPr id="2" name="Picture 1"/>
          <p:cNvPicPr>
            <a:picLocks noChangeAspect="1"/>
          </p:cNvPicPr>
          <p:nvPr/>
        </p:nvPicPr>
        <p:blipFill>
          <a:blip r:embed="rId3"/>
          <a:stretch>
            <a:fillRect/>
          </a:stretch>
        </p:blipFill>
        <p:spPr>
          <a:xfrm>
            <a:off x="8078657" y="1600450"/>
            <a:ext cx="3970397" cy="4929080"/>
          </a:xfrm>
          <a:prstGeom prst="rect">
            <a:avLst/>
          </a:prstGeom>
        </p:spPr>
      </p:pic>
    </p:spTree>
    <p:extLst>
      <p:ext uri="{BB962C8B-B14F-4D97-AF65-F5344CB8AC3E}">
        <p14:creationId xmlns:p14="http://schemas.microsoft.com/office/powerpoint/2010/main" val="57721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743" y="1700213"/>
            <a:ext cx="8366078" cy="452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69743" y="1184041"/>
            <a:ext cx="8366078" cy="523220"/>
          </a:xfrm>
          <a:prstGeom prst="rect">
            <a:avLst/>
          </a:prstGeom>
        </p:spPr>
        <p:txBody>
          <a:bodyPr wrap="square">
            <a:spAutoFit/>
          </a:bodyPr>
          <a:lstStyle/>
          <a:p>
            <a:r>
              <a:rPr lang="en-US" sz="2800" dirty="0"/>
              <a:t>Example: rainfall pattern and water demand by crop</a:t>
            </a:r>
            <a:endParaRPr lang="es-MX" sz="2800"/>
          </a:p>
        </p:txBody>
      </p:sp>
      <p:sp>
        <p:nvSpPr>
          <p:cNvPr id="7"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Agro-ecological modelling</a:t>
            </a:r>
          </a:p>
        </p:txBody>
      </p:sp>
    </p:spTree>
    <p:extLst>
      <p:ext uri="{BB962C8B-B14F-4D97-AF65-F5344CB8AC3E}">
        <p14:creationId xmlns:p14="http://schemas.microsoft.com/office/powerpoint/2010/main" val="405678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Climate representation</a:t>
            </a:r>
          </a:p>
        </p:txBody>
      </p:sp>
      <p:sp>
        <p:nvSpPr>
          <p:cNvPr id="3" name="Content Placeholder 6"/>
          <p:cNvSpPr txBox="1">
            <a:spLocks/>
          </p:cNvSpPr>
          <p:nvPr/>
        </p:nvSpPr>
        <p:spPr>
          <a:xfrm>
            <a:off x="306378" y="1155927"/>
            <a:ext cx="9754655" cy="496524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2500" dirty="0"/>
              <a:t>Climate is defined by the major assumptions in land-use, water management and energy systems models.</a:t>
            </a:r>
          </a:p>
          <a:p>
            <a:pPr marL="342900" indent="-342900" algn="l">
              <a:spcAft>
                <a:spcPts val="600"/>
              </a:spcAft>
              <a:buFont typeface="Arial" panose="020B0604020202020204" pitchFamily="34" charset="0"/>
              <a:buChar char="•"/>
            </a:pPr>
            <a:r>
              <a:rPr lang="en-US" sz="2500" dirty="0"/>
              <a:t>Apparent need for consistency—e.g., greenhouse gas emissions limits versus long-term estimates for air temperature and precipitation</a:t>
            </a:r>
          </a:p>
          <a:p>
            <a:pPr marL="342900" indent="-342900" algn="l">
              <a:spcAft>
                <a:spcPts val="600"/>
              </a:spcAft>
              <a:buFont typeface="Arial" panose="020B0604020202020204" pitchFamily="34" charset="0"/>
              <a:buChar char="•"/>
            </a:pPr>
            <a:r>
              <a:rPr lang="en-US" sz="2500" dirty="0"/>
              <a:t>Accounting of greenhouse gas emissions</a:t>
            </a:r>
          </a:p>
          <a:p>
            <a:pPr marL="342900" indent="-342900" algn="l">
              <a:spcAft>
                <a:spcPts val="600"/>
              </a:spcAft>
              <a:buFont typeface="Arial" panose="020B0604020202020204" pitchFamily="34" charset="0"/>
              <a:buChar char="•"/>
            </a:pPr>
            <a:r>
              <a:rPr lang="en-US" sz="2500" dirty="0"/>
              <a:t>Temperature and precipitation affecting agricultural production</a:t>
            </a:r>
          </a:p>
          <a:p>
            <a:pPr marL="342900" indent="-342900" algn="l">
              <a:spcAft>
                <a:spcPts val="600"/>
              </a:spcAft>
              <a:buFont typeface="Arial" panose="020B0604020202020204" pitchFamily="34" charset="0"/>
              <a:buChar char="•"/>
            </a:pPr>
            <a:r>
              <a:rPr lang="en-US" sz="2500" dirty="0"/>
              <a:t>Solar insolation affecting photovoltaic and concentrated solar power generation </a:t>
            </a:r>
          </a:p>
          <a:p>
            <a:pPr marL="342900" indent="-342900" algn="l">
              <a:spcAft>
                <a:spcPts val="600"/>
              </a:spcAft>
              <a:buFont typeface="Arial" panose="020B0604020202020204" pitchFamily="34" charset="0"/>
              <a:buChar char="•"/>
            </a:pPr>
            <a:r>
              <a:rPr lang="en-US" sz="2500" dirty="0"/>
              <a:t>Precipitation affecting hydropower and water irrigation demand, quantifying seasonality of availability</a:t>
            </a:r>
          </a:p>
          <a:p>
            <a:pPr algn="l">
              <a:spcAft>
                <a:spcPts val="600"/>
              </a:spcAft>
            </a:pPr>
            <a:r>
              <a:rPr lang="en-US" sz="2500" dirty="0"/>
              <a:t>Interlinkages between effects across sectors are highlighted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1033" y="2009773"/>
            <a:ext cx="16573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077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54" y="332656"/>
            <a:ext cx="10417060" cy="617538"/>
          </a:xfrm>
        </p:spPr>
        <p:txBody>
          <a:bodyPr/>
          <a:lstStyle/>
          <a:p>
            <a:pPr algn="ctr"/>
            <a:r>
              <a:rPr lang="en-US" dirty="0"/>
              <a:t>Optimization in the integrated CLEWs tool</a:t>
            </a:r>
            <a:endParaRPr lang="en-US" dirty="0">
              <a:solidFill>
                <a:srgbClr val="FF0000"/>
              </a:solidFill>
            </a:endParaRPr>
          </a:p>
        </p:txBody>
      </p:sp>
      <p:sp>
        <p:nvSpPr>
          <p:cNvPr id="3" name="Content Placeholder 2"/>
          <p:cNvSpPr>
            <a:spLocks noGrp="1"/>
          </p:cNvSpPr>
          <p:nvPr>
            <p:ph idx="1"/>
          </p:nvPr>
        </p:nvSpPr>
        <p:spPr>
          <a:xfrm>
            <a:off x="827926" y="1260547"/>
            <a:ext cx="10515600" cy="4962832"/>
          </a:xfrm>
        </p:spPr>
        <p:txBody>
          <a:bodyPr/>
          <a:lstStyle/>
          <a:p>
            <a:pPr>
              <a:lnSpc>
                <a:spcPts val="3000"/>
              </a:lnSpc>
              <a:buFont typeface="Wingdings" panose="05000000000000000000" pitchFamily="2" charset="2"/>
              <a:buChar char="§"/>
            </a:pPr>
            <a:r>
              <a:rPr lang="en-GB" dirty="0"/>
              <a:t>Representation of the physical system (i.e., “bottom up”)</a:t>
            </a:r>
          </a:p>
          <a:p>
            <a:pPr lvl="1">
              <a:lnSpc>
                <a:spcPts val="3000"/>
              </a:lnSpc>
            </a:pPr>
            <a:r>
              <a:rPr lang="en-GB" dirty="0"/>
              <a:t>Technologies are described by their technical and economic characteristics</a:t>
            </a:r>
          </a:p>
          <a:p>
            <a:pPr lvl="1">
              <a:lnSpc>
                <a:spcPts val="3000"/>
              </a:lnSpc>
            </a:pPr>
            <a:r>
              <a:rPr lang="en-GB" dirty="0"/>
              <a:t>Full value chains (e.g., well-to-wheel or field-to-fork)</a:t>
            </a:r>
          </a:p>
          <a:p>
            <a:pPr lvl="1">
              <a:lnSpc>
                <a:spcPts val="3000"/>
              </a:lnSpc>
            </a:pPr>
            <a:r>
              <a:rPr lang="en-GB" dirty="0"/>
              <a:t>Web of interconnected value chains</a:t>
            </a:r>
          </a:p>
          <a:p>
            <a:pPr lvl="1">
              <a:lnSpc>
                <a:spcPts val="3000"/>
              </a:lnSpc>
            </a:pPr>
            <a:r>
              <a:rPr lang="en-GB" dirty="0"/>
              <a:t>Meets consumer demands</a:t>
            </a:r>
          </a:p>
          <a:p>
            <a:pPr>
              <a:lnSpc>
                <a:spcPts val="3000"/>
              </a:lnSpc>
              <a:spcBef>
                <a:spcPts val="1500"/>
              </a:spcBef>
              <a:buFont typeface="Wingdings" panose="05000000000000000000" pitchFamily="2" charset="2"/>
              <a:buChar char="§"/>
            </a:pPr>
            <a:r>
              <a:rPr lang="en-GB" dirty="0"/>
              <a:t>Balance of supply and demand</a:t>
            </a:r>
          </a:p>
          <a:p>
            <a:pPr lvl="1">
              <a:lnSpc>
                <a:spcPts val="3000"/>
              </a:lnSpc>
            </a:pPr>
            <a:r>
              <a:rPr lang="en-GB" dirty="0"/>
              <a:t>Clears each commodity market in every value chain</a:t>
            </a:r>
          </a:p>
          <a:p>
            <a:pPr>
              <a:lnSpc>
                <a:spcPts val="3000"/>
              </a:lnSpc>
              <a:spcBef>
                <a:spcPts val="1500"/>
              </a:spcBef>
              <a:buFont typeface="Wingdings" panose="05000000000000000000" pitchFamily="2" charset="2"/>
              <a:buChar char="§"/>
            </a:pPr>
            <a:r>
              <a:rPr lang="en-GB" dirty="0"/>
              <a:t>Identifies cost-effective strategies subject to constraints</a:t>
            </a:r>
          </a:p>
          <a:p>
            <a:pPr lvl="1">
              <a:lnSpc>
                <a:spcPts val="3000"/>
              </a:lnSpc>
            </a:pPr>
            <a:r>
              <a:rPr lang="en-GB" dirty="0"/>
              <a:t>Configures system to find deployment and utilization patterns that meet demands at lowest possible cost</a:t>
            </a:r>
          </a:p>
          <a:p>
            <a:pPr marL="0" indent="0">
              <a:buNone/>
            </a:pPr>
            <a:endParaRPr lang="en-US" dirty="0"/>
          </a:p>
        </p:txBody>
      </p:sp>
    </p:spTree>
    <p:extLst>
      <p:ext uri="{BB962C8B-B14F-4D97-AF65-F5344CB8AC3E}">
        <p14:creationId xmlns:p14="http://schemas.microsoft.com/office/powerpoint/2010/main" val="348404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02899" y="141586"/>
            <a:ext cx="9763053" cy="6858000"/>
          </a:xfrm>
          <a:prstGeom prst="rect">
            <a:avLst/>
          </a:prstGeom>
        </p:spPr>
      </p:pic>
      <p:sp>
        <p:nvSpPr>
          <p:cNvPr id="4" name="Title 1"/>
          <p:cNvSpPr txBox="1">
            <a:spLocks/>
          </p:cNvSpPr>
          <p:nvPr/>
        </p:nvSpPr>
        <p:spPr>
          <a:xfrm>
            <a:off x="84868" y="141586"/>
            <a:ext cx="2549149" cy="88199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latin typeface="Calibri" panose="020F0502020204030204" pitchFamily="34" charset="0"/>
              </a:rPr>
              <a:t>CLEWS</a:t>
            </a:r>
          </a:p>
        </p:txBody>
      </p:sp>
    </p:spTree>
    <p:extLst>
      <p:ext uri="{BB962C8B-B14F-4D97-AF65-F5344CB8AC3E}">
        <p14:creationId xmlns:p14="http://schemas.microsoft.com/office/powerpoint/2010/main" val="248713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2346" y="1273083"/>
            <a:ext cx="5015110" cy="5247590"/>
          </a:xfrm>
          <a:prstGeom prst="rect">
            <a:avLst/>
          </a:prstGeom>
        </p:spPr>
        <p:txBody>
          <a:bodyPr wrap="square">
            <a:spAutoFit/>
          </a:bodyPr>
          <a:lstStyle/>
          <a:p>
            <a:pPr marL="34925" lvl="1" algn="ctr">
              <a:lnSpc>
                <a:spcPts val="3000"/>
              </a:lnSpc>
              <a:spcAft>
                <a:spcPts val="1200"/>
              </a:spcAft>
            </a:pPr>
            <a:r>
              <a:rPr lang="en-GB" sz="3200" b="1" dirty="0">
                <a:latin typeface="Calibri" panose="020F0502020204030204" pitchFamily="34" charset="0"/>
              </a:rPr>
              <a:t>Inputs</a:t>
            </a:r>
          </a:p>
          <a:p>
            <a:pPr marL="377825" lvl="1" indent="-342900">
              <a:lnSpc>
                <a:spcPts val="3000"/>
              </a:lnSpc>
              <a:buFont typeface="Arial" panose="020B0604020202020204" pitchFamily="34" charset="0"/>
              <a:buChar char="•"/>
            </a:pPr>
            <a:r>
              <a:rPr lang="en-GB" sz="2400" dirty="0">
                <a:latin typeface="Calibri" panose="020F0502020204030204" pitchFamily="34" charset="0"/>
              </a:rPr>
              <a:t>Demand curves</a:t>
            </a:r>
          </a:p>
          <a:p>
            <a:pPr marL="377825" lvl="1" indent="-342900">
              <a:lnSpc>
                <a:spcPts val="3000"/>
              </a:lnSpc>
              <a:buFont typeface="Arial" panose="020B0604020202020204" pitchFamily="34" charset="0"/>
              <a:buChar char="•"/>
            </a:pPr>
            <a:r>
              <a:rPr lang="en-GB" sz="2400" dirty="0">
                <a:latin typeface="Calibri" panose="020F0502020204030204" pitchFamily="34" charset="0"/>
              </a:rPr>
              <a:t>Technology performance</a:t>
            </a:r>
          </a:p>
          <a:p>
            <a:pPr marL="377825" lvl="1" indent="-342900">
              <a:lnSpc>
                <a:spcPts val="3000"/>
              </a:lnSpc>
              <a:buFont typeface="Arial" panose="020B0604020202020204" pitchFamily="34" charset="0"/>
              <a:buChar char="•"/>
            </a:pPr>
            <a:r>
              <a:rPr lang="en-GB" sz="2400" dirty="0">
                <a:latin typeface="Calibri" panose="020F0502020204030204" pitchFamily="34" charset="0"/>
              </a:rPr>
              <a:t>Technology cost (capital, operation and management)</a:t>
            </a:r>
          </a:p>
          <a:p>
            <a:pPr marL="377825" lvl="1" indent="-342900">
              <a:lnSpc>
                <a:spcPts val="3000"/>
              </a:lnSpc>
              <a:buFont typeface="Arial" panose="020B0604020202020204" pitchFamily="34" charset="0"/>
              <a:buChar char="•"/>
            </a:pPr>
            <a:r>
              <a:rPr lang="en-GB" sz="2400" dirty="0">
                <a:latin typeface="Calibri" panose="020F0502020204030204" pitchFamily="34" charset="0"/>
              </a:rPr>
              <a:t>Commodity cost (extraction cost, import cost)</a:t>
            </a:r>
          </a:p>
          <a:p>
            <a:pPr marL="377825" lvl="1" indent="-342900">
              <a:lnSpc>
                <a:spcPts val="3000"/>
              </a:lnSpc>
              <a:buFont typeface="Arial" panose="020B0604020202020204" pitchFamily="34" charset="0"/>
              <a:buChar char="•"/>
            </a:pPr>
            <a:r>
              <a:rPr lang="en-GB" sz="2400" dirty="0">
                <a:latin typeface="Calibri" panose="020F0502020204030204" pitchFamily="34" charset="0"/>
              </a:rPr>
              <a:t>Cost of capital</a:t>
            </a:r>
          </a:p>
          <a:p>
            <a:pPr marL="377825" lvl="1" indent="-342900">
              <a:lnSpc>
                <a:spcPts val="3000"/>
              </a:lnSpc>
              <a:buFont typeface="Arial" panose="020B0604020202020204" pitchFamily="34" charset="0"/>
              <a:buChar char="•"/>
            </a:pPr>
            <a:r>
              <a:rPr lang="en-GB" sz="2400" dirty="0">
                <a:latin typeface="Calibri" panose="020F0502020204030204" pitchFamily="34" charset="0"/>
              </a:rPr>
              <a:t>Emissions intensity</a:t>
            </a:r>
          </a:p>
          <a:p>
            <a:pPr marL="377825" lvl="1" indent="-342900">
              <a:lnSpc>
                <a:spcPts val="3000"/>
              </a:lnSpc>
              <a:buFont typeface="Arial" panose="020B0604020202020204" pitchFamily="34" charset="0"/>
              <a:buChar char="•"/>
            </a:pPr>
            <a:r>
              <a:rPr lang="en-GB" sz="2400" dirty="0">
                <a:latin typeface="Calibri" panose="020F0502020204030204" pitchFamily="34" charset="0"/>
              </a:rPr>
              <a:t>Constraints (environmental, regulatory, policy, market, etc. )</a:t>
            </a:r>
          </a:p>
          <a:p>
            <a:pPr marL="377825" lvl="1" indent="-342900">
              <a:lnSpc>
                <a:spcPts val="3000"/>
              </a:lnSpc>
              <a:buFont typeface="Arial" panose="020B0604020202020204" pitchFamily="34" charset="0"/>
              <a:buChar char="•"/>
            </a:pPr>
            <a:endParaRPr lang="en-GB" sz="2400" dirty="0">
              <a:solidFill>
                <a:srgbClr val="293B75"/>
              </a:solidFill>
              <a:latin typeface="Calibri" panose="020F0502020204030204" pitchFamily="34" charset="0"/>
            </a:endParaRPr>
          </a:p>
          <a:p>
            <a:pPr marL="377825" lvl="1" indent="-342900">
              <a:lnSpc>
                <a:spcPts val="3000"/>
              </a:lnSpc>
              <a:buFont typeface="Arial" panose="020B0604020202020204" pitchFamily="34" charset="0"/>
              <a:buChar char="•"/>
            </a:pPr>
            <a:endParaRPr lang="en-GB" sz="2400" dirty="0">
              <a:solidFill>
                <a:srgbClr val="293B75"/>
              </a:solidFill>
              <a:latin typeface="Calibri" panose="020F0502020204030204" pitchFamily="34" charset="0"/>
            </a:endParaRPr>
          </a:p>
        </p:txBody>
      </p:sp>
      <p:sp>
        <p:nvSpPr>
          <p:cNvPr id="5" name="Rectangle 4"/>
          <p:cNvSpPr/>
          <p:nvPr/>
        </p:nvSpPr>
        <p:spPr>
          <a:xfrm>
            <a:off x="6066146" y="1273083"/>
            <a:ext cx="5015110" cy="4862870"/>
          </a:xfrm>
          <a:prstGeom prst="rect">
            <a:avLst/>
          </a:prstGeom>
        </p:spPr>
        <p:txBody>
          <a:bodyPr wrap="square">
            <a:spAutoFit/>
          </a:bodyPr>
          <a:lstStyle/>
          <a:p>
            <a:pPr marL="34925" lvl="1" algn="ctr">
              <a:lnSpc>
                <a:spcPts val="3000"/>
              </a:lnSpc>
              <a:spcAft>
                <a:spcPts val="1200"/>
              </a:spcAft>
            </a:pPr>
            <a:r>
              <a:rPr lang="en-GB" sz="3200" b="1" dirty="0">
                <a:latin typeface="Calibri" panose="020F0502020204030204" pitchFamily="34" charset="0"/>
              </a:rPr>
              <a:t>Outputs</a:t>
            </a:r>
          </a:p>
          <a:p>
            <a:pPr marL="377825" lvl="1" indent="-342900">
              <a:lnSpc>
                <a:spcPts val="3000"/>
              </a:lnSpc>
              <a:buFont typeface="Arial" panose="020B0604020202020204" pitchFamily="34" charset="0"/>
              <a:buChar char="•"/>
            </a:pPr>
            <a:r>
              <a:rPr lang="en-GB" sz="2400" dirty="0">
                <a:latin typeface="Calibri" panose="020F0502020204030204" pitchFamily="34" charset="0"/>
              </a:rPr>
              <a:t>Investment (physical units and cost)</a:t>
            </a:r>
          </a:p>
          <a:p>
            <a:pPr marL="377825" lvl="1" indent="-342900">
              <a:lnSpc>
                <a:spcPts val="3000"/>
              </a:lnSpc>
              <a:buFont typeface="Arial" panose="020B0604020202020204" pitchFamily="34" charset="0"/>
              <a:buChar char="•"/>
            </a:pPr>
            <a:r>
              <a:rPr lang="en-GB" sz="2400" dirty="0">
                <a:latin typeface="Calibri" panose="020F0502020204030204" pitchFamily="34" charset="0"/>
              </a:rPr>
              <a:t>Total production capacity</a:t>
            </a:r>
          </a:p>
          <a:p>
            <a:pPr marL="377825" lvl="1" indent="-342900">
              <a:lnSpc>
                <a:spcPts val="3000"/>
              </a:lnSpc>
              <a:buFont typeface="Arial" panose="020B0604020202020204" pitchFamily="34" charset="0"/>
              <a:buChar char="•"/>
            </a:pPr>
            <a:r>
              <a:rPr lang="en-GB" sz="2400" dirty="0">
                <a:latin typeface="Calibri" panose="020F0502020204030204" pitchFamily="34" charset="0"/>
              </a:rPr>
              <a:t>Operating costs</a:t>
            </a:r>
          </a:p>
          <a:p>
            <a:pPr marL="377825" lvl="1" indent="-342900">
              <a:lnSpc>
                <a:spcPts val="3000"/>
              </a:lnSpc>
              <a:buFont typeface="Arial" panose="020B0604020202020204" pitchFamily="34" charset="0"/>
              <a:buChar char="•"/>
            </a:pPr>
            <a:r>
              <a:rPr lang="en-GB" sz="2400" dirty="0">
                <a:latin typeface="Calibri" panose="020F0502020204030204" pitchFamily="34" charset="0"/>
              </a:rPr>
              <a:t>Asset utilization</a:t>
            </a:r>
          </a:p>
          <a:p>
            <a:pPr marL="377825" lvl="1" indent="-342900">
              <a:lnSpc>
                <a:spcPts val="3000"/>
              </a:lnSpc>
              <a:buFont typeface="Arial" panose="020B0604020202020204" pitchFamily="34" charset="0"/>
              <a:buChar char="•"/>
            </a:pPr>
            <a:r>
              <a:rPr lang="en-GB" sz="2400" dirty="0">
                <a:latin typeface="Calibri" panose="020F0502020204030204" pitchFamily="34" charset="0"/>
              </a:rPr>
              <a:t>Output (physical units)</a:t>
            </a:r>
          </a:p>
          <a:p>
            <a:pPr marL="377825" lvl="1" indent="-342900">
              <a:lnSpc>
                <a:spcPts val="3000"/>
              </a:lnSpc>
              <a:buFont typeface="Arial" panose="020B0604020202020204" pitchFamily="34" charset="0"/>
              <a:buChar char="•"/>
            </a:pPr>
            <a:r>
              <a:rPr lang="en-GB" sz="2400" dirty="0">
                <a:latin typeface="Calibri" panose="020F0502020204030204" pitchFamily="34" charset="0"/>
              </a:rPr>
              <a:t>Fuel expenditures</a:t>
            </a:r>
          </a:p>
          <a:p>
            <a:pPr marL="377825" lvl="1" indent="-342900">
              <a:lnSpc>
                <a:spcPts val="3000"/>
              </a:lnSpc>
              <a:buFont typeface="Arial" panose="020B0604020202020204" pitchFamily="34" charset="0"/>
              <a:buChar char="•"/>
            </a:pPr>
            <a:r>
              <a:rPr lang="en-GB" sz="2400" dirty="0">
                <a:latin typeface="Calibri" panose="020F0502020204030204" pitchFamily="34" charset="0"/>
              </a:rPr>
              <a:t>Emissions</a:t>
            </a:r>
          </a:p>
          <a:p>
            <a:pPr marL="377825" lvl="1" indent="-342900">
              <a:lnSpc>
                <a:spcPts val="3000"/>
              </a:lnSpc>
              <a:buFont typeface="Arial" panose="020B0604020202020204" pitchFamily="34" charset="0"/>
              <a:buChar char="•"/>
            </a:pPr>
            <a:r>
              <a:rPr lang="en-GB" sz="2400" dirty="0">
                <a:latin typeface="Calibri" panose="020F0502020204030204" pitchFamily="34" charset="0"/>
              </a:rPr>
              <a:t>Shadow prices</a:t>
            </a:r>
          </a:p>
          <a:p>
            <a:pPr marL="377825" lvl="1" indent="-342900">
              <a:lnSpc>
                <a:spcPts val="3000"/>
              </a:lnSpc>
              <a:buFont typeface="Arial" panose="020B0604020202020204" pitchFamily="34" charset="0"/>
              <a:buChar char="•"/>
            </a:pPr>
            <a:endParaRPr lang="en-GB" sz="2400" dirty="0">
              <a:solidFill>
                <a:srgbClr val="293B75"/>
              </a:solidFill>
              <a:latin typeface="Calibri" panose="020F0502020204030204" pitchFamily="34" charset="0"/>
            </a:endParaRPr>
          </a:p>
          <a:p>
            <a:pPr marL="377825" lvl="1" indent="-342900">
              <a:lnSpc>
                <a:spcPts val="3000"/>
              </a:lnSpc>
              <a:buFont typeface="Arial" panose="020B0604020202020204" pitchFamily="34" charset="0"/>
              <a:buChar char="•"/>
            </a:pPr>
            <a:endParaRPr lang="en-GB" sz="2400" dirty="0">
              <a:solidFill>
                <a:srgbClr val="293B75"/>
              </a:solidFill>
              <a:latin typeface="Calibri" panose="020F0502020204030204" pitchFamily="34" charset="0"/>
            </a:endParaRPr>
          </a:p>
          <a:p>
            <a:pPr marL="34925" lvl="1">
              <a:lnSpc>
                <a:spcPts val="3000"/>
              </a:lnSpc>
            </a:pPr>
            <a:endParaRPr lang="en-GB" sz="2400" dirty="0">
              <a:solidFill>
                <a:srgbClr val="293B75"/>
              </a:solidFill>
              <a:latin typeface="Calibri" panose="020F0502020204030204" pitchFamily="34" charset="0"/>
            </a:endParaRPr>
          </a:p>
        </p:txBody>
      </p:sp>
      <p:sp>
        <p:nvSpPr>
          <p:cNvPr id="6" name="Title 1"/>
          <p:cNvSpPr>
            <a:spLocks noGrp="1"/>
          </p:cNvSpPr>
          <p:nvPr>
            <p:ph type="title"/>
          </p:nvPr>
        </p:nvSpPr>
        <p:spPr>
          <a:xfrm>
            <a:off x="575354" y="332656"/>
            <a:ext cx="10417060" cy="617538"/>
          </a:xfrm>
        </p:spPr>
        <p:txBody>
          <a:bodyPr/>
          <a:lstStyle/>
          <a:p>
            <a:pPr algn="ctr"/>
            <a:r>
              <a:rPr lang="en-US" dirty="0"/>
              <a:t>Integrated CLEWS optimization tool</a:t>
            </a:r>
            <a:endParaRPr lang="en-US" dirty="0">
              <a:solidFill>
                <a:srgbClr val="FF0000"/>
              </a:solidFill>
            </a:endParaRPr>
          </a:p>
        </p:txBody>
      </p:sp>
    </p:spTree>
    <p:extLst>
      <p:ext uri="{BB962C8B-B14F-4D97-AF65-F5344CB8AC3E}">
        <p14:creationId xmlns:p14="http://schemas.microsoft.com/office/powerpoint/2010/main" val="640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Concluding remarks</a:t>
            </a:r>
          </a:p>
        </p:txBody>
      </p:sp>
      <p:sp>
        <p:nvSpPr>
          <p:cNvPr id="3" name="Content Placeholder 2"/>
          <p:cNvSpPr>
            <a:spLocks noGrp="1"/>
          </p:cNvSpPr>
          <p:nvPr>
            <p:ph idx="1"/>
          </p:nvPr>
        </p:nvSpPr>
        <p:spPr>
          <a:xfrm>
            <a:off x="769961" y="1104058"/>
            <a:ext cx="6681717" cy="5753942"/>
          </a:xfrm>
        </p:spPr>
        <p:txBody>
          <a:bodyPr/>
          <a:lstStyle/>
          <a:p>
            <a:r>
              <a:rPr lang="en-GB" dirty="0"/>
              <a:t>A flexible modelling tool to quantitatively assess the food-energy-water nexus in the context of climate change</a:t>
            </a:r>
          </a:p>
          <a:p>
            <a:r>
              <a:rPr lang="en-GB" dirty="0"/>
              <a:t>Integrated entry point to inform sustainable development policies, including related to the 2030 Agenda and Paris Agreement</a:t>
            </a:r>
          </a:p>
          <a:p>
            <a:r>
              <a:rPr lang="en-GB" dirty="0"/>
              <a:t>Retains sector relevance while providing an integrated assessment</a:t>
            </a:r>
          </a:p>
          <a:p>
            <a:r>
              <a:rPr lang="en-GB" dirty="0"/>
              <a:t>Can contribute to institutional coordination for integrated policy formulation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791" y="2503855"/>
            <a:ext cx="4481015" cy="24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59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5863" y="1824712"/>
            <a:ext cx="8799460" cy="769441"/>
          </a:xfrm>
          <a:prstGeom prst="rect">
            <a:avLst/>
          </a:prstGeom>
        </p:spPr>
        <p:txBody>
          <a:bodyPr wrap="square">
            <a:spAutoFit/>
          </a:bodyPr>
          <a:lstStyle/>
          <a:p>
            <a:pPr algn="ctr"/>
            <a:r>
              <a:rPr lang="en-US" sz="4400" dirty="0">
                <a:latin typeface="+mj-lt"/>
              </a:rPr>
              <a:t>3. The CLEWS modelling approach</a:t>
            </a:r>
          </a:p>
        </p:txBody>
      </p:sp>
    </p:spTree>
    <p:extLst>
      <p:ext uri="{BB962C8B-B14F-4D97-AF65-F5344CB8AC3E}">
        <p14:creationId xmlns:p14="http://schemas.microsoft.com/office/powerpoint/2010/main" val="187155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2594098866"/>
              </p:ext>
            </p:extLst>
          </p:nvPr>
        </p:nvGraphicFramePr>
        <p:xfrm>
          <a:off x="12467" y="1543905"/>
          <a:ext cx="12105306" cy="5265683"/>
        </p:xfrm>
        <a:graphic>
          <a:graphicData uri="http://schemas.openxmlformats.org/drawingml/2006/table">
            <a:tbl>
              <a:tblPr firstRow="1" bandRow="1">
                <a:tableStyleId>{5C22544A-7EE6-4342-B048-85BDC9FD1C3A}</a:tableStyleId>
              </a:tblPr>
              <a:tblGrid>
                <a:gridCol w="12105306">
                  <a:extLst>
                    <a:ext uri="{9D8B030D-6E8A-4147-A177-3AD203B41FA5}">
                      <a16:colId xmlns:a16="http://schemas.microsoft.com/office/drawing/2014/main" val="20000"/>
                    </a:ext>
                  </a:extLst>
                </a:gridCol>
              </a:tblGrid>
              <a:tr h="5802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t>quantifying the FEW-NEXUS</a:t>
                      </a:r>
                    </a:p>
                    <a:p>
                      <a:pPr algn="ctr"/>
                      <a:endParaRPr lang="en-GB" sz="1600" b="0" noProof="0" dirty="0"/>
                    </a:p>
                  </a:txBody>
                  <a:tcPr marL="121920" marR="121920" anchor="ctr">
                    <a:noFill/>
                  </a:tcPr>
                </a:tc>
                <a:extLst>
                  <a:ext uri="{0D108BD9-81ED-4DB2-BD59-A6C34878D82A}">
                    <a16:rowId xmlns:a16="http://schemas.microsoft.com/office/drawing/2014/main" val="10000"/>
                  </a:ext>
                </a:extLst>
              </a:tr>
              <a:tr h="4685385">
                <a:tc>
                  <a:txBody>
                    <a:bodyPr/>
                    <a:lstStyle/>
                    <a:p>
                      <a:pPr algn="ctr"/>
                      <a:endParaRPr lang="en-GB" sz="1400" noProof="0" dirty="0"/>
                    </a:p>
                  </a:txBody>
                  <a:tcPr marL="121920" marR="121920" anchor="ctr">
                    <a:noFill/>
                  </a:tcPr>
                </a:tc>
                <a:extLst>
                  <a:ext uri="{0D108BD9-81ED-4DB2-BD59-A6C34878D82A}">
                    <a16:rowId xmlns:a16="http://schemas.microsoft.com/office/drawing/2014/main" val="10001"/>
                  </a:ext>
                </a:extLst>
              </a:tr>
            </a:tbl>
          </a:graphicData>
        </a:graphic>
      </p:graphicFrame>
      <p:sp>
        <p:nvSpPr>
          <p:cNvPr id="21" name="Title 5"/>
          <p:cNvSpPr txBox="1">
            <a:spLocks/>
          </p:cNvSpPr>
          <p:nvPr/>
        </p:nvSpPr>
        <p:spPr>
          <a:xfrm>
            <a:off x="1563788" y="259814"/>
            <a:ext cx="2895919" cy="843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CLEWS</a:t>
            </a:r>
          </a:p>
        </p:txBody>
      </p:sp>
      <p:sp>
        <p:nvSpPr>
          <p:cNvPr id="24" name="TextBox 23"/>
          <p:cNvSpPr txBox="1"/>
          <p:nvPr/>
        </p:nvSpPr>
        <p:spPr>
          <a:xfrm>
            <a:off x="7550758" y="1908362"/>
            <a:ext cx="2589500" cy="1113889"/>
          </a:xfrm>
          <a:prstGeom prst="roundRect">
            <a:avLst>
              <a:gd name="adj" fmla="val 15953"/>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marL="171450" indent="-171450">
              <a:buFont typeface="Arial" panose="020B0604020202020204" pitchFamily="34" charset="0"/>
              <a:buChar char="•"/>
            </a:pPr>
            <a:r>
              <a:rPr lang="en-GB" sz="1200" dirty="0">
                <a:solidFill>
                  <a:srgbClr val="333333"/>
                </a:solidFill>
              </a:rPr>
              <a:t>Energy for fertilizer production</a:t>
            </a:r>
          </a:p>
          <a:p>
            <a:pPr marL="171450" indent="-171450">
              <a:buFont typeface="Arial" panose="020B0604020202020204" pitchFamily="34" charset="0"/>
              <a:buChar char="•"/>
            </a:pPr>
            <a:r>
              <a:rPr lang="en-GB" sz="1200" dirty="0">
                <a:solidFill>
                  <a:srgbClr val="333333"/>
                </a:solidFill>
              </a:rPr>
              <a:t>Energy required for field preparation and harvest</a:t>
            </a:r>
          </a:p>
          <a:p>
            <a:pPr marL="171450" indent="-171450">
              <a:buFont typeface="Arial" panose="020B0604020202020204" pitchFamily="34" charset="0"/>
              <a:buChar char="•"/>
            </a:pPr>
            <a:r>
              <a:rPr lang="en-GB" sz="1200" dirty="0">
                <a:solidFill>
                  <a:srgbClr val="333333"/>
                </a:solidFill>
              </a:rPr>
              <a:t>Biomass for biofuel production and other energy uses</a:t>
            </a:r>
          </a:p>
        </p:txBody>
      </p:sp>
      <p:sp>
        <p:nvSpPr>
          <p:cNvPr id="4" name="Right Arrow 3"/>
          <p:cNvSpPr/>
          <p:nvPr/>
        </p:nvSpPr>
        <p:spPr>
          <a:xfrm>
            <a:off x="10330245" y="1602872"/>
            <a:ext cx="1554434" cy="1731628"/>
          </a:xfrm>
          <a:prstGeom prst="rightArrow">
            <a:avLst>
              <a:gd name="adj1" fmla="val 50000"/>
              <a:gd name="adj2" fmla="val 20044"/>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ounded Rectangle 12"/>
          <p:cNvSpPr/>
          <p:nvPr/>
        </p:nvSpPr>
        <p:spPr>
          <a:xfrm>
            <a:off x="11197848" y="3379637"/>
            <a:ext cx="801466" cy="30569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4400" b="1" dirty="0"/>
              <a:t>Climate</a:t>
            </a:r>
          </a:p>
        </p:txBody>
      </p:sp>
      <p:grpSp>
        <p:nvGrpSpPr>
          <p:cNvPr id="2" name="Group 1"/>
          <p:cNvGrpSpPr/>
          <p:nvPr/>
        </p:nvGrpSpPr>
        <p:grpSpPr>
          <a:xfrm>
            <a:off x="3011747" y="1583387"/>
            <a:ext cx="6433698" cy="4097482"/>
            <a:chOff x="1849212" y="251300"/>
            <a:chExt cx="6000821" cy="4816106"/>
          </a:xfrm>
        </p:grpSpPr>
        <p:sp>
          <p:nvSpPr>
            <p:cNvPr id="3" name="Freeform 2"/>
            <p:cNvSpPr/>
            <p:nvPr/>
          </p:nvSpPr>
          <p:spPr>
            <a:xfrm>
              <a:off x="3437822" y="251300"/>
              <a:ext cx="2518336" cy="2009903"/>
            </a:xfrm>
            <a:custGeom>
              <a:avLst/>
              <a:gdLst>
                <a:gd name="connsiteX0" fmla="*/ 0 w 2777306"/>
                <a:gd name="connsiteY0" fmla="*/ 334406 h 2006393"/>
                <a:gd name="connsiteX1" fmla="*/ 334406 w 2777306"/>
                <a:gd name="connsiteY1" fmla="*/ 0 h 2006393"/>
                <a:gd name="connsiteX2" fmla="*/ 2442900 w 2777306"/>
                <a:gd name="connsiteY2" fmla="*/ 0 h 2006393"/>
                <a:gd name="connsiteX3" fmla="*/ 2777306 w 2777306"/>
                <a:gd name="connsiteY3" fmla="*/ 334406 h 2006393"/>
                <a:gd name="connsiteX4" fmla="*/ 2777306 w 2777306"/>
                <a:gd name="connsiteY4" fmla="*/ 1671987 h 2006393"/>
                <a:gd name="connsiteX5" fmla="*/ 2442900 w 2777306"/>
                <a:gd name="connsiteY5" fmla="*/ 2006393 h 2006393"/>
                <a:gd name="connsiteX6" fmla="*/ 334406 w 2777306"/>
                <a:gd name="connsiteY6" fmla="*/ 2006393 h 2006393"/>
                <a:gd name="connsiteX7" fmla="*/ 0 w 2777306"/>
                <a:gd name="connsiteY7" fmla="*/ 1671987 h 2006393"/>
                <a:gd name="connsiteX8" fmla="*/ 0 w 2777306"/>
                <a:gd name="connsiteY8" fmla="*/ 334406 h 200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306" h="2006393">
                  <a:moveTo>
                    <a:pt x="0" y="334406"/>
                  </a:moveTo>
                  <a:cubicBezTo>
                    <a:pt x="0" y="149719"/>
                    <a:pt x="149719" y="0"/>
                    <a:pt x="334406" y="0"/>
                  </a:cubicBezTo>
                  <a:lnTo>
                    <a:pt x="2442900" y="0"/>
                  </a:lnTo>
                  <a:cubicBezTo>
                    <a:pt x="2627587" y="0"/>
                    <a:pt x="2777306" y="149719"/>
                    <a:pt x="2777306" y="334406"/>
                  </a:cubicBezTo>
                  <a:lnTo>
                    <a:pt x="2777306" y="1671987"/>
                  </a:lnTo>
                  <a:cubicBezTo>
                    <a:pt x="2777306" y="1856674"/>
                    <a:pt x="2627587" y="2006393"/>
                    <a:pt x="2442900" y="2006393"/>
                  </a:cubicBezTo>
                  <a:lnTo>
                    <a:pt x="334406" y="2006393"/>
                  </a:lnTo>
                  <a:cubicBezTo>
                    <a:pt x="149719" y="2006393"/>
                    <a:pt x="0" y="1856674"/>
                    <a:pt x="0" y="1671987"/>
                  </a:cubicBezTo>
                  <a:lnTo>
                    <a:pt x="0" y="334406"/>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0344" tIns="250344" rIns="250344" bIns="250344" numCol="1" spcCol="1270" anchor="ctr" anchorCtr="0">
              <a:noAutofit/>
            </a:bodyPr>
            <a:lstStyle/>
            <a:p>
              <a:pPr lvl="0" algn="ctr" defTabSz="1778000">
                <a:lnSpc>
                  <a:spcPct val="90000"/>
                </a:lnSpc>
                <a:spcBef>
                  <a:spcPct val="0"/>
                </a:spcBef>
                <a:spcAft>
                  <a:spcPct val="35000"/>
                </a:spcAft>
              </a:pPr>
              <a:r>
                <a:rPr lang="en-GB" sz="3600" b="1" kern="1200" dirty="0"/>
                <a:t>Energy model</a:t>
              </a:r>
              <a:endParaRPr lang="en-GB" sz="3600" kern="1200" dirty="0"/>
            </a:p>
          </p:txBody>
        </p:sp>
        <p:sp>
          <p:nvSpPr>
            <p:cNvPr id="9" name="Freeform 8"/>
            <p:cNvSpPr/>
            <p:nvPr/>
          </p:nvSpPr>
          <p:spPr>
            <a:xfrm>
              <a:off x="5331697" y="3057503"/>
              <a:ext cx="2518336" cy="2009903"/>
            </a:xfrm>
            <a:custGeom>
              <a:avLst/>
              <a:gdLst>
                <a:gd name="connsiteX0" fmla="*/ 0 w 2777306"/>
                <a:gd name="connsiteY0" fmla="*/ 334406 h 2006393"/>
                <a:gd name="connsiteX1" fmla="*/ 334406 w 2777306"/>
                <a:gd name="connsiteY1" fmla="*/ 0 h 2006393"/>
                <a:gd name="connsiteX2" fmla="*/ 2442900 w 2777306"/>
                <a:gd name="connsiteY2" fmla="*/ 0 h 2006393"/>
                <a:gd name="connsiteX3" fmla="*/ 2777306 w 2777306"/>
                <a:gd name="connsiteY3" fmla="*/ 334406 h 2006393"/>
                <a:gd name="connsiteX4" fmla="*/ 2777306 w 2777306"/>
                <a:gd name="connsiteY4" fmla="*/ 1671987 h 2006393"/>
                <a:gd name="connsiteX5" fmla="*/ 2442900 w 2777306"/>
                <a:gd name="connsiteY5" fmla="*/ 2006393 h 2006393"/>
                <a:gd name="connsiteX6" fmla="*/ 334406 w 2777306"/>
                <a:gd name="connsiteY6" fmla="*/ 2006393 h 2006393"/>
                <a:gd name="connsiteX7" fmla="*/ 0 w 2777306"/>
                <a:gd name="connsiteY7" fmla="*/ 1671987 h 2006393"/>
                <a:gd name="connsiteX8" fmla="*/ 0 w 2777306"/>
                <a:gd name="connsiteY8" fmla="*/ 334406 h 200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306" h="2006393">
                  <a:moveTo>
                    <a:pt x="0" y="334406"/>
                  </a:moveTo>
                  <a:cubicBezTo>
                    <a:pt x="0" y="149719"/>
                    <a:pt x="149719" y="0"/>
                    <a:pt x="334406" y="0"/>
                  </a:cubicBezTo>
                  <a:lnTo>
                    <a:pt x="2442900" y="0"/>
                  </a:lnTo>
                  <a:cubicBezTo>
                    <a:pt x="2627587" y="0"/>
                    <a:pt x="2777306" y="149719"/>
                    <a:pt x="2777306" y="334406"/>
                  </a:cubicBezTo>
                  <a:lnTo>
                    <a:pt x="2777306" y="1671987"/>
                  </a:lnTo>
                  <a:cubicBezTo>
                    <a:pt x="2777306" y="1856674"/>
                    <a:pt x="2627587" y="2006393"/>
                    <a:pt x="2442900" y="2006393"/>
                  </a:cubicBezTo>
                  <a:lnTo>
                    <a:pt x="334406" y="2006393"/>
                  </a:lnTo>
                  <a:cubicBezTo>
                    <a:pt x="149719" y="2006393"/>
                    <a:pt x="0" y="1856674"/>
                    <a:pt x="0" y="1671987"/>
                  </a:cubicBezTo>
                  <a:lnTo>
                    <a:pt x="0" y="334406"/>
                  </a:lnTo>
                  <a:close/>
                </a:path>
              </a:pathLst>
            </a:cu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0344" tIns="250344" rIns="250344" bIns="250344" numCol="1" spcCol="1270" anchor="ctr" anchorCtr="0">
              <a:noAutofit/>
            </a:bodyPr>
            <a:lstStyle/>
            <a:p>
              <a:pPr lvl="0" algn="ctr" defTabSz="1778000">
                <a:lnSpc>
                  <a:spcPct val="100000"/>
                </a:lnSpc>
                <a:spcBef>
                  <a:spcPct val="0"/>
                </a:spcBef>
                <a:spcAft>
                  <a:spcPts val="0"/>
                </a:spcAft>
              </a:pPr>
              <a:r>
                <a:rPr lang="en-GB" sz="3600" b="1" kern="1200" dirty="0"/>
                <a:t>Land use model </a:t>
              </a:r>
            </a:p>
          </p:txBody>
        </p:sp>
        <p:sp>
          <p:nvSpPr>
            <p:cNvPr id="11" name="Freeform 10"/>
            <p:cNvSpPr/>
            <p:nvPr/>
          </p:nvSpPr>
          <p:spPr>
            <a:xfrm>
              <a:off x="1849212" y="3057503"/>
              <a:ext cx="2518336" cy="2009903"/>
            </a:xfrm>
            <a:custGeom>
              <a:avLst/>
              <a:gdLst>
                <a:gd name="connsiteX0" fmla="*/ 0 w 2777306"/>
                <a:gd name="connsiteY0" fmla="*/ 334406 h 2006393"/>
                <a:gd name="connsiteX1" fmla="*/ 334406 w 2777306"/>
                <a:gd name="connsiteY1" fmla="*/ 0 h 2006393"/>
                <a:gd name="connsiteX2" fmla="*/ 2442900 w 2777306"/>
                <a:gd name="connsiteY2" fmla="*/ 0 h 2006393"/>
                <a:gd name="connsiteX3" fmla="*/ 2777306 w 2777306"/>
                <a:gd name="connsiteY3" fmla="*/ 334406 h 2006393"/>
                <a:gd name="connsiteX4" fmla="*/ 2777306 w 2777306"/>
                <a:gd name="connsiteY4" fmla="*/ 1671987 h 2006393"/>
                <a:gd name="connsiteX5" fmla="*/ 2442900 w 2777306"/>
                <a:gd name="connsiteY5" fmla="*/ 2006393 h 2006393"/>
                <a:gd name="connsiteX6" fmla="*/ 334406 w 2777306"/>
                <a:gd name="connsiteY6" fmla="*/ 2006393 h 2006393"/>
                <a:gd name="connsiteX7" fmla="*/ 0 w 2777306"/>
                <a:gd name="connsiteY7" fmla="*/ 1671987 h 2006393"/>
                <a:gd name="connsiteX8" fmla="*/ 0 w 2777306"/>
                <a:gd name="connsiteY8" fmla="*/ 334406 h 200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306" h="2006393">
                  <a:moveTo>
                    <a:pt x="0" y="334406"/>
                  </a:moveTo>
                  <a:cubicBezTo>
                    <a:pt x="0" y="149719"/>
                    <a:pt x="149719" y="0"/>
                    <a:pt x="334406" y="0"/>
                  </a:cubicBezTo>
                  <a:lnTo>
                    <a:pt x="2442900" y="0"/>
                  </a:lnTo>
                  <a:cubicBezTo>
                    <a:pt x="2627587" y="0"/>
                    <a:pt x="2777306" y="149719"/>
                    <a:pt x="2777306" y="334406"/>
                  </a:cubicBezTo>
                  <a:lnTo>
                    <a:pt x="2777306" y="1671987"/>
                  </a:lnTo>
                  <a:cubicBezTo>
                    <a:pt x="2777306" y="1856674"/>
                    <a:pt x="2627587" y="2006393"/>
                    <a:pt x="2442900" y="2006393"/>
                  </a:cubicBezTo>
                  <a:lnTo>
                    <a:pt x="334406" y="2006393"/>
                  </a:lnTo>
                  <a:cubicBezTo>
                    <a:pt x="149719" y="2006393"/>
                    <a:pt x="0" y="1856674"/>
                    <a:pt x="0" y="1671987"/>
                  </a:cubicBezTo>
                  <a:lnTo>
                    <a:pt x="0" y="334406"/>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0344" tIns="250344" rIns="250344" bIns="250344" numCol="1" spcCol="1270" anchor="ctr" anchorCtr="0">
              <a:noAutofit/>
            </a:bodyPr>
            <a:lstStyle/>
            <a:p>
              <a:pPr lvl="0" algn="ctr" defTabSz="1778000">
                <a:lnSpc>
                  <a:spcPct val="90000"/>
                </a:lnSpc>
                <a:spcBef>
                  <a:spcPct val="0"/>
                </a:spcBef>
                <a:spcAft>
                  <a:spcPct val="35000"/>
                </a:spcAft>
              </a:pPr>
              <a:r>
                <a:rPr lang="en-GB" sz="3600" b="1" kern="1200" dirty="0"/>
                <a:t>Water model</a:t>
              </a:r>
              <a:endParaRPr lang="en-GB" sz="3600" kern="1200" dirty="0"/>
            </a:p>
          </p:txBody>
        </p:sp>
      </p:grpSp>
      <p:sp>
        <p:nvSpPr>
          <p:cNvPr id="14" name="Left-Right Arrow 13"/>
          <p:cNvSpPr/>
          <p:nvPr/>
        </p:nvSpPr>
        <p:spPr>
          <a:xfrm flipV="1">
            <a:off x="5361112" y="4058051"/>
            <a:ext cx="1618939" cy="412195"/>
          </a:xfrm>
          <a:prstGeom prst="lef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9" name="Right Arrow 18"/>
          <p:cNvSpPr/>
          <p:nvPr/>
        </p:nvSpPr>
        <p:spPr>
          <a:xfrm rot="10800000">
            <a:off x="9567080" y="3550602"/>
            <a:ext cx="1464053" cy="2365476"/>
          </a:xfrm>
          <a:prstGeom prst="rightArrow">
            <a:avLst>
              <a:gd name="adj1" fmla="val 50000"/>
              <a:gd name="adj2" fmla="val 20044"/>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p:cNvSpPr txBox="1"/>
          <p:nvPr/>
        </p:nvSpPr>
        <p:spPr>
          <a:xfrm>
            <a:off x="10330245" y="2176777"/>
            <a:ext cx="1377870" cy="584775"/>
          </a:xfrm>
          <a:prstGeom prst="rect">
            <a:avLst/>
          </a:prstGeom>
          <a:noFill/>
        </p:spPr>
        <p:txBody>
          <a:bodyPr wrap="square" rtlCol="0">
            <a:spAutoFit/>
          </a:bodyPr>
          <a:lstStyle/>
          <a:p>
            <a:r>
              <a:rPr lang="en-GB" sz="1600" dirty="0"/>
              <a:t>Greenhouse gas emissions</a:t>
            </a:r>
          </a:p>
        </p:txBody>
      </p:sp>
      <p:sp>
        <p:nvSpPr>
          <p:cNvPr id="20" name="TextBox 19"/>
          <p:cNvSpPr txBox="1"/>
          <p:nvPr/>
        </p:nvSpPr>
        <p:spPr>
          <a:xfrm>
            <a:off x="9785445" y="4384867"/>
            <a:ext cx="1322017" cy="584775"/>
          </a:xfrm>
          <a:prstGeom prst="rect">
            <a:avLst/>
          </a:prstGeom>
          <a:noFill/>
        </p:spPr>
        <p:txBody>
          <a:bodyPr wrap="square" rtlCol="0">
            <a:spAutoFit/>
          </a:bodyPr>
          <a:lstStyle/>
          <a:p>
            <a:r>
              <a:rPr lang="en-GB" sz="1600" dirty="0"/>
              <a:t>Precipitation temperature</a:t>
            </a:r>
          </a:p>
        </p:txBody>
      </p:sp>
      <p:sp>
        <p:nvSpPr>
          <p:cNvPr id="22" name="Left-Right Arrow 21"/>
          <p:cNvSpPr/>
          <p:nvPr/>
        </p:nvSpPr>
        <p:spPr>
          <a:xfrm rot="2615760" flipV="1">
            <a:off x="6555554" y="3357349"/>
            <a:ext cx="1599382" cy="412195"/>
          </a:xfrm>
          <a:prstGeom prst="lef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3" name="Left-Right Arrow 22"/>
          <p:cNvSpPr/>
          <p:nvPr/>
        </p:nvSpPr>
        <p:spPr>
          <a:xfrm rot="18983425" flipV="1">
            <a:off x="3823387" y="3344505"/>
            <a:ext cx="1618939" cy="412195"/>
          </a:xfrm>
          <a:prstGeom prst="lef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5" name="TextBox 24"/>
          <p:cNvSpPr txBox="1"/>
          <p:nvPr/>
        </p:nvSpPr>
        <p:spPr>
          <a:xfrm>
            <a:off x="4632858" y="5749663"/>
            <a:ext cx="3060000" cy="911364"/>
          </a:xfrm>
          <a:prstGeom prst="roundRect">
            <a:avLst>
              <a:gd name="adj" fmla="val 15953"/>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marL="171450" indent="-171450" algn="ctr">
              <a:buFont typeface="Arial" panose="020B0604020202020204" pitchFamily="34" charset="0"/>
              <a:buChar char="•"/>
            </a:pPr>
            <a:r>
              <a:rPr lang="en-GB" sz="1200" dirty="0">
                <a:solidFill>
                  <a:srgbClr val="333333"/>
                </a:solidFill>
              </a:rPr>
              <a:t>Water for biofuel crops (rain-fed and irrigated)</a:t>
            </a:r>
          </a:p>
          <a:p>
            <a:pPr marL="171450" indent="-171450" algn="ctr">
              <a:buFont typeface="Arial" panose="020B0604020202020204" pitchFamily="34" charset="0"/>
              <a:buChar char="•"/>
            </a:pPr>
            <a:r>
              <a:rPr lang="en-GB" sz="1200" dirty="0">
                <a:solidFill>
                  <a:srgbClr val="333333"/>
                </a:solidFill>
              </a:rPr>
              <a:t>Water needs for food, feed and fibre crops (rain-fed and irrigated)</a:t>
            </a:r>
          </a:p>
        </p:txBody>
      </p:sp>
      <p:sp>
        <p:nvSpPr>
          <p:cNvPr id="18" name="TextBox 17"/>
          <p:cNvSpPr txBox="1"/>
          <p:nvPr/>
        </p:nvSpPr>
        <p:spPr>
          <a:xfrm>
            <a:off x="1174173" y="1924490"/>
            <a:ext cx="3285534" cy="1316415"/>
          </a:xfrm>
          <a:prstGeom prst="roundRect">
            <a:avLst>
              <a:gd name="adj" fmla="val 15953"/>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lgn="r">
              <a:buFont typeface="Arial" panose="020B0604020202020204" pitchFamily="34" charset="0"/>
              <a:buChar char="•"/>
              <a:tabLst>
                <a:tab pos="2697163" algn="l"/>
              </a:tabLst>
            </a:pPr>
            <a:r>
              <a:rPr lang="en-GB" sz="1200" dirty="0">
                <a:solidFill>
                  <a:srgbClr val="333333"/>
                </a:solidFill>
              </a:rPr>
              <a:t>Energy for water processing and treatment</a:t>
            </a:r>
          </a:p>
          <a:p>
            <a:pPr marL="285750" indent="-285750" algn="r">
              <a:buFont typeface="Arial" panose="020B0604020202020204" pitchFamily="34" charset="0"/>
              <a:buChar char="•"/>
              <a:tabLst>
                <a:tab pos="2697163" algn="l"/>
              </a:tabLst>
            </a:pPr>
            <a:r>
              <a:rPr lang="en-GB" sz="1200" dirty="0">
                <a:solidFill>
                  <a:srgbClr val="333333"/>
                </a:solidFill>
              </a:rPr>
              <a:t>Energy for water pumping</a:t>
            </a:r>
          </a:p>
          <a:p>
            <a:pPr marL="285750" indent="-285750" algn="r">
              <a:buFont typeface="Arial" panose="020B0604020202020204" pitchFamily="34" charset="0"/>
              <a:buChar char="•"/>
              <a:tabLst>
                <a:tab pos="2697163" algn="l"/>
              </a:tabLst>
            </a:pPr>
            <a:r>
              <a:rPr lang="en-GB" sz="1200" dirty="0">
                <a:solidFill>
                  <a:srgbClr val="333333"/>
                </a:solidFill>
              </a:rPr>
              <a:t>Energy for desalination</a:t>
            </a:r>
          </a:p>
          <a:p>
            <a:pPr marL="285750" indent="-285750" algn="r">
              <a:buFont typeface="Arial" panose="020B0604020202020204" pitchFamily="34" charset="0"/>
              <a:buChar char="•"/>
              <a:tabLst>
                <a:tab pos="2697163" algn="l"/>
              </a:tabLst>
            </a:pPr>
            <a:r>
              <a:rPr lang="en-GB" sz="1200" dirty="0">
                <a:solidFill>
                  <a:srgbClr val="333333"/>
                </a:solidFill>
              </a:rPr>
              <a:t>Water available for hydropower</a:t>
            </a:r>
          </a:p>
          <a:p>
            <a:pPr marL="285750" indent="-285750" algn="r">
              <a:buFont typeface="Arial" panose="020B0604020202020204" pitchFamily="34" charset="0"/>
              <a:buChar char="•"/>
              <a:tabLst>
                <a:tab pos="2514600" algn="l"/>
              </a:tabLst>
            </a:pPr>
            <a:r>
              <a:rPr lang="en-GB" sz="1200" dirty="0">
                <a:solidFill>
                  <a:srgbClr val="333333"/>
                </a:solidFill>
              </a:rPr>
              <a:t>Water for power plant cooling</a:t>
            </a:r>
          </a:p>
          <a:p>
            <a:pPr marL="285750" indent="-285750" algn="r">
              <a:buFont typeface="Arial" panose="020B0604020202020204" pitchFamily="34" charset="0"/>
              <a:buChar char="•"/>
              <a:tabLst>
                <a:tab pos="2697163" algn="l"/>
              </a:tabLst>
            </a:pPr>
            <a:r>
              <a:rPr lang="en-GB" sz="1200" dirty="0">
                <a:solidFill>
                  <a:srgbClr val="333333"/>
                </a:solidFill>
              </a:rPr>
              <a:t>Water for (bio-) fuel processing</a:t>
            </a:r>
          </a:p>
        </p:txBody>
      </p:sp>
      <p:sp>
        <p:nvSpPr>
          <p:cNvPr id="5" name="Rectangle 4"/>
          <p:cNvSpPr/>
          <p:nvPr/>
        </p:nvSpPr>
        <p:spPr>
          <a:xfrm>
            <a:off x="179382" y="3293387"/>
            <a:ext cx="2299775" cy="3416320"/>
          </a:xfrm>
          <a:prstGeom prst="rect">
            <a:avLst/>
          </a:prstGeom>
        </p:spPr>
        <p:txBody>
          <a:bodyPr wrap="square">
            <a:spAutoFit/>
          </a:bodyPr>
          <a:lstStyle/>
          <a:p>
            <a:r>
              <a:rPr lang="en-US" sz="3600" dirty="0"/>
              <a:t>Quantifies  the</a:t>
            </a:r>
          </a:p>
          <a:p>
            <a:r>
              <a:rPr lang="en-US" sz="3600" dirty="0"/>
              <a:t>food-energy-water nexus</a:t>
            </a:r>
          </a:p>
        </p:txBody>
      </p:sp>
      <p:sp>
        <p:nvSpPr>
          <p:cNvPr id="6" name="Rectangle 5"/>
          <p:cNvSpPr/>
          <p:nvPr/>
        </p:nvSpPr>
        <p:spPr>
          <a:xfrm>
            <a:off x="7340966" y="71114"/>
            <a:ext cx="4670286" cy="1508105"/>
          </a:xfrm>
          <a:prstGeom prst="rect">
            <a:avLst/>
          </a:prstGeom>
        </p:spPr>
        <p:txBody>
          <a:bodyPr wrap="square">
            <a:spAutoFit/>
          </a:bodyPr>
          <a:lstStyle/>
          <a:p>
            <a:pPr algn="r"/>
            <a:r>
              <a:rPr lang="en-US" sz="3200" dirty="0"/>
              <a:t>Adding climate allows assessment of  policy </a:t>
            </a:r>
            <a:r>
              <a:rPr lang="en-US" sz="2800" dirty="0"/>
              <a:t>robustness to climate change</a:t>
            </a:r>
          </a:p>
        </p:txBody>
      </p:sp>
    </p:spTree>
    <p:extLst>
      <p:ext uri="{BB962C8B-B14F-4D97-AF65-F5344CB8AC3E}">
        <p14:creationId xmlns:p14="http://schemas.microsoft.com/office/powerpoint/2010/main" val="53043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grpId="1" nodeType="clickEffect">
                                  <p:stCondLst>
                                    <p:cond delay="0"/>
                                  </p:stCondLst>
                                  <p:childTnLst>
                                    <p:animMotion origin="layout" path="M 3.72232E-6 2.59259E-6 L -0.02775 0.0074 C -0.03361 0.00903 -0.0422 0.01018 -0.05145 0.01111 C -0.06187 0.01203 -0.0702 0.01227 -0.07607 0.01203 L -0.1042 0.00972 " pathEditMode="relative" rAng="10622344" ptsTypes="FffFF">
                                      <p:cBhvr>
                                        <p:cTn id="22" dur="1000" fill="hold"/>
                                        <p:tgtEl>
                                          <p:spTgt spid="23"/>
                                        </p:tgtEl>
                                        <p:attrNameLst>
                                          <p:attrName>ppt_x</p:attrName>
                                          <p:attrName>ppt_y</p:attrName>
                                        </p:attrNameLst>
                                      </p:cBhvr>
                                      <p:rCtr x="-5197" y="810"/>
                                    </p:animMotion>
                                  </p:childTnLst>
                                </p:cTn>
                              </p:par>
                              <p:par>
                                <p:cTn id="23" presetID="37" presetClass="path" presetSubtype="0" accel="50000" decel="50000" fill="hold" grpId="1" nodeType="withEffect">
                                  <p:stCondLst>
                                    <p:cond delay="0"/>
                                  </p:stCondLst>
                                  <p:childTnLst>
                                    <p:animMotion origin="layout" path="M 1.47174E-6 -4.81481E-6 L -0.02774 0.00741 C -0.0336 0.00903 -0.0422 0.01019 -0.05145 0.01112 C -0.06187 0.01204 -0.0702 0.01227 -0.07606 0.01204 L -0.1042 0.00973 " pathEditMode="relative" rAng="10622344" ptsTypes="FffFF">
                                      <p:cBhvr>
                                        <p:cTn id="24" dur="1000" fill="hold"/>
                                        <p:tgtEl>
                                          <p:spTgt spid="22"/>
                                        </p:tgtEl>
                                        <p:attrNameLst>
                                          <p:attrName>ppt_x</p:attrName>
                                          <p:attrName>ppt_y</p:attrName>
                                        </p:attrNameLst>
                                      </p:cBhvr>
                                      <p:rCtr x="-5197" y="810"/>
                                    </p:animMotion>
                                  </p:childTnLst>
                                </p:cTn>
                              </p:par>
                              <p:par>
                                <p:cTn id="25" presetID="37" presetClass="path" presetSubtype="0" accel="50000" decel="50000" fill="hold" grpId="1" nodeType="withEffect">
                                  <p:stCondLst>
                                    <p:cond delay="0"/>
                                  </p:stCondLst>
                                  <p:childTnLst>
                                    <p:animMotion origin="layout" path="M 2.90701E-6 1.11111E-6 L -0.02774 0.00741 C -0.03361 0.00903 -0.0422 0.01018 -0.05145 0.01111 C -0.06187 0.01204 -0.0702 0.01227 -0.07606 0.01204 L -0.1042 0.00972 " pathEditMode="relative" rAng="10622344" ptsTypes="FffFF">
                                      <p:cBhvr>
                                        <p:cTn id="26" dur="1000" fill="hold"/>
                                        <p:tgtEl>
                                          <p:spTgt spid="14"/>
                                        </p:tgtEl>
                                        <p:attrNameLst>
                                          <p:attrName>ppt_x</p:attrName>
                                          <p:attrName>ppt_y</p:attrName>
                                        </p:attrNameLst>
                                      </p:cBhvr>
                                      <p:rCtr x="-5197" y="810"/>
                                    </p:animMotion>
                                  </p:childTnLst>
                                </p:cTn>
                              </p:par>
                              <p:par>
                                <p:cTn id="27" presetID="37" presetClass="path" presetSubtype="0" accel="50000" decel="50000" fill="hold" grpId="1" nodeType="withEffect">
                                  <p:stCondLst>
                                    <p:cond delay="0"/>
                                  </p:stCondLst>
                                  <p:childTnLst>
                                    <p:animMotion origin="layout" path="M -3.8708E-6 -2.59259E-6 L -0.02774 0.00741 C -0.0336 0.00903 -0.04219 0.01019 -0.05144 0.01111 C -0.06186 0.01204 -0.0702 0.01227 -0.07606 0.01204 L -0.10419 0.00972 " pathEditMode="relative" rAng="10622344" ptsTypes="FffFF">
                                      <p:cBhvr>
                                        <p:cTn id="28" dur="1000" fill="hold"/>
                                        <p:tgtEl>
                                          <p:spTgt spid="18"/>
                                        </p:tgtEl>
                                        <p:attrNameLst>
                                          <p:attrName>ppt_x</p:attrName>
                                          <p:attrName>ppt_y</p:attrName>
                                        </p:attrNameLst>
                                      </p:cBhvr>
                                      <p:rCtr x="-5197" y="810"/>
                                    </p:animMotion>
                                  </p:childTnLst>
                                </p:cTn>
                              </p:par>
                              <p:par>
                                <p:cTn id="29" presetID="37" presetClass="path" presetSubtype="0" accel="50000" decel="50000" fill="hold" grpId="1" nodeType="withEffect">
                                  <p:stCondLst>
                                    <p:cond delay="0"/>
                                  </p:stCondLst>
                                  <p:childTnLst>
                                    <p:animMotion origin="layout" path="M 4.6757E-6 -2.59259E-6 L -0.02775 0.00741 C -0.03361 0.00903 -0.0422 0.01019 -0.05145 0.01111 C -0.06187 0.01204 -0.07021 0.01227 -0.07607 0.01204 L -0.1042 0.00972 " pathEditMode="relative" rAng="10622344" ptsTypes="FffFF">
                                      <p:cBhvr>
                                        <p:cTn id="30" dur="1000" fill="hold"/>
                                        <p:tgtEl>
                                          <p:spTgt spid="24"/>
                                        </p:tgtEl>
                                        <p:attrNameLst>
                                          <p:attrName>ppt_x</p:attrName>
                                          <p:attrName>ppt_y</p:attrName>
                                        </p:attrNameLst>
                                      </p:cBhvr>
                                      <p:rCtr x="-5197" y="810"/>
                                    </p:animMotion>
                                  </p:childTnLst>
                                </p:cTn>
                              </p:par>
                              <p:par>
                                <p:cTn id="31" presetID="37" presetClass="path" presetSubtype="0" accel="50000" decel="50000" fill="hold" grpId="1" nodeType="withEffect">
                                  <p:stCondLst>
                                    <p:cond delay="0"/>
                                  </p:stCondLst>
                                  <p:childTnLst>
                                    <p:animMotion origin="layout" path="M -4.11826E-6 -4.44444E-6 L -0.02774 0.00741 C -0.0336 0.00903 -0.04219 0.01019 -0.05144 0.01112 C -0.06186 0.01204 -0.0702 0.01227 -0.07606 0.01204 L -0.10419 0.00973 " pathEditMode="relative" rAng="10622344" ptsTypes="FffFF">
                                      <p:cBhvr>
                                        <p:cTn id="32" dur="1000" fill="hold"/>
                                        <p:tgtEl>
                                          <p:spTgt spid="25"/>
                                        </p:tgtEl>
                                        <p:attrNameLst>
                                          <p:attrName>ppt_x</p:attrName>
                                          <p:attrName>ppt_y</p:attrName>
                                        </p:attrNameLst>
                                      </p:cBhvr>
                                      <p:rCtr x="-5197" y="810"/>
                                    </p:animMotion>
                                  </p:childTnLst>
                                </p:cTn>
                              </p:par>
                              <p:par>
                                <p:cTn id="33" presetID="37" presetClass="path" presetSubtype="0" accel="50000" decel="50000" fill="hold" nodeType="withEffect">
                                  <p:stCondLst>
                                    <p:cond delay="0"/>
                                  </p:stCondLst>
                                  <p:childTnLst>
                                    <p:animMotion origin="layout" path="M -4.84501E-6 4.07407E-6 L -0.02774 0.0074 C -0.0336 0.00902 -0.04219 0.01018 -0.05144 0.01111 C -0.06186 0.01203 -0.0702 0.01226 -0.07606 0.01203 L -0.10419 0.00972 " pathEditMode="relative" rAng="10622344" ptsTypes="FffFF">
                                      <p:cBhvr>
                                        <p:cTn id="34" dur="1000" fill="hold"/>
                                        <p:tgtEl>
                                          <p:spTgt spid="2"/>
                                        </p:tgtEl>
                                        <p:attrNameLst>
                                          <p:attrName>ppt_x</p:attrName>
                                          <p:attrName>ppt_y</p:attrName>
                                        </p:attrNameLst>
                                      </p:cBhvr>
                                      <p:rCtr x="-5197" y="810"/>
                                    </p:animMotion>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4" grpId="0" animBg="1"/>
      <p:bldP spid="13" grpId="0" animBg="1"/>
      <p:bldP spid="14" grpId="0" animBg="1"/>
      <p:bldP spid="14" grpId="1" animBg="1"/>
      <p:bldP spid="19" grpId="0" animBg="1"/>
      <p:bldP spid="8" grpId="0"/>
      <p:bldP spid="20" grpId="0"/>
      <p:bldP spid="22" grpId="0" animBg="1"/>
      <p:bldP spid="22" grpId="1" animBg="1"/>
      <p:bldP spid="23" grpId="0" animBg="1"/>
      <p:bldP spid="23" grpId="1" animBg="1"/>
      <p:bldP spid="25" grpId="0" animBg="1"/>
      <p:bldP spid="25"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7"/>
          <p:cNvSpPr>
            <a:spLocks noChangeArrowheads="1"/>
          </p:cNvSpPr>
          <p:nvPr/>
        </p:nvSpPr>
        <p:spPr bwMode="auto">
          <a:xfrm>
            <a:off x="108480" y="3908593"/>
            <a:ext cx="86518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Residential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reeform 49"/>
          <p:cNvSpPr>
            <a:spLocks/>
          </p:cNvSpPr>
          <p:nvPr/>
        </p:nvSpPr>
        <p:spPr bwMode="auto">
          <a:xfrm>
            <a:off x="2277799" y="2587756"/>
            <a:ext cx="1398588" cy="1417638"/>
          </a:xfrm>
          <a:custGeom>
            <a:avLst/>
            <a:gdLst>
              <a:gd name="T0" fmla="*/ 0 w 2692"/>
              <a:gd name="T1" fmla="*/ 0 h 2742"/>
              <a:gd name="T2" fmla="*/ 2692 w 2692"/>
              <a:gd name="T3" fmla="*/ 2691 h 2742"/>
              <a:gd name="T4" fmla="*/ 2691 w 2692"/>
              <a:gd name="T5" fmla="*/ 2742 h 2742"/>
              <a:gd name="T6" fmla="*/ 1346 w 2692"/>
              <a:gd name="T7" fmla="*/ 2717 h 2742"/>
              <a:gd name="T8" fmla="*/ 26 w 2692"/>
              <a:gd name="T9" fmla="*/ 1346 h 2742"/>
              <a:gd name="T10" fmla="*/ 0 w 2692"/>
              <a:gd name="T11" fmla="*/ 1346 h 2742"/>
              <a:gd name="T12" fmla="*/ 0 w 2692"/>
              <a:gd name="T13" fmla="*/ 0 h 2742"/>
            </a:gdLst>
            <a:ahLst/>
            <a:cxnLst>
              <a:cxn ang="0">
                <a:pos x="T0" y="T1"/>
              </a:cxn>
              <a:cxn ang="0">
                <a:pos x="T2" y="T3"/>
              </a:cxn>
              <a:cxn ang="0">
                <a:pos x="T4" y="T5"/>
              </a:cxn>
              <a:cxn ang="0">
                <a:pos x="T6" y="T7"/>
              </a:cxn>
              <a:cxn ang="0">
                <a:pos x="T8" y="T9"/>
              </a:cxn>
              <a:cxn ang="0">
                <a:pos x="T10" y="T11"/>
              </a:cxn>
              <a:cxn ang="0">
                <a:pos x="T12" y="T13"/>
              </a:cxn>
            </a:cxnLst>
            <a:rect l="0" t="0" r="r" b="b"/>
            <a:pathLst>
              <a:path w="2692" h="2742">
                <a:moveTo>
                  <a:pt x="0" y="0"/>
                </a:moveTo>
                <a:cubicBezTo>
                  <a:pt x="1487" y="0"/>
                  <a:pt x="2692" y="1205"/>
                  <a:pt x="2692" y="2691"/>
                </a:cubicBezTo>
                <a:cubicBezTo>
                  <a:pt x="2692" y="2708"/>
                  <a:pt x="2692" y="2725"/>
                  <a:pt x="2691" y="2742"/>
                </a:cubicBezTo>
                <a:lnTo>
                  <a:pt x="1346" y="2717"/>
                </a:lnTo>
                <a:cubicBezTo>
                  <a:pt x="1360" y="1974"/>
                  <a:pt x="769" y="1360"/>
                  <a:pt x="26" y="1346"/>
                </a:cubicBezTo>
                <a:cubicBezTo>
                  <a:pt x="17" y="1346"/>
                  <a:pt x="9" y="1346"/>
                  <a:pt x="0" y="1346"/>
                </a:cubicBezTo>
                <a:lnTo>
                  <a:pt x="0" y="0"/>
                </a:lnTo>
                <a:close/>
              </a:path>
            </a:pathLst>
          </a:custGeom>
          <a:solidFill>
            <a:srgbClr val="FFD96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4" name="Freeform 50"/>
          <p:cNvSpPr>
            <a:spLocks/>
          </p:cNvSpPr>
          <p:nvPr/>
        </p:nvSpPr>
        <p:spPr bwMode="auto">
          <a:xfrm>
            <a:off x="2836366" y="3995869"/>
            <a:ext cx="838200" cy="819150"/>
          </a:xfrm>
          <a:custGeom>
            <a:avLst/>
            <a:gdLst>
              <a:gd name="T0" fmla="*/ 1612 w 1612"/>
              <a:gd name="T1" fmla="*/ 25 h 1584"/>
              <a:gd name="T2" fmla="*/ 1079 w 1612"/>
              <a:gd name="T3" fmla="*/ 1584 h 1584"/>
              <a:gd name="T4" fmla="*/ 0 w 1612"/>
              <a:gd name="T5" fmla="*/ 779 h 1584"/>
              <a:gd name="T6" fmla="*/ 267 w 1612"/>
              <a:gd name="T7" fmla="*/ 0 h 1584"/>
              <a:gd name="T8" fmla="*/ 1612 w 1612"/>
              <a:gd name="T9" fmla="*/ 25 h 1584"/>
            </a:gdLst>
            <a:ahLst/>
            <a:cxnLst>
              <a:cxn ang="0">
                <a:pos x="T0" y="T1"/>
              </a:cxn>
              <a:cxn ang="0">
                <a:pos x="T2" y="T3"/>
              </a:cxn>
              <a:cxn ang="0">
                <a:pos x="T4" y="T5"/>
              </a:cxn>
              <a:cxn ang="0">
                <a:pos x="T6" y="T7"/>
              </a:cxn>
              <a:cxn ang="0">
                <a:pos x="T8" y="T9"/>
              </a:cxn>
            </a:cxnLst>
            <a:rect l="0" t="0" r="r" b="b"/>
            <a:pathLst>
              <a:path w="1612" h="1584">
                <a:moveTo>
                  <a:pt x="1612" y="25"/>
                </a:moveTo>
                <a:cubicBezTo>
                  <a:pt x="1602" y="588"/>
                  <a:pt x="1415" y="1133"/>
                  <a:pt x="1079" y="1584"/>
                </a:cubicBezTo>
                <a:lnTo>
                  <a:pt x="0" y="779"/>
                </a:lnTo>
                <a:cubicBezTo>
                  <a:pt x="168" y="554"/>
                  <a:pt x="262" y="281"/>
                  <a:pt x="267" y="0"/>
                </a:cubicBezTo>
                <a:lnTo>
                  <a:pt x="1612" y="25"/>
                </a:lnTo>
                <a:close/>
              </a:path>
            </a:pathLst>
          </a:custGeom>
          <a:solidFill>
            <a:srgbClr val="BF9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5" name="Freeform 51"/>
          <p:cNvSpPr>
            <a:spLocks/>
          </p:cNvSpPr>
          <p:nvPr/>
        </p:nvSpPr>
        <p:spPr bwMode="auto">
          <a:xfrm>
            <a:off x="1986952" y="4395918"/>
            <a:ext cx="1408113" cy="1057275"/>
          </a:xfrm>
          <a:custGeom>
            <a:avLst/>
            <a:gdLst>
              <a:gd name="T0" fmla="*/ 2712 w 2712"/>
              <a:gd name="T1" fmla="*/ 805 h 2045"/>
              <a:gd name="T2" fmla="*/ 0 w 2712"/>
              <a:gd name="T3" fmla="*/ 1829 h 2045"/>
              <a:gd name="T4" fmla="*/ 277 w 2712"/>
              <a:gd name="T5" fmla="*/ 512 h 2045"/>
              <a:gd name="T6" fmla="*/ 1633 w 2712"/>
              <a:gd name="T7" fmla="*/ 0 h 2045"/>
              <a:gd name="T8" fmla="*/ 2712 w 2712"/>
              <a:gd name="T9" fmla="*/ 805 h 2045"/>
            </a:gdLst>
            <a:ahLst/>
            <a:cxnLst>
              <a:cxn ang="0">
                <a:pos x="T0" y="T1"/>
              </a:cxn>
              <a:cxn ang="0">
                <a:pos x="T2" y="T3"/>
              </a:cxn>
              <a:cxn ang="0">
                <a:pos x="T4" y="T5"/>
              </a:cxn>
              <a:cxn ang="0">
                <a:pos x="T6" y="T7"/>
              </a:cxn>
              <a:cxn ang="0">
                <a:pos x="T8" y="T9"/>
              </a:cxn>
            </a:cxnLst>
            <a:rect l="0" t="0" r="r" b="b"/>
            <a:pathLst>
              <a:path w="2712" h="2045">
                <a:moveTo>
                  <a:pt x="2712" y="805"/>
                </a:moveTo>
                <a:cubicBezTo>
                  <a:pt x="2085" y="1645"/>
                  <a:pt x="1027" y="2045"/>
                  <a:pt x="0" y="1829"/>
                </a:cubicBezTo>
                <a:lnTo>
                  <a:pt x="277" y="512"/>
                </a:lnTo>
                <a:cubicBezTo>
                  <a:pt x="791" y="620"/>
                  <a:pt x="1320" y="420"/>
                  <a:pt x="1633" y="0"/>
                </a:cubicBezTo>
                <a:lnTo>
                  <a:pt x="2712" y="805"/>
                </a:lnTo>
                <a:close/>
              </a:path>
            </a:pathLst>
          </a:custGeom>
          <a:solidFill>
            <a:srgbClr val="A5A5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6" name="Freeform 52"/>
          <p:cNvSpPr>
            <a:spLocks/>
          </p:cNvSpPr>
          <p:nvPr/>
        </p:nvSpPr>
        <p:spPr bwMode="auto">
          <a:xfrm>
            <a:off x="1749362" y="4625313"/>
            <a:ext cx="385763" cy="717550"/>
          </a:xfrm>
          <a:custGeom>
            <a:avLst/>
            <a:gdLst>
              <a:gd name="T0" fmla="*/ 468 w 745"/>
              <a:gd name="T1" fmla="*/ 1389 h 1389"/>
              <a:gd name="T2" fmla="*/ 0 w 745"/>
              <a:gd name="T3" fmla="*/ 1245 h 1389"/>
              <a:gd name="T4" fmla="*/ 511 w 745"/>
              <a:gd name="T5" fmla="*/ 0 h 1389"/>
              <a:gd name="T6" fmla="*/ 745 w 745"/>
              <a:gd name="T7" fmla="*/ 72 h 1389"/>
              <a:gd name="T8" fmla="*/ 468 w 745"/>
              <a:gd name="T9" fmla="*/ 1389 h 1389"/>
            </a:gdLst>
            <a:ahLst/>
            <a:cxnLst>
              <a:cxn ang="0">
                <a:pos x="T0" y="T1"/>
              </a:cxn>
              <a:cxn ang="0">
                <a:pos x="T2" y="T3"/>
              </a:cxn>
              <a:cxn ang="0">
                <a:pos x="T4" y="T5"/>
              </a:cxn>
              <a:cxn ang="0">
                <a:pos x="T6" y="T7"/>
              </a:cxn>
              <a:cxn ang="0">
                <a:pos x="T8" y="T9"/>
              </a:cxn>
            </a:cxnLst>
            <a:rect l="0" t="0" r="r" b="b"/>
            <a:pathLst>
              <a:path w="745" h="1389">
                <a:moveTo>
                  <a:pt x="468" y="1389"/>
                </a:moveTo>
                <a:cubicBezTo>
                  <a:pt x="308" y="1355"/>
                  <a:pt x="152" y="1307"/>
                  <a:pt x="0" y="1245"/>
                </a:cubicBezTo>
                <a:lnTo>
                  <a:pt x="511" y="0"/>
                </a:lnTo>
                <a:cubicBezTo>
                  <a:pt x="587" y="31"/>
                  <a:pt x="665" y="55"/>
                  <a:pt x="745" y="72"/>
                </a:cubicBezTo>
                <a:lnTo>
                  <a:pt x="468" y="1389"/>
                </a:lnTo>
                <a:close/>
              </a:path>
            </a:pathLst>
          </a:custGeom>
          <a:solidFill>
            <a:srgbClr val="843C0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7" name="Freeform 53"/>
          <p:cNvSpPr>
            <a:spLocks/>
          </p:cNvSpPr>
          <p:nvPr/>
        </p:nvSpPr>
        <p:spPr bwMode="auto">
          <a:xfrm>
            <a:off x="937949" y="4178432"/>
            <a:ext cx="1074738" cy="1089025"/>
          </a:xfrm>
          <a:custGeom>
            <a:avLst/>
            <a:gdLst>
              <a:gd name="T0" fmla="*/ 1557 w 2068"/>
              <a:gd name="T1" fmla="*/ 2106 h 2106"/>
              <a:gd name="T2" fmla="*/ 0 w 2068"/>
              <a:gd name="T3" fmla="*/ 384 h 2106"/>
              <a:gd name="T4" fmla="*/ 1290 w 2068"/>
              <a:gd name="T5" fmla="*/ 0 h 2106"/>
              <a:gd name="T6" fmla="*/ 2068 w 2068"/>
              <a:gd name="T7" fmla="*/ 861 h 2106"/>
              <a:gd name="T8" fmla="*/ 1557 w 2068"/>
              <a:gd name="T9" fmla="*/ 2106 h 2106"/>
            </a:gdLst>
            <a:ahLst/>
            <a:cxnLst>
              <a:cxn ang="0">
                <a:pos x="T0" y="T1"/>
              </a:cxn>
              <a:cxn ang="0">
                <a:pos x="T2" y="T3"/>
              </a:cxn>
              <a:cxn ang="0">
                <a:pos x="T4" y="T5"/>
              </a:cxn>
              <a:cxn ang="0">
                <a:pos x="T6" y="T7"/>
              </a:cxn>
              <a:cxn ang="0">
                <a:pos x="T8" y="T9"/>
              </a:cxn>
            </a:cxnLst>
            <a:rect l="0" t="0" r="r" b="b"/>
            <a:pathLst>
              <a:path w="2068" h="2106">
                <a:moveTo>
                  <a:pt x="1557" y="2106"/>
                </a:moveTo>
                <a:cubicBezTo>
                  <a:pt x="804" y="1797"/>
                  <a:pt x="232" y="1164"/>
                  <a:pt x="0" y="384"/>
                </a:cubicBezTo>
                <a:lnTo>
                  <a:pt x="1290" y="0"/>
                </a:lnTo>
                <a:cubicBezTo>
                  <a:pt x="1406" y="390"/>
                  <a:pt x="1692" y="707"/>
                  <a:pt x="2068" y="861"/>
                </a:cubicBezTo>
                <a:lnTo>
                  <a:pt x="1557" y="2106"/>
                </a:lnTo>
                <a:close/>
              </a:path>
            </a:pathLst>
          </a:custGeom>
          <a:solidFill>
            <a:srgbClr val="FFCC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8" name="Freeform 54"/>
          <p:cNvSpPr>
            <a:spLocks/>
          </p:cNvSpPr>
          <p:nvPr/>
        </p:nvSpPr>
        <p:spPr bwMode="auto">
          <a:xfrm>
            <a:off x="868099" y="3813306"/>
            <a:ext cx="739775" cy="563563"/>
          </a:xfrm>
          <a:custGeom>
            <a:avLst/>
            <a:gdLst>
              <a:gd name="T0" fmla="*/ 136 w 1426"/>
              <a:gd name="T1" fmla="*/ 1088 h 1088"/>
              <a:gd name="T2" fmla="*/ 43 w 1426"/>
              <a:gd name="T3" fmla="*/ 0 h 1088"/>
              <a:gd name="T4" fmla="*/ 1379 w 1426"/>
              <a:gd name="T5" fmla="*/ 160 h 1088"/>
              <a:gd name="T6" fmla="*/ 1426 w 1426"/>
              <a:gd name="T7" fmla="*/ 704 h 1088"/>
              <a:gd name="T8" fmla="*/ 136 w 1426"/>
              <a:gd name="T9" fmla="*/ 1088 h 1088"/>
            </a:gdLst>
            <a:ahLst/>
            <a:cxnLst>
              <a:cxn ang="0">
                <a:pos x="T0" y="T1"/>
              </a:cxn>
              <a:cxn ang="0">
                <a:pos x="T2" y="T3"/>
              </a:cxn>
              <a:cxn ang="0">
                <a:pos x="T4" y="T5"/>
              </a:cxn>
              <a:cxn ang="0">
                <a:pos x="T6" y="T7"/>
              </a:cxn>
              <a:cxn ang="0">
                <a:pos x="T8" y="T9"/>
              </a:cxn>
            </a:cxnLst>
            <a:rect l="0" t="0" r="r" b="b"/>
            <a:pathLst>
              <a:path w="1426" h="1088">
                <a:moveTo>
                  <a:pt x="136" y="1088"/>
                </a:moveTo>
                <a:cubicBezTo>
                  <a:pt x="31" y="735"/>
                  <a:pt x="0" y="365"/>
                  <a:pt x="43" y="0"/>
                </a:cubicBezTo>
                <a:lnTo>
                  <a:pt x="1379" y="160"/>
                </a:lnTo>
                <a:cubicBezTo>
                  <a:pt x="1357" y="343"/>
                  <a:pt x="1373" y="528"/>
                  <a:pt x="1426" y="704"/>
                </a:cubicBezTo>
                <a:lnTo>
                  <a:pt x="136" y="1088"/>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9" name="Freeform 55"/>
          <p:cNvSpPr>
            <a:spLocks/>
          </p:cNvSpPr>
          <p:nvPr/>
        </p:nvSpPr>
        <p:spPr bwMode="auto">
          <a:xfrm>
            <a:off x="890324" y="2587756"/>
            <a:ext cx="1387475" cy="1308100"/>
          </a:xfrm>
          <a:custGeom>
            <a:avLst/>
            <a:gdLst>
              <a:gd name="T0" fmla="*/ 0 w 2672"/>
              <a:gd name="T1" fmla="*/ 2371 h 2531"/>
              <a:gd name="T2" fmla="*/ 2672 w 2672"/>
              <a:gd name="T3" fmla="*/ 0 h 2531"/>
              <a:gd name="T4" fmla="*/ 2672 w 2672"/>
              <a:gd name="T5" fmla="*/ 1346 h 2531"/>
              <a:gd name="T6" fmla="*/ 1336 w 2672"/>
              <a:gd name="T7" fmla="*/ 2531 h 2531"/>
              <a:gd name="T8" fmla="*/ 0 w 2672"/>
              <a:gd name="T9" fmla="*/ 2371 h 2531"/>
            </a:gdLst>
            <a:ahLst/>
            <a:cxnLst>
              <a:cxn ang="0">
                <a:pos x="T0" y="T1"/>
              </a:cxn>
              <a:cxn ang="0">
                <a:pos x="T2" y="T3"/>
              </a:cxn>
              <a:cxn ang="0">
                <a:pos x="T4" y="T5"/>
              </a:cxn>
              <a:cxn ang="0">
                <a:pos x="T6" y="T7"/>
              </a:cxn>
              <a:cxn ang="0">
                <a:pos x="T8" y="T9"/>
              </a:cxn>
            </a:cxnLst>
            <a:rect l="0" t="0" r="r" b="b"/>
            <a:pathLst>
              <a:path w="2672" h="2531">
                <a:moveTo>
                  <a:pt x="0" y="2371"/>
                </a:moveTo>
                <a:cubicBezTo>
                  <a:pt x="163" y="1018"/>
                  <a:pt x="1310" y="0"/>
                  <a:pt x="2672" y="0"/>
                </a:cubicBezTo>
                <a:lnTo>
                  <a:pt x="2672" y="1346"/>
                </a:lnTo>
                <a:cubicBezTo>
                  <a:pt x="1991" y="1346"/>
                  <a:pt x="1418" y="1855"/>
                  <a:pt x="1336" y="2531"/>
                </a:cubicBezTo>
                <a:lnTo>
                  <a:pt x="0" y="2371"/>
                </a:lnTo>
                <a:close/>
              </a:path>
            </a:pathLst>
          </a:custGeom>
          <a:solidFill>
            <a:srgbClr val="5482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10" name="Rectangle 56"/>
          <p:cNvSpPr>
            <a:spLocks noChangeArrowheads="1"/>
          </p:cNvSpPr>
          <p:nvPr/>
        </p:nvSpPr>
        <p:spPr bwMode="auto">
          <a:xfrm>
            <a:off x="3485887" y="2946531"/>
            <a:ext cx="9409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Electricity and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7"/>
          <p:cNvSpPr>
            <a:spLocks noChangeArrowheads="1"/>
          </p:cNvSpPr>
          <p:nvPr/>
        </p:nvSpPr>
        <p:spPr bwMode="auto">
          <a:xfrm>
            <a:off x="3735124" y="3137031"/>
            <a:ext cx="40798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heat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8"/>
          <p:cNvSpPr>
            <a:spLocks noChangeArrowheads="1"/>
          </p:cNvSpPr>
          <p:nvPr/>
        </p:nvSpPr>
        <p:spPr bwMode="auto">
          <a:xfrm>
            <a:off x="3677974" y="3319594"/>
            <a:ext cx="50641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25.3%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9"/>
          <p:cNvSpPr>
            <a:spLocks noChangeArrowheads="1"/>
          </p:cNvSpPr>
          <p:nvPr/>
        </p:nvSpPr>
        <p:spPr bwMode="auto">
          <a:xfrm>
            <a:off x="3674566" y="4276062"/>
            <a:ext cx="84311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Other </a:t>
            </a:r>
            <a:r>
              <a:rPr lang="en-US" altLang="en-US" sz="1200" b="1" dirty="0">
                <a:solidFill>
                  <a:srgbClr val="404040"/>
                </a:solidFill>
                <a:latin typeface="Calibri" panose="020F0502020204030204" pitchFamily="34" charset="0"/>
              </a:rPr>
              <a:t>en</a:t>
            </a:r>
            <a:r>
              <a:rPr kumimoji="0" lang="en-US" altLang="en-US" sz="1200" b="1" i="0" u="none" strike="noStrike" cap="none" normalizeH="0" baseline="0" dirty="0">
                <a:ln>
                  <a:noFill/>
                </a:ln>
                <a:solidFill>
                  <a:srgbClr val="404040"/>
                </a:solidFill>
                <a:effectLst/>
                <a:latin typeface="Calibri" panose="020F0502020204030204" pitchFamily="34" charset="0"/>
              </a:rPr>
              <a:t>ergy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0"/>
          <p:cNvSpPr>
            <a:spLocks noChangeArrowheads="1"/>
          </p:cNvSpPr>
          <p:nvPr/>
        </p:nvSpPr>
        <p:spPr bwMode="auto">
          <a:xfrm>
            <a:off x="3939679" y="4463387"/>
            <a:ext cx="4238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9.9%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1"/>
          <p:cNvSpPr>
            <a:spLocks noChangeArrowheads="1"/>
          </p:cNvSpPr>
          <p:nvPr/>
        </p:nvSpPr>
        <p:spPr bwMode="auto">
          <a:xfrm>
            <a:off x="2846124" y="5223007"/>
            <a:ext cx="6635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Industry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2"/>
          <p:cNvSpPr>
            <a:spLocks noChangeArrowheads="1"/>
          </p:cNvSpPr>
          <p:nvPr/>
        </p:nvSpPr>
        <p:spPr bwMode="auto">
          <a:xfrm>
            <a:off x="2911212" y="5413507"/>
            <a:ext cx="5080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18.1%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63"/>
          <p:cNvSpPr>
            <a:spLocks noChangeArrowheads="1"/>
          </p:cNvSpPr>
          <p:nvPr/>
        </p:nvSpPr>
        <p:spPr bwMode="auto">
          <a:xfrm>
            <a:off x="1501511" y="5288094"/>
            <a:ext cx="53181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rPr>
              <a:t>Waste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4"/>
          <p:cNvSpPr>
            <a:spLocks noChangeArrowheads="1"/>
          </p:cNvSpPr>
          <p:nvPr/>
        </p:nvSpPr>
        <p:spPr bwMode="auto">
          <a:xfrm>
            <a:off x="1542786" y="5478594"/>
            <a:ext cx="42386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rPr>
              <a:t>2.9%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65"/>
          <p:cNvSpPr>
            <a:spLocks noChangeArrowheads="1"/>
          </p:cNvSpPr>
          <p:nvPr/>
        </p:nvSpPr>
        <p:spPr bwMode="auto">
          <a:xfrm>
            <a:off x="425186" y="4759457"/>
            <a:ext cx="7651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Transport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66"/>
          <p:cNvSpPr>
            <a:spLocks noChangeArrowheads="1"/>
          </p:cNvSpPr>
          <p:nvPr/>
        </p:nvSpPr>
        <p:spPr bwMode="auto">
          <a:xfrm>
            <a:off x="533136" y="4949957"/>
            <a:ext cx="5080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14.2%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68"/>
          <p:cNvSpPr>
            <a:spLocks noChangeArrowheads="1"/>
          </p:cNvSpPr>
          <p:nvPr/>
        </p:nvSpPr>
        <p:spPr bwMode="auto">
          <a:xfrm>
            <a:off x="307711" y="4073657"/>
            <a:ext cx="42386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6.5%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69"/>
          <p:cNvSpPr>
            <a:spLocks noChangeArrowheads="1"/>
          </p:cNvSpPr>
          <p:nvPr/>
        </p:nvSpPr>
        <p:spPr bwMode="auto">
          <a:xfrm>
            <a:off x="116640" y="2587755"/>
            <a:ext cx="13848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Agriculture,</a:t>
            </a:r>
            <a:r>
              <a:rPr kumimoji="0" lang="en-US" altLang="en-US" sz="1200" b="1" i="0" u="none" strike="noStrike" cap="none" normalizeH="0" dirty="0">
                <a:ln>
                  <a:noFill/>
                </a:ln>
                <a:solidFill>
                  <a:srgbClr val="404040"/>
                </a:solidFill>
                <a:effectLst/>
                <a:latin typeface="Calibri" panose="020F0502020204030204" pitchFamily="34" charset="0"/>
              </a:rPr>
              <a:t> forestry and other land use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70"/>
          <p:cNvSpPr>
            <a:spLocks noChangeArrowheads="1"/>
          </p:cNvSpPr>
          <p:nvPr/>
        </p:nvSpPr>
        <p:spPr bwMode="auto">
          <a:xfrm>
            <a:off x="438372" y="2953144"/>
            <a:ext cx="50641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Calibri" panose="020F0502020204030204" pitchFamily="34" charset="0"/>
              </a:rPr>
              <a:t>23.1%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Box 23"/>
          <p:cNvSpPr txBox="1"/>
          <p:nvPr/>
        </p:nvSpPr>
        <p:spPr>
          <a:xfrm>
            <a:off x="3674566" y="1682126"/>
            <a:ext cx="4133055" cy="523220"/>
          </a:xfrm>
          <a:prstGeom prst="rect">
            <a:avLst/>
          </a:prstGeom>
          <a:noFill/>
        </p:spPr>
        <p:txBody>
          <a:bodyPr wrap="none" rtlCol="0">
            <a:spAutoFit/>
          </a:bodyPr>
          <a:lstStyle/>
          <a:p>
            <a:r>
              <a:rPr lang="en-CA" sz="2800" dirty="0"/>
              <a:t>Global emissions by sector</a:t>
            </a:r>
          </a:p>
        </p:txBody>
      </p:sp>
      <p:pic>
        <p:nvPicPr>
          <p:cNvPr id="27" name="Picture 26"/>
          <p:cNvPicPr>
            <a:picLocks noChangeAspect="1"/>
          </p:cNvPicPr>
          <p:nvPr/>
        </p:nvPicPr>
        <p:blipFill>
          <a:blip r:embed="rId3"/>
          <a:stretch>
            <a:fillRect/>
          </a:stretch>
        </p:blipFill>
        <p:spPr>
          <a:xfrm>
            <a:off x="6408538" y="2384213"/>
            <a:ext cx="5318994" cy="3327874"/>
          </a:xfrm>
          <a:prstGeom prst="rect">
            <a:avLst/>
          </a:prstGeom>
        </p:spPr>
      </p:pic>
      <p:sp>
        <p:nvSpPr>
          <p:cNvPr id="28" name="Title 5"/>
          <p:cNvSpPr txBox="1">
            <a:spLocks/>
          </p:cNvSpPr>
          <p:nvPr/>
        </p:nvSpPr>
        <p:spPr>
          <a:xfrm>
            <a:off x="388524" y="0"/>
            <a:ext cx="11466308" cy="1517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Greenhouse gas emissions and </a:t>
            </a:r>
            <a:br>
              <a:rPr lang="en-GB" sz="4400" dirty="0"/>
            </a:br>
            <a:r>
              <a:rPr lang="en-GB" sz="4400" dirty="0"/>
              <a:t>the food-energy-water nexus</a:t>
            </a:r>
          </a:p>
        </p:txBody>
      </p:sp>
    </p:spTree>
    <p:extLst>
      <p:ext uri="{BB962C8B-B14F-4D97-AF65-F5344CB8AC3E}">
        <p14:creationId xmlns:p14="http://schemas.microsoft.com/office/powerpoint/2010/main" val="18252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598517" y="150470"/>
            <a:ext cx="11438312" cy="117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Greenhouse gas emissions </a:t>
            </a:r>
            <a:br>
              <a:rPr lang="en-GB" sz="4400" dirty="0"/>
            </a:br>
            <a:r>
              <a:rPr lang="en-GB" sz="4400" dirty="0"/>
              <a:t>from electricity generation</a:t>
            </a:r>
          </a:p>
        </p:txBody>
      </p:sp>
      <p:graphicFrame>
        <p:nvGraphicFramePr>
          <p:cNvPr id="5" name="Chart 4"/>
          <p:cNvGraphicFramePr>
            <a:graphicFrameLocks/>
          </p:cNvGraphicFramePr>
          <p:nvPr>
            <p:extLst>
              <p:ext uri="{D42A27DB-BD31-4B8C-83A1-F6EECF244321}">
                <p14:modId xmlns:p14="http://schemas.microsoft.com/office/powerpoint/2010/main" val="953871330"/>
              </p:ext>
            </p:extLst>
          </p:nvPr>
        </p:nvGraphicFramePr>
        <p:xfrm>
          <a:off x="598517" y="1322470"/>
          <a:ext cx="11028274" cy="51504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377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388524" y="0"/>
            <a:ext cx="11466308"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Climate change and the food-energy-water nexus</a:t>
            </a:r>
          </a:p>
        </p:txBody>
      </p:sp>
      <p:sp>
        <p:nvSpPr>
          <p:cNvPr id="3" name="Rectangle 2"/>
          <p:cNvSpPr/>
          <p:nvPr/>
        </p:nvSpPr>
        <p:spPr>
          <a:xfrm>
            <a:off x="950026" y="1182346"/>
            <a:ext cx="10904806" cy="3970318"/>
          </a:xfrm>
          <a:prstGeom prst="rect">
            <a:avLst/>
          </a:prstGeom>
        </p:spPr>
        <p:txBody>
          <a:bodyPr wrap="square">
            <a:spAutoFit/>
          </a:bodyPr>
          <a:lstStyle/>
          <a:p>
            <a:pPr marL="45720" lvl="0"/>
            <a:r>
              <a:rPr lang="en-US" sz="2800" dirty="0">
                <a:solidFill>
                  <a:prstClr val="black"/>
                </a:solidFill>
              </a:rPr>
              <a:t>Climate change is often said to “manifest through water”</a:t>
            </a:r>
          </a:p>
          <a:p>
            <a:pPr marL="502920" lvl="0" indent="-457200">
              <a:buFont typeface="Arial" panose="020B0604020202020204" pitchFamily="34" charset="0"/>
              <a:buChar char="•"/>
            </a:pPr>
            <a:r>
              <a:rPr lang="en-US" sz="2800" dirty="0">
                <a:solidFill>
                  <a:prstClr val="black"/>
                </a:solidFill>
              </a:rPr>
              <a:t>More frequent extreme weather events (e.g., more droughts and floods)</a:t>
            </a:r>
          </a:p>
          <a:p>
            <a:pPr marL="502920" lvl="0" indent="-457200">
              <a:buFont typeface="Arial" panose="020B0604020202020204" pitchFamily="34" charset="0"/>
              <a:buChar char="•"/>
            </a:pPr>
            <a:r>
              <a:rPr lang="en-US" sz="2800" dirty="0">
                <a:solidFill>
                  <a:prstClr val="black"/>
                </a:solidFill>
              </a:rPr>
              <a:t>Shifting precipitation patterns</a:t>
            </a:r>
          </a:p>
          <a:p>
            <a:pPr marL="502920" lvl="0" indent="-457200">
              <a:buFont typeface="Arial" panose="020B0604020202020204" pitchFamily="34" charset="0"/>
              <a:buChar char="•"/>
            </a:pPr>
            <a:r>
              <a:rPr lang="en-US" sz="2800" dirty="0">
                <a:solidFill>
                  <a:prstClr val="black"/>
                </a:solidFill>
              </a:rPr>
              <a:t>Potential for major impacts on agriculture</a:t>
            </a:r>
          </a:p>
          <a:p>
            <a:pPr marL="502920" lvl="0" indent="-457200">
              <a:buFont typeface="Arial" panose="020B0604020202020204" pitchFamily="34" charset="0"/>
              <a:buChar char="•"/>
            </a:pPr>
            <a:r>
              <a:rPr lang="en-US" sz="2800" dirty="0">
                <a:solidFill>
                  <a:prstClr val="black"/>
                </a:solidFill>
              </a:rPr>
              <a:t>Impact on energy infrastructure</a:t>
            </a:r>
          </a:p>
          <a:p>
            <a:pPr marL="502920" lvl="0" indent="-457200">
              <a:buFont typeface="Arial" panose="020B0604020202020204" pitchFamily="34" charset="0"/>
              <a:buChar char="•"/>
            </a:pPr>
            <a:r>
              <a:rPr lang="en-US" sz="2800" dirty="0">
                <a:solidFill>
                  <a:prstClr val="black"/>
                </a:solidFill>
              </a:rPr>
              <a:t>Sea level rise has dramatic consequences for land use</a:t>
            </a:r>
          </a:p>
          <a:p>
            <a:pPr marL="502920" lvl="0" indent="-457200">
              <a:buFont typeface="Arial" panose="020B0604020202020204" pitchFamily="34" charset="0"/>
              <a:buChar char="•"/>
            </a:pPr>
            <a:r>
              <a:rPr lang="en-US" sz="2800" dirty="0">
                <a:solidFill>
                  <a:prstClr val="black"/>
                </a:solidFill>
              </a:rPr>
              <a:t>Global mean temperature prospects</a:t>
            </a:r>
          </a:p>
          <a:p>
            <a:pPr marL="502920" lvl="0" indent="-457200">
              <a:buFont typeface="Arial" panose="020B0604020202020204" pitchFamily="34" charset="0"/>
              <a:buChar char="•"/>
            </a:pPr>
            <a:endParaRPr lang="en-US" sz="2800" dirty="0">
              <a:solidFill>
                <a:prstClr val="black"/>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797" y="4939295"/>
            <a:ext cx="6806579" cy="1918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324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0.25 E" pathEditMode="relative" ptsTypes="">
                                      <p:cBhvr>
                                        <p:cTn id="10" dur="2000" fill="hold"/>
                                        <p:tgtEl>
                                          <p:spTgt spid="8"/>
                                        </p:tgtEl>
                                        <p:attrNameLst>
                                          <p:attrName>ppt_x</p:attrName>
                                          <p:attrName>ppt_y</p:attrName>
                                        </p:attrNameLst>
                                      </p:cBhvr>
                                    </p:animMotion>
                                  </p:childTnLst>
                                </p:cTn>
                              </p:par>
                              <p:par>
                                <p:cTn id="11" presetID="6" presetClass="emph" presetSubtype="0" fill="hold" nodeType="withEffect">
                                  <p:stCondLst>
                                    <p:cond delay="0"/>
                                  </p:stCondLst>
                                  <p:childTnLst>
                                    <p:animScale>
                                      <p:cBhvr>
                                        <p:cTn id="12" dur="2000" fill="hold"/>
                                        <p:tgtEl>
                                          <p:spTgt spid="8"/>
                                        </p:tgtEl>
                                      </p:cBhvr>
                                      <p:by x="150000" y="150000"/>
                                    </p:animScale>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54" y="332656"/>
            <a:ext cx="10417060" cy="617538"/>
          </a:xfrm>
        </p:spPr>
        <p:txBody>
          <a:bodyPr/>
          <a:lstStyle/>
          <a:p>
            <a:pPr algn="ctr"/>
            <a:r>
              <a:rPr lang="en-US" dirty="0">
                <a:latin typeface="Calibri" panose="020F0502020204030204" pitchFamily="34" charset="0"/>
              </a:rPr>
              <a:t>CLEWS</a:t>
            </a:r>
          </a:p>
        </p:txBody>
      </p:sp>
      <p:sp>
        <p:nvSpPr>
          <p:cNvPr id="3" name="Content Placeholder 2"/>
          <p:cNvSpPr>
            <a:spLocks noGrp="1"/>
          </p:cNvSpPr>
          <p:nvPr>
            <p:ph idx="1"/>
          </p:nvPr>
        </p:nvSpPr>
        <p:spPr>
          <a:xfrm>
            <a:off x="827926" y="1260547"/>
            <a:ext cx="10515600" cy="4842302"/>
          </a:xfrm>
        </p:spPr>
        <p:txBody>
          <a:bodyPr/>
          <a:lstStyle/>
          <a:p>
            <a:r>
              <a:rPr lang="en-GB" dirty="0"/>
              <a:t>Time horizon is typically one or more decades</a:t>
            </a:r>
          </a:p>
          <a:p>
            <a:pPr lvl="1"/>
            <a:r>
              <a:rPr lang="en-GB" dirty="0"/>
              <a:t>Intended for longer term assessments and studies</a:t>
            </a:r>
          </a:p>
          <a:p>
            <a:r>
              <a:rPr lang="en-GB" dirty="0"/>
              <a:t>Scenario-based analysis</a:t>
            </a:r>
          </a:p>
          <a:p>
            <a:pPr lvl="1"/>
            <a:r>
              <a:rPr lang="en-GB" dirty="0"/>
              <a:t>Explores alternatives, risks and uncertainties through scenarios and sensitivity analysis</a:t>
            </a:r>
          </a:p>
          <a:p>
            <a:pPr lvl="1"/>
            <a:r>
              <a:rPr lang="en-GB" dirty="0"/>
              <a:t>Assesses the role of technology and technological change</a:t>
            </a:r>
          </a:p>
          <a:p>
            <a:pPr lvl="1"/>
            <a:r>
              <a:rPr lang="en-GB" dirty="0"/>
              <a:t>Tests policies and measures</a:t>
            </a:r>
          </a:p>
          <a:p>
            <a:r>
              <a:rPr lang="en-GB" dirty="0"/>
              <a:t>Flexible</a:t>
            </a:r>
          </a:p>
          <a:p>
            <a:pPr lvl="1"/>
            <a:r>
              <a:rPr lang="en-GB" dirty="0"/>
              <a:t>Model user chooses system boundaries</a:t>
            </a:r>
          </a:p>
          <a:p>
            <a:pPr lvl="1"/>
            <a:r>
              <a:rPr lang="en-GB" dirty="0"/>
              <a:t>Model user chooses level of detail</a:t>
            </a:r>
          </a:p>
          <a:p>
            <a:pPr lvl="1"/>
            <a:r>
              <a:rPr lang="en-GB" dirty="0"/>
              <a:t>Model user chooses geographical coverage</a:t>
            </a:r>
          </a:p>
          <a:p>
            <a:pPr lvl="1"/>
            <a:endParaRPr lang="en-GB" dirty="0"/>
          </a:p>
          <a:p>
            <a:pPr lvl="1"/>
            <a:endParaRPr lang="en-GB" dirty="0"/>
          </a:p>
          <a:p>
            <a:endParaRPr lang="en-GB" dirty="0"/>
          </a:p>
          <a:p>
            <a:pPr marL="0" indent="0">
              <a:buNone/>
            </a:pPr>
            <a:endParaRPr lang="en-US" dirty="0"/>
          </a:p>
        </p:txBody>
      </p:sp>
    </p:spTree>
    <p:extLst>
      <p:ext uri="{BB962C8B-B14F-4D97-AF65-F5344CB8AC3E}">
        <p14:creationId xmlns:p14="http://schemas.microsoft.com/office/powerpoint/2010/main" val="381212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143" y="364399"/>
            <a:ext cx="5864406" cy="6377595"/>
          </a:xfrm>
        </p:spPr>
        <p:txBody>
          <a:bodyPr/>
          <a:lstStyle/>
          <a:p>
            <a:pPr>
              <a:spcAft>
                <a:spcPts val="600"/>
              </a:spcAft>
            </a:pPr>
            <a:r>
              <a:rPr lang="en-GB" dirty="0"/>
              <a:t>Identifying and quantifying interlinkages among sectors</a:t>
            </a:r>
          </a:p>
          <a:p>
            <a:pPr>
              <a:spcAft>
                <a:spcPts val="600"/>
              </a:spcAft>
            </a:pPr>
            <a:r>
              <a:rPr lang="en-GB" dirty="0"/>
              <a:t>Identifying robust relationships (i.e., impacts/relationships that are true for a wide range of conditions/assumptions)</a:t>
            </a:r>
          </a:p>
          <a:p>
            <a:pPr>
              <a:spcAft>
                <a:spcPts val="600"/>
              </a:spcAft>
            </a:pPr>
            <a:r>
              <a:rPr lang="en-GB" dirty="0"/>
              <a:t>Identifying key risks (impacts/relationships that are true under certain circumstances)</a:t>
            </a:r>
          </a:p>
          <a:p>
            <a:pPr>
              <a:spcAft>
                <a:spcPts val="600"/>
              </a:spcAft>
            </a:pPr>
            <a:r>
              <a:rPr lang="en-GB" dirty="0"/>
              <a:t>Exploring technology and policy alternatives to</a:t>
            </a:r>
          </a:p>
          <a:p>
            <a:pPr lvl="1">
              <a:spcAft>
                <a:spcPts val="600"/>
              </a:spcAft>
            </a:pPr>
            <a:r>
              <a:rPr lang="en-GB" dirty="0"/>
              <a:t>Mitigate unwanted outcomes (minimize impact of trade-offs)</a:t>
            </a:r>
          </a:p>
          <a:p>
            <a:pPr lvl="1">
              <a:spcAft>
                <a:spcPts val="600"/>
              </a:spcAft>
            </a:pPr>
            <a:r>
              <a:rPr lang="en-GB" dirty="0"/>
              <a:t>Realize co-benefits (maximize synergies)</a:t>
            </a:r>
          </a:p>
          <a:p>
            <a:pPr lvl="1"/>
            <a:endParaRPr lang="en-GB" dirty="0"/>
          </a:p>
        </p:txBody>
      </p:sp>
      <p:sp>
        <p:nvSpPr>
          <p:cNvPr id="6" name="Title 1"/>
          <p:cNvSpPr txBox="1">
            <a:spLocks/>
          </p:cNvSpPr>
          <p:nvPr/>
        </p:nvSpPr>
        <p:spPr>
          <a:xfrm>
            <a:off x="6127844" y="332656"/>
            <a:ext cx="5328593" cy="6175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latin typeface="Calibri" panose="020F0502020204030204" pitchFamily="34" charset="0"/>
              </a:rPr>
              <a:t>CLEWs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215" y="1564730"/>
            <a:ext cx="59531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50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dESA">
  <a:themeElements>
    <a:clrScheme name="Custom 2">
      <a:dk1>
        <a:sysClr val="windowText" lastClr="000000"/>
      </a:dk1>
      <a:lt1>
        <a:sysClr val="window" lastClr="FFFFFF"/>
      </a:lt1>
      <a:dk2>
        <a:srgbClr val="1F497D"/>
      </a:dk2>
      <a:lt2>
        <a:srgbClr val="EEECE1"/>
      </a:lt2>
      <a:accent1>
        <a:srgbClr val="1954A6"/>
      </a:accent1>
      <a:accent2>
        <a:srgbClr val="5893E5"/>
      </a:accent2>
      <a:accent3>
        <a:srgbClr val="9D102D"/>
      </a:accent3>
      <a:accent4>
        <a:srgbClr val="EC4769"/>
      </a:accent4>
      <a:accent5>
        <a:srgbClr val="62922E"/>
      </a:accent5>
      <a:accent6>
        <a:srgbClr val="A1D16D"/>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lumMod val="95000"/>
              <a:lumOff val="5000"/>
            </a:schemeClr>
          </a:solidFill>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20305</TotalTime>
  <Words>3639</Words>
  <Application>Microsoft Macintosh PowerPoint</Application>
  <PresentationFormat>Widescreen</PresentationFormat>
  <Paragraphs>433</Paragraphs>
  <Slides>26</Slides>
  <Notes>26</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Calibri Light</vt:lpstr>
      <vt:lpstr>Wingdings</vt:lpstr>
      <vt:lpstr>dESA</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CLEWS</vt:lpstr>
      <vt:lpstr>PowerPoint Presentation</vt:lpstr>
      <vt:lpstr>Implementing a CLEWS assessment</vt:lpstr>
      <vt:lpstr>Implementing a CLEWS assessment,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 in the integrated CLEWs tool</vt:lpstr>
      <vt:lpstr>PowerPoint Presentation</vt:lpstr>
      <vt:lpstr>Integrated CLEWS optimization tool</vt:lpstr>
      <vt:lpstr>Concluding remarks</vt:lpstr>
    </vt:vector>
  </TitlesOfParts>
  <Company>Hewlett-Packard Company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dimitris mentis</dc:creator>
  <cp:lastModifiedBy>Tasneem Mirza</cp:lastModifiedBy>
  <cp:revision>981</cp:revision>
  <cp:lastPrinted>2017-03-11T13:42:19Z</cp:lastPrinted>
  <dcterms:created xsi:type="dcterms:W3CDTF">2014-10-01T08:48:32Z</dcterms:created>
  <dcterms:modified xsi:type="dcterms:W3CDTF">2018-05-25T16:55:28Z</dcterms:modified>
</cp:coreProperties>
</file>