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rts/chart1.xml" ContentType="application/vnd.openxmlformats-officedocument.drawingml.chart+xml"/>
  <Override PartName="/ppt/notesSlides/notesSlide13.xml" ContentType="application/vnd.openxmlformats-officedocument.presentationml.notesSlide+xml"/>
  <Override PartName="/ppt/charts/chart2.xml" ContentType="application/vnd.openxmlformats-officedocument.drawingml.chart+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rts/chart3.xml" ContentType="application/vnd.openxmlformats-officedocument.drawingml.chart+xml"/>
  <Override PartName="/ppt/notesSlides/notesSlide18.xml" ContentType="application/vnd.openxmlformats-officedocument.presentationml.notesSlide+xml"/>
  <Override PartName="/ppt/charts/chart4.xml" ContentType="application/vnd.openxmlformats-officedocument.drawingml.chart+xml"/>
  <Override PartName="/ppt/charts/chart5.xml" ContentType="application/vnd.openxmlformats-officedocument.drawingml.chart+xml"/>
  <Override PartName="/ppt/notesSlides/notesSlide19.xml" ContentType="application/vnd.openxmlformats-officedocument.presentationml.notesSlide+xml"/>
  <Override PartName="/ppt/charts/chart6.xml" ContentType="application/vnd.openxmlformats-officedocument.drawingml.chart+xml"/>
  <Override PartName="/ppt/charts/chart7.xml" ContentType="application/vnd.openxmlformats-officedocument.drawingml.chart+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05" r:id="rId1"/>
    <p:sldMasterId id="2147483830" r:id="rId2"/>
  </p:sldMasterIdLst>
  <p:notesMasterIdLst>
    <p:notesMasterId r:id="rId36"/>
  </p:notesMasterIdLst>
  <p:handoutMasterIdLst>
    <p:handoutMasterId r:id="rId37"/>
  </p:handoutMasterIdLst>
  <p:sldIdLst>
    <p:sldId id="736" r:id="rId3"/>
    <p:sldId id="802" r:id="rId4"/>
    <p:sldId id="592" r:id="rId5"/>
    <p:sldId id="692" r:id="rId6"/>
    <p:sldId id="693" r:id="rId7"/>
    <p:sldId id="695" r:id="rId8"/>
    <p:sldId id="803" r:id="rId9"/>
    <p:sldId id="696" r:id="rId10"/>
    <p:sldId id="762" r:id="rId11"/>
    <p:sldId id="755" r:id="rId12"/>
    <p:sldId id="756" r:id="rId13"/>
    <p:sldId id="758" r:id="rId14"/>
    <p:sldId id="759" r:id="rId15"/>
    <p:sldId id="699" r:id="rId16"/>
    <p:sldId id="760" r:id="rId17"/>
    <p:sldId id="761" r:id="rId18"/>
    <p:sldId id="785" r:id="rId19"/>
    <p:sldId id="786" r:id="rId20"/>
    <p:sldId id="787" r:id="rId21"/>
    <p:sldId id="788" r:id="rId22"/>
    <p:sldId id="791" r:id="rId23"/>
    <p:sldId id="790" r:id="rId24"/>
    <p:sldId id="792" r:id="rId25"/>
    <p:sldId id="700" r:id="rId26"/>
    <p:sldId id="764" r:id="rId27"/>
    <p:sldId id="763" r:id="rId28"/>
    <p:sldId id="701" r:id="rId29"/>
    <p:sldId id="702" r:id="rId30"/>
    <p:sldId id="703" r:id="rId31"/>
    <p:sldId id="704" r:id="rId32"/>
    <p:sldId id="705" r:id="rId33"/>
    <p:sldId id="706" r:id="rId34"/>
    <p:sldId id="796" r:id="rId35"/>
  </p:sldIdLst>
  <p:sldSz cx="12192000" cy="6858000"/>
  <p:notesSz cx="7315200" cy="9601200"/>
  <p:defaultTextStyle>
    <a:defPPr>
      <a:defRPr lang="en-US"/>
    </a:defPPr>
    <a:lvl1pPr marL="0" algn="l" defTabSz="913956" rtl="0" eaLnBrk="1" latinLnBrk="0" hangingPunct="1">
      <a:defRPr sz="1800" kern="1200">
        <a:solidFill>
          <a:schemeClr val="tx1"/>
        </a:solidFill>
        <a:latin typeface="+mn-lt"/>
        <a:ea typeface="+mn-ea"/>
        <a:cs typeface="+mn-cs"/>
      </a:defRPr>
    </a:lvl1pPr>
    <a:lvl2pPr marL="456977" algn="l" defTabSz="913956" rtl="0" eaLnBrk="1" latinLnBrk="0" hangingPunct="1">
      <a:defRPr sz="1800" kern="1200">
        <a:solidFill>
          <a:schemeClr val="tx1"/>
        </a:solidFill>
        <a:latin typeface="+mn-lt"/>
        <a:ea typeface="+mn-ea"/>
        <a:cs typeface="+mn-cs"/>
      </a:defRPr>
    </a:lvl2pPr>
    <a:lvl3pPr marL="913956" algn="l" defTabSz="913956" rtl="0" eaLnBrk="1" latinLnBrk="0" hangingPunct="1">
      <a:defRPr sz="1800" kern="1200">
        <a:solidFill>
          <a:schemeClr val="tx1"/>
        </a:solidFill>
        <a:latin typeface="+mn-lt"/>
        <a:ea typeface="+mn-ea"/>
        <a:cs typeface="+mn-cs"/>
      </a:defRPr>
    </a:lvl3pPr>
    <a:lvl4pPr marL="1370932" algn="l" defTabSz="913956" rtl="0" eaLnBrk="1" latinLnBrk="0" hangingPunct="1">
      <a:defRPr sz="1800" kern="1200">
        <a:solidFill>
          <a:schemeClr val="tx1"/>
        </a:solidFill>
        <a:latin typeface="+mn-lt"/>
        <a:ea typeface="+mn-ea"/>
        <a:cs typeface="+mn-cs"/>
      </a:defRPr>
    </a:lvl4pPr>
    <a:lvl5pPr marL="1827911" algn="l" defTabSz="913956" rtl="0" eaLnBrk="1" latinLnBrk="0" hangingPunct="1">
      <a:defRPr sz="1800" kern="1200">
        <a:solidFill>
          <a:schemeClr val="tx1"/>
        </a:solidFill>
        <a:latin typeface="+mn-lt"/>
        <a:ea typeface="+mn-ea"/>
        <a:cs typeface="+mn-cs"/>
      </a:defRPr>
    </a:lvl5pPr>
    <a:lvl6pPr marL="2284888" algn="l" defTabSz="913956" rtl="0" eaLnBrk="1" latinLnBrk="0" hangingPunct="1">
      <a:defRPr sz="1800" kern="1200">
        <a:solidFill>
          <a:schemeClr val="tx1"/>
        </a:solidFill>
        <a:latin typeface="+mn-lt"/>
        <a:ea typeface="+mn-ea"/>
        <a:cs typeface="+mn-cs"/>
      </a:defRPr>
    </a:lvl6pPr>
    <a:lvl7pPr marL="2741865" algn="l" defTabSz="913956" rtl="0" eaLnBrk="1" latinLnBrk="0" hangingPunct="1">
      <a:defRPr sz="1800" kern="1200">
        <a:solidFill>
          <a:schemeClr val="tx1"/>
        </a:solidFill>
        <a:latin typeface="+mn-lt"/>
        <a:ea typeface="+mn-ea"/>
        <a:cs typeface="+mn-cs"/>
      </a:defRPr>
    </a:lvl7pPr>
    <a:lvl8pPr marL="3198843" algn="l" defTabSz="913956" rtl="0" eaLnBrk="1" latinLnBrk="0" hangingPunct="1">
      <a:defRPr sz="1800" kern="1200">
        <a:solidFill>
          <a:schemeClr val="tx1"/>
        </a:solidFill>
        <a:latin typeface="+mn-lt"/>
        <a:ea typeface="+mn-ea"/>
        <a:cs typeface="+mn-cs"/>
      </a:defRPr>
    </a:lvl8pPr>
    <a:lvl9pPr marL="3655820" algn="l" defTabSz="913956"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LFSTAD, Thomas" initials="AT" lastIdx="15" clrIdx="0"/>
  <p:cmAuthor id="7" name="Gretchen Luchsinger" initials="GL" lastIdx="1" clrIdx="7">
    <p:extLst/>
  </p:cmAuthor>
  <p:cmAuthor id="1" name="Taliotis Constantinos" initials="TC" lastIdx="1" clrIdx="1">
    <p:extLst/>
  </p:cmAuthor>
  <p:cmAuthor id="8" name="Gretchen Luchsinger" initials="GL [2]" lastIdx="1" clrIdx="8">
    <p:extLst/>
  </p:cmAuthor>
  <p:cmAuthor id="2" name="G. Avgerinopoulos" initials="GA" lastIdx="1" clrIdx="2">
    <p:extLst/>
  </p:cmAuthor>
  <p:cmAuthor id="3" name="Holger" initials="H" lastIdx="8" clrIdx="3">
    <p:extLst/>
  </p:cmAuthor>
  <p:cmAuthor id="4" name="mark howells" initials="mh" lastIdx="3" clrIdx="4">
    <p:extLst/>
  </p:cmAuthor>
  <p:cmAuthor id="5" name="Nem Sak" initials="NS" lastIdx="14" clrIdx="5">
    <p:extLst/>
  </p:cmAuthor>
  <p:cmAuthor id="6" name="Casa" initials="C" lastIdx="1" clrIdx="6"/>
</p:cmAuthorLst>
</file>

<file path=ppt/presProps.xml><?xml version="1.0" encoding="utf-8"?>
<p:presentationPr xmlns:a="http://schemas.openxmlformats.org/drawingml/2006/main" xmlns:r="http://schemas.openxmlformats.org/officeDocument/2006/relationships" xmlns:p="http://schemas.openxmlformats.org/presentationml/2006/main">
  <p:prnPr prnWhat="notes"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FF"/>
    <a:srgbClr val="E9EDF4"/>
    <a:srgbClr val="BA97FF"/>
    <a:srgbClr val="EE8B1E"/>
    <a:srgbClr val="FFC000"/>
    <a:srgbClr val="BFBFBF"/>
    <a:srgbClr val="FF7C80"/>
    <a:srgbClr val="92D050"/>
    <a:srgbClr val="34B7BE"/>
    <a:srgbClr val="51C9C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503" autoAdjust="0"/>
    <p:restoredTop sz="94624" autoAdjust="0"/>
  </p:normalViewPr>
  <p:slideViewPr>
    <p:cSldViewPr snapToGrid="0">
      <p:cViewPr varScale="1">
        <p:scale>
          <a:sx n="87" d="100"/>
          <a:sy n="87" d="100"/>
        </p:scale>
        <p:origin x="224" y="608"/>
      </p:cViewPr>
      <p:guideLst>
        <p:guide orient="horz" pos="2160"/>
        <p:guide pos="3840"/>
      </p:guideLst>
    </p:cSldViewPr>
  </p:slideViewPr>
  <p:outlineViewPr>
    <p:cViewPr>
      <p:scale>
        <a:sx n="33" d="100"/>
        <a:sy n="33" d="100"/>
      </p:scale>
      <p:origin x="0" y="-9282"/>
    </p:cViewPr>
  </p:outlineViewPr>
  <p:notesTextViewPr>
    <p:cViewPr>
      <p:scale>
        <a:sx n="100" d="100"/>
        <a:sy n="100" d="100"/>
      </p:scale>
      <p:origin x="0" y="0"/>
    </p:cViewPr>
  </p:notesTextViewPr>
  <p:sorterViewPr>
    <p:cViewPr varScale="1">
      <p:scale>
        <a:sx n="100" d="100"/>
        <a:sy n="100" d="100"/>
      </p:scale>
      <p:origin x="0" y="-4104"/>
    </p:cViewPr>
  </p:sorterViewPr>
  <p:notesViewPr>
    <p:cSldViewPr snapToGrid="0">
      <p:cViewPr>
        <p:scale>
          <a:sx n="133" d="100"/>
          <a:sy n="133" d="100"/>
        </p:scale>
        <p:origin x="2080" y="-3432"/>
      </p:cViewPr>
      <p:guideLst>
        <p:guide orient="horz" pos="3024"/>
        <p:guide pos="2304"/>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presProps" Target="presProps.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handoutMaster" Target="handoutMasters/handoutMaster1.xml"/><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commentAuthors" Target="commentAuthors.xml"/></Relationships>
</file>

<file path=ppt/charts/_rels/chart1.xml.rels><?xml version="1.0" encoding="UTF-8" standalone="yes"?>
<Relationships xmlns="http://schemas.openxmlformats.org/package/2006/relationships"><Relationship Id="rId1" Type="http://schemas.openxmlformats.org/officeDocument/2006/relationships/oleObject" Target="../embeddings/oleObject1.bin"/></Relationships>
</file>

<file path=ppt/charts/_rels/chart2.xml.rels><?xml version="1.0" encoding="UTF-8" standalone="yes"?>
<Relationships xmlns="http://schemas.openxmlformats.org/package/2006/relationships"><Relationship Id="rId1" Type="http://schemas.openxmlformats.org/officeDocument/2006/relationships/oleObject" Target="../embeddings/oleObject2.bin"/></Relationships>
</file>

<file path=ppt/charts/_rels/chart3.xml.rels><?xml version="1.0" encoding="UTF-8" standalone="yes"?>
<Relationships xmlns="http://schemas.openxmlformats.org/package/2006/relationships"><Relationship Id="rId1" Type="http://schemas.openxmlformats.org/officeDocument/2006/relationships/oleObject" Target="file:////C:\Users\shermann\Desktop\BF%20AEZ%20Data\FAO%20Stat\Population.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C:\Users\shermann\Desktop\EnergyBalance_BF.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C:\Users\shermann\Desktop\EnergyBalance_BF.xlsx"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file:////C:\Users\shermann\Desktop\BF%20Water%20Data\Water%20Calc.xlsx" TargetMode="External"/></Relationships>
</file>

<file path=ppt/charts/_rels/chart7.xml.rels><?xml version="1.0" encoding="UTF-8" standalone="yes"?>
<Relationships xmlns="http://schemas.openxmlformats.org/package/2006/relationships"><Relationship Id="rId1" Type="http://schemas.openxmlformats.org/officeDocument/2006/relationships/oleObject" Target="file:////C:\Users\shermann\Desktop\BF%20Water%20Data\Water%20Calc.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69514125296194"/>
          <c:y val="8.8716449806230696E-2"/>
          <c:w val="0.44051821771047001"/>
          <c:h val="0.78133230294673095"/>
        </c:manualLayout>
      </c:layout>
      <c:lineChart>
        <c:grouping val="standard"/>
        <c:varyColors val="0"/>
        <c:ser>
          <c:idx val="2"/>
          <c:order val="0"/>
          <c:tx>
            <c:strRef>
              <c:f>'WEAP Export (new)'!$A$7</c:f>
              <c:strCache>
                <c:ptCount val="1"/>
                <c:pt idx="0">
                  <c:v>Reference Scenario</c:v>
                </c:pt>
              </c:strCache>
            </c:strRef>
          </c:tx>
          <c:spPr>
            <a:ln w="25400">
              <a:solidFill>
                <a:schemeClr val="bg1">
                  <a:lumMod val="50000"/>
                </a:schemeClr>
              </a:solidFill>
              <a:prstDash val="dash"/>
            </a:ln>
          </c:spPr>
          <c:marker>
            <c:symbol val="none"/>
          </c:marker>
          <c:cat>
            <c:numRef>
              <c:f>'WEAP Export (new)'!$J$4:$AI$4</c:f>
              <c:numCache>
                <c:formatCode>General</c:formatCode>
                <c:ptCount val="26"/>
                <c:pt idx="0">
                  <c:v>2005</c:v>
                </c:pt>
                <c:pt idx="1">
                  <c:v>2006</c:v>
                </c:pt>
                <c:pt idx="2">
                  <c:v>2007</c:v>
                </c:pt>
                <c:pt idx="3">
                  <c:v>2008</c:v>
                </c:pt>
                <c:pt idx="4">
                  <c:v>2009</c:v>
                </c:pt>
                <c:pt idx="5">
                  <c:v>2010</c:v>
                </c:pt>
                <c:pt idx="6">
                  <c:v>2011</c:v>
                </c:pt>
                <c:pt idx="7">
                  <c:v>2012</c:v>
                </c:pt>
                <c:pt idx="8">
                  <c:v>2013</c:v>
                </c:pt>
                <c:pt idx="9">
                  <c:v>2014</c:v>
                </c:pt>
                <c:pt idx="10">
                  <c:v>2015</c:v>
                </c:pt>
                <c:pt idx="11">
                  <c:v>2016</c:v>
                </c:pt>
                <c:pt idx="12">
                  <c:v>2017</c:v>
                </c:pt>
                <c:pt idx="13">
                  <c:v>2018</c:v>
                </c:pt>
                <c:pt idx="14">
                  <c:v>2019</c:v>
                </c:pt>
                <c:pt idx="15">
                  <c:v>2020</c:v>
                </c:pt>
                <c:pt idx="16">
                  <c:v>2021</c:v>
                </c:pt>
                <c:pt idx="17">
                  <c:v>2022</c:v>
                </c:pt>
                <c:pt idx="18">
                  <c:v>2023</c:v>
                </c:pt>
                <c:pt idx="19">
                  <c:v>2024</c:v>
                </c:pt>
                <c:pt idx="20">
                  <c:v>2025</c:v>
                </c:pt>
                <c:pt idx="21">
                  <c:v>2026</c:v>
                </c:pt>
                <c:pt idx="22">
                  <c:v>2027</c:v>
                </c:pt>
                <c:pt idx="23">
                  <c:v>2028</c:v>
                </c:pt>
                <c:pt idx="24">
                  <c:v>2029</c:v>
                </c:pt>
                <c:pt idx="25">
                  <c:v>2030</c:v>
                </c:pt>
              </c:numCache>
            </c:numRef>
          </c:cat>
          <c:val>
            <c:numRef>
              <c:f>'WEAP Export (new)'!$J$7:$AI$7</c:f>
              <c:numCache>
                <c:formatCode>0</c:formatCode>
                <c:ptCount val="26"/>
                <c:pt idx="0">
                  <c:v>266878946.00979999</c:v>
                </c:pt>
                <c:pt idx="1">
                  <c:v>275461407.98941702</c:v>
                </c:pt>
                <c:pt idx="2">
                  <c:v>276673763.39299202</c:v>
                </c:pt>
                <c:pt idx="3">
                  <c:v>279327541.06008202</c:v>
                </c:pt>
                <c:pt idx="4">
                  <c:v>279962814.81875199</c:v>
                </c:pt>
                <c:pt idx="5">
                  <c:v>281848210.08371598</c:v>
                </c:pt>
                <c:pt idx="6">
                  <c:v>281083631.54465503</c:v>
                </c:pt>
                <c:pt idx="7">
                  <c:v>282998075.28649402</c:v>
                </c:pt>
                <c:pt idx="8">
                  <c:v>284882860.19529998</c:v>
                </c:pt>
                <c:pt idx="9">
                  <c:v>286799611.47131997</c:v>
                </c:pt>
                <c:pt idx="10">
                  <c:v>288762179.08597499</c:v>
                </c:pt>
                <c:pt idx="11">
                  <c:v>290773287.79313201</c:v>
                </c:pt>
                <c:pt idx="12">
                  <c:v>292834611.88603002</c:v>
                </c:pt>
                <c:pt idx="13">
                  <c:v>294937758.855618</c:v>
                </c:pt>
                <c:pt idx="14">
                  <c:v>297092679.71996999</c:v>
                </c:pt>
                <c:pt idx="15">
                  <c:v>299301714.733733</c:v>
                </c:pt>
                <c:pt idx="16">
                  <c:v>301566497.87392199</c:v>
                </c:pt>
                <c:pt idx="17">
                  <c:v>303887943.396685</c:v>
                </c:pt>
                <c:pt idx="18">
                  <c:v>306267464.98423499</c:v>
                </c:pt>
                <c:pt idx="19">
                  <c:v>308706514.78059101</c:v>
                </c:pt>
                <c:pt idx="20">
                  <c:v>311206581.22298998</c:v>
                </c:pt>
                <c:pt idx="21">
                  <c:v>313769189.84161401</c:v>
                </c:pt>
                <c:pt idx="22">
                  <c:v>316395906.82143599</c:v>
                </c:pt>
                <c:pt idx="23">
                  <c:v>319088940.06852698</c:v>
                </c:pt>
                <c:pt idx="24">
                  <c:v>321850225.24218702</c:v>
                </c:pt>
                <c:pt idx="25">
                  <c:v>324680585.57120502</c:v>
                </c:pt>
              </c:numCache>
            </c:numRef>
          </c:val>
          <c:smooth val="0"/>
          <c:extLst>
            <c:ext xmlns:c16="http://schemas.microsoft.com/office/drawing/2014/chart" uri="{C3380CC4-5D6E-409C-BE32-E72D297353CC}">
              <c16:uniqueId val="{00000000-94D1-4650-B929-2FBA3C5DCD68}"/>
            </c:ext>
          </c:extLst>
        </c:ser>
        <c:ser>
          <c:idx val="0"/>
          <c:order val="1"/>
          <c:tx>
            <c:strRef>
              <c:f>'WEAP Export (new)'!$A$12</c:f>
              <c:strCache>
                <c:ptCount val="1"/>
                <c:pt idx="0">
                  <c:v>Production of Ethanol</c:v>
                </c:pt>
              </c:strCache>
            </c:strRef>
          </c:tx>
          <c:spPr>
            <a:ln w="25400">
              <a:solidFill>
                <a:srgbClr val="92D050"/>
              </a:solidFill>
            </a:ln>
          </c:spPr>
          <c:marker>
            <c:symbol val="none"/>
          </c:marker>
          <c:val>
            <c:numRef>
              <c:f>'WEAP Export (new)'!$J$12:$AI$12</c:f>
              <c:numCache>
                <c:formatCode>0</c:formatCode>
                <c:ptCount val="26"/>
                <c:pt idx="0">
                  <c:v>266878946.00979999</c:v>
                </c:pt>
                <c:pt idx="1">
                  <c:v>275461407.98941702</c:v>
                </c:pt>
                <c:pt idx="2">
                  <c:v>276673763.39299202</c:v>
                </c:pt>
                <c:pt idx="3">
                  <c:v>279327541.06008202</c:v>
                </c:pt>
                <c:pt idx="4">
                  <c:v>279962814.81875199</c:v>
                </c:pt>
                <c:pt idx="5">
                  <c:v>281848210.08371598</c:v>
                </c:pt>
                <c:pt idx="6">
                  <c:v>283705561.09275299</c:v>
                </c:pt>
                <c:pt idx="7">
                  <c:v>285531102.63485998</c:v>
                </c:pt>
                <c:pt idx="8">
                  <c:v>287389156.38708198</c:v>
                </c:pt>
                <c:pt idx="9">
                  <c:v>289294061.48601198</c:v>
                </c:pt>
                <c:pt idx="10">
                  <c:v>291246772.71030599</c:v>
                </c:pt>
                <c:pt idx="11">
                  <c:v>293248201.58828402</c:v>
                </c:pt>
                <c:pt idx="12">
                  <c:v>295299699.15770799</c:v>
                </c:pt>
                <c:pt idx="13">
                  <c:v>297402514.416242</c:v>
                </c:pt>
                <c:pt idx="14">
                  <c:v>299557930.65762401</c:v>
                </c:pt>
                <c:pt idx="15">
                  <c:v>301767263.236193</c:v>
                </c:pt>
                <c:pt idx="16">
                  <c:v>304031860.36693001</c:v>
                </c:pt>
                <c:pt idx="17">
                  <c:v>306353103.94543201</c:v>
                </c:pt>
                <c:pt idx="18">
                  <c:v>308732410.38836497</c:v>
                </c:pt>
                <c:pt idx="19">
                  <c:v>311171231.49493498</c:v>
                </c:pt>
                <c:pt idx="20">
                  <c:v>313671055.35671997</c:v>
                </c:pt>
                <c:pt idx="21">
                  <c:v>316233407.15511501</c:v>
                </c:pt>
                <c:pt idx="22">
                  <c:v>318859852.72664398</c:v>
                </c:pt>
                <c:pt idx="23">
                  <c:v>321552593.64638901</c:v>
                </c:pt>
                <c:pt idx="24">
                  <c:v>324313562.01357102</c:v>
                </c:pt>
                <c:pt idx="25">
                  <c:v>327143588.77517098</c:v>
                </c:pt>
              </c:numCache>
            </c:numRef>
          </c:val>
          <c:smooth val="0"/>
          <c:extLst>
            <c:ext xmlns:c16="http://schemas.microsoft.com/office/drawing/2014/chart" uri="{C3380CC4-5D6E-409C-BE32-E72D297353CC}">
              <c16:uniqueId val="{00000001-94D1-4650-B929-2FBA3C5DCD68}"/>
            </c:ext>
          </c:extLst>
        </c:ser>
        <c:ser>
          <c:idx val="1"/>
          <c:order val="2"/>
          <c:tx>
            <c:strRef>
              <c:f>'WEAP Export (new)'!$A$13</c:f>
              <c:strCache>
                <c:ptCount val="1"/>
                <c:pt idx="0">
                  <c:v>Production of 1st generation ethanol under a moderate climate change scenario</c:v>
                </c:pt>
              </c:strCache>
            </c:strRef>
          </c:tx>
          <c:spPr>
            <a:ln w="25400">
              <a:solidFill>
                <a:srgbClr val="EE8B1E"/>
              </a:solidFill>
            </a:ln>
          </c:spPr>
          <c:marker>
            <c:symbol val="none"/>
          </c:marker>
          <c:val>
            <c:numRef>
              <c:f>'WEAP Export (new)'!$J$13:$AI$13</c:f>
              <c:numCache>
                <c:formatCode>0</c:formatCode>
                <c:ptCount val="26"/>
                <c:pt idx="0">
                  <c:v>266878946.00979999</c:v>
                </c:pt>
                <c:pt idx="1">
                  <c:v>275461407.98941803</c:v>
                </c:pt>
                <c:pt idx="2">
                  <c:v>276673763.39299202</c:v>
                </c:pt>
                <c:pt idx="3">
                  <c:v>279327541.06008202</c:v>
                </c:pt>
                <c:pt idx="4">
                  <c:v>279962814.81875199</c:v>
                </c:pt>
                <c:pt idx="5">
                  <c:v>281848210.08371598</c:v>
                </c:pt>
                <c:pt idx="6">
                  <c:v>284020219.60254502</c:v>
                </c:pt>
                <c:pt idx="7">
                  <c:v>286213344.191854</c:v>
                </c:pt>
                <c:pt idx="8">
                  <c:v>288439887.30161101</c:v>
                </c:pt>
                <c:pt idx="9">
                  <c:v>290713572.05611998</c:v>
                </c:pt>
                <c:pt idx="10">
                  <c:v>293035322.51318902</c:v>
                </c:pt>
                <c:pt idx="11">
                  <c:v>295406485.80893701</c:v>
                </c:pt>
                <c:pt idx="12">
                  <c:v>297828266.78573799</c:v>
                </c:pt>
                <c:pt idx="13">
                  <c:v>300329339.97404999</c:v>
                </c:pt>
                <c:pt idx="14">
                  <c:v>302910107.80493999</c:v>
                </c:pt>
                <c:pt idx="15">
                  <c:v>305545315.99334103</c:v>
                </c:pt>
                <c:pt idx="16">
                  <c:v>308248898.549649</c:v>
                </c:pt>
                <c:pt idx="17">
                  <c:v>311028506.41021699</c:v>
                </c:pt>
                <c:pt idx="18">
                  <c:v>313869509.30525398</c:v>
                </c:pt>
                <c:pt idx="19">
                  <c:v>316778299.89403498</c:v>
                </c:pt>
                <c:pt idx="20">
                  <c:v>319754583.74574</c:v>
                </c:pt>
                <c:pt idx="21">
                  <c:v>322794794.53377002</c:v>
                </c:pt>
                <c:pt idx="22">
                  <c:v>325900602.11178499</c:v>
                </c:pt>
                <c:pt idx="23">
                  <c:v>329129407.96198499</c:v>
                </c:pt>
                <c:pt idx="24">
                  <c:v>332427261.87675798</c:v>
                </c:pt>
                <c:pt idx="25">
                  <c:v>335797218.999547</c:v>
                </c:pt>
              </c:numCache>
            </c:numRef>
          </c:val>
          <c:smooth val="0"/>
          <c:extLst>
            <c:ext xmlns:c16="http://schemas.microsoft.com/office/drawing/2014/chart" uri="{C3380CC4-5D6E-409C-BE32-E72D297353CC}">
              <c16:uniqueId val="{00000002-94D1-4650-B929-2FBA3C5DCD68}"/>
            </c:ext>
          </c:extLst>
        </c:ser>
        <c:ser>
          <c:idx val="3"/>
          <c:order val="3"/>
          <c:tx>
            <c:strRef>
              <c:f>'WEAP Export (new)'!$A$14</c:f>
              <c:strCache>
                <c:ptCount val="1"/>
                <c:pt idx="0">
                  <c:v>Production of 1st generation ethanol under the "Worst Case" climate change scenario</c:v>
                </c:pt>
              </c:strCache>
            </c:strRef>
          </c:tx>
          <c:spPr>
            <a:ln w="25400">
              <a:solidFill>
                <a:srgbClr val="FF0000"/>
              </a:solidFill>
            </a:ln>
          </c:spPr>
          <c:marker>
            <c:symbol val="none"/>
          </c:marker>
          <c:val>
            <c:numRef>
              <c:f>'WEAP Export (new)'!$J$14:$AI$14</c:f>
              <c:numCache>
                <c:formatCode>0</c:formatCode>
                <c:ptCount val="26"/>
                <c:pt idx="0">
                  <c:v>266878946.00979999</c:v>
                </c:pt>
                <c:pt idx="1">
                  <c:v>275461407.98941803</c:v>
                </c:pt>
                <c:pt idx="2">
                  <c:v>276673763.39299202</c:v>
                </c:pt>
                <c:pt idx="3">
                  <c:v>279327541.06008202</c:v>
                </c:pt>
                <c:pt idx="4">
                  <c:v>279962814.81875199</c:v>
                </c:pt>
                <c:pt idx="5">
                  <c:v>281848210.08371598</c:v>
                </c:pt>
                <c:pt idx="6">
                  <c:v>284797510.79246998</c:v>
                </c:pt>
                <c:pt idx="7">
                  <c:v>287898855.89676601</c:v>
                </c:pt>
                <c:pt idx="8">
                  <c:v>291038744.65968001</c:v>
                </c:pt>
                <c:pt idx="9">
                  <c:v>294354491.90175003</c:v>
                </c:pt>
                <c:pt idx="10">
                  <c:v>297790829.06129599</c:v>
                </c:pt>
                <c:pt idx="11">
                  <c:v>301343367.85471499</c:v>
                </c:pt>
                <c:pt idx="12">
                  <c:v>306015888.86668402</c:v>
                </c:pt>
                <c:pt idx="13">
                  <c:v>308991727.20062703</c:v>
                </c:pt>
                <c:pt idx="14">
                  <c:v>312901481.06210101</c:v>
                </c:pt>
                <c:pt idx="15">
                  <c:v>317058870.86180001</c:v>
                </c:pt>
                <c:pt idx="16">
                  <c:v>321420546.78544599</c:v>
                </c:pt>
                <c:pt idx="17">
                  <c:v>325862760.975927</c:v>
                </c:pt>
                <c:pt idx="18">
                  <c:v>330282354.05314702</c:v>
                </c:pt>
                <c:pt idx="19">
                  <c:v>334999742.997132</c:v>
                </c:pt>
                <c:pt idx="20">
                  <c:v>339724916.44561201</c:v>
                </c:pt>
                <c:pt idx="21">
                  <c:v>344462721.084701</c:v>
                </c:pt>
                <c:pt idx="22">
                  <c:v>349286920.57668102</c:v>
                </c:pt>
                <c:pt idx="23">
                  <c:v>355011460.05215698</c:v>
                </c:pt>
                <c:pt idx="24">
                  <c:v>361595064.57576603</c:v>
                </c:pt>
                <c:pt idx="25">
                  <c:v>367411396.45631599</c:v>
                </c:pt>
              </c:numCache>
            </c:numRef>
          </c:val>
          <c:smooth val="0"/>
          <c:extLst>
            <c:ext xmlns:c16="http://schemas.microsoft.com/office/drawing/2014/chart" uri="{C3380CC4-5D6E-409C-BE32-E72D297353CC}">
              <c16:uniqueId val="{00000003-94D1-4650-B929-2FBA3C5DCD68}"/>
            </c:ext>
          </c:extLst>
        </c:ser>
        <c:dLbls>
          <c:showLegendKey val="0"/>
          <c:showVal val="0"/>
          <c:showCatName val="0"/>
          <c:showSerName val="0"/>
          <c:showPercent val="0"/>
          <c:showBubbleSize val="0"/>
        </c:dLbls>
        <c:smooth val="0"/>
        <c:axId val="-97341680"/>
        <c:axId val="-97337680"/>
      </c:lineChart>
      <c:catAx>
        <c:axId val="-97341680"/>
        <c:scaling>
          <c:orientation val="minMax"/>
        </c:scaling>
        <c:delete val="0"/>
        <c:axPos val="b"/>
        <c:numFmt formatCode="General" sourceLinked="1"/>
        <c:majorTickMark val="out"/>
        <c:minorTickMark val="none"/>
        <c:tickLblPos val="nextTo"/>
        <c:txPr>
          <a:bodyPr/>
          <a:lstStyle/>
          <a:p>
            <a:pPr>
              <a:defRPr sz="1100"/>
            </a:pPr>
            <a:endParaRPr lang="en-US"/>
          </a:p>
        </c:txPr>
        <c:crossAx val="-97337680"/>
        <c:crosses val="autoZero"/>
        <c:auto val="1"/>
        <c:lblAlgn val="ctr"/>
        <c:lblOffset val="100"/>
        <c:tickLblSkip val="5"/>
        <c:noMultiLvlLbl val="0"/>
      </c:catAx>
      <c:valAx>
        <c:axId val="-97337680"/>
        <c:scaling>
          <c:orientation val="minMax"/>
          <c:min val="260000000"/>
        </c:scaling>
        <c:delete val="0"/>
        <c:axPos val="l"/>
        <c:title>
          <c:tx>
            <c:rich>
              <a:bodyPr rot="-5400000" vert="horz"/>
              <a:lstStyle/>
              <a:p>
                <a:pPr>
                  <a:defRPr sz="1400">
                    <a:solidFill>
                      <a:schemeClr val="tx1">
                        <a:lumMod val="50000"/>
                        <a:lumOff val="50000"/>
                      </a:schemeClr>
                    </a:solidFill>
                  </a:defRPr>
                </a:pPr>
                <a:r>
                  <a:rPr lang="en-GB" sz="1400" dirty="0">
                    <a:solidFill>
                      <a:schemeClr val="tx1">
                        <a:lumMod val="50000"/>
                        <a:lumOff val="50000"/>
                      </a:schemeClr>
                    </a:solidFill>
                  </a:rPr>
                  <a:t>Water</a:t>
                </a:r>
                <a:r>
                  <a:rPr lang="en-GB" sz="1400" baseline="0" dirty="0">
                    <a:solidFill>
                      <a:schemeClr val="tx1">
                        <a:lumMod val="50000"/>
                        <a:lumOff val="50000"/>
                      </a:schemeClr>
                    </a:solidFill>
                  </a:rPr>
                  <a:t> withdrawal in millions of cubic metres</a:t>
                </a:r>
                <a:endParaRPr lang="en-GB" sz="1400" dirty="0">
                  <a:solidFill>
                    <a:schemeClr val="tx1">
                      <a:lumMod val="50000"/>
                      <a:lumOff val="50000"/>
                    </a:schemeClr>
                  </a:solidFill>
                </a:endParaRPr>
              </a:p>
            </c:rich>
          </c:tx>
          <c:layout>
            <c:manualLayout>
              <c:xMode val="edge"/>
              <c:yMode val="edge"/>
              <c:x val="4.8426152628809803E-2"/>
              <c:y val="0.101071661501706"/>
            </c:manualLayout>
          </c:layout>
          <c:overlay val="0"/>
        </c:title>
        <c:numFmt formatCode="0" sourceLinked="1"/>
        <c:majorTickMark val="out"/>
        <c:minorTickMark val="none"/>
        <c:tickLblPos val="nextTo"/>
        <c:txPr>
          <a:bodyPr/>
          <a:lstStyle/>
          <a:p>
            <a:pPr>
              <a:defRPr sz="1100"/>
            </a:pPr>
            <a:endParaRPr lang="en-US"/>
          </a:p>
        </c:txPr>
        <c:crossAx val="-97341680"/>
        <c:crosses val="autoZero"/>
        <c:crossBetween val="between"/>
        <c:dispUnits>
          <c:builtInUnit val="millions"/>
        </c:dispUnits>
      </c:valAx>
    </c:plotArea>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3622665663411099"/>
          <c:y val="5.4392876100186401E-2"/>
          <c:w val="0.49347715573690498"/>
          <c:h val="0.82287539038872204"/>
        </c:manualLayout>
      </c:layout>
      <c:lineChart>
        <c:grouping val="standard"/>
        <c:varyColors val="0"/>
        <c:ser>
          <c:idx val="14"/>
          <c:order val="0"/>
          <c:tx>
            <c:strRef>
              <c:f>'Energy Demand Final Units (new)'!$A$17</c:f>
              <c:strCache>
                <c:ptCount val="1"/>
                <c:pt idx="0">
                  <c:v>Reference Scenario</c:v>
                </c:pt>
              </c:strCache>
            </c:strRef>
          </c:tx>
          <c:spPr>
            <a:ln>
              <a:solidFill>
                <a:schemeClr val="bg1">
                  <a:lumMod val="65000"/>
                </a:schemeClr>
              </a:solidFill>
              <a:prstDash val="dash"/>
            </a:ln>
          </c:spPr>
          <c:marker>
            <c:symbol val="none"/>
          </c:marker>
          <c:cat>
            <c:numRef>
              <c:f>'Energy Demand Final Units (new)'!$B$6:$AA$6</c:f>
              <c:numCache>
                <c:formatCode>General</c:formatCode>
                <c:ptCount val="26"/>
                <c:pt idx="0">
                  <c:v>2005</c:v>
                </c:pt>
                <c:pt idx="1">
                  <c:v>2006</c:v>
                </c:pt>
                <c:pt idx="2">
                  <c:v>2007</c:v>
                </c:pt>
                <c:pt idx="3">
                  <c:v>2008</c:v>
                </c:pt>
                <c:pt idx="4">
                  <c:v>2009</c:v>
                </c:pt>
                <c:pt idx="5">
                  <c:v>2010</c:v>
                </c:pt>
                <c:pt idx="6">
                  <c:v>2011</c:v>
                </c:pt>
                <c:pt idx="7">
                  <c:v>2012</c:v>
                </c:pt>
                <c:pt idx="8">
                  <c:v>2013</c:v>
                </c:pt>
                <c:pt idx="9">
                  <c:v>2014</c:v>
                </c:pt>
                <c:pt idx="10">
                  <c:v>2015</c:v>
                </c:pt>
                <c:pt idx="11">
                  <c:v>2016</c:v>
                </c:pt>
                <c:pt idx="12">
                  <c:v>2017</c:v>
                </c:pt>
                <c:pt idx="13">
                  <c:v>2018</c:v>
                </c:pt>
                <c:pt idx="14">
                  <c:v>2019</c:v>
                </c:pt>
                <c:pt idx="15">
                  <c:v>2020</c:v>
                </c:pt>
                <c:pt idx="16">
                  <c:v>2021</c:v>
                </c:pt>
                <c:pt idx="17">
                  <c:v>2022</c:v>
                </c:pt>
                <c:pt idx="18">
                  <c:v>2023</c:v>
                </c:pt>
                <c:pt idx="19">
                  <c:v>2024</c:v>
                </c:pt>
                <c:pt idx="20">
                  <c:v>2025</c:v>
                </c:pt>
                <c:pt idx="21">
                  <c:v>2026</c:v>
                </c:pt>
                <c:pt idx="22">
                  <c:v>2027</c:v>
                </c:pt>
                <c:pt idx="23">
                  <c:v>2028</c:v>
                </c:pt>
                <c:pt idx="24">
                  <c:v>2029</c:v>
                </c:pt>
                <c:pt idx="25">
                  <c:v>2030</c:v>
                </c:pt>
              </c:numCache>
            </c:numRef>
          </c:cat>
          <c:val>
            <c:numRef>
              <c:f>'Energy Demand Final Units (new)'!$B$19:$AA$19</c:f>
              <c:numCache>
                <c:formatCode>General</c:formatCode>
                <c:ptCount val="26"/>
                <c:pt idx="0">
                  <c:v>7.2</c:v>
                </c:pt>
                <c:pt idx="1">
                  <c:v>7.5</c:v>
                </c:pt>
                <c:pt idx="2">
                  <c:v>7.9</c:v>
                </c:pt>
                <c:pt idx="3">
                  <c:v>8.2000000000000011</c:v>
                </c:pt>
                <c:pt idx="4">
                  <c:v>8.3000000000000007</c:v>
                </c:pt>
                <c:pt idx="5">
                  <c:v>8.6</c:v>
                </c:pt>
                <c:pt idx="6">
                  <c:v>8.9</c:v>
                </c:pt>
                <c:pt idx="7">
                  <c:v>9.2000000000000011</c:v>
                </c:pt>
                <c:pt idx="8">
                  <c:v>9.6</c:v>
                </c:pt>
                <c:pt idx="9">
                  <c:v>9.9</c:v>
                </c:pt>
                <c:pt idx="10">
                  <c:v>10.3</c:v>
                </c:pt>
                <c:pt idx="11">
                  <c:v>10.6</c:v>
                </c:pt>
                <c:pt idx="12">
                  <c:v>11</c:v>
                </c:pt>
                <c:pt idx="13">
                  <c:v>11.4</c:v>
                </c:pt>
                <c:pt idx="14">
                  <c:v>11.8</c:v>
                </c:pt>
                <c:pt idx="15">
                  <c:v>12.2</c:v>
                </c:pt>
                <c:pt idx="16">
                  <c:v>12.6</c:v>
                </c:pt>
                <c:pt idx="17">
                  <c:v>13.1</c:v>
                </c:pt>
                <c:pt idx="18">
                  <c:v>13.5</c:v>
                </c:pt>
                <c:pt idx="19">
                  <c:v>14</c:v>
                </c:pt>
                <c:pt idx="20">
                  <c:v>14.5</c:v>
                </c:pt>
                <c:pt idx="21">
                  <c:v>15</c:v>
                </c:pt>
                <c:pt idx="22">
                  <c:v>15.6</c:v>
                </c:pt>
                <c:pt idx="23">
                  <c:v>16.099999999999991</c:v>
                </c:pt>
                <c:pt idx="24">
                  <c:v>16.7</c:v>
                </c:pt>
                <c:pt idx="25">
                  <c:v>17.29999999999999</c:v>
                </c:pt>
              </c:numCache>
            </c:numRef>
          </c:val>
          <c:smooth val="0"/>
          <c:extLst>
            <c:ext xmlns:c16="http://schemas.microsoft.com/office/drawing/2014/chart" uri="{C3380CC4-5D6E-409C-BE32-E72D297353CC}">
              <c16:uniqueId val="{00000000-671F-4768-B6F0-8590FA86D907}"/>
            </c:ext>
          </c:extLst>
        </c:ser>
        <c:ser>
          <c:idx val="0"/>
          <c:order val="1"/>
          <c:tx>
            <c:strRef>
              <c:f>'Energy Demand Final Units (new)'!$A$13</c:f>
              <c:strCache>
                <c:ptCount val="1"/>
                <c:pt idx="0">
                  <c:v>Ethanol Production</c:v>
                </c:pt>
              </c:strCache>
            </c:strRef>
          </c:tx>
          <c:spPr>
            <a:ln>
              <a:solidFill>
                <a:srgbClr val="92D050"/>
              </a:solidFill>
            </a:ln>
          </c:spPr>
          <c:marker>
            <c:symbol val="none"/>
          </c:marker>
          <c:val>
            <c:numRef>
              <c:f>'Energy Demand Final Units (new)'!$B$13:$AA$13</c:f>
              <c:numCache>
                <c:formatCode>General</c:formatCode>
                <c:ptCount val="26"/>
                <c:pt idx="0">
                  <c:v>7.3</c:v>
                </c:pt>
                <c:pt idx="1">
                  <c:v>7.6</c:v>
                </c:pt>
                <c:pt idx="2">
                  <c:v>8</c:v>
                </c:pt>
                <c:pt idx="3">
                  <c:v>8.3000000000000007</c:v>
                </c:pt>
                <c:pt idx="4">
                  <c:v>8.4</c:v>
                </c:pt>
                <c:pt idx="5">
                  <c:v>8.7000000000000011</c:v>
                </c:pt>
                <c:pt idx="6">
                  <c:v>9</c:v>
                </c:pt>
                <c:pt idx="7">
                  <c:v>9.3000000000000007</c:v>
                </c:pt>
                <c:pt idx="8">
                  <c:v>9.7000000000000011</c:v>
                </c:pt>
                <c:pt idx="9">
                  <c:v>10</c:v>
                </c:pt>
                <c:pt idx="10">
                  <c:v>10.4</c:v>
                </c:pt>
                <c:pt idx="11">
                  <c:v>10.7</c:v>
                </c:pt>
                <c:pt idx="12">
                  <c:v>11.1</c:v>
                </c:pt>
                <c:pt idx="13">
                  <c:v>11.5</c:v>
                </c:pt>
                <c:pt idx="14">
                  <c:v>11.9</c:v>
                </c:pt>
                <c:pt idx="15">
                  <c:v>12.3</c:v>
                </c:pt>
                <c:pt idx="16">
                  <c:v>12.7</c:v>
                </c:pt>
                <c:pt idx="17">
                  <c:v>13.2</c:v>
                </c:pt>
                <c:pt idx="18">
                  <c:v>13.6</c:v>
                </c:pt>
                <c:pt idx="19">
                  <c:v>14.1</c:v>
                </c:pt>
                <c:pt idx="20">
                  <c:v>14.6</c:v>
                </c:pt>
                <c:pt idx="21">
                  <c:v>15.1</c:v>
                </c:pt>
                <c:pt idx="22">
                  <c:v>15.7</c:v>
                </c:pt>
                <c:pt idx="23">
                  <c:v>16.2</c:v>
                </c:pt>
                <c:pt idx="24">
                  <c:v>16.8</c:v>
                </c:pt>
                <c:pt idx="25">
                  <c:v>17.399999999999999</c:v>
                </c:pt>
              </c:numCache>
            </c:numRef>
          </c:val>
          <c:smooth val="0"/>
          <c:extLst>
            <c:ext xmlns:c16="http://schemas.microsoft.com/office/drawing/2014/chart" uri="{C3380CC4-5D6E-409C-BE32-E72D297353CC}">
              <c16:uniqueId val="{00000001-671F-4768-B6F0-8590FA86D907}"/>
            </c:ext>
          </c:extLst>
        </c:ser>
        <c:ser>
          <c:idx val="8"/>
          <c:order val="2"/>
          <c:tx>
            <c:strRef>
              <c:f>'Energy Demand Final Units (new)'!$A$11</c:f>
              <c:strCache>
                <c:ptCount val="1"/>
                <c:pt idx="0">
                  <c:v>Production of 1st generation ethanol under a "Worst Case" climate change scenario</c:v>
                </c:pt>
              </c:strCache>
            </c:strRef>
          </c:tx>
          <c:spPr>
            <a:ln>
              <a:solidFill>
                <a:schemeClr val="accent1"/>
              </a:solidFill>
            </a:ln>
          </c:spPr>
          <c:marker>
            <c:symbol val="none"/>
          </c:marker>
          <c:cat>
            <c:numRef>
              <c:f>'Energy Demand Final Units (new)'!$B$6:$AA$6</c:f>
              <c:numCache>
                <c:formatCode>General</c:formatCode>
                <c:ptCount val="26"/>
                <c:pt idx="0">
                  <c:v>2005</c:v>
                </c:pt>
                <c:pt idx="1">
                  <c:v>2006</c:v>
                </c:pt>
                <c:pt idx="2">
                  <c:v>2007</c:v>
                </c:pt>
                <c:pt idx="3">
                  <c:v>2008</c:v>
                </c:pt>
                <c:pt idx="4">
                  <c:v>2009</c:v>
                </c:pt>
                <c:pt idx="5">
                  <c:v>2010</c:v>
                </c:pt>
                <c:pt idx="6">
                  <c:v>2011</c:v>
                </c:pt>
                <c:pt idx="7">
                  <c:v>2012</c:v>
                </c:pt>
                <c:pt idx="8">
                  <c:v>2013</c:v>
                </c:pt>
                <c:pt idx="9">
                  <c:v>2014</c:v>
                </c:pt>
                <c:pt idx="10">
                  <c:v>2015</c:v>
                </c:pt>
                <c:pt idx="11">
                  <c:v>2016</c:v>
                </c:pt>
                <c:pt idx="12">
                  <c:v>2017</c:v>
                </c:pt>
                <c:pt idx="13">
                  <c:v>2018</c:v>
                </c:pt>
                <c:pt idx="14">
                  <c:v>2019</c:v>
                </c:pt>
                <c:pt idx="15">
                  <c:v>2020</c:v>
                </c:pt>
                <c:pt idx="16">
                  <c:v>2021</c:v>
                </c:pt>
                <c:pt idx="17">
                  <c:v>2022</c:v>
                </c:pt>
                <c:pt idx="18">
                  <c:v>2023</c:v>
                </c:pt>
                <c:pt idx="19">
                  <c:v>2024</c:v>
                </c:pt>
                <c:pt idx="20">
                  <c:v>2025</c:v>
                </c:pt>
                <c:pt idx="21">
                  <c:v>2026</c:v>
                </c:pt>
                <c:pt idx="22">
                  <c:v>2027</c:v>
                </c:pt>
                <c:pt idx="23">
                  <c:v>2028</c:v>
                </c:pt>
                <c:pt idx="24">
                  <c:v>2029</c:v>
                </c:pt>
                <c:pt idx="25">
                  <c:v>2030</c:v>
                </c:pt>
              </c:numCache>
            </c:numRef>
          </c:cat>
          <c:val>
            <c:numRef>
              <c:f>'Energy Demand Final Units (new)'!$B$11:$AA$11</c:f>
              <c:numCache>
                <c:formatCode>General</c:formatCode>
                <c:ptCount val="26"/>
                <c:pt idx="0">
                  <c:v>7.3</c:v>
                </c:pt>
                <c:pt idx="1">
                  <c:v>7.6</c:v>
                </c:pt>
                <c:pt idx="2">
                  <c:v>8</c:v>
                </c:pt>
                <c:pt idx="3">
                  <c:v>8.3000000000000007</c:v>
                </c:pt>
                <c:pt idx="4">
                  <c:v>8.4</c:v>
                </c:pt>
                <c:pt idx="5">
                  <c:v>8.7000000000000011</c:v>
                </c:pt>
                <c:pt idx="6">
                  <c:v>9</c:v>
                </c:pt>
                <c:pt idx="7">
                  <c:v>9.4</c:v>
                </c:pt>
                <c:pt idx="8">
                  <c:v>9.7000000000000011</c:v>
                </c:pt>
                <c:pt idx="9">
                  <c:v>10.1</c:v>
                </c:pt>
                <c:pt idx="10">
                  <c:v>10.5</c:v>
                </c:pt>
                <c:pt idx="11">
                  <c:v>10.8</c:v>
                </c:pt>
                <c:pt idx="12">
                  <c:v>11.2</c:v>
                </c:pt>
                <c:pt idx="13">
                  <c:v>11.6</c:v>
                </c:pt>
                <c:pt idx="14">
                  <c:v>12.1</c:v>
                </c:pt>
                <c:pt idx="15">
                  <c:v>12.5</c:v>
                </c:pt>
                <c:pt idx="16">
                  <c:v>13</c:v>
                </c:pt>
                <c:pt idx="17">
                  <c:v>13.5</c:v>
                </c:pt>
                <c:pt idx="18">
                  <c:v>14</c:v>
                </c:pt>
                <c:pt idx="19">
                  <c:v>14.5</c:v>
                </c:pt>
                <c:pt idx="20">
                  <c:v>15</c:v>
                </c:pt>
                <c:pt idx="21">
                  <c:v>15.7</c:v>
                </c:pt>
                <c:pt idx="22">
                  <c:v>16.5</c:v>
                </c:pt>
                <c:pt idx="23">
                  <c:v>17.600000000000001</c:v>
                </c:pt>
                <c:pt idx="24">
                  <c:v>18.7</c:v>
                </c:pt>
                <c:pt idx="25">
                  <c:v>20</c:v>
                </c:pt>
              </c:numCache>
            </c:numRef>
          </c:val>
          <c:smooth val="0"/>
          <c:extLst>
            <c:ext xmlns:c16="http://schemas.microsoft.com/office/drawing/2014/chart" uri="{C3380CC4-5D6E-409C-BE32-E72D297353CC}">
              <c16:uniqueId val="{00000002-671F-4768-B6F0-8590FA86D907}"/>
            </c:ext>
          </c:extLst>
        </c:ser>
        <c:ser>
          <c:idx val="13"/>
          <c:order val="3"/>
          <c:tx>
            <c:strRef>
              <c:f>'Energy Demand Final Units (new)'!$A$16</c:f>
              <c:strCache>
                <c:ptCount val="1"/>
                <c:pt idx="0">
                  <c:v>Production of 2nd generation ethanol under a "Worst Case" climate change scenario</c:v>
                </c:pt>
              </c:strCache>
            </c:strRef>
          </c:tx>
          <c:spPr>
            <a:ln>
              <a:solidFill>
                <a:srgbClr val="FF0000"/>
              </a:solidFill>
            </a:ln>
          </c:spPr>
          <c:marker>
            <c:symbol val="none"/>
          </c:marker>
          <c:cat>
            <c:numRef>
              <c:f>'Energy Demand Final Units (new)'!$B$6:$AA$6</c:f>
              <c:numCache>
                <c:formatCode>General</c:formatCode>
                <c:ptCount val="26"/>
                <c:pt idx="0">
                  <c:v>2005</c:v>
                </c:pt>
                <c:pt idx="1">
                  <c:v>2006</c:v>
                </c:pt>
                <c:pt idx="2">
                  <c:v>2007</c:v>
                </c:pt>
                <c:pt idx="3">
                  <c:v>2008</c:v>
                </c:pt>
                <c:pt idx="4">
                  <c:v>2009</c:v>
                </c:pt>
                <c:pt idx="5">
                  <c:v>2010</c:v>
                </c:pt>
                <c:pt idx="6">
                  <c:v>2011</c:v>
                </c:pt>
                <c:pt idx="7">
                  <c:v>2012</c:v>
                </c:pt>
                <c:pt idx="8">
                  <c:v>2013</c:v>
                </c:pt>
                <c:pt idx="9">
                  <c:v>2014</c:v>
                </c:pt>
                <c:pt idx="10">
                  <c:v>2015</c:v>
                </c:pt>
                <c:pt idx="11">
                  <c:v>2016</c:v>
                </c:pt>
                <c:pt idx="12">
                  <c:v>2017</c:v>
                </c:pt>
                <c:pt idx="13">
                  <c:v>2018</c:v>
                </c:pt>
                <c:pt idx="14">
                  <c:v>2019</c:v>
                </c:pt>
                <c:pt idx="15">
                  <c:v>2020</c:v>
                </c:pt>
                <c:pt idx="16">
                  <c:v>2021</c:v>
                </c:pt>
                <c:pt idx="17">
                  <c:v>2022</c:v>
                </c:pt>
                <c:pt idx="18">
                  <c:v>2023</c:v>
                </c:pt>
                <c:pt idx="19">
                  <c:v>2024</c:v>
                </c:pt>
                <c:pt idx="20">
                  <c:v>2025</c:v>
                </c:pt>
                <c:pt idx="21">
                  <c:v>2026</c:v>
                </c:pt>
                <c:pt idx="22">
                  <c:v>2027</c:v>
                </c:pt>
                <c:pt idx="23">
                  <c:v>2028</c:v>
                </c:pt>
                <c:pt idx="24">
                  <c:v>2029</c:v>
                </c:pt>
                <c:pt idx="25">
                  <c:v>2030</c:v>
                </c:pt>
              </c:numCache>
            </c:numRef>
          </c:cat>
          <c:val>
            <c:numRef>
              <c:f>'Energy Demand Final Units (new)'!$B$16:$AA$16</c:f>
              <c:numCache>
                <c:formatCode>General</c:formatCode>
                <c:ptCount val="26"/>
                <c:pt idx="0">
                  <c:v>7.3</c:v>
                </c:pt>
                <c:pt idx="1">
                  <c:v>7.6</c:v>
                </c:pt>
                <c:pt idx="2">
                  <c:v>8</c:v>
                </c:pt>
                <c:pt idx="3">
                  <c:v>8.3000000000000007</c:v>
                </c:pt>
                <c:pt idx="4">
                  <c:v>8.4</c:v>
                </c:pt>
                <c:pt idx="5">
                  <c:v>8.7000000000000011</c:v>
                </c:pt>
                <c:pt idx="6">
                  <c:v>9</c:v>
                </c:pt>
                <c:pt idx="7">
                  <c:v>9.3000000000000007</c:v>
                </c:pt>
                <c:pt idx="8">
                  <c:v>9.7000000000000011</c:v>
                </c:pt>
                <c:pt idx="9">
                  <c:v>10</c:v>
                </c:pt>
                <c:pt idx="10">
                  <c:v>10.5</c:v>
                </c:pt>
                <c:pt idx="11">
                  <c:v>11.3</c:v>
                </c:pt>
                <c:pt idx="12">
                  <c:v>12</c:v>
                </c:pt>
                <c:pt idx="13">
                  <c:v>12.5</c:v>
                </c:pt>
                <c:pt idx="14">
                  <c:v>12.9</c:v>
                </c:pt>
                <c:pt idx="15">
                  <c:v>13.3</c:v>
                </c:pt>
                <c:pt idx="16">
                  <c:v>13.7</c:v>
                </c:pt>
                <c:pt idx="17">
                  <c:v>14.2</c:v>
                </c:pt>
                <c:pt idx="18">
                  <c:v>14.6</c:v>
                </c:pt>
                <c:pt idx="19">
                  <c:v>15.1</c:v>
                </c:pt>
                <c:pt idx="20">
                  <c:v>15.6</c:v>
                </c:pt>
                <c:pt idx="21">
                  <c:v>16.100000000000001</c:v>
                </c:pt>
                <c:pt idx="22">
                  <c:v>16.7</c:v>
                </c:pt>
                <c:pt idx="23">
                  <c:v>17.2</c:v>
                </c:pt>
                <c:pt idx="24">
                  <c:v>17.8</c:v>
                </c:pt>
                <c:pt idx="25">
                  <c:v>18.399999999999999</c:v>
                </c:pt>
              </c:numCache>
            </c:numRef>
          </c:val>
          <c:smooth val="0"/>
          <c:extLst>
            <c:ext xmlns:c16="http://schemas.microsoft.com/office/drawing/2014/chart" uri="{C3380CC4-5D6E-409C-BE32-E72D297353CC}">
              <c16:uniqueId val="{00000003-671F-4768-B6F0-8590FA86D907}"/>
            </c:ext>
          </c:extLst>
        </c:ser>
        <c:dLbls>
          <c:showLegendKey val="0"/>
          <c:showVal val="0"/>
          <c:showCatName val="0"/>
          <c:showSerName val="0"/>
          <c:showPercent val="0"/>
          <c:showBubbleSize val="0"/>
        </c:dLbls>
        <c:smooth val="0"/>
        <c:axId val="-246119440"/>
        <c:axId val="-203688064"/>
      </c:lineChart>
      <c:catAx>
        <c:axId val="-246119440"/>
        <c:scaling>
          <c:orientation val="minMax"/>
        </c:scaling>
        <c:delete val="0"/>
        <c:axPos val="b"/>
        <c:numFmt formatCode="General" sourceLinked="1"/>
        <c:majorTickMark val="out"/>
        <c:minorTickMark val="none"/>
        <c:tickLblPos val="nextTo"/>
        <c:txPr>
          <a:bodyPr/>
          <a:lstStyle/>
          <a:p>
            <a:pPr>
              <a:defRPr sz="1100"/>
            </a:pPr>
            <a:endParaRPr lang="en-US"/>
          </a:p>
        </c:txPr>
        <c:crossAx val="-203688064"/>
        <c:crosses val="autoZero"/>
        <c:auto val="1"/>
        <c:lblAlgn val="ctr"/>
        <c:lblOffset val="100"/>
        <c:tickLblSkip val="5"/>
        <c:noMultiLvlLbl val="0"/>
      </c:catAx>
      <c:valAx>
        <c:axId val="-203688064"/>
        <c:scaling>
          <c:orientation val="minMax"/>
          <c:max val="20"/>
          <c:min val="6"/>
        </c:scaling>
        <c:delete val="0"/>
        <c:axPos val="l"/>
        <c:majorGridlines/>
        <c:title>
          <c:tx>
            <c:rich>
              <a:bodyPr rot="-5400000" vert="horz"/>
              <a:lstStyle/>
              <a:p>
                <a:pPr>
                  <a:defRPr sz="1200"/>
                </a:pPr>
                <a:r>
                  <a:rPr lang="en-GB" sz="1400" baseline="0" dirty="0">
                    <a:solidFill>
                      <a:schemeClr val="tx1">
                        <a:lumMod val="50000"/>
                        <a:lumOff val="50000"/>
                      </a:schemeClr>
                    </a:solidFill>
                  </a:rPr>
                  <a:t>Electricity demand in GWh</a:t>
                </a:r>
                <a:endParaRPr lang="en-GB" sz="1400" dirty="0">
                  <a:solidFill>
                    <a:schemeClr val="tx1">
                      <a:lumMod val="50000"/>
                      <a:lumOff val="50000"/>
                    </a:schemeClr>
                  </a:solidFill>
                </a:endParaRPr>
              </a:p>
            </c:rich>
          </c:tx>
          <c:layout>
            <c:manualLayout>
              <c:xMode val="edge"/>
              <c:yMode val="edge"/>
              <c:x val="4.9179513880884297E-2"/>
              <c:y val="0.13611839656788"/>
            </c:manualLayout>
          </c:layout>
          <c:overlay val="0"/>
        </c:title>
        <c:numFmt formatCode="General" sourceLinked="1"/>
        <c:majorTickMark val="out"/>
        <c:minorTickMark val="none"/>
        <c:tickLblPos val="nextTo"/>
        <c:txPr>
          <a:bodyPr/>
          <a:lstStyle/>
          <a:p>
            <a:pPr>
              <a:defRPr sz="1100"/>
            </a:pPr>
            <a:endParaRPr lang="en-US"/>
          </a:p>
        </c:txPr>
        <c:crossAx val="-246119440"/>
        <c:crosses val="autoZero"/>
        <c:crossBetween val="between"/>
      </c:valAx>
    </c:plotArea>
    <c:plotVisOnly val="1"/>
    <c:dispBlanksAs val="gap"/>
    <c:showDLblsOverMax val="0"/>
  </c:chart>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3"/>
          <c:order val="3"/>
          <c:tx>
            <c:strRef>
              <c:f>Population!$A$2</c:f>
              <c:strCache>
                <c:ptCount val="1"/>
                <c:pt idx="0">
                  <c:v>Official Government Data</c:v>
                </c:pt>
              </c:strCache>
            </c:strRef>
          </c:tx>
          <c:spPr>
            <a:solidFill>
              <a:schemeClr val="bg1">
                <a:lumMod val="85000"/>
              </a:schemeClr>
            </a:solidFill>
          </c:spPr>
          <c:invertIfNegative val="0"/>
          <c:val>
            <c:numRef>
              <c:f>Population!$C$2:$AB$2</c:f>
              <c:numCache>
                <c:formatCode>General</c:formatCode>
                <c:ptCount val="26"/>
                <c:pt idx="0">
                  <c:v>7.9649999999999972</c:v>
                </c:pt>
                <c:pt idx="6">
                  <c:v>9.1910000000000007</c:v>
                </c:pt>
                <c:pt idx="11">
                  <c:v>10.312609</c:v>
                </c:pt>
                <c:pt idx="12">
                  <c:v>10.468999999999999</c:v>
                </c:pt>
                <c:pt idx="13">
                  <c:v>10.789</c:v>
                </c:pt>
                <c:pt idx="14">
                  <c:v>11.119</c:v>
                </c:pt>
                <c:pt idx="15">
                  <c:v>11.462</c:v>
                </c:pt>
                <c:pt idx="16">
                  <c:v>11.816000000000001</c:v>
                </c:pt>
                <c:pt idx="17">
                  <c:v>12.185</c:v>
                </c:pt>
                <c:pt idx="18">
                  <c:v>12.566000000000001</c:v>
                </c:pt>
                <c:pt idx="19">
                  <c:v>12.962999999999999</c:v>
                </c:pt>
                <c:pt idx="20">
                  <c:v>13.374000000000001</c:v>
                </c:pt>
                <c:pt idx="21">
                  <c:v>13.8</c:v>
                </c:pt>
                <c:pt idx="22">
                  <c:v>14.252000000000001</c:v>
                </c:pt>
                <c:pt idx="23">
                  <c:v>14.731</c:v>
                </c:pt>
                <c:pt idx="24">
                  <c:v>15.225</c:v>
                </c:pt>
                <c:pt idx="25">
                  <c:v>15.731</c:v>
                </c:pt>
              </c:numCache>
            </c:numRef>
          </c:val>
          <c:extLst>
            <c:ext xmlns:c16="http://schemas.microsoft.com/office/drawing/2014/chart" uri="{C3380CC4-5D6E-409C-BE32-E72D297353CC}">
              <c16:uniqueId val="{00000000-6485-42A3-878F-128D0DDAF435}"/>
            </c:ext>
          </c:extLst>
        </c:ser>
        <c:dLbls>
          <c:showLegendKey val="0"/>
          <c:showVal val="0"/>
          <c:showCatName val="0"/>
          <c:showSerName val="0"/>
          <c:showPercent val="0"/>
          <c:showBubbleSize val="0"/>
        </c:dLbls>
        <c:gapWidth val="20"/>
        <c:overlap val="-100"/>
        <c:axId val="-204074240"/>
        <c:axId val="-145318160"/>
      </c:barChart>
      <c:lineChart>
        <c:grouping val="standard"/>
        <c:varyColors val="0"/>
        <c:ser>
          <c:idx val="0"/>
          <c:order val="0"/>
          <c:tx>
            <c:strRef>
              <c:f>Population!$B$3</c:f>
              <c:strCache>
                <c:ptCount val="1"/>
                <c:pt idx="0">
                  <c:v>Total Population - Both sexes</c:v>
                </c:pt>
              </c:strCache>
            </c:strRef>
          </c:tx>
          <c:spPr>
            <a:ln w="63500"/>
          </c:spPr>
          <c:marker>
            <c:symbol val="none"/>
          </c:marker>
          <c:cat>
            <c:numRef>
              <c:f>Population!$C$1:$BP$1</c:f>
              <c:numCache>
                <c:formatCode>General</c:formatCode>
                <c:ptCount val="66"/>
                <c:pt idx="0">
                  <c:v>1985</c:v>
                </c:pt>
                <c:pt idx="1">
                  <c:v>1986</c:v>
                </c:pt>
                <c:pt idx="2">
                  <c:v>1987</c:v>
                </c:pt>
                <c:pt idx="3">
                  <c:v>1988</c:v>
                </c:pt>
                <c:pt idx="4">
                  <c:v>1989</c:v>
                </c:pt>
                <c:pt idx="5">
                  <c:v>1990</c:v>
                </c:pt>
                <c:pt idx="6">
                  <c:v>1991</c:v>
                </c:pt>
                <c:pt idx="7">
                  <c:v>1992</c:v>
                </c:pt>
                <c:pt idx="8">
                  <c:v>1993</c:v>
                </c:pt>
                <c:pt idx="9">
                  <c:v>1994</c:v>
                </c:pt>
                <c:pt idx="10">
                  <c:v>1995</c:v>
                </c:pt>
                <c:pt idx="11">
                  <c:v>1996</c:v>
                </c:pt>
                <c:pt idx="12">
                  <c:v>1997</c:v>
                </c:pt>
                <c:pt idx="13">
                  <c:v>1998</c:v>
                </c:pt>
                <c:pt idx="14">
                  <c:v>1999</c:v>
                </c:pt>
                <c:pt idx="15">
                  <c:v>2000</c:v>
                </c:pt>
                <c:pt idx="16">
                  <c:v>2001</c:v>
                </c:pt>
                <c:pt idx="17">
                  <c:v>2002</c:v>
                </c:pt>
                <c:pt idx="18">
                  <c:v>2003</c:v>
                </c:pt>
                <c:pt idx="19">
                  <c:v>2004</c:v>
                </c:pt>
                <c:pt idx="20">
                  <c:v>2005</c:v>
                </c:pt>
                <c:pt idx="21">
                  <c:v>2006</c:v>
                </c:pt>
                <c:pt idx="22">
                  <c:v>2007</c:v>
                </c:pt>
                <c:pt idx="23">
                  <c:v>2008</c:v>
                </c:pt>
                <c:pt idx="24">
                  <c:v>2009</c:v>
                </c:pt>
                <c:pt idx="25">
                  <c:v>2010</c:v>
                </c:pt>
                <c:pt idx="26">
                  <c:v>2011</c:v>
                </c:pt>
                <c:pt idx="27">
                  <c:v>2012</c:v>
                </c:pt>
                <c:pt idx="28">
                  <c:v>2013</c:v>
                </c:pt>
                <c:pt idx="29">
                  <c:v>2014</c:v>
                </c:pt>
                <c:pt idx="30">
                  <c:v>2015</c:v>
                </c:pt>
                <c:pt idx="31">
                  <c:v>2016</c:v>
                </c:pt>
                <c:pt idx="32">
                  <c:v>2017</c:v>
                </c:pt>
                <c:pt idx="33">
                  <c:v>2018</c:v>
                </c:pt>
                <c:pt idx="34">
                  <c:v>2019</c:v>
                </c:pt>
                <c:pt idx="35">
                  <c:v>2020</c:v>
                </c:pt>
                <c:pt idx="36">
                  <c:v>2021</c:v>
                </c:pt>
                <c:pt idx="37">
                  <c:v>2022</c:v>
                </c:pt>
                <c:pt idx="38">
                  <c:v>2023</c:v>
                </c:pt>
                <c:pt idx="39">
                  <c:v>2024</c:v>
                </c:pt>
                <c:pt idx="40">
                  <c:v>2025</c:v>
                </c:pt>
                <c:pt idx="41">
                  <c:v>2026</c:v>
                </c:pt>
                <c:pt idx="42">
                  <c:v>2027</c:v>
                </c:pt>
                <c:pt idx="43">
                  <c:v>2028</c:v>
                </c:pt>
                <c:pt idx="44">
                  <c:v>2029</c:v>
                </c:pt>
                <c:pt idx="45">
                  <c:v>2030</c:v>
                </c:pt>
                <c:pt idx="46">
                  <c:v>2031</c:v>
                </c:pt>
                <c:pt idx="47">
                  <c:v>2032</c:v>
                </c:pt>
                <c:pt idx="48">
                  <c:v>2033</c:v>
                </c:pt>
                <c:pt idx="49">
                  <c:v>2034</c:v>
                </c:pt>
                <c:pt idx="50">
                  <c:v>2035</c:v>
                </c:pt>
                <c:pt idx="51">
                  <c:v>2036</c:v>
                </c:pt>
                <c:pt idx="52">
                  <c:v>2037</c:v>
                </c:pt>
                <c:pt idx="53">
                  <c:v>2038</c:v>
                </c:pt>
                <c:pt idx="54">
                  <c:v>2039</c:v>
                </c:pt>
                <c:pt idx="55">
                  <c:v>2040</c:v>
                </c:pt>
                <c:pt idx="56">
                  <c:v>2041</c:v>
                </c:pt>
                <c:pt idx="57">
                  <c:v>2042</c:v>
                </c:pt>
                <c:pt idx="58">
                  <c:v>2043</c:v>
                </c:pt>
                <c:pt idx="59">
                  <c:v>2044</c:v>
                </c:pt>
                <c:pt idx="60">
                  <c:v>2045</c:v>
                </c:pt>
                <c:pt idx="61">
                  <c:v>2046</c:v>
                </c:pt>
                <c:pt idx="62">
                  <c:v>2047</c:v>
                </c:pt>
                <c:pt idx="63">
                  <c:v>2048</c:v>
                </c:pt>
                <c:pt idx="64">
                  <c:v>2049</c:v>
                </c:pt>
                <c:pt idx="65">
                  <c:v>2050</c:v>
                </c:pt>
              </c:numCache>
            </c:numRef>
          </c:cat>
          <c:val>
            <c:numRef>
              <c:f>Population!$C$3:$BP$3</c:f>
              <c:numCache>
                <c:formatCode>General</c:formatCode>
                <c:ptCount val="66"/>
                <c:pt idx="15">
                  <c:v>12.294</c:v>
                </c:pt>
                <c:pt idx="16">
                  <c:v>12.648</c:v>
                </c:pt>
                <c:pt idx="17">
                  <c:v>13.015000000000001</c:v>
                </c:pt>
                <c:pt idx="18">
                  <c:v>13.396000000000001</c:v>
                </c:pt>
                <c:pt idx="19">
                  <c:v>13.79</c:v>
                </c:pt>
                <c:pt idx="20">
                  <c:v>14.198</c:v>
                </c:pt>
                <c:pt idx="21">
                  <c:v>14.622</c:v>
                </c:pt>
                <c:pt idx="22">
                  <c:v>15.061</c:v>
                </c:pt>
                <c:pt idx="23">
                  <c:v>15.515000000000001</c:v>
                </c:pt>
                <c:pt idx="24">
                  <c:v>15.984</c:v>
                </c:pt>
                <c:pt idx="25">
                  <c:v>16.469000000000001</c:v>
                </c:pt>
                <c:pt idx="26">
                  <c:v>16.968</c:v>
                </c:pt>
                <c:pt idx="27">
                  <c:v>17.481999999999999</c:v>
                </c:pt>
                <c:pt idx="28">
                  <c:v>18.012</c:v>
                </c:pt>
                <c:pt idx="29">
                  <c:v>18.556999999999999</c:v>
                </c:pt>
                <c:pt idx="30">
                  <c:v>19.117999999999999</c:v>
                </c:pt>
                <c:pt idx="31">
                  <c:v>19.696000000000002</c:v>
                </c:pt>
                <c:pt idx="32">
                  <c:v>20.29</c:v>
                </c:pt>
                <c:pt idx="33">
                  <c:v>20.898</c:v>
                </c:pt>
                <c:pt idx="34">
                  <c:v>21.518000000000001</c:v>
                </c:pt>
                <c:pt idx="35">
                  <c:v>22.15</c:v>
                </c:pt>
                <c:pt idx="36">
                  <c:v>22.792000000000002</c:v>
                </c:pt>
                <c:pt idx="37">
                  <c:v>23.445</c:v>
                </c:pt>
                <c:pt idx="38">
                  <c:v>24.11</c:v>
                </c:pt>
                <c:pt idx="39">
                  <c:v>24.786000000000001</c:v>
                </c:pt>
                <c:pt idx="40">
                  <c:v>25.475000000000001</c:v>
                </c:pt>
                <c:pt idx="41">
                  <c:v>26.177</c:v>
                </c:pt>
                <c:pt idx="42">
                  <c:v>26.891999999999999</c:v>
                </c:pt>
                <c:pt idx="43">
                  <c:v>27.619</c:v>
                </c:pt>
                <c:pt idx="44">
                  <c:v>28.359000000000009</c:v>
                </c:pt>
                <c:pt idx="45">
                  <c:v>29.111999999999998</c:v>
                </c:pt>
                <c:pt idx="46">
                  <c:v>29.878</c:v>
                </c:pt>
                <c:pt idx="47">
                  <c:v>30.658000000000001</c:v>
                </c:pt>
                <c:pt idx="48">
                  <c:v>31.45</c:v>
                </c:pt>
                <c:pt idx="49">
                  <c:v>32.256</c:v>
                </c:pt>
                <c:pt idx="50">
                  <c:v>33.075000000000003</c:v>
                </c:pt>
                <c:pt idx="51">
                  <c:v>33.906999999999996</c:v>
                </c:pt>
                <c:pt idx="52">
                  <c:v>34.752000000000002</c:v>
                </c:pt>
                <c:pt idx="53">
                  <c:v>35.61</c:v>
                </c:pt>
                <c:pt idx="54">
                  <c:v>36.479000000000013</c:v>
                </c:pt>
                <c:pt idx="55">
                  <c:v>37.360999999999997</c:v>
                </c:pt>
                <c:pt idx="56">
                  <c:v>38.253999999999998</c:v>
                </c:pt>
                <c:pt idx="57">
                  <c:v>39.158000000000001</c:v>
                </c:pt>
                <c:pt idx="58">
                  <c:v>40.073</c:v>
                </c:pt>
                <c:pt idx="59">
                  <c:v>40.997</c:v>
                </c:pt>
                <c:pt idx="60">
                  <c:v>41.930999999999997</c:v>
                </c:pt>
                <c:pt idx="61">
                  <c:v>42.872999999999998</c:v>
                </c:pt>
                <c:pt idx="62">
                  <c:v>43.823</c:v>
                </c:pt>
                <c:pt idx="63">
                  <c:v>44.781999999999996</c:v>
                </c:pt>
                <c:pt idx="64">
                  <c:v>45.747999999999998</c:v>
                </c:pt>
                <c:pt idx="65">
                  <c:v>46.721000000000011</c:v>
                </c:pt>
              </c:numCache>
            </c:numRef>
          </c:val>
          <c:smooth val="0"/>
          <c:extLst>
            <c:ext xmlns:c16="http://schemas.microsoft.com/office/drawing/2014/chart" uri="{C3380CC4-5D6E-409C-BE32-E72D297353CC}">
              <c16:uniqueId val="{00000001-6485-42A3-878F-128D0DDAF435}"/>
            </c:ext>
          </c:extLst>
        </c:ser>
        <c:ser>
          <c:idx val="1"/>
          <c:order val="1"/>
          <c:tx>
            <c:strRef>
              <c:f>Population!$B$4</c:f>
              <c:strCache>
                <c:ptCount val="1"/>
                <c:pt idx="0">
                  <c:v>Rural population</c:v>
                </c:pt>
              </c:strCache>
            </c:strRef>
          </c:tx>
          <c:marker>
            <c:symbol val="none"/>
          </c:marker>
          <c:cat>
            <c:numRef>
              <c:f>Population!$C$1:$BP$1</c:f>
              <c:numCache>
                <c:formatCode>General</c:formatCode>
                <c:ptCount val="66"/>
                <c:pt idx="0">
                  <c:v>1985</c:v>
                </c:pt>
                <c:pt idx="1">
                  <c:v>1986</c:v>
                </c:pt>
                <c:pt idx="2">
                  <c:v>1987</c:v>
                </c:pt>
                <c:pt idx="3">
                  <c:v>1988</c:v>
                </c:pt>
                <c:pt idx="4">
                  <c:v>1989</c:v>
                </c:pt>
                <c:pt idx="5">
                  <c:v>1990</c:v>
                </c:pt>
                <c:pt idx="6">
                  <c:v>1991</c:v>
                </c:pt>
                <c:pt idx="7">
                  <c:v>1992</c:v>
                </c:pt>
                <c:pt idx="8">
                  <c:v>1993</c:v>
                </c:pt>
                <c:pt idx="9">
                  <c:v>1994</c:v>
                </c:pt>
                <c:pt idx="10">
                  <c:v>1995</c:v>
                </c:pt>
                <c:pt idx="11">
                  <c:v>1996</c:v>
                </c:pt>
                <c:pt idx="12">
                  <c:v>1997</c:v>
                </c:pt>
                <c:pt idx="13">
                  <c:v>1998</c:v>
                </c:pt>
                <c:pt idx="14">
                  <c:v>1999</c:v>
                </c:pt>
                <c:pt idx="15">
                  <c:v>2000</c:v>
                </c:pt>
                <c:pt idx="16">
                  <c:v>2001</c:v>
                </c:pt>
                <c:pt idx="17">
                  <c:v>2002</c:v>
                </c:pt>
                <c:pt idx="18">
                  <c:v>2003</c:v>
                </c:pt>
                <c:pt idx="19">
                  <c:v>2004</c:v>
                </c:pt>
                <c:pt idx="20">
                  <c:v>2005</c:v>
                </c:pt>
                <c:pt idx="21">
                  <c:v>2006</c:v>
                </c:pt>
                <c:pt idx="22">
                  <c:v>2007</c:v>
                </c:pt>
                <c:pt idx="23">
                  <c:v>2008</c:v>
                </c:pt>
                <c:pt idx="24">
                  <c:v>2009</c:v>
                </c:pt>
                <c:pt idx="25">
                  <c:v>2010</c:v>
                </c:pt>
                <c:pt idx="26">
                  <c:v>2011</c:v>
                </c:pt>
                <c:pt idx="27">
                  <c:v>2012</c:v>
                </c:pt>
                <c:pt idx="28">
                  <c:v>2013</c:v>
                </c:pt>
                <c:pt idx="29">
                  <c:v>2014</c:v>
                </c:pt>
                <c:pt idx="30">
                  <c:v>2015</c:v>
                </c:pt>
                <c:pt idx="31">
                  <c:v>2016</c:v>
                </c:pt>
                <c:pt idx="32">
                  <c:v>2017</c:v>
                </c:pt>
                <c:pt idx="33">
                  <c:v>2018</c:v>
                </c:pt>
                <c:pt idx="34">
                  <c:v>2019</c:v>
                </c:pt>
                <c:pt idx="35">
                  <c:v>2020</c:v>
                </c:pt>
                <c:pt idx="36">
                  <c:v>2021</c:v>
                </c:pt>
                <c:pt idx="37">
                  <c:v>2022</c:v>
                </c:pt>
                <c:pt idx="38">
                  <c:v>2023</c:v>
                </c:pt>
                <c:pt idx="39">
                  <c:v>2024</c:v>
                </c:pt>
                <c:pt idx="40">
                  <c:v>2025</c:v>
                </c:pt>
                <c:pt idx="41">
                  <c:v>2026</c:v>
                </c:pt>
                <c:pt idx="42">
                  <c:v>2027</c:v>
                </c:pt>
                <c:pt idx="43">
                  <c:v>2028</c:v>
                </c:pt>
                <c:pt idx="44">
                  <c:v>2029</c:v>
                </c:pt>
                <c:pt idx="45">
                  <c:v>2030</c:v>
                </c:pt>
                <c:pt idx="46">
                  <c:v>2031</c:v>
                </c:pt>
                <c:pt idx="47">
                  <c:v>2032</c:v>
                </c:pt>
                <c:pt idx="48">
                  <c:v>2033</c:v>
                </c:pt>
                <c:pt idx="49">
                  <c:v>2034</c:v>
                </c:pt>
                <c:pt idx="50">
                  <c:v>2035</c:v>
                </c:pt>
                <c:pt idx="51">
                  <c:v>2036</c:v>
                </c:pt>
                <c:pt idx="52">
                  <c:v>2037</c:v>
                </c:pt>
                <c:pt idx="53">
                  <c:v>2038</c:v>
                </c:pt>
                <c:pt idx="54">
                  <c:v>2039</c:v>
                </c:pt>
                <c:pt idx="55">
                  <c:v>2040</c:v>
                </c:pt>
                <c:pt idx="56">
                  <c:v>2041</c:v>
                </c:pt>
                <c:pt idx="57">
                  <c:v>2042</c:v>
                </c:pt>
                <c:pt idx="58">
                  <c:v>2043</c:v>
                </c:pt>
                <c:pt idx="59">
                  <c:v>2044</c:v>
                </c:pt>
                <c:pt idx="60">
                  <c:v>2045</c:v>
                </c:pt>
                <c:pt idx="61">
                  <c:v>2046</c:v>
                </c:pt>
                <c:pt idx="62">
                  <c:v>2047</c:v>
                </c:pt>
                <c:pt idx="63">
                  <c:v>2048</c:v>
                </c:pt>
                <c:pt idx="64">
                  <c:v>2049</c:v>
                </c:pt>
                <c:pt idx="65">
                  <c:v>2050</c:v>
                </c:pt>
              </c:numCache>
            </c:numRef>
          </c:cat>
          <c:val>
            <c:numRef>
              <c:f>Population!$C$4:$BP$4</c:f>
              <c:numCache>
                <c:formatCode>General</c:formatCode>
                <c:ptCount val="66"/>
                <c:pt idx="15">
                  <c:v>10.1</c:v>
                </c:pt>
                <c:pt idx="16">
                  <c:v>10.305999999999999</c:v>
                </c:pt>
                <c:pt idx="17">
                  <c:v>10.512</c:v>
                </c:pt>
                <c:pt idx="18">
                  <c:v>10.718999999999999</c:v>
                </c:pt>
                <c:pt idx="19">
                  <c:v>10.929</c:v>
                </c:pt>
                <c:pt idx="20">
                  <c:v>11.14</c:v>
                </c:pt>
                <c:pt idx="21">
                  <c:v>11.355</c:v>
                </c:pt>
                <c:pt idx="22">
                  <c:v>11.573</c:v>
                </c:pt>
                <c:pt idx="23">
                  <c:v>11.792</c:v>
                </c:pt>
                <c:pt idx="24">
                  <c:v>12.013999999999999</c:v>
                </c:pt>
                <c:pt idx="25">
                  <c:v>12.238</c:v>
                </c:pt>
                <c:pt idx="26">
                  <c:v>12.462999999999999</c:v>
                </c:pt>
                <c:pt idx="27">
                  <c:v>12.69</c:v>
                </c:pt>
                <c:pt idx="28">
                  <c:v>12.917999999999999</c:v>
                </c:pt>
                <c:pt idx="29">
                  <c:v>13.148</c:v>
                </c:pt>
                <c:pt idx="30">
                  <c:v>13.379</c:v>
                </c:pt>
                <c:pt idx="31">
                  <c:v>13.611000000000001</c:v>
                </c:pt>
                <c:pt idx="32">
                  <c:v>13.843</c:v>
                </c:pt>
                <c:pt idx="33">
                  <c:v>14.074999999999999</c:v>
                </c:pt>
                <c:pt idx="34">
                  <c:v>14.304</c:v>
                </c:pt>
                <c:pt idx="35">
                  <c:v>14.531000000000001</c:v>
                </c:pt>
                <c:pt idx="36">
                  <c:v>14.754</c:v>
                </c:pt>
                <c:pt idx="37">
                  <c:v>14.974</c:v>
                </c:pt>
                <c:pt idx="38">
                  <c:v>15.191000000000001</c:v>
                </c:pt>
                <c:pt idx="39">
                  <c:v>15.404999999999999</c:v>
                </c:pt>
                <c:pt idx="40">
                  <c:v>15.618</c:v>
                </c:pt>
                <c:pt idx="41">
                  <c:v>15.829000000000001</c:v>
                </c:pt>
                <c:pt idx="42">
                  <c:v>16.039000000000001</c:v>
                </c:pt>
                <c:pt idx="43">
                  <c:v>16.245999999999999</c:v>
                </c:pt>
                <c:pt idx="44">
                  <c:v>16.451000000000001</c:v>
                </c:pt>
                <c:pt idx="45">
                  <c:v>16.652000000000001</c:v>
                </c:pt>
                <c:pt idx="46">
                  <c:v>16.850999999999999</c:v>
                </c:pt>
                <c:pt idx="47">
                  <c:v>17.047000000000001</c:v>
                </c:pt>
                <c:pt idx="48">
                  <c:v>17.238</c:v>
                </c:pt>
                <c:pt idx="49">
                  <c:v>17.423999999999999</c:v>
                </c:pt>
                <c:pt idx="50">
                  <c:v>17.603000000000002</c:v>
                </c:pt>
                <c:pt idx="51">
                  <c:v>17.774999999999999</c:v>
                </c:pt>
                <c:pt idx="52">
                  <c:v>17.939</c:v>
                </c:pt>
                <c:pt idx="53">
                  <c:v>18.094999999999999</c:v>
                </c:pt>
                <c:pt idx="54">
                  <c:v>18.242000000000001</c:v>
                </c:pt>
                <c:pt idx="55">
                  <c:v>18.382000000000001</c:v>
                </c:pt>
                <c:pt idx="56">
                  <c:v>18.513999999999999</c:v>
                </c:pt>
                <c:pt idx="57">
                  <c:v>18.637</c:v>
                </c:pt>
                <c:pt idx="58">
                  <c:v>18.751000000000001</c:v>
                </c:pt>
                <c:pt idx="59">
                  <c:v>18.855</c:v>
                </c:pt>
                <c:pt idx="60">
                  <c:v>18.949000000000002</c:v>
                </c:pt>
                <c:pt idx="61">
                  <c:v>19.032</c:v>
                </c:pt>
                <c:pt idx="62">
                  <c:v>19.105</c:v>
                </c:pt>
                <c:pt idx="63">
                  <c:v>19.167999999999999</c:v>
                </c:pt>
                <c:pt idx="64">
                  <c:v>19.222999999999999</c:v>
                </c:pt>
                <c:pt idx="65">
                  <c:v>19.268999999999981</c:v>
                </c:pt>
              </c:numCache>
            </c:numRef>
          </c:val>
          <c:smooth val="0"/>
          <c:extLst>
            <c:ext xmlns:c16="http://schemas.microsoft.com/office/drawing/2014/chart" uri="{C3380CC4-5D6E-409C-BE32-E72D297353CC}">
              <c16:uniqueId val="{00000002-6485-42A3-878F-128D0DDAF435}"/>
            </c:ext>
          </c:extLst>
        </c:ser>
        <c:ser>
          <c:idx val="2"/>
          <c:order val="2"/>
          <c:tx>
            <c:strRef>
              <c:f>Population!$B$5</c:f>
              <c:strCache>
                <c:ptCount val="1"/>
                <c:pt idx="0">
                  <c:v>Urban population</c:v>
                </c:pt>
              </c:strCache>
            </c:strRef>
          </c:tx>
          <c:marker>
            <c:symbol val="none"/>
          </c:marker>
          <c:cat>
            <c:numRef>
              <c:f>Population!$C$1:$BP$1</c:f>
              <c:numCache>
                <c:formatCode>General</c:formatCode>
                <c:ptCount val="66"/>
                <c:pt idx="0">
                  <c:v>1985</c:v>
                </c:pt>
                <c:pt idx="1">
                  <c:v>1986</c:v>
                </c:pt>
                <c:pt idx="2">
                  <c:v>1987</c:v>
                </c:pt>
                <c:pt idx="3">
                  <c:v>1988</c:v>
                </c:pt>
                <c:pt idx="4">
                  <c:v>1989</c:v>
                </c:pt>
                <c:pt idx="5">
                  <c:v>1990</c:v>
                </c:pt>
                <c:pt idx="6">
                  <c:v>1991</c:v>
                </c:pt>
                <c:pt idx="7">
                  <c:v>1992</c:v>
                </c:pt>
                <c:pt idx="8">
                  <c:v>1993</c:v>
                </c:pt>
                <c:pt idx="9">
                  <c:v>1994</c:v>
                </c:pt>
                <c:pt idx="10">
                  <c:v>1995</c:v>
                </c:pt>
                <c:pt idx="11">
                  <c:v>1996</c:v>
                </c:pt>
                <c:pt idx="12">
                  <c:v>1997</c:v>
                </c:pt>
                <c:pt idx="13">
                  <c:v>1998</c:v>
                </c:pt>
                <c:pt idx="14">
                  <c:v>1999</c:v>
                </c:pt>
                <c:pt idx="15">
                  <c:v>2000</c:v>
                </c:pt>
                <c:pt idx="16">
                  <c:v>2001</c:v>
                </c:pt>
                <c:pt idx="17">
                  <c:v>2002</c:v>
                </c:pt>
                <c:pt idx="18">
                  <c:v>2003</c:v>
                </c:pt>
                <c:pt idx="19">
                  <c:v>2004</c:v>
                </c:pt>
                <c:pt idx="20">
                  <c:v>2005</c:v>
                </c:pt>
                <c:pt idx="21">
                  <c:v>2006</c:v>
                </c:pt>
                <c:pt idx="22">
                  <c:v>2007</c:v>
                </c:pt>
                <c:pt idx="23">
                  <c:v>2008</c:v>
                </c:pt>
                <c:pt idx="24">
                  <c:v>2009</c:v>
                </c:pt>
                <c:pt idx="25">
                  <c:v>2010</c:v>
                </c:pt>
                <c:pt idx="26">
                  <c:v>2011</c:v>
                </c:pt>
                <c:pt idx="27">
                  <c:v>2012</c:v>
                </c:pt>
                <c:pt idx="28">
                  <c:v>2013</c:v>
                </c:pt>
                <c:pt idx="29">
                  <c:v>2014</c:v>
                </c:pt>
                <c:pt idx="30">
                  <c:v>2015</c:v>
                </c:pt>
                <c:pt idx="31">
                  <c:v>2016</c:v>
                </c:pt>
                <c:pt idx="32">
                  <c:v>2017</c:v>
                </c:pt>
                <c:pt idx="33">
                  <c:v>2018</c:v>
                </c:pt>
                <c:pt idx="34">
                  <c:v>2019</c:v>
                </c:pt>
                <c:pt idx="35">
                  <c:v>2020</c:v>
                </c:pt>
                <c:pt idx="36">
                  <c:v>2021</c:v>
                </c:pt>
                <c:pt idx="37">
                  <c:v>2022</c:v>
                </c:pt>
                <c:pt idx="38">
                  <c:v>2023</c:v>
                </c:pt>
                <c:pt idx="39">
                  <c:v>2024</c:v>
                </c:pt>
                <c:pt idx="40">
                  <c:v>2025</c:v>
                </c:pt>
                <c:pt idx="41">
                  <c:v>2026</c:v>
                </c:pt>
                <c:pt idx="42">
                  <c:v>2027</c:v>
                </c:pt>
                <c:pt idx="43">
                  <c:v>2028</c:v>
                </c:pt>
                <c:pt idx="44">
                  <c:v>2029</c:v>
                </c:pt>
                <c:pt idx="45">
                  <c:v>2030</c:v>
                </c:pt>
                <c:pt idx="46">
                  <c:v>2031</c:v>
                </c:pt>
                <c:pt idx="47">
                  <c:v>2032</c:v>
                </c:pt>
                <c:pt idx="48">
                  <c:v>2033</c:v>
                </c:pt>
                <c:pt idx="49">
                  <c:v>2034</c:v>
                </c:pt>
                <c:pt idx="50">
                  <c:v>2035</c:v>
                </c:pt>
                <c:pt idx="51">
                  <c:v>2036</c:v>
                </c:pt>
                <c:pt idx="52">
                  <c:v>2037</c:v>
                </c:pt>
                <c:pt idx="53">
                  <c:v>2038</c:v>
                </c:pt>
                <c:pt idx="54">
                  <c:v>2039</c:v>
                </c:pt>
                <c:pt idx="55">
                  <c:v>2040</c:v>
                </c:pt>
                <c:pt idx="56">
                  <c:v>2041</c:v>
                </c:pt>
                <c:pt idx="57">
                  <c:v>2042</c:v>
                </c:pt>
                <c:pt idx="58">
                  <c:v>2043</c:v>
                </c:pt>
                <c:pt idx="59">
                  <c:v>2044</c:v>
                </c:pt>
                <c:pt idx="60">
                  <c:v>2045</c:v>
                </c:pt>
                <c:pt idx="61">
                  <c:v>2046</c:v>
                </c:pt>
                <c:pt idx="62">
                  <c:v>2047</c:v>
                </c:pt>
                <c:pt idx="63">
                  <c:v>2048</c:v>
                </c:pt>
                <c:pt idx="64">
                  <c:v>2049</c:v>
                </c:pt>
                <c:pt idx="65">
                  <c:v>2050</c:v>
                </c:pt>
              </c:numCache>
            </c:numRef>
          </c:cat>
          <c:val>
            <c:numRef>
              <c:f>Population!$C$5:$BP$5</c:f>
              <c:numCache>
                <c:formatCode>General</c:formatCode>
                <c:ptCount val="66"/>
                <c:pt idx="15">
                  <c:v>2.194</c:v>
                </c:pt>
                <c:pt idx="16">
                  <c:v>2.3420000000000001</c:v>
                </c:pt>
                <c:pt idx="17">
                  <c:v>2.5030000000000001</c:v>
                </c:pt>
                <c:pt idx="18">
                  <c:v>2.6760000000000002</c:v>
                </c:pt>
                <c:pt idx="19">
                  <c:v>2.8610000000000002</c:v>
                </c:pt>
                <c:pt idx="20">
                  <c:v>3.0579999999999998</c:v>
                </c:pt>
                <c:pt idx="21">
                  <c:v>3.2669999999999999</c:v>
                </c:pt>
                <c:pt idx="22">
                  <c:v>3.4889999999999999</c:v>
                </c:pt>
                <c:pt idx="23">
                  <c:v>3.7229999999999999</c:v>
                </c:pt>
                <c:pt idx="24">
                  <c:v>3.97</c:v>
                </c:pt>
                <c:pt idx="25">
                  <c:v>4.2309999999999999</c:v>
                </c:pt>
                <c:pt idx="26">
                  <c:v>4.5039999999999996</c:v>
                </c:pt>
                <c:pt idx="27">
                  <c:v>4.7919999999999998</c:v>
                </c:pt>
                <c:pt idx="28">
                  <c:v>5.093</c:v>
                </c:pt>
                <c:pt idx="29">
                  <c:v>5.4089999999999998</c:v>
                </c:pt>
                <c:pt idx="30">
                  <c:v>5.74</c:v>
                </c:pt>
                <c:pt idx="31">
                  <c:v>6.0860000000000003</c:v>
                </c:pt>
                <c:pt idx="32">
                  <c:v>6.4470000000000001</c:v>
                </c:pt>
                <c:pt idx="33">
                  <c:v>6.8229999999999968</c:v>
                </c:pt>
                <c:pt idx="34">
                  <c:v>7.2140000000000004</c:v>
                </c:pt>
                <c:pt idx="35">
                  <c:v>7.6189999999999971</c:v>
                </c:pt>
                <c:pt idx="36">
                  <c:v>8.0379999999999985</c:v>
                </c:pt>
                <c:pt idx="37">
                  <c:v>8.4719999999999995</c:v>
                </c:pt>
                <c:pt idx="38">
                  <c:v>8.9190000000000005</c:v>
                </c:pt>
                <c:pt idx="39">
                  <c:v>9.3810000000000002</c:v>
                </c:pt>
                <c:pt idx="40">
                  <c:v>9.8570000000000029</c:v>
                </c:pt>
                <c:pt idx="41">
                  <c:v>10.348000000000001</c:v>
                </c:pt>
                <c:pt idx="42">
                  <c:v>10.853</c:v>
                </c:pt>
                <c:pt idx="43">
                  <c:v>11.372999999999999</c:v>
                </c:pt>
                <c:pt idx="44">
                  <c:v>11.907999999999999</c:v>
                </c:pt>
                <c:pt idx="45">
                  <c:v>12.459</c:v>
                </c:pt>
                <c:pt idx="46">
                  <c:v>13.026999999999999</c:v>
                </c:pt>
                <c:pt idx="47">
                  <c:v>13.611000000000001</c:v>
                </c:pt>
                <c:pt idx="48">
                  <c:v>14.212</c:v>
                </c:pt>
                <c:pt idx="49">
                  <c:v>14.832000000000001</c:v>
                </c:pt>
                <c:pt idx="50">
                  <c:v>15.472</c:v>
                </c:pt>
                <c:pt idx="51">
                  <c:v>16.132000000000001</c:v>
                </c:pt>
                <c:pt idx="52">
                  <c:v>16.812999999999999</c:v>
                </c:pt>
                <c:pt idx="53">
                  <c:v>17.515000000000001</c:v>
                </c:pt>
                <c:pt idx="54">
                  <c:v>18.236999999999991</c:v>
                </c:pt>
                <c:pt idx="55">
                  <c:v>18.978999999999999</c:v>
                </c:pt>
                <c:pt idx="56">
                  <c:v>19.739999999999991</c:v>
                </c:pt>
                <c:pt idx="57">
                  <c:v>20.521000000000001</c:v>
                </c:pt>
                <c:pt idx="58">
                  <c:v>21.321999999999999</c:v>
                </c:pt>
                <c:pt idx="59">
                  <c:v>22.141999999999999</c:v>
                </c:pt>
                <c:pt idx="60">
                  <c:v>22.981999999999999</c:v>
                </c:pt>
                <c:pt idx="61">
                  <c:v>23.84</c:v>
                </c:pt>
                <c:pt idx="62">
                  <c:v>24.718</c:v>
                </c:pt>
                <c:pt idx="63">
                  <c:v>25.613</c:v>
                </c:pt>
                <c:pt idx="64">
                  <c:v>26.524999999999999</c:v>
                </c:pt>
                <c:pt idx="65">
                  <c:v>27.452000000000002</c:v>
                </c:pt>
              </c:numCache>
            </c:numRef>
          </c:val>
          <c:smooth val="0"/>
          <c:extLst>
            <c:ext xmlns:c16="http://schemas.microsoft.com/office/drawing/2014/chart" uri="{C3380CC4-5D6E-409C-BE32-E72D297353CC}">
              <c16:uniqueId val="{00000003-6485-42A3-878F-128D0DDAF435}"/>
            </c:ext>
          </c:extLst>
        </c:ser>
        <c:dLbls>
          <c:showLegendKey val="0"/>
          <c:showVal val="0"/>
          <c:showCatName val="0"/>
          <c:showSerName val="0"/>
          <c:showPercent val="0"/>
          <c:showBubbleSize val="0"/>
        </c:dLbls>
        <c:marker val="1"/>
        <c:smooth val="0"/>
        <c:axId val="-204074240"/>
        <c:axId val="-145318160"/>
      </c:lineChart>
      <c:catAx>
        <c:axId val="-204074240"/>
        <c:scaling>
          <c:orientation val="minMax"/>
        </c:scaling>
        <c:delete val="0"/>
        <c:axPos val="b"/>
        <c:numFmt formatCode="General" sourceLinked="1"/>
        <c:majorTickMark val="out"/>
        <c:minorTickMark val="none"/>
        <c:tickLblPos val="nextTo"/>
        <c:crossAx val="-145318160"/>
        <c:crosses val="autoZero"/>
        <c:auto val="1"/>
        <c:lblAlgn val="ctr"/>
        <c:lblOffset val="100"/>
        <c:tickLblSkip val="5"/>
        <c:noMultiLvlLbl val="0"/>
      </c:catAx>
      <c:valAx>
        <c:axId val="-145318160"/>
        <c:scaling>
          <c:orientation val="minMax"/>
        </c:scaling>
        <c:delete val="0"/>
        <c:axPos val="l"/>
        <c:majorGridlines/>
        <c:title>
          <c:tx>
            <c:rich>
              <a:bodyPr rot="-5400000" vert="horz"/>
              <a:lstStyle/>
              <a:p>
                <a:pPr>
                  <a:defRPr/>
                </a:pPr>
                <a:r>
                  <a:rPr lang="en-US" dirty="0"/>
                  <a:t>Millions</a:t>
                </a:r>
                <a:r>
                  <a:rPr lang="en-US" baseline="0" dirty="0"/>
                  <a:t> of p</a:t>
                </a:r>
                <a:r>
                  <a:rPr lang="en-US" dirty="0"/>
                  <a:t>eople</a:t>
                </a:r>
              </a:p>
            </c:rich>
          </c:tx>
          <c:overlay val="0"/>
        </c:title>
        <c:numFmt formatCode="General" sourceLinked="1"/>
        <c:majorTickMark val="out"/>
        <c:minorTickMark val="none"/>
        <c:tickLblPos val="nextTo"/>
        <c:crossAx val="-204074240"/>
        <c:crosses val="autoZero"/>
        <c:crossBetween val="between"/>
      </c:valAx>
    </c:plotArea>
    <c:legend>
      <c:legendPos val="r"/>
      <c:overlay val="0"/>
    </c:legend>
    <c:plotVisOnly val="1"/>
    <c:dispBlanksAs val="gap"/>
    <c:showDLblsOverMax val="0"/>
  </c:chart>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0"/>
    <c:plotArea>
      <c:layout>
        <c:manualLayout>
          <c:layoutTarget val="inner"/>
          <c:xMode val="edge"/>
          <c:yMode val="edge"/>
          <c:x val="0.23860303835972299"/>
          <c:y val="3.76219628033461E-2"/>
          <c:w val="0.39345388826528899"/>
          <c:h val="0.850125298036428"/>
        </c:manualLayout>
      </c:layout>
      <c:barChart>
        <c:barDir val="col"/>
        <c:grouping val="stacked"/>
        <c:varyColors val="0"/>
        <c:ser>
          <c:idx val="3"/>
          <c:order val="0"/>
          <c:tx>
            <c:strRef>
              <c:f>EnergyData!$B$86:$C$86</c:f>
              <c:strCache>
                <c:ptCount val="1"/>
                <c:pt idx="0">
                  <c:v>Electricity Import in kWh</c:v>
                </c:pt>
              </c:strCache>
            </c:strRef>
          </c:tx>
          <c:invertIfNegative val="0"/>
          <c:cat>
            <c:numRef>
              <c:f>EnergyData!$D$79:$K$79</c:f>
              <c:numCache>
                <c:formatCode>General</c:formatCode>
                <c:ptCount val="8"/>
                <c:pt idx="0">
                  <c:v>2008</c:v>
                </c:pt>
                <c:pt idx="1">
                  <c:v>2009</c:v>
                </c:pt>
                <c:pt idx="2">
                  <c:v>2010</c:v>
                </c:pt>
                <c:pt idx="3">
                  <c:v>2011</c:v>
                </c:pt>
                <c:pt idx="4">
                  <c:v>2012</c:v>
                </c:pt>
                <c:pt idx="5">
                  <c:v>2013</c:v>
                </c:pt>
                <c:pt idx="6">
                  <c:v>2014</c:v>
                </c:pt>
                <c:pt idx="7">
                  <c:v>2015</c:v>
                </c:pt>
              </c:numCache>
            </c:numRef>
          </c:cat>
          <c:val>
            <c:numRef>
              <c:f>EnergyData!$D$86:$K$86</c:f>
              <c:numCache>
                <c:formatCode>General</c:formatCode>
                <c:ptCount val="8"/>
                <c:pt idx="0">
                  <c:v>135715743</c:v>
                </c:pt>
                <c:pt idx="1">
                  <c:v>144599534</c:v>
                </c:pt>
                <c:pt idx="2">
                  <c:v>384506687</c:v>
                </c:pt>
                <c:pt idx="7">
                  <c:v>880000000</c:v>
                </c:pt>
              </c:numCache>
            </c:numRef>
          </c:val>
          <c:extLst>
            <c:ext xmlns:c16="http://schemas.microsoft.com/office/drawing/2014/chart" uri="{C3380CC4-5D6E-409C-BE32-E72D297353CC}">
              <c16:uniqueId val="{00000000-E1F0-489A-B449-CCFFFE5D64E6}"/>
            </c:ext>
          </c:extLst>
        </c:ser>
        <c:ser>
          <c:idx val="0"/>
          <c:order val="1"/>
          <c:tx>
            <c:strRef>
              <c:f>EnergyData!$B$83:$C$83</c:f>
              <c:strCache>
                <c:ptCount val="1"/>
                <c:pt idx="0">
                  <c:v>Electricity Production from Thermal PP in kWh</c:v>
                </c:pt>
              </c:strCache>
            </c:strRef>
          </c:tx>
          <c:invertIfNegative val="0"/>
          <c:cat>
            <c:numRef>
              <c:f>EnergyData!$D$79:$K$79</c:f>
              <c:numCache>
                <c:formatCode>General</c:formatCode>
                <c:ptCount val="8"/>
                <c:pt idx="0">
                  <c:v>2008</c:v>
                </c:pt>
                <c:pt idx="1">
                  <c:v>2009</c:v>
                </c:pt>
                <c:pt idx="2">
                  <c:v>2010</c:v>
                </c:pt>
                <c:pt idx="3">
                  <c:v>2011</c:v>
                </c:pt>
                <c:pt idx="4">
                  <c:v>2012</c:v>
                </c:pt>
                <c:pt idx="5">
                  <c:v>2013</c:v>
                </c:pt>
                <c:pt idx="6">
                  <c:v>2014</c:v>
                </c:pt>
                <c:pt idx="7">
                  <c:v>2015</c:v>
                </c:pt>
              </c:numCache>
            </c:numRef>
          </c:cat>
          <c:val>
            <c:numRef>
              <c:f>EnergyData!$D$83:$K$83</c:f>
              <c:numCache>
                <c:formatCode>General</c:formatCode>
                <c:ptCount val="8"/>
                <c:pt idx="0">
                  <c:v>483468216</c:v>
                </c:pt>
                <c:pt idx="1">
                  <c:v>567492164</c:v>
                </c:pt>
                <c:pt idx="2">
                  <c:v>447832448</c:v>
                </c:pt>
                <c:pt idx="7">
                  <c:v>248553640.809524</c:v>
                </c:pt>
              </c:numCache>
            </c:numRef>
          </c:val>
          <c:extLst>
            <c:ext xmlns:c16="http://schemas.microsoft.com/office/drawing/2014/chart" uri="{C3380CC4-5D6E-409C-BE32-E72D297353CC}">
              <c16:uniqueId val="{00000001-E1F0-489A-B449-CCFFFE5D64E6}"/>
            </c:ext>
          </c:extLst>
        </c:ser>
        <c:ser>
          <c:idx val="1"/>
          <c:order val="2"/>
          <c:tx>
            <c:strRef>
              <c:f>EnergyData!$B$84:$C$84</c:f>
              <c:strCache>
                <c:ptCount val="1"/>
                <c:pt idx="0">
                  <c:v>Electricity Production from Hydro in kWh</c:v>
                </c:pt>
              </c:strCache>
            </c:strRef>
          </c:tx>
          <c:spPr>
            <a:solidFill>
              <a:srgbClr val="0070C0"/>
            </a:solidFill>
          </c:spPr>
          <c:invertIfNegative val="0"/>
          <c:cat>
            <c:numRef>
              <c:f>EnergyData!$D$79:$K$79</c:f>
              <c:numCache>
                <c:formatCode>General</c:formatCode>
                <c:ptCount val="8"/>
                <c:pt idx="0">
                  <c:v>2008</c:v>
                </c:pt>
                <c:pt idx="1">
                  <c:v>2009</c:v>
                </c:pt>
                <c:pt idx="2">
                  <c:v>2010</c:v>
                </c:pt>
                <c:pt idx="3">
                  <c:v>2011</c:v>
                </c:pt>
                <c:pt idx="4">
                  <c:v>2012</c:v>
                </c:pt>
                <c:pt idx="5">
                  <c:v>2013</c:v>
                </c:pt>
                <c:pt idx="6">
                  <c:v>2014</c:v>
                </c:pt>
                <c:pt idx="7">
                  <c:v>2015</c:v>
                </c:pt>
              </c:numCache>
            </c:numRef>
          </c:cat>
          <c:val>
            <c:numRef>
              <c:f>EnergyData!$D$84:$K$84</c:f>
              <c:numCache>
                <c:formatCode>General</c:formatCode>
                <c:ptCount val="8"/>
                <c:pt idx="0">
                  <c:v>135932318</c:v>
                </c:pt>
                <c:pt idx="1">
                  <c:v>132297083</c:v>
                </c:pt>
                <c:pt idx="2">
                  <c:v>117538248</c:v>
                </c:pt>
                <c:pt idx="7">
                  <c:v>128589216.333333</c:v>
                </c:pt>
              </c:numCache>
            </c:numRef>
          </c:val>
          <c:extLst>
            <c:ext xmlns:c16="http://schemas.microsoft.com/office/drawing/2014/chart" uri="{C3380CC4-5D6E-409C-BE32-E72D297353CC}">
              <c16:uniqueId val="{00000002-E1F0-489A-B449-CCFFFE5D64E6}"/>
            </c:ext>
          </c:extLst>
        </c:ser>
        <c:dLbls>
          <c:showLegendKey val="0"/>
          <c:showVal val="0"/>
          <c:showCatName val="0"/>
          <c:showSerName val="0"/>
          <c:showPercent val="0"/>
          <c:showBubbleSize val="0"/>
        </c:dLbls>
        <c:gapWidth val="22"/>
        <c:overlap val="100"/>
        <c:axId val="-148261936"/>
        <c:axId val="-239476528"/>
      </c:barChart>
      <c:catAx>
        <c:axId val="-148261936"/>
        <c:scaling>
          <c:orientation val="minMax"/>
        </c:scaling>
        <c:delete val="0"/>
        <c:axPos val="b"/>
        <c:numFmt formatCode="General" sourceLinked="1"/>
        <c:majorTickMark val="out"/>
        <c:minorTickMark val="none"/>
        <c:tickLblPos val="nextTo"/>
        <c:crossAx val="-239476528"/>
        <c:crosses val="autoZero"/>
        <c:auto val="1"/>
        <c:lblAlgn val="ctr"/>
        <c:lblOffset val="100"/>
        <c:noMultiLvlLbl val="0"/>
      </c:catAx>
      <c:valAx>
        <c:axId val="-239476528"/>
        <c:scaling>
          <c:orientation val="minMax"/>
        </c:scaling>
        <c:delete val="0"/>
        <c:axPos val="l"/>
        <c:majorGridlines/>
        <c:title>
          <c:tx>
            <c:rich>
              <a:bodyPr rot="-5400000" vert="horz"/>
              <a:lstStyle/>
              <a:p>
                <a:pPr>
                  <a:defRPr/>
                </a:pPr>
                <a:r>
                  <a:rPr lang="en-GB" dirty="0"/>
                  <a:t>Electricity production (kWh)</a:t>
                </a:r>
              </a:p>
            </c:rich>
          </c:tx>
          <c:overlay val="0"/>
        </c:title>
        <c:numFmt formatCode="General" sourceLinked="1"/>
        <c:majorTickMark val="out"/>
        <c:minorTickMark val="none"/>
        <c:tickLblPos val="nextTo"/>
        <c:crossAx val="-148261936"/>
        <c:crosses val="autoZero"/>
        <c:crossBetween val="between"/>
        <c:dispUnits>
          <c:builtInUnit val="millions"/>
          <c:dispUnitsLbl/>
        </c:dispUnits>
      </c:valAx>
    </c:plotArea>
    <c:legend>
      <c:legendPos val="r"/>
      <c:overlay val="0"/>
    </c:legend>
    <c:plotVisOnly val="1"/>
    <c:dispBlanksAs val="gap"/>
    <c:showDLblsOverMax val="0"/>
  </c:chart>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2"/>
          <c:order val="0"/>
          <c:tx>
            <c:strRef>
              <c:f>EnergyData!$L$109</c:f>
              <c:strCache>
                <c:ptCount val="1"/>
                <c:pt idx="0">
                  <c:v>Total Population</c:v>
                </c:pt>
              </c:strCache>
            </c:strRef>
          </c:tx>
          <c:spPr>
            <a:solidFill>
              <a:schemeClr val="accent6">
                <a:lumMod val="75000"/>
              </a:schemeClr>
            </a:solidFill>
          </c:spPr>
          <c:invertIfNegative val="0"/>
          <c:cat>
            <c:strRef>
              <c:f>EnergyData!$M$106:$O$106</c:f>
              <c:strCache>
                <c:ptCount val="3"/>
                <c:pt idx="0">
                  <c:v>Today</c:v>
                </c:pt>
                <c:pt idx="1">
                  <c:v>2015</c:v>
                </c:pt>
                <c:pt idx="2">
                  <c:v>2020</c:v>
                </c:pt>
              </c:strCache>
            </c:strRef>
          </c:cat>
          <c:val>
            <c:numRef>
              <c:f>EnergyData!$M$109:$O$109</c:f>
              <c:numCache>
                <c:formatCode>0.00</c:formatCode>
                <c:ptCount val="3"/>
                <c:pt idx="0">
                  <c:v>15</c:v>
                </c:pt>
                <c:pt idx="1">
                  <c:v>52</c:v>
                </c:pt>
                <c:pt idx="2">
                  <c:v>67</c:v>
                </c:pt>
              </c:numCache>
            </c:numRef>
          </c:val>
          <c:extLst>
            <c:ext xmlns:c16="http://schemas.microsoft.com/office/drawing/2014/chart" uri="{C3380CC4-5D6E-409C-BE32-E72D297353CC}">
              <c16:uniqueId val="{00000000-151F-452C-B728-C548B3256670}"/>
            </c:ext>
          </c:extLst>
        </c:ser>
        <c:dLbls>
          <c:showLegendKey val="0"/>
          <c:showVal val="0"/>
          <c:showCatName val="0"/>
          <c:showSerName val="0"/>
          <c:showPercent val="0"/>
          <c:showBubbleSize val="0"/>
        </c:dLbls>
        <c:gapWidth val="149"/>
        <c:axId val="-154159008"/>
        <c:axId val="-154183152"/>
      </c:barChart>
      <c:lineChart>
        <c:grouping val="standard"/>
        <c:varyColors val="0"/>
        <c:ser>
          <c:idx val="0"/>
          <c:order val="1"/>
          <c:tx>
            <c:strRef>
              <c:f>EnergyData!$L$107</c:f>
              <c:strCache>
                <c:ptCount val="1"/>
                <c:pt idx="0">
                  <c:v>Urban Population</c:v>
                </c:pt>
              </c:strCache>
            </c:strRef>
          </c:tx>
          <c:spPr>
            <a:ln>
              <a:solidFill>
                <a:schemeClr val="accent6">
                  <a:lumMod val="50000"/>
                </a:schemeClr>
              </a:solidFill>
            </a:ln>
          </c:spPr>
          <c:marker>
            <c:symbol val="none"/>
          </c:marker>
          <c:cat>
            <c:strRef>
              <c:f>EnergyData!$M$106:$O$106</c:f>
              <c:strCache>
                <c:ptCount val="3"/>
                <c:pt idx="0">
                  <c:v>Today</c:v>
                </c:pt>
                <c:pt idx="1">
                  <c:v>2015</c:v>
                </c:pt>
                <c:pt idx="2">
                  <c:v>2020</c:v>
                </c:pt>
              </c:strCache>
            </c:strRef>
          </c:cat>
          <c:val>
            <c:numRef>
              <c:f>EnergyData!$M$107:$O$107</c:f>
              <c:numCache>
                <c:formatCode>0.00</c:formatCode>
                <c:ptCount val="3"/>
                <c:pt idx="0">
                  <c:v>60</c:v>
                </c:pt>
                <c:pt idx="1">
                  <c:v>88</c:v>
                </c:pt>
                <c:pt idx="2">
                  <c:v>100</c:v>
                </c:pt>
              </c:numCache>
            </c:numRef>
          </c:val>
          <c:smooth val="1"/>
          <c:extLst>
            <c:ext xmlns:c16="http://schemas.microsoft.com/office/drawing/2014/chart" uri="{C3380CC4-5D6E-409C-BE32-E72D297353CC}">
              <c16:uniqueId val="{00000001-151F-452C-B728-C548B3256670}"/>
            </c:ext>
          </c:extLst>
        </c:ser>
        <c:ser>
          <c:idx val="1"/>
          <c:order val="2"/>
          <c:tx>
            <c:strRef>
              <c:f>EnergyData!$L$108</c:f>
              <c:strCache>
                <c:ptCount val="1"/>
                <c:pt idx="0">
                  <c:v>Rural Population </c:v>
                </c:pt>
              </c:strCache>
            </c:strRef>
          </c:tx>
          <c:spPr>
            <a:ln>
              <a:solidFill>
                <a:schemeClr val="accent3">
                  <a:lumMod val="75000"/>
                </a:schemeClr>
              </a:solidFill>
            </a:ln>
          </c:spPr>
          <c:marker>
            <c:symbol val="none"/>
          </c:marker>
          <c:cat>
            <c:strRef>
              <c:f>EnergyData!$M$106:$O$106</c:f>
              <c:strCache>
                <c:ptCount val="3"/>
                <c:pt idx="0">
                  <c:v>Today</c:v>
                </c:pt>
                <c:pt idx="1">
                  <c:v>2015</c:v>
                </c:pt>
                <c:pt idx="2">
                  <c:v>2020</c:v>
                </c:pt>
              </c:strCache>
            </c:strRef>
          </c:cat>
          <c:val>
            <c:numRef>
              <c:f>EnergyData!$M$108:$O$108</c:f>
              <c:numCache>
                <c:formatCode>0.00</c:formatCode>
                <c:ptCount val="3"/>
                <c:pt idx="0">
                  <c:v>2</c:v>
                </c:pt>
                <c:pt idx="1">
                  <c:v>36</c:v>
                </c:pt>
                <c:pt idx="2">
                  <c:v>49</c:v>
                </c:pt>
              </c:numCache>
            </c:numRef>
          </c:val>
          <c:smooth val="1"/>
          <c:extLst>
            <c:ext xmlns:c16="http://schemas.microsoft.com/office/drawing/2014/chart" uri="{C3380CC4-5D6E-409C-BE32-E72D297353CC}">
              <c16:uniqueId val="{00000002-151F-452C-B728-C548B3256670}"/>
            </c:ext>
          </c:extLst>
        </c:ser>
        <c:dLbls>
          <c:showLegendKey val="0"/>
          <c:showVal val="0"/>
          <c:showCatName val="0"/>
          <c:showSerName val="0"/>
          <c:showPercent val="0"/>
          <c:showBubbleSize val="0"/>
        </c:dLbls>
        <c:marker val="1"/>
        <c:smooth val="0"/>
        <c:axId val="-154159008"/>
        <c:axId val="-154183152"/>
      </c:lineChart>
      <c:catAx>
        <c:axId val="-154159008"/>
        <c:scaling>
          <c:orientation val="minMax"/>
        </c:scaling>
        <c:delete val="0"/>
        <c:axPos val="b"/>
        <c:numFmt formatCode="General" sourceLinked="0"/>
        <c:majorTickMark val="out"/>
        <c:minorTickMark val="none"/>
        <c:tickLblPos val="nextTo"/>
        <c:crossAx val="-154183152"/>
        <c:crosses val="autoZero"/>
        <c:auto val="1"/>
        <c:lblAlgn val="ctr"/>
        <c:lblOffset val="100"/>
        <c:noMultiLvlLbl val="0"/>
      </c:catAx>
      <c:valAx>
        <c:axId val="-154183152"/>
        <c:scaling>
          <c:orientation val="minMax"/>
          <c:max val="100"/>
        </c:scaling>
        <c:delete val="0"/>
        <c:axPos val="l"/>
        <c:majorGridlines/>
        <c:title>
          <c:tx>
            <c:rich>
              <a:bodyPr rot="-5400000" vert="horz"/>
              <a:lstStyle/>
              <a:p>
                <a:pPr>
                  <a:defRPr/>
                </a:pPr>
                <a:r>
                  <a:rPr lang="en-GB" dirty="0"/>
                  <a:t>Percentage electrified</a:t>
                </a:r>
              </a:p>
            </c:rich>
          </c:tx>
          <c:overlay val="0"/>
        </c:title>
        <c:numFmt formatCode="0.00" sourceLinked="1"/>
        <c:majorTickMark val="out"/>
        <c:minorTickMark val="none"/>
        <c:tickLblPos val="nextTo"/>
        <c:crossAx val="-154159008"/>
        <c:crosses val="autoZero"/>
        <c:crossBetween val="between"/>
      </c:valAx>
    </c:plotArea>
    <c:legend>
      <c:legendPos val="r"/>
      <c:overlay val="0"/>
    </c:legend>
    <c:plotVisOnly val="1"/>
    <c:dispBlanksAs val="gap"/>
    <c:showDLblsOverMax val="0"/>
  </c:chart>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smoothMarker"/>
        <c:varyColors val="0"/>
        <c:ser>
          <c:idx val="0"/>
          <c:order val="0"/>
          <c:tx>
            <c:strRef>
              <c:f>Sheet3!$D$3</c:f>
              <c:strCache>
                <c:ptCount val="1"/>
                <c:pt idx="0">
                  <c:v>Irrigated Areas</c:v>
                </c:pt>
              </c:strCache>
            </c:strRef>
          </c:tx>
          <c:spPr>
            <a:ln w="38100"/>
          </c:spPr>
          <c:marker>
            <c:symbol val="none"/>
          </c:marker>
          <c:dPt>
            <c:idx val="3"/>
            <c:bubble3D val="0"/>
            <c:spPr>
              <a:ln w="38100">
                <a:prstDash val="sysDash"/>
              </a:ln>
            </c:spPr>
            <c:extLst>
              <c:ext xmlns:c16="http://schemas.microsoft.com/office/drawing/2014/chart" uri="{C3380CC4-5D6E-409C-BE32-E72D297353CC}">
                <c16:uniqueId val="{00000001-5EEE-496C-BB89-2D0A72DA16DA}"/>
              </c:ext>
            </c:extLst>
          </c:dPt>
          <c:xVal>
            <c:numRef>
              <c:f>Sheet3!$G$3:$J$3</c:f>
              <c:numCache>
                <c:formatCode>General</c:formatCode>
                <c:ptCount val="4"/>
                <c:pt idx="0">
                  <c:v>2010</c:v>
                </c:pt>
                <c:pt idx="1">
                  <c:v>2015</c:v>
                </c:pt>
                <c:pt idx="2">
                  <c:v>2025</c:v>
                </c:pt>
                <c:pt idx="3">
                  <c:v>2045</c:v>
                </c:pt>
              </c:numCache>
            </c:numRef>
          </c:xVal>
          <c:yVal>
            <c:numRef>
              <c:f>Sheet3!$G$4:$J$4</c:f>
              <c:numCache>
                <c:formatCode>General</c:formatCode>
                <c:ptCount val="4"/>
                <c:pt idx="0">
                  <c:v>30000</c:v>
                </c:pt>
                <c:pt idx="1">
                  <c:v>60000</c:v>
                </c:pt>
                <c:pt idx="2">
                  <c:v>115000</c:v>
                </c:pt>
                <c:pt idx="3">
                  <c:v>150000</c:v>
                </c:pt>
              </c:numCache>
            </c:numRef>
          </c:yVal>
          <c:smooth val="1"/>
          <c:extLst>
            <c:ext xmlns:c16="http://schemas.microsoft.com/office/drawing/2014/chart" uri="{C3380CC4-5D6E-409C-BE32-E72D297353CC}">
              <c16:uniqueId val="{00000002-5EEE-496C-BB89-2D0A72DA16DA}"/>
            </c:ext>
          </c:extLst>
        </c:ser>
        <c:ser>
          <c:idx val="1"/>
          <c:order val="1"/>
          <c:spPr>
            <a:ln>
              <a:solidFill>
                <a:schemeClr val="accent1">
                  <a:lumMod val="60000"/>
                  <a:lumOff val="40000"/>
                </a:schemeClr>
              </a:solidFill>
              <a:prstDash val="sysDot"/>
            </a:ln>
          </c:spPr>
          <c:marker>
            <c:symbol val="none"/>
          </c:marker>
          <c:xVal>
            <c:numRef>
              <c:f>Sheet3!$G$3:$J$3</c:f>
              <c:numCache>
                <c:formatCode>General</c:formatCode>
                <c:ptCount val="4"/>
                <c:pt idx="0">
                  <c:v>2010</c:v>
                </c:pt>
                <c:pt idx="1">
                  <c:v>2015</c:v>
                </c:pt>
                <c:pt idx="2">
                  <c:v>2025</c:v>
                </c:pt>
                <c:pt idx="3">
                  <c:v>2045</c:v>
                </c:pt>
              </c:numCache>
            </c:numRef>
          </c:xVal>
          <c:yVal>
            <c:numRef>
              <c:f>Sheet3!$G$5:$J$5</c:f>
              <c:numCache>
                <c:formatCode>General</c:formatCode>
                <c:ptCount val="4"/>
                <c:pt idx="2">
                  <c:v>115000</c:v>
                </c:pt>
                <c:pt idx="3">
                  <c:v>130000</c:v>
                </c:pt>
              </c:numCache>
            </c:numRef>
          </c:yVal>
          <c:smooth val="1"/>
          <c:extLst>
            <c:ext xmlns:c16="http://schemas.microsoft.com/office/drawing/2014/chart" uri="{C3380CC4-5D6E-409C-BE32-E72D297353CC}">
              <c16:uniqueId val="{00000003-5EEE-496C-BB89-2D0A72DA16DA}"/>
            </c:ext>
          </c:extLst>
        </c:ser>
        <c:ser>
          <c:idx val="2"/>
          <c:order val="2"/>
          <c:marker>
            <c:symbol val="none"/>
          </c:marker>
          <c:dPt>
            <c:idx val="3"/>
            <c:bubble3D val="0"/>
            <c:spPr>
              <a:ln>
                <a:solidFill>
                  <a:schemeClr val="accent1">
                    <a:lumMod val="60000"/>
                    <a:lumOff val="40000"/>
                  </a:schemeClr>
                </a:solidFill>
                <a:prstDash val="sysDot"/>
              </a:ln>
            </c:spPr>
            <c:extLst>
              <c:ext xmlns:c16="http://schemas.microsoft.com/office/drawing/2014/chart" uri="{C3380CC4-5D6E-409C-BE32-E72D297353CC}">
                <c16:uniqueId val="{00000005-5EEE-496C-BB89-2D0A72DA16DA}"/>
              </c:ext>
            </c:extLst>
          </c:dPt>
          <c:xVal>
            <c:numRef>
              <c:f>Sheet3!$G$3:$J$3</c:f>
              <c:numCache>
                <c:formatCode>General</c:formatCode>
                <c:ptCount val="4"/>
                <c:pt idx="0">
                  <c:v>2010</c:v>
                </c:pt>
                <c:pt idx="1">
                  <c:v>2015</c:v>
                </c:pt>
                <c:pt idx="2">
                  <c:v>2025</c:v>
                </c:pt>
                <c:pt idx="3">
                  <c:v>2045</c:v>
                </c:pt>
              </c:numCache>
            </c:numRef>
          </c:xVal>
          <c:yVal>
            <c:numRef>
              <c:f>Sheet3!$G$6:$J$6</c:f>
              <c:numCache>
                <c:formatCode>General</c:formatCode>
                <c:ptCount val="4"/>
                <c:pt idx="2">
                  <c:v>115000</c:v>
                </c:pt>
                <c:pt idx="3">
                  <c:v>180000</c:v>
                </c:pt>
              </c:numCache>
            </c:numRef>
          </c:yVal>
          <c:smooth val="1"/>
          <c:extLst>
            <c:ext xmlns:c16="http://schemas.microsoft.com/office/drawing/2014/chart" uri="{C3380CC4-5D6E-409C-BE32-E72D297353CC}">
              <c16:uniqueId val="{00000006-5EEE-496C-BB89-2D0A72DA16DA}"/>
            </c:ext>
          </c:extLst>
        </c:ser>
        <c:dLbls>
          <c:showLegendKey val="0"/>
          <c:showVal val="0"/>
          <c:showCatName val="0"/>
          <c:showSerName val="0"/>
          <c:showPercent val="0"/>
          <c:showBubbleSize val="0"/>
        </c:dLbls>
        <c:axId val="-176738016"/>
        <c:axId val="-176509728"/>
      </c:scatterChart>
      <c:valAx>
        <c:axId val="-176738016"/>
        <c:scaling>
          <c:orientation val="minMax"/>
          <c:max val="2050"/>
          <c:min val="2010"/>
        </c:scaling>
        <c:delete val="0"/>
        <c:axPos val="b"/>
        <c:numFmt formatCode="General" sourceLinked="1"/>
        <c:majorTickMark val="out"/>
        <c:minorTickMark val="none"/>
        <c:tickLblPos val="nextTo"/>
        <c:crossAx val="-176509728"/>
        <c:crosses val="autoZero"/>
        <c:crossBetween val="midCat"/>
      </c:valAx>
      <c:valAx>
        <c:axId val="-176509728"/>
        <c:scaling>
          <c:orientation val="minMax"/>
        </c:scaling>
        <c:delete val="0"/>
        <c:axPos val="l"/>
        <c:majorGridlines/>
        <c:title>
          <c:tx>
            <c:rich>
              <a:bodyPr rot="-5400000" vert="horz"/>
              <a:lstStyle/>
              <a:p>
                <a:pPr>
                  <a:defRPr/>
                </a:pPr>
                <a:r>
                  <a:rPr lang="en-GB" dirty="0"/>
                  <a:t>Irrigated area</a:t>
                </a:r>
                <a:r>
                  <a:rPr lang="en-GB" baseline="0" dirty="0"/>
                  <a:t> (ha)</a:t>
                </a:r>
              </a:p>
            </c:rich>
          </c:tx>
          <c:overlay val="0"/>
        </c:title>
        <c:numFmt formatCode="#,##0" sourceLinked="0"/>
        <c:majorTickMark val="out"/>
        <c:minorTickMark val="none"/>
        <c:tickLblPos val="nextTo"/>
        <c:crossAx val="-176738016"/>
        <c:crosses val="autoZero"/>
        <c:crossBetween val="midCat"/>
      </c:valAx>
      <c:spPr>
        <a:noFill/>
        <a:ln w="25400">
          <a:noFill/>
        </a:ln>
      </c:spPr>
    </c:plotArea>
    <c:plotVisOnly val="1"/>
    <c:dispBlanksAs val="gap"/>
    <c:showDLblsOverMax val="0"/>
  </c:chart>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'Groundwater Use'!$S$1</c:f>
              <c:strCache>
                <c:ptCount val="1"/>
                <c:pt idx="0">
                  <c:v>Urban Demand (Mm3)</c:v>
                </c:pt>
              </c:strCache>
            </c:strRef>
          </c:tx>
          <c:invertIfNegative val="0"/>
          <c:cat>
            <c:numRef>
              <c:f>'Groundwater Use'!$H$2:$H$40</c:f>
              <c:numCache>
                <c:formatCode>General</c:formatCode>
                <c:ptCount val="39"/>
                <c:pt idx="0">
                  <c:v>2012</c:v>
                </c:pt>
                <c:pt idx="1">
                  <c:v>2013</c:v>
                </c:pt>
                <c:pt idx="2">
                  <c:v>2014</c:v>
                </c:pt>
                <c:pt idx="3">
                  <c:v>2015</c:v>
                </c:pt>
                <c:pt idx="4">
                  <c:v>2016</c:v>
                </c:pt>
                <c:pt idx="5">
                  <c:v>2017</c:v>
                </c:pt>
                <c:pt idx="6">
                  <c:v>2018</c:v>
                </c:pt>
                <c:pt idx="7">
                  <c:v>2019</c:v>
                </c:pt>
                <c:pt idx="8">
                  <c:v>2020</c:v>
                </c:pt>
                <c:pt idx="9">
                  <c:v>2021</c:v>
                </c:pt>
                <c:pt idx="10">
                  <c:v>2022</c:v>
                </c:pt>
                <c:pt idx="11">
                  <c:v>2023</c:v>
                </c:pt>
                <c:pt idx="12">
                  <c:v>2024</c:v>
                </c:pt>
                <c:pt idx="13">
                  <c:v>2025</c:v>
                </c:pt>
                <c:pt idx="14">
                  <c:v>2026</c:v>
                </c:pt>
                <c:pt idx="15">
                  <c:v>2027</c:v>
                </c:pt>
                <c:pt idx="16">
                  <c:v>2028</c:v>
                </c:pt>
                <c:pt idx="17">
                  <c:v>2029</c:v>
                </c:pt>
                <c:pt idx="18">
                  <c:v>2030</c:v>
                </c:pt>
                <c:pt idx="19">
                  <c:v>2031</c:v>
                </c:pt>
                <c:pt idx="20">
                  <c:v>2032</c:v>
                </c:pt>
                <c:pt idx="21">
                  <c:v>2033</c:v>
                </c:pt>
                <c:pt idx="22">
                  <c:v>2034</c:v>
                </c:pt>
                <c:pt idx="23">
                  <c:v>2035</c:v>
                </c:pt>
                <c:pt idx="24">
                  <c:v>2036</c:v>
                </c:pt>
                <c:pt idx="25">
                  <c:v>2037</c:v>
                </c:pt>
                <c:pt idx="26">
                  <c:v>2038</c:v>
                </c:pt>
                <c:pt idx="27">
                  <c:v>2039</c:v>
                </c:pt>
                <c:pt idx="28">
                  <c:v>2040</c:v>
                </c:pt>
                <c:pt idx="29">
                  <c:v>2041</c:v>
                </c:pt>
                <c:pt idx="30">
                  <c:v>2042</c:v>
                </c:pt>
                <c:pt idx="31">
                  <c:v>2043</c:v>
                </c:pt>
                <c:pt idx="32">
                  <c:v>2044</c:v>
                </c:pt>
                <c:pt idx="33">
                  <c:v>2045</c:v>
                </c:pt>
                <c:pt idx="34">
                  <c:v>2046</c:v>
                </c:pt>
                <c:pt idx="35">
                  <c:v>2047</c:v>
                </c:pt>
                <c:pt idx="36">
                  <c:v>2048</c:v>
                </c:pt>
                <c:pt idx="37">
                  <c:v>2049</c:v>
                </c:pt>
                <c:pt idx="38">
                  <c:v>2050</c:v>
                </c:pt>
              </c:numCache>
            </c:numRef>
          </c:cat>
          <c:val>
            <c:numRef>
              <c:f>'Groundwater Use'!$S$2:$S$40</c:f>
              <c:numCache>
                <c:formatCode>0.00</c:formatCode>
                <c:ptCount val="39"/>
                <c:pt idx="0">
                  <c:v>69.963200000000001</c:v>
                </c:pt>
                <c:pt idx="1">
                  <c:v>74.372399999999971</c:v>
                </c:pt>
                <c:pt idx="2">
                  <c:v>78.971400000000003</c:v>
                </c:pt>
                <c:pt idx="3">
                  <c:v>83.789399999999986</c:v>
                </c:pt>
                <c:pt idx="4">
                  <c:v>88.841000000000022</c:v>
                </c:pt>
                <c:pt idx="5">
                  <c:v>94.126199999999983</c:v>
                </c:pt>
                <c:pt idx="6">
                  <c:v>99.615799999999979</c:v>
                </c:pt>
                <c:pt idx="7">
                  <c:v>105.3244</c:v>
                </c:pt>
                <c:pt idx="8">
                  <c:v>111.23739999999999</c:v>
                </c:pt>
                <c:pt idx="9">
                  <c:v>117.3548</c:v>
                </c:pt>
                <c:pt idx="10">
                  <c:v>123.67659999999999</c:v>
                </c:pt>
                <c:pt idx="11">
                  <c:v>130.2174</c:v>
                </c:pt>
                <c:pt idx="12">
                  <c:v>136.96260000000001</c:v>
                </c:pt>
                <c:pt idx="13">
                  <c:v>143.91220000000001</c:v>
                </c:pt>
                <c:pt idx="14">
                  <c:v>151.08080000000001</c:v>
                </c:pt>
                <c:pt idx="15">
                  <c:v>158.4538</c:v>
                </c:pt>
                <c:pt idx="16">
                  <c:v>166.04580000000001</c:v>
                </c:pt>
                <c:pt idx="17">
                  <c:v>173.85679999999999</c:v>
                </c:pt>
                <c:pt idx="18">
                  <c:v>181.916</c:v>
                </c:pt>
                <c:pt idx="19">
                  <c:v>190.1942</c:v>
                </c:pt>
                <c:pt idx="20">
                  <c:v>198.72059999999999</c:v>
                </c:pt>
                <c:pt idx="21">
                  <c:v>207.49520000000001</c:v>
                </c:pt>
                <c:pt idx="22">
                  <c:v>216.5472</c:v>
                </c:pt>
                <c:pt idx="23">
                  <c:v>225.89120000000011</c:v>
                </c:pt>
                <c:pt idx="24">
                  <c:v>235.52719999999999</c:v>
                </c:pt>
                <c:pt idx="25">
                  <c:v>245.46979999999999</c:v>
                </c:pt>
                <c:pt idx="26">
                  <c:v>255.71899999999999</c:v>
                </c:pt>
                <c:pt idx="27">
                  <c:v>266.26019999999971</c:v>
                </c:pt>
                <c:pt idx="28">
                  <c:v>277.09339999999958</c:v>
                </c:pt>
                <c:pt idx="29">
                  <c:v>288.20399999999972</c:v>
                </c:pt>
                <c:pt idx="30">
                  <c:v>299.60660000000001</c:v>
                </c:pt>
                <c:pt idx="31">
                  <c:v>311.30119999999971</c:v>
                </c:pt>
                <c:pt idx="32">
                  <c:v>323.27319999999969</c:v>
                </c:pt>
                <c:pt idx="33">
                  <c:v>335.5371999999997</c:v>
                </c:pt>
                <c:pt idx="34">
                  <c:v>348.07859999999971</c:v>
                </c:pt>
                <c:pt idx="35">
                  <c:v>360.88280000000009</c:v>
                </c:pt>
                <c:pt idx="36">
                  <c:v>373.96439999999973</c:v>
                </c:pt>
                <c:pt idx="37">
                  <c:v>387.26499999999999</c:v>
                </c:pt>
                <c:pt idx="38">
                  <c:v>400.7991999999997</c:v>
                </c:pt>
              </c:numCache>
            </c:numRef>
          </c:val>
          <c:extLst>
            <c:ext xmlns:c16="http://schemas.microsoft.com/office/drawing/2014/chart" uri="{C3380CC4-5D6E-409C-BE32-E72D297353CC}">
              <c16:uniqueId val="{00000000-3B14-4C69-83E6-2C111378F4E6}"/>
            </c:ext>
          </c:extLst>
        </c:ser>
        <c:ser>
          <c:idx val="2"/>
          <c:order val="2"/>
          <c:tx>
            <c:strRef>
              <c:f>'Groundwater Use'!$V$1</c:f>
              <c:strCache>
                <c:ptCount val="1"/>
                <c:pt idx="0">
                  <c:v>Rural Demand (Mm3)</c:v>
                </c:pt>
              </c:strCache>
            </c:strRef>
          </c:tx>
          <c:spPr>
            <a:solidFill>
              <a:srgbClr val="92D050">
                <a:alpha val="56000"/>
              </a:srgbClr>
            </a:solidFill>
          </c:spPr>
          <c:invertIfNegative val="0"/>
          <c:val>
            <c:numRef>
              <c:f>'Groundwater Use'!$V$2:$V$40</c:f>
              <c:numCache>
                <c:formatCode>General</c:formatCode>
                <c:ptCount val="39"/>
                <c:pt idx="0">
                  <c:v>92.636999999999986</c:v>
                </c:pt>
                <c:pt idx="1">
                  <c:v>94.301400000000015</c:v>
                </c:pt>
                <c:pt idx="2">
                  <c:v>95.980400000000003</c:v>
                </c:pt>
                <c:pt idx="3">
                  <c:v>97.666700000000006</c:v>
                </c:pt>
                <c:pt idx="4">
                  <c:v>99.360300000000009</c:v>
                </c:pt>
                <c:pt idx="5">
                  <c:v>101.0539</c:v>
                </c:pt>
                <c:pt idx="6">
                  <c:v>102.7475</c:v>
                </c:pt>
                <c:pt idx="7">
                  <c:v>104.4192</c:v>
                </c:pt>
                <c:pt idx="8">
                  <c:v>106.0763</c:v>
                </c:pt>
                <c:pt idx="9">
                  <c:v>107.7042</c:v>
                </c:pt>
                <c:pt idx="10">
                  <c:v>109.31019999999999</c:v>
                </c:pt>
                <c:pt idx="11">
                  <c:v>110.8943</c:v>
                </c:pt>
                <c:pt idx="12">
                  <c:v>112.45650000000001</c:v>
                </c:pt>
                <c:pt idx="13">
                  <c:v>114.01139999999999</c:v>
                </c:pt>
                <c:pt idx="14">
                  <c:v>115.5517</c:v>
                </c:pt>
                <c:pt idx="15">
                  <c:v>117.0847</c:v>
                </c:pt>
                <c:pt idx="16">
                  <c:v>118.5958</c:v>
                </c:pt>
                <c:pt idx="17">
                  <c:v>120.09229999999999</c:v>
                </c:pt>
                <c:pt idx="18">
                  <c:v>121.5596</c:v>
                </c:pt>
                <c:pt idx="19">
                  <c:v>123.0123</c:v>
                </c:pt>
                <c:pt idx="20">
                  <c:v>124.4431</c:v>
                </c:pt>
                <c:pt idx="21">
                  <c:v>125.8374</c:v>
                </c:pt>
                <c:pt idx="22">
                  <c:v>127.1952</c:v>
                </c:pt>
                <c:pt idx="23">
                  <c:v>128.50190000000001</c:v>
                </c:pt>
                <c:pt idx="24">
                  <c:v>129.75749999999999</c:v>
                </c:pt>
                <c:pt idx="25">
                  <c:v>130.9547</c:v>
                </c:pt>
                <c:pt idx="26">
                  <c:v>132.09350000000001</c:v>
                </c:pt>
                <c:pt idx="27">
                  <c:v>133.16659999999999</c:v>
                </c:pt>
                <c:pt idx="28">
                  <c:v>134.18860000000001</c:v>
                </c:pt>
                <c:pt idx="29">
                  <c:v>135.15219999999999</c:v>
                </c:pt>
                <c:pt idx="30">
                  <c:v>136.05009999999999</c:v>
                </c:pt>
                <c:pt idx="31">
                  <c:v>136.88229999999999</c:v>
                </c:pt>
                <c:pt idx="32">
                  <c:v>137.64150000000001</c:v>
                </c:pt>
                <c:pt idx="33">
                  <c:v>138.32769999999999</c:v>
                </c:pt>
                <c:pt idx="34">
                  <c:v>138.93360000000001</c:v>
                </c:pt>
                <c:pt idx="35">
                  <c:v>139.4665</c:v>
                </c:pt>
                <c:pt idx="36">
                  <c:v>139.9264</c:v>
                </c:pt>
                <c:pt idx="37">
                  <c:v>140.3279</c:v>
                </c:pt>
                <c:pt idx="38">
                  <c:v>140.66370000000001</c:v>
                </c:pt>
              </c:numCache>
            </c:numRef>
          </c:val>
          <c:extLst>
            <c:ext xmlns:c16="http://schemas.microsoft.com/office/drawing/2014/chart" uri="{C3380CC4-5D6E-409C-BE32-E72D297353CC}">
              <c16:uniqueId val="{00000001-3B14-4C69-83E6-2C111378F4E6}"/>
            </c:ext>
          </c:extLst>
        </c:ser>
        <c:dLbls>
          <c:showLegendKey val="0"/>
          <c:showVal val="0"/>
          <c:showCatName val="0"/>
          <c:showSerName val="0"/>
          <c:showPercent val="0"/>
          <c:showBubbleSize val="0"/>
        </c:dLbls>
        <c:gapWidth val="0"/>
        <c:overlap val="100"/>
        <c:axId val="-176211520"/>
        <c:axId val="-176220144"/>
      </c:barChart>
      <c:lineChart>
        <c:grouping val="standard"/>
        <c:varyColors val="0"/>
        <c:ser>
          <c:idx val="1"/>
          <c:order val="1"/>
          <c:tx>
            <c:strRef>
              <c:f>'Groundwater Use'!$T$1</c:f>
              <c:strCache>
                <c:ptCount val="1"/>
                <c:pt idx="0">
                  <c:v>Urban Groundwater Demand (Mm3)</c:v>
                </c:pt>
              </c:strCache>
            </c:strRef>
          </c:tx>
          <c:spPr>
            <a:ln>
              <a:solidFill>
                <a:schemeClr val="accent1">
                  <a:lumMod val="60000"/>
                  <a:lumOff val="40000"/>
                </a:schemeClr>
              </a:solidFill>
            </a:ln>
          </c:spPr>
          <c:marker>
            <c:symbol val="none"/>
          </c:marker>
          <c:cat>
            <c:numRef>
              <c:f>'Groundwater Use'!$H$2:$H$40</c:f>
              <c:numCache>
                <c:formatCode>General</c:formatCode>
                <c:ptCount val="39"/>
                <c:pt idx="0">
                  <c:v>2012</c:v>
                </c:pt>
                <c:pt idx="1">
                  <c:v>2013</c:v>
                </c:pt>
                <c:pt idx="2">
                  <c:v>2014</c:v>
                </c:pt>
                <c:pt idx="3">
                  <c:v>2015</c:v>
                </c:pt>
                <c:pt idx="4">
                  <c:v>2016</c:v>
                </c:pt>
                <c:pt idx="5">
                  <c:v>2017</c:v>
                </c:pt>
                <c:pt idx="6">
                  <c:v>2018</c:v>
                </c:pt>
                <c:pt idx="7">
                  <c:v>2019</c:v>
                </c:pt>
                <c:pt idx="8">
                  <c:v>2020</c:v>
                </c:pt>
                <c:pt idx="9">
                  <c:v>2021</c:v>
                </c:pt>
                <c:pt idx="10">
                  <c:v>2022</c:v>
                </c:pt>
                <c:pt idx="11">
                  <c:v>2023</c:v>
                </c:pt>
                <c:pt idx="12">
                  <c:v>2024</c:v>
                </c:pt>
                <c:pt idx="13">
                  <c:v>2025</c:v>
                </c:pt>
                <c:pt idx="14">
                  <c:v>2026</c:v>
                </c:pt>
                <c:pt idx="15">
                  <c:v>2027</c:v>
                </c:pt>
                <c:pt idx="16">
                  <c:v>2028</c:v>
                </c:pt>
                <c:pt idx="17">
                  <c:v>2029</c:v>
                </c:pt>
                <c:pt idx="18">
                  <c:v>2030</c:v>
                </c:pt>
                <c:pt idx="19">
                  <c:v>2031</c:v>
                </c:pt>
                <c:pt idx="20">
                  <c:v>2032</c:v>
                </c:pt>
                <c:pt idx="21">
                  <c:v>2033</c:v>
                </c:pt>
                <c:pt idx="22">
                  <c:v>2034</c:v>
                </c:pt>
                <c:pt idx="23">
                  <c:v>2035</c:v>
                </c:pt>
                <c:pt idx="24">
                  <c:v>2036</c:v>
                </c:pt>
                <c:pt idx="25">
                  <c:v>2037</c:v>
                </c:pt>
                <c:pt idx="26">
                  <c:v>2038</c:v>
                </c:pt>
                <c:pt idx="27">
                  <c:v>2039</c:v>
                </c:pt>
                <c:pt idx="28">
                  <c:v>2040</c:v>
                </c:pt>
                <c:pt idx="29">
                  <c:v>2041</c:v>
                </c:pt>
                <c:pt idx="30">
                  <c:v>2042</c:v>
                </c:pt>
                <c:pt idx="31">
                  <c:v>2043</c:v>
                </c:pt>
                <c:pt idx="32">
                  <c:v>2044</c:v>
                </c:pt>
                <c:pt idx="33">
                  <c:v>2045</c:v>
                </c:pt>
                <c:pt idx="34">
                  <c:v>2046</c:v>
                </c:pt>
                <c:pt idx="35">
                  <c:v>2047</c:v>
                </c:pt>
                <c:pt idx="36">
                  <c:v>2048</c:v>
                </c:pt>
                <c:pt idx="37">
                  <c:v>2049</c:v>
                </c:pt>
                <c:pt idx="38">
                  <c:v>2050</c:v>
                </c:pt>
              </c:numCache>
            </c:numRef>
          </c:cat>
          <c:val>
            <c:numRef>
              <c:f>'Groundwater Use'!$T$2:$T$40</c:f>
              <c:numCache>
                <c:formatCode>0.00</c:formatCode>
                <c:ptCount val="39"/>
                <c:pt idx="0">
                  <c:v>34.9816</c:v>
                </c:pt>
                <c:pt idx="1">
                  <c:v>37.186200000000007</c:v>
                </c:pt>
                <c:pt idx="2">
                  <c:v>39.485700000000001</c:v>
                </c:pt>
                <c:pt idx="3">
                  <c:v>41.8947</c:v>
                </c:pt>
                <c:pt idx="4">
                  <c:v>44.420500000000011</c:v>
                </c:pt>
                <c:pt idx="5">
                  <c:v>47.063099999999999</c:v>
                </c:pt>
                <c:pt idx="6">
                  <c:v>49.807899999999997</c:v>
                </c:pt>
                <c:pt idx="7">
                  <c:v>52.662200000000013</c:v>
                </c:pt>
                <c:pt idx="8">
                  <c:v>55.618699999999983</c:v>
                </c:pt>
                <c:pt idx="9">
                  <c:v>58.677400000000013</c:v>
                </c:pt>
                <c:pt idx="10">
                  <c:v>61.838300000000011</c:v>
                </c:pt>
                <c:pt idx="11">
                  <c:v>65.108699999999985</c:v>
                </c:pt>
                <c:pt idx="12">
                  <c:v>68.481300000000033</c:v>
                </c:pt>
                <c:pt idx="13">
                  <c:v>71.956100000000006</c:v>
                </c:pt>
                <c:pt idx="14">
                  <c:v>78.080799999999982</c:v>
                </c:pt>
                <c:pt idx="15">
                  <c:v>85.453799999999973</c:v>
                </c:pt>
                <c:pt idx="16">
                  <c:v>93.045800000000014</c:v>
                </c:pt>
                <c:pt idx="17">
                  <c:v>100.85680000000001</c:v>
                </c:pt>
                <c:pt idx="18">
                  <c:v>108.916</c:v>
                </c:pt>
                <c:pt idx="19">
                  <c:v>117.1942</c:v>
                </c:pt>
                <c:pt idx="20">
                  <c:v>125.7206</c:v>
                </c:pt>
                <c:pt idx="21">
                  <c:v>134.49520000000001</c:v>
                </c:pt>
                <c:pt idx="22">
                  <c:v>143.5472</c:v>
                </c:pt>
                <c:pt idx="23">
                  <c:v>152.8912</c:v>
                </c:pt>
                <c:pt idx="24">
                  <c:v>162.52719999999999</c:v>
                </c:pt>
                <c:pt idx="25">
                  <c:v>172.46979999999999</c:v>
                </c:pt>
                <c:pt idx="26">
                  <c:v>182.71899999999999</c:v>
                </c:pt>
                <c:pt idx="27">
                  <c:v>193.2602</c:v>
                </c:pt>
                <c:pt idx="28">
                  <c:v>204.0934</c:v>
                </c:pt>
                <c:pt idx="29">
                  <c:v>215.20400000000001</c:v>
                </c:pt>
                <c:pt idx="30">
                  <c:v>226.60659999999999</c:v>
                </c:pt>
                <c:pt idx="31">
                  <c:v>238.30119999999999</c:v>
                </c:pt>
                <c:pt idx="32">
                  <c:v>250.27319999999989</c:v>
                </c:pt>
                <c:pt idx="33">
                  <c:v>262.5371999999997</c:v>
                </c:pt>
                <c:pt idx="34">
                  <c:v>275.07859999999971</c:v>
                </c:pt>
                <c:pt idx="35">
                  <c:v>287.88279999999992</c:v>
                </c:pt>
                <c:pt idx="36">
                  <c:v>300.96440000000001</c:v>
                </c:pt>
                <c:pt idx="37">
                  <c:v>314.26499999999999</c:v>
                </c:pt>
                <c:pt idx="38">
                  <c:v>327.7991999999997</c:v>
                </c:pt>
              </c:numCache>
            </c:numRef>
          </c:val>
          <c:smooth val="0"/>
          <c:extLst>
            <c:ext xmlns:c16="http://schemas.microsoft.com/office/drawing/2014/chart" uri="{C3380CC4-5D6E-409C-BE32-E72D297353CC}">
              <c16:uniqueId val="{00000002-3B14-4C69-83E6-2C111378F4E6}"/>
            </c:ext>
          </c:extLst>
        </c:ser>
        <c:ser>
          <c:idx val="3"/>
          <c:order val="3"/>
          <c:tx>
            <c:strRef>
              <c:f>'Groundwater Use'!$W$1</c:f>
              <c:strCache>
                <c:ptCount val="1"/>
                <c:pt idx="0">
                  <c:v>Rural Groundwater Demand  (Mm3)</c:v>
                </c:pt>
              </c:strCache>
            </c:strRef>
          </c:tx>
          <c:spPr>
            <a:ln>
              <a:solidFill>
                <a:schemeClr val="accent3">
                  <a:lumMod val="60000"/>
                  <a:lumOff val="40000"/>
                </a:schemeClr>
              </a:solidFill>
            </a:ln>
          </c:spPr>
          <c:marker>
            <c:symbol val="none"/>
          </c:marker>
          <c:val>
            <c:numRef>
              <c:f>'Groundwater Use'!$W$2:$W$40</c:f>
              <c:numCache>
                <c:formatCode>General</c:formatCode>
                <c:ptCount val="39"/>
                <c:pt idx="0">
                  <c:v>64.845899999999986</c:v>
                </c:pt>
                <c:pt idx="1">
                  <c:v>66.010980000000004</c:v>
                </c:pt>
                <c:pt idx="2">
                  <c:v>67.186279999999982</c:v>
                </c:pt>
                <c:pt idx="3">
                  <c:v>68.366690000000006</c:v>
                </c:pt>
                <c:pt idx="4">
                  <c:v>69.552210000000002</c:v>
                </c:pt>
                <c:pt idx="5">
                  <c:v>70.737730000000013</c:v>
                </c:pt>
                <c:pt idx="6">
                  <c:v>71.923249999999996</c:v>
                </c:pt>
                <c:pt idx="7">
                  <c:v>73.093440000000001</c:v>
                </c:pt>
                <c:pt idx="8">
                  <c:v>74.253410000000002</c:v>
                </c:pt>
                <c:pt idx="9">
                  <c:v>75.392939999999982</c:v>
                </c:pt>
                <c:pt idx="10">
                  <c:v>76.517140000000026</c:v>
                </c:pt>
                <c:pt idx="11">
                  <c:v>77.62600999999998</c:v>
                </c:pt>
                <c:pt idx="12">
                  <c:v>78.719549999999998</c:v>
                </c:pt>
                <c:pt idx="13">
                  <c:v>79.807980000000001</c:v>
                </c:pt>
                <c:pt idx="14">
                  <c:v>80.886189999999999</c:v>
                </c:pt>
                <c:pt idx="15">
                  <c:v>81.959289999999996</c:v>
                </c:pt>
                <c:pt idx="16">
                  <c:v>83.017060000000001</c:v>
                </c:pt>
                <c:pt idx="17">
                  <c:v>84.064610000000002</c:v>
                </c:pt>
                <c:pt idx="18">
                  <c:v>85.091720000000024</c:v>
                </c:pt>
                <c:pt idx="19">
                  <c:v>86.108609999999985</c:v>
                </c:pt>
                <c:pt idx="20">
                  <c:v>87.110169999999997</c:v>
                </c:pt>
                <c:pt idx="21">
                  <c:v>88.086179999999999</c:v>
                </c:pt>
                <c:pt idx="22">
                  <c:v>89.036640000000006</c:v>
                </c:pt>
                <c:pt idx="23">
                  <c:v>89.951330000000013</c:v>
                </c:pt>
                <c:pt idx="24">
                  <c:v>90.830250000000007</c:v>
                </c:pt>
                <c:pt idx="25">
                  <c:v>91.668289999999999</c:v>
                </c:pt>
                <c:pt idx="26">
                  <c:v>92.465450000000004</c:v>
                </c:pt>
                <c:pt idx="27">
                  <c:v>93.216620000000006</c:v>
                </c:pt>
                <c:pt idx="28">
                  <c:v>93.932020000000023</c:v>
                </c:pt>
                <c:pt idx="29">
                  <c:v>94.606539999999981</c:v>
                </c:pt>
                <c:pt idx="30">
                  <c:v>95.235069999999993</c:v>
                </c:pt>
                <c:pt idx="31">
                  <c:v>95.817610000000002</c:v>
                </c:pt>
                <c:pt idx="32">
                  <c:v>96.349050000000005</c:v>
                </c:pt>
                <c:pt idx="33">
                  <c:v>96.829389999999989</c:v>
                </c:pt>
                <c:pt idx="34">
                  <c:v>97.253519999999995</c:v>
                </c:pt>
                <c:pt idx="35">
                  <c:v>97.62654999999998</c:v>
                </c:pt>
                <c:pt idx="36">
                  <c:v>97.948480000000004</c:v>
                </c:pt>
                <c:pt idx="37">
                  <c:v>98.229529999999997</c:v>
                </c:pt>
                <c:pt idx="38">
                  <c:v>98.464590000000001</c:v>
                </c:pt>
              </c:numCache>
            </c:numRef>
          </c:val>
          <c:smooth val="0"/>
          <c:extLst>
            <c:ext xmlns:c16="http://schemas.microsoft.com/office/drawing/2014/chart" uri="{C3380CC4-5D6E-409C-BE32-E72D297353CC}">
              <c16:uniqueId val="{00000003-3B14-4C69-83E6-2C111378F4E6}"/>
            </c:ext>
          </c:extLst>
        </c:ser>
        <c:dLbls>
          <c:showLegendKey val="0"/>
          <c:showVal val="0"/>
          <c:showCatName val="0"/>
          <c:showSerName val="0"/>
          <c:showPercent val="0"/>
          <c:showBubbleSize val="0"/>
        </c:dLbls>
        <c:marker val="1"/>
        <c:smooth val="0"/>
        <c:axId val="-176211520"/>
        <c:axId val="-176220144"/>
      </c:lineChart>
      <c:catAx>
        <c:axId val="-176211520"/>
        <c:scaling>
          <c:orientation val="minMax"/>
        </c:scaling>
        <c:delete val="0"/>
        <c:axPos val="b"/>
        <c:numFmt formatCode="General" sourceLinked="1"/>
        <c:majorTickMark val="out"/>
        <c:minorTickMark val="none"/>
        <c:tickLblPos val="nextTo"/>
        <c:crossAx val="-176220144"/>
        <c:crosses val="autoZero"/>
        <c:auto val="1"/>
        <c:lblAlgn val="ctr"/>
        <c:lblOffset val="100"/>
        <c:noMultiLvlLbl val="0"/>
      </c:catAx>
      <c:valAx>
        <c:axId val="-176220144"/>
        <c:scaling>
          <c:orientation val="minMax"/>
        </c:scaling>
        <c:delete val="0"/>
        <c:axPos val="l"/>
        <c:majorGridlines/>
        <c:title>
          <c:tx>
            <c:rich>
              <a:bodyPr rot="-5400000" vert="horz"/>
              <a:lstStyle/>
              <a:p>
                <a:pPr>
                  <a:defRPr/>
                </a:pPr>
                <a:r>
                  <a:rPr lang="en-GB" dirty="0"/>
                  <a:t>Water demand (Mm3)</a:t>
                </a:r>
              </a:p>
            </c:rich>
          </c:tx>
          <c:overlay val="0"/>
        </c:title>
        <c:numFmt formatCode="0" sourceLinked="0"/>
        <c:majorTickMark val="out"/>
        <c:minorTickMark val="none"/>
        <c:tickLblPos val="nextTo"/>
        <c:crossAx val="-176211520"/>
        <c:crosses val="autoZero"/>
        <c:crossBetween val="between"/>
      </c:valAx>
    </c:plotArea>
    <c:legend>
      <c:legendPos val="r"/>
      <c:overlay val="0"/>
    </c:legend>
    <c:plotVisOnly val="1"/>
    <c:dispBlanksAs val="gap"/>
    <c:showDLblsOverMax val="0"/>
  </c:chart>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169920" cy="481727"/>
          </a:xfrm>
          <a:prstGeom prst="rect">
            <a:avLst/>
          </a:prstGeom>
        </p:spPr>
        <p:txBody>
          <a:bodyPr vert="horz" lIns="96661" tIns="48331" rIns="96661" bIns="48331" rtlCol="0"/>
          <a:lstStyle>
            <a:lvl1pPr algn="l">
              <a:defRPr sz="1300"/>
            </a:lvl1pPr>
          </a:lstStyle>
          <a:p>
            <a:endParaRPr lang="en-GB" dirty="0"/>
          </a:p>
        </p:txBody>
      </p:sp>
      <p:sp>
        <p:nvSpPr>
          <p:cNvPr id="3" name="Date Placeholder 2"/>
          <p:cNvSpPr>
            <a:spLocks noGrp="1"/>
          </p:cNvSpPr>
          <p:nvPr>
            <p:ph type="dt" sz="quarter" idx="1"/>
          </p:nvPr>
        </p:nvSpPr>
        <p:spPr>
          <a:xfrm>
            <a:off x="4143587" y="1"/>
            <a:ext cx="3169920" cy="481727"/>
          </a:xfrm>
          <a:prstGeom prst="rect">
            <a:avLst/>
          </a:prstGeom>
        </p:spPr>
        <p:txBody>
          <a:bodyPr vert="horz" lIns="96661" tIns="48331" rIns="96661" bIns="48331" rtlCol="0"/>
          <a:lstStyle>
            <a:lvl1pPr algn="r">
              <a:defRPr sz="1300"/>
            </a:lvl1pPr>
          </a:lstStyle>
          <a:p>
            <a:fld id="{E1F988A6-6C68-4CE7-9A4B-829593E585E4}" type="datetimeFigureOut">
              <a:rPr lang="en-GB" smtClean="0"/>
              <a:t>25/05/2018</a:t>
            </a:fld>
            <a:endParaRPr lang="en-GB" dirty="0"/>
          </a:p>
        </p:txBody>
      </p:sp>
      <p:sp>
        <p:nvSpPr>
          <p:cNvPr id="4" name="Footer Placeholder 3"/>
          <p:cNvSpPr>
            <a:spLocks noGrp="1"/>
          </p:cNvSpPr>
          <p:nvPr>
            <p:ph type="ftr" sz="quarter" idx="2"/>
          </p:nvPr>
        </p:nvSpPr>
        <p:spPr>
          <a:xfrm>
            <a:off x="0" y="9119474"/>
            <a:ext cx="3169920" cy="481726"/>
          </a:xfrm>
          <a:prstGeom prst="rect">
            <a:avLst/>
          </a:prstGeom>
        </p:spPr>
        <p:txBody>
          <a:bodyPr vert="horz" lIns="96661" tIns="48331" rIns="96661" bIns="48331" rtlCol="0" anchor="b"/>
          <a:lstStyle>
            <a:lvl1pPr algn="l">
              <a:defRPr sz="1300"/>
            </a:lvl1pPr>
          </a:lstStyle>
          <a:p>
            <a:endParaRPr lang="en-GB" dirty="0"/>
          </a:p>
        </p:txBody>
      </p:sp>
      <p:sp>
        <p:nvSpPr>
          <p:cNvPr id="5" name="Slide Number Placeholder 4"/>
          <p:cNvSpPr>
            <a:spLocks noGrp="1"/>
          </p:cNvSpPr>
          <p:nvPr>
            <p:ph type="sldNum" sz="quarter" idx="3"/>
          </p:nvPr>
        </p:nvSpPr>
        <p:spPr>
          <a:xfrm>
            <a:off x="4143587" y="9119474"/>
            <a:ext cx="3169920" cy="481726"/>
          </a:xfrm>
          <a:prstGeom prst="rect">
            <a:avLst/>
          </a:prstGeom>
        </p:spPr>
        <p:txBody>
          <a:bodyPr vert="horz" lIns="96661" tIns="48331" rIns="96661" bIns="48331" rtlCol="0" anchor="b"/>
          <a:lstStyle>
            <a:lvl1pPr algn="r">
              <a:defRPr sz="1300"/>
            </a:lvl1pPr>
          </a:lstStyle>
          <a:p>
            <a:fld id="{424273E6-5D5A-48A8-A01E-682DEC55A2D8}" type="slidenum">
              <a:rPr lang="en-GB" smtClean="0"/>
              <a:t>‹#›</a:t>
            </a:fld>
            <a:endParaRPr lang="en-GB" dirty="0"/>
          </a:p>
        </p:txBody>
      </p:sp>
    </p:spTree>
    <p:extLst>
      <p:ext uri="{BB962C8B-B14F-4D97-AF65-F5344CB8AC3E}">
        <p14:creationId xmlns:p14="http://schemas.microsoft.com/office/powerpoint/2010/main" val="4474485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Notes Placeholder 4"/>
          <p:cNvSpPr>
            <a:spLocks noGrp="1"/>
          </p:cNvSpPr>
          <p:nvPr>
            <p:ph type="body" sz="quarter" idx="3"/>
          </p:nvPr>
        </p:nvSpPr>
        <p:spPr>
          <a:xfrm>
            <a:off x="731520" y="4620577"/>
            <a:ext cx="5852160" cy="3780474"/>
          </a:xfrm>
          <a:prstGeom prst="rect">
            <a:avLst/>
          </a:prstGeom>
        </p:spPr>
        <p:txBody>
          <a:bodyPr vert="horz" lIns="96661" tIns="48331" rIns="96661" bIns="48331"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F4ADF510-92B0-49DE-9C99-E21626351E91}" type="slidenum">
              <a:rPr lang="en-GB" smtClean="0"/>
              <a:t>‹#›</a:t>
            </a:fld>
            <a:endParaRPr lang="en-GB" dirty="0"/>
          </a:p>
        </p:txBody>
      </p:sp>
      <p:sp>
        <p:nvSpPr>
          <p:cNvPr id="9" name="Slide Image Placeholder 8"/>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1440" tIns="45720" rIns="91440" bIns="45720" rtlCol="0" anchor="ctr"/>
          <a:lstStyle/>
          <a:p>
            <a:endParaRPr lang="en-CA" dirty="0"/>
          </a:p>
        </p:txBody>
      </p:sp>
      <p:sp>
        <p:nvSpPr>
          <p:cNvPr id="10" name="Date Placeholder 9"/>
          <p:cNvSpPr>
            <a:spLocks noGrp="1"/>
          </p:cNvSpPr>
          <p:nvPr>
            <p:ph type="dt" idx="1"/>
          </p:nvPr>
        </p:nvSpPr>
        <p:spPr>
          <a:xfrm>
            <a:off x="4143375" y="0"/>
            <a:ext cx="3170238" cy="481013"/>
          </a:xfrm>
          <a:prstGeom prst="rect">
            <a:avLst/>
          </a:prstGeom>
        </p:spPr>
        <p:txBody>
          <a:bodyPr vert="horz" lIns="91440" tIns="45720" rIns="91440" bIns="45720" rtlCol="0"/>
          <a:lstStyle>
            <a:lvl1pPr algn="r">
              <a:defRPr sz="1200"/>
            </a:lvl1pPr>
          </a:lstStyle>
          <a:p>
            <a:fld id="{7F16E709-3CBF-4AEC-B2D3-7632660A4A07}" type="datetimeFigureOut">
              <a:rPr lang="en-CA" smtClean="0"/>
              <a:t>2018-05-25</a:t>
            </a:fld>
            <a:endParaRPr lang="en-CA" dirty="0"/>
          </a:p>
        </p:txBody>
      </p:sp>
    </p:spTree>
    <p:extLst>
      <p:ext uri="{BB962C8B-B14F-4D97-AF65-F5344CB8AC3E}">
        <p14:creationId xmlns:p14="http://schemas.microsoft.com/office/powerpoint/2010/main" val="1616494730"/>
      </p:ext>
    </p:extLst>
  </p:cSld>
  <p:clrMap bg1="lt1" tx1="dk1" bg2="lt2" tx2="dk2" accent1="accent1" accent2="accent2" accent3="accent3" accent4="accent4" accent5="accent5" accent6="accent6" hlink="hlink" folHlink="folHlink"/>
  <p:notesStyle>
    <a:lvl1pPr marL="0" algn="l" defTabSz="913956" rtl="0" eaLnBrk="1" latinLnBrk="0" hangingPunct="1">
      <a:lnSpc>
        <a:spcPts val="1400"/>
      </a:lnSpc>
      <a:spcAft>
        <a:spcPts val="600"/>
      </a:spcAft>
      <a:defRPr sz="1200" kern="1200">
        <a:solidFill>
          <a:schemeClr val="tx1"/>
        </a:solidFill>
        <a:latin typeface="+mn-lt"/>
        <a:ea typeface="+mn-ea"/>
        <a:cs typeface="+mn-cs"/>
      </a:defRPr>
    </a:lvl1pPr>
    <a:lvl2pPr marL="456977" algn="l" defTabSz="913956" rtl="0" eaLnBrk="1" latinLnBrk="0" hangingPunct="1">
      <a:lnSpc>
        <a:spcPts val="1400"/>
      </a:lnSpc>
      <a:spcAft>
        <a:spcPts val="600"/>
      </a:spcAft>
      <a:defRPr sz="1200" kern="1200">
        <a:solidFill>
          <a:schemeClr val="tx1"/>
        </a:solidFill>
        <a:latin typeface="+mn-lt"/>
        <a:ea typeface="+mn-ea"/>
        <a:cs typeface="+mn-cs"/>
      </a:defRPr>
    </a:lvl2pPr>
    <a:lvl3pPr marL="913956" algn="l" defTabSz="913956" rtl="0" eaLnBrk="1" latinLnBrk="0" hangingPunct="1">
      <a:lnSpc>
        <a:spcPts val="1400"/>
      </a:lnSpc>
      <a:spcAft>
        <a:spcPts val="600"/>
      </a:spcAft>
      <a:defRPr sz="1200" kern="1200">
        <a:solidFill>
          <a:schemeClr val="tx1"/>
        </a:solidFill>
        <a:latin typeface="+mn-lt"/>
        <a:ea typeface="+mn-ea"/>
        <a:cs typeface="+mn-cs"/>
      </a:defRPr>
    </a:lvl3pPr>
    <a:lvl4pPr marL="1370932" algn="l" defTabSz="913956" rtl="0" eaLnBrk="1" latinLnBrk="0" hangingPunct="1">
      <a:lnSpc>
        <a:spcPts val="1400"/>
      </a:lnSpc>
      <a:spcAft>
        <a:spcPts val="600"/>
      </a:spcAft>
      <a:defRPr sz="1200" kern="1200">
        <a:solidFill>
          <a:schemeClr val="tx1"/>
        </a:solidFill>
        <a:latin typeface="+mn-lt"/>
        <a:ea typeface="+mn-ea"/>
        <a:cs typeface="+mn-cs"/>
      </a:defRPr>
    </a:lvl4pPr>
    <a:lvl5pPr marL="1827911" algn="l" defTabSz="913956" rtl="0" eaLnBrk="1" latinLnBrk="0" hangingPunct="1">
      <a:lnSpc>
        <a:spcPts val="1400"/>
      </a:lnSpc>
      <a:spcAft>
        <a:spcPts val="600"/>
      </a:spcAft>
      <a:defRPr sz="1200" kern="1200">
        <a:solidFill>
          <a:schemeClr val="tx1"/>
        </a:solidFill>
        <a:latin typeface="+mn-lt"/>
        <a:ea typeface="+mn-ea"/>
        <a:cs typeface="+mn-cs"/>
      </a:defRPr>
    </a:lvl5pPr>
    <a:lvl6pPr marL="2284888" algn="l" defTabSz="913956" rtl="0" eaLnBrk="1" latinLnBrk="0" hangingPunct="1">
      <a:defRPr sz="1200" kern="1200">
        <a:solidFill>
          <a:schemeClr val="tx1"/>
        </a:solidFill>
        <a:latin typeface="+mn-lt"/>
        <a:ea typeface="+mn-ea"/>
        <a:cs typeface="+mn-cs"/>
      </a:defRPr>
    </a:lvl6pPr>
    <a:lvl7pPr marL="2741865" algn="l" defTabSz="913956" rtl="0" eaLnBrk="1" latinLnBrk="0" hangingPunct="1">
      <a:defRPr sz="1200" kern="1200">
        <a:solidFill>
          <a:schemeClr val="tx1"/>
        </a:solidFill>
        <a:latin typeface="+mn-lt"/>
        <a:ea typeface="+mn-ea"/>
        <a:cs typeface="+mn-cs"/>
      </a:defRPr>
    </a:lvl7pPr>
    <a:lvl8pPr marL="3198843" algn="l" defTabSz="913956" rtl="0" eaLnBrk="1" latinLnBrk="0" hangingPunct="1">
      <a:defRPr sz="1200" kern="1200">
        <a:solidFill>
          <a:schemeClr val="tx1"/>
        </a:solidFill>
        <a:latin typeface="+mn-lt"/>
        <a:ea typeface="+mn-ea"/>
        <a:cs typeface="+mn-cs"/>
      </a:defRPr>
    </a:lvl8pPr>
    <a:lvl9pPr marL="3655820" algn="l" defTabSz="913956"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7875" y="1200150"/>
            <a:ext cx="5759450" cy="3240088"/>
          </a:xfrm>
          <a:prstGeom prst="rect">
            <a:avLst/>
          </a:prstGeo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ADF510-92B0-49DE-9C99-E21626351E91}" type="slidenum">
              <a:rPr lang="en-GB" smtClean="0"/>
              <a:t>1</a:t>
            </a:fld>
            <a:endParaRPr lang="en-GB" dirty="0"/>
          </a:p>
        </p:txBody>
      </p:sp>
    </p:spTree>
    <p:extLst>
      <p:ext uri="{BB962C8B-B14F-4D97-AF65-F5344CB8AC3E}">
        <p14:creationId xmlns:p14="http://schemas.microsoft.com/office/powerpoint/2010/main" val="33455986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7875" y="1200150"/>
            <a:ext cx="5759450" cy="3240088"/>
          </a:xfrm>
          <a:prstGeom prst="rect">
            <a:avLst/>
          </a:prstGeom>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F4ADF510-92B0-49DE-9C99-E21626351E91}" type="slidenum">
              <a:rPr lang="en-GB" smtClean="0"/>
              <a:t>10</a:t>
            </a:fld>
            <a:endParaRPr lang="en-GB" dirty="0"/>
          </a:p>
        </p:txBody>
      </p:sp>
    </p:spTree>
    <p:extLst>
      <p:ext uri="{BB962C8B-B14F-4D97-AF65-F5344CB8AC3E}">
        <p14:creationId xmlns:p14="http://schemas.microsoft.com/office/powerpoint/2010/main" val="27461669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ADF510-92B0-49DE-9C99-E21626351E91}" type="slidenum">
              <a:rPr lang="en-GB" smtClean="0"/>
              <a:t>11</a:t>
            </a:fld>
            <a:endParaRPr lang="en-GB" dirty="0"/>
          </a:p>
        </p:txBody>
      </p:sp>
    </p:spTree>
    <p:extLst>
      <p:ext uri="{BB962C8B-B14F-4D97-AF65-F5344CB8AC3E}">
        <p14:creationId xmlns:p14="http://schemas.microsoft.com/office/powerpoint/2010/main" val="15003590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7875" y="1200150"/>
            <a:ext cx="5759450" cy="3240088"/>
          </a:xfrm>
          <a:prstGeom prst="rect">
            <a:avLst/>
          </a:prstGeom>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F4ADF510-92B0-49DE-9C99-E21626351E91}" type="slidenum">
              <a:rPr lang="en-GB" smtClean="0"/>
              <a:t>12</a:t>
            </a:fld>
            <a:endParaRPr lang="en-GB" dirty="0"/>
          </a:p>
        </p:txBody>
      </p:sp>
    </p:spTree>
    <p:extLst>
      <p:ext uri="{BB962C8B-B14F-4D97-AF65-F5344CB8AC3E}">
        <p14:creationId xmlns:p14="http://schemas.microsoft.com/office/powerpoint/2010/main" val="29998417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7875" y="1200150"/>
            <a:ext cx="5759450" cy="3240088"/>
          </a:xfrm>
          <a:prstGeom prst="rect">
            <a:avLst/>
          </a:prstGeom>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F4ADF510-92B0-49DE-9C99-E21626351E91}" type="slidenum">
              <a:rPr lang="en-GB" smtClean="0"/>
              <a:t>13</a:t>
            </a:fld>
            <a:endParaRPr lang="en-GB" dirty="0"/>
          </a:p>
        </p:txBody>
      </p:sp>
    </p:spTree>
    <p:extLst>
      <p:ext uri="{BB962C8B-B14F-4D97-AF65-F5344CB8AC3E}">
        <p14:creationId xmlns:p14="http://schemas.microsoft.com/office/powerpoint/2010/main" val="8692647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7875" y="1200150"/>
            <a:ext cx="5759450" cy="3240088"/>
          </a:xfrm>
          <a:prstGeom prst="rect">
            <a:avLst/>
          </a:prstGeom>
        </p:spPr>
      </p:sp>
      <p:sp>
        <p:nvSpPr>
          <p:cNvPr id="3" name="Notes Placeholder 2"/>
          <p:cNvSpPr>
            <a:spLocks noGrp="1"/>
          </p:cNvSpPr>
          <p:nvPr>
            <p:ph type="body" idx="1"/>
          </p:nvPr>
        </p:nvSpPr>
        <p:spPr/>
        <p:txBody>
          <a:bodyPr/>
          <a:lstStyle/>
          <a:p>
            <a:r>
              <a:rPr lang="en-US" b="0" dirty="0"/>
              <a:t>See: http://gfc.ucdavis.edu/profiles/rst/bfa.html.</a:t>
            </a:r>
          </a:p>
        </p:txBody>
      </p:sp>
      <p:sp>
        <p:nvSpPr>
          <p:cNvPr id="4" name="Slide Number Placeholder 3"/>
          <p:cNvSpPr>
            <a:spLocks noGrp="1"/>
          </p:cNvSpPr>
          <p:nvPr>
            <p:ph type="sldNum" sz="quarter" idx="10"/>
          </p:nvPr>
        </p:nvSpPr>
        <p:spPr/>
        <p:txBody>
          <a:bodyPr/>
          <a:lstStyle/>
          <a:p>
            <a:fld id="{F4ADF510-92B0-49DE-9C99-E21626351E91}" type="slidenum">
              <a:rPr lang="en-GB" smtClean="0"/>
              <a:t>14</a:t>
            </a:fld>
            <a:endParaRPr lang="en-GB" dirty="0"/>
          </a:p>
        </p:txBody>
      </p:sp>
    </p:spTree>
    <p:extLst>
      <p:ext uri="{BB962C8B-B14F-4D97-AF65-F5344CB8AC3E}">
        <p14:creationId xmlns:p14="http://schemas.microsoft.com/office/powerpoint/2010/main" val="32317903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7875" y="1200150"/>
            <a:ext cx="5759450" cy="3240088"/>
          </a:xfrm>
          <a:prstGeom prst="rect">
            <a:avLst/>
          </a:prstGeom>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F4ADF510-92B0-49DE-9C99-E21626351E91}" type="slidenum">
              <a:rPr lang="en-GB" smtClean="0"/>
              <a:t>15</a:t>
            </a:fld>
            <a:endParaRPr lang="en-GB" dirty="0"/>
          </a:p>
        </p:txBody>
      </p:sp>
    </p:spTree>
    <p:extLst>
      <p:ext uri="{BB962C8B-B14F-4D97-AF65-F5344CB8AC3E}">
        <p14:creationId xmlns:p14="http://schemas.microsoft.com/office/powerpoint/2010/main" val="1967722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7875" y="1200150"/>
            <a:ext cx="5759450" cy="3240088"/>
          </a:xfrm>
          <a:prstGeom prst="rect">
            <a:avLst/>
          </a:prstGeom>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F4ADF510-92B0-49DE-9C99-E21626351E91}" type="slidenum">
              <a:rPr lang="en-GB" smtClean="0"/>
              <a:t>16</a:t>
            </a:fld>
            <a:endParaRPr lang="en-GB" dirty="0"/>
          </a:p>
        </p:txBody>
      </p:sp>
    </p:spTree>
    <p:extLst>
      <p:ext uri="{BB962C8B-B14F-4D97-AF65-F5344CB8AC3E}">
        <p14:creationId xmlns:p14="http://schemas.microsoft.com/office/powerpoint/2010/main" val="12956867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F4ADF510-92B0-49DE-9C99-E21626351E91}" type="slidenum">
              <a:rPr lang="en-GB" smtClean="0"/>
              <a:t>17</a:t>
            </a:fld>
            <a:endParaRPr lang="en-GB" dirty="0"/>
          </a:p>
        </p:txBody>
      </p:sp>
    </p:spTree>
    <p:extLst>
      <p:ext uri="{BB962C8B-B14F-4D97-AF65-F5344CB8AC3E}">
        <p14:creationId xmlns:p14="http://schemas.microsoft.com/office/powerpoint/2010/main" val="19644829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F4ADF510-92B0-49DE-9C99-E21626351E91}" type="slidenum">
              <a:rPr lang="en-GB" smtClean="0"/>
              <a:t>18</a:t>
            </a:fld>
            <a:endParaRPr lang="en-GB" dirty="0"/>
          </a:p>
        </p:txBody>
      </p:sp>
    </p:spTree>
    <p:extLst>
      <p:ext uri="{BB962C8B-B14F-4D97-AF65-F5344CB8AC3E}">
        <p14:creationId xmlns:p14="http://schemas.microsoft.com/office/powerpoint/2010/main" val="7149207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F4ADF510-92B0-49DE-9C99-E21626351E91}" type="slidenum">
              <a:rPr lang="en-GB" smtClean="0"/>
              <a:t>19</a:t>
            </a:fld>
            <a:endParaRPr lang="en-GB" dirty="0"/>
          </a:p>
        </p:txBody>
      </p:sp>
    </p:spTree>
    <p:extLst>
      <p:ext uri="{BB962C8B-B14F-4D97-AF65-F5344CB8AC3E}">
        <p14:creationId xmlns:p14="http://schemas.microsoft.com/office/powerpoint/2010/main" val="41803640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7875" y="1200150"/>
            <a:ext cx="5759450" cy="3240088"/>
          </a:xfrm>
          <a:prstGeom prst="rect">
            <a:avLst/>
          </a:prstGeom>
        </p:spPr>
      </p:sp>
      <p:sp>
        <p:nvSpPr>
          <p:cNvPr id="3" name="Notes Placeholder 2"/>
          <p:cNvSpPr>
            <a:spLocks noGrp="1"/>
          </p:cNvSpPr>
          <p:nvPr>
            <p:ph type="body" idx="1"/>
          </p:nvPr>
        </p:nvSpPr>
        <p:spPr/>
        <p:txBody>
          <a:bodyPr/>
          <a:lstStyle/>
          <a:p>
            <a:endParaRPr lang="en-US" sz="2100" dirty="0"/>
          </a:p>
        </p:txBody>
      </p:sp>
      <p:sp>
        <p:nvSpPr>
          <p:cNvPr id="4" name="Slide Number Placeholder 3"/>
          <p:cNvSpPr>
            <a:spLocks noGrp="1"/>
          </p:cNvSpPr>
          <p:nvPr>
            <p:ph type="sldNum" sz="quarter" idx="10"/>
          </p:nvPr>
        </p:nvSpPr>
        <p:spPr/>
        <p:txBody>
          <a:bodyPr/>
          <a:lstStyle/>
          <a:p>
            <a:fld id="{F4ADF510-92B0-49DE-9C99-E21626351E91}" type="slidenum">
              <a:rPr lang="en-GB" smtClean="0"/>
              <a:t>2</a:t>
            </a:fld>
            <a:endParaRPr lang="en-GB" dirty="0"/>
          </a:p>
        </p:txBody>
      </p:sp>
    </p:spTree>
    <p:extLst>
      <p:ext uri="{BB962C8B-B14F-4D97-AF65-F5344CB8AC3E}">
        <p14:creationId xmlns:p14="http://schemas.microsoft.com/office/powerpoint/2010/main" val="9918602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3DAFE692-A452-4BAE-960A-0BEE44D3FC26}" type="slidenum">
              <a:rPr lang="en-GB" smtClean="0"/>
              <a:t>20</a:t>
            </a:fld>
            <a:endParaRPr lang="en-GB" dirty="0"/>
          </a:p>
        </p:txBody>
      </p:sp>
    </p:spTree>
    <p:extLst>
      <p:ext uri="{BB962C8B-B14F-4D97-AF65-F5344CB8AC3E}">
        <p14:creationId xmlns:p14="http://schemas.microsoft.com/office/powerpoint/2010/main" val="26557479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3DAFE692-A452-4BAE-960A-0BEE44D3FC26}" type="slidenum">
              <a:rPr lang="en-GB" smtClean="0"/>
              <a:t>21</a:t>
            </a:fld>
            <a:endParaRPr lang="en-GB" dirty="0"/>
          </a:p>
        </p:txBody>
      </p:sp>
    </p:spTree>
    <p:extLst>
      <p:ext uri="{BB962C8B-B14F-4D97-AF65-F5344CB8AC3E}">
        <p14:creationId xmlns:p14="http://schemas.microsoft.com/office/powerpoint/2010/main" val="2775513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3DAFE692-A452-4BAE-960A-0BEE44D3FC26}" type="slidenum">
              <a:rPr lang="en-GB" smtClean="0"/>
              <a:t>22</a:t>
            </a:fld>
            <a:endParaRPr lang="en-GB" dirty="0"/>
          </a:p>
        </p:txBody>
      </p:sp>
    </p:spTree>
    <p:extLst>
      <p:ext uri="{BB962C8B-B14F-4D97-AF65-F5344CB8AC3E}">
        <p14:creationId xmlns:p14="http://schemas.microsoft.com/office/powerpoint/2010/main" val="425528336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3DAFE692-A452-4BAE-960A-0BEE44D3FC26}" type="slidenum">
              <a:rPr lang="en-GB" smtClean="0"/>
              <a:t>23</a:t>
            </a:fld>
            <a:endParaRPr lang="en-GB" dirty="0"/>
          </a:p>
        </p:txBody>
      </p:sp>
    </p:spTree>
    <p:extLst>
      <p:ext uri="{BB962C8B-B14F-4D97-AF65-F5344CB8AC3E}">
        <p14:creationId xmlns:p14="http://schemas.microsoft.com/office/powerpoint/2010/main" val="39859701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7875" y="1200150"/>
            <a:ext cx="5759450" cy="3240088"/>
          </a:xfrm>
          <a:prstGeom prst="rect">
            <a:avLst/>
          </a:prstGeom>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10"/>
          </p:nvPr>
        </p:nvSpPr>
        <p:spPr/>
        <p:txBody>
          <a:bodyPr/>
          <a:lstStyle/>
          <a:p>
            <a:fld id="{F4ADF510-92B0-49DE-9C99-E21626351E91}" type="slidenum">
              <a:rPr lang="en-GB" smtClean="0"/>
              <a:t>24</a:t>
            </a:fld>
            <a:endParaRPr lang="en-GB" dirty="0"/>
          </a:p>
        </p:txBody>
      </p:sp>
    </p:spTree>
    <p:extLst>
      <p:ext uri="{BB962C8B-B14F-4D97-AF65-F5344CB8AC3E}">
        <p14:creationId xmlns:p14="http://schemas.microsoft.com/office/powerpoint/2010/main" val="8471210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7875" y="1200150"/>
            <a:ext cx="5759450" cy="3240088"/>
          </a:xfrm>
          <a:prstGeom prst="rect">
            <a:avLst/>
          </a:prstGeo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ADF510-92B0-49DE-9C99-E21626351E91}" type="slidenum">
              <a:rPr lang="en-GB" smtClean="0">
                <a:solidFill>
                  <a:prstClr val="black"/>
                </a:solidFill>
              </a:rPr>
              <a:pPr/>
              <a:t>25</a:t>
            </a:fld>
            <a:endParaRPr lang="en-GB" dirty="0">
              <a:solidFill>
                <a:prstClr val="black"/>
              </a:solidFill>
            </a:endParaRPr>
          </a:p>
        </p:txBody>
      </p:sp>
    </p:spTree>
    <p:extLst>
      <p:ext uri="{BB962C8B-B14F-4D97-AF65-F5344CB8AC3E}">
        <p14:creationId xmlns:p14="http://schemas.microsoft.com/office/powerpoint/2010/main" val="217869405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7875" y="1200150"/>
            <a:ext cx="5759450" cy="3240088"/>
          </a:xfrm>
          <a:prstGeom prst="rect">
            <a:avLst/>
          </a:prstGeo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ADF510-92B0-49DE-9C99-E21626351E91}" type="slidenum">
              <a:rPr lang="en-GB" smtClean="0">
                <a:solidFill>
                  <a:prstClr val="black"/>
                </a:solidFill>
              </a:rPr>
              <a:pPr/>
              <a:t>26</a:t>
            </a:fld>
            <a:endParaRPr lang="en-GB" dirty="0">
              <a:solidFill>
                <a:prstClr val="black"/>
              </a:solidFill>
            </a:endParaRPr>
          </a:p>
        </p:txBody>
      </p:sp>
    </p:spTree>
    <p:extLst>
      <p:ext uri="{BB962C8B-B14F-4D97-AF65-F5344CB8AC3E}">
        <p14:creationId xmlns:p14="http://schemas.microsoft.com/office/powerpoint/2010/main" val="245071671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7875" y="1200150"/>
            <a:ext cx="5759450" cy="3240088"/>
          </a:xfrm>
          <a:prstGeom prst="rect">
            <a:avLst/>
          </a:prstGeom>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10"/>
          </p:nvPr>
        </p:nvSpPr>
        <p:spPr/>
        <p:txBody>
          <a:bodyPr/>
          <a:lstStyle/>
          <a:p>
            <a:fld id="{F4ADF510-92B0-49DE-9C99-E21626351E91}" type="slidenum">
              <a:rPr lang="en-GB" smtClean="0"/>
              <a:t>27</a:t>
            </a:fld>
            <a:endParaRPr lang="en-GB" dirty="0"/>
          </a:p>
        </p:txBody>
      </p:sp>
    </p:spTree>
    <p:extLst>
      <p:ext uri="{BB962C8B-B14F-4D97-AF65-F5344CB8AC3E}">
        <p14:creationId xmlns:p14="http://schemas.microsoft.com/office/powerpoint/2010/main" val="109083587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7875" y="1200150"/>
            <a:ext cx="5759450" cy="3240088"/>
          </a:xfrm>
          <a:prstGeom prst="rect">
            <a:avLst/>
          </a:prstGeom>
        </p:spPr>
      </p:sp>
      <p:sp>
        <p:nvSpPr>
          <p:cNvPr id="3" name="Notes Placeholder 2"/>
          <p:cNvSpPr>
            <a:spLocks noGrp="1"/>
          </p:cNvSpPr>
          <p:nvPr>
            <p:ph type="body" idx="1"/>
          </p:nvPr>
        </p:nvSpPr>
        <p:spPr/>
        <p:txBody>
          <a:bodyPr/>
          <a:lstStyle/>
          <a:p>
            <a:r>
              <a:rPr lang="en-US" sz="1200" dirty="0"/>
              <a:t>Scenarios are wettest or driest for the region as a whole. Countries are affected differently, which results in variations </a:t>
            </a:r>
            <a:r>
              <a:rPr lang="en-US" dirty="0"/>
              <a:t>in</a:t>
            </a:r>
            <a:r>
              <a:rPr lang="en-US" sz="1200" dirty="0"/>
              <a:t> electricity trade potential across the region. </a:t>
            </a:r>
          </a:p>
          <a:p>
            <a:r>
              <a:rPr lang="en-US" sz="1200" dirty="0"/>
              <a:t>In terms of cost, a wet scenario would lower generation costs to a degree for most of the model horizon, but a dry scenario would substantially increase generation costs for the majority of the model horizon. Energy planning needs to account for such vulnerabilities </a:t>
            </a:r>
            <a:r>
              <a:rPr lang="en-US" dirty="0"/>
              <a:t>from</a:t>
            </a:r>
            <a:r>
              <a:rPr lang="en-US" sz="1200" dirty="0"/>
              <a:t> climate change. </a:t>
            </a:r>
          </a:p>
        </p:txBody>
      </p:sp>
      <p:sp>
        <p:nvSpPr>
          <p:cNvPr id="4" name="Slide Number Placeholder 3"/>
          <p:cNvSpPr>
            <a:spLocks noGrp="1"/>
          </p:cNvSpPr>
          <p:nvPr>
            <p:ph type="sldNum" sz="quarter" idx="10"/>
          </p:nvPr>
        </p:nvSpPr>
        <p:spPr/>
        <p:txBody>
          <a:bodyPr/>
          <a:lstStyle/>
          <a:p>
            <a:fld id="{F4ADF510-92B0-49DE-9C99-E21626351E91}" type="slidenum">
              <a:rPr lang="en-GB" smtClean="0"/>
              <a:t>28</a:t>
            </a:fld>
            <a:endParaRPr lang="en-GB" dirty="0"/>
          </a:p>
        </p:txBody>
      </p:sp>
    </p:spTree>
    <p:extLst>
      <p:ext uri="{BB962C8B-B14F-4D97-AF65-F5344CB8AC3E}">
        <p14:creationId xmlns:p14="http://schemas.microsoft.com/office/powerpoint/2010/main" val="326585854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7875" y="1200150"/>
            <a:ext cx="5759450" cy="3240088"/>
          </a:xfrm>
          <a:prstGeom prst="rect">
            <a:avLst/>
          </a:prstGeom>
        </p:spPr>
      </p:sp>
      <p:sp>
        <p:nvSpPr>
          <p:cNvPr id="3" name="Notes Placeholder 2"/>
          <p:cNvSpPr>
            <a:spLocks noGrp="1"/>
          </p:cNvSpPr>
          <p:nvPr>
            <p:ph type="body" idx="1"/>
          </p:nvPr>
        </p:nvSpPr>
        <p:spPr/>
        <p:txBody>
          <a:bodyPr/>
          <a:lstStyle/>
          <a:p>
            <a:endParaRPr lang="en-US" b="0" baseline="0" dirty="0"/>
          </a:p>
        </p:txBody>
      </p:sp>
      <p:sp>
        <p:nvSpPr>
          <p:cNvPr id="4" name="Slide Number Placeholder 3"/>
          <p:cNvSpPr>
            <a:spLocks noGrp="1"/>
          </p:cNvSpPr>
          <p:nvPr>
            <p:ph type="sldNum" sz="quarter" idx="10"/>
          </p:nvPr>
        </p:nvSpPr>
        <p:spPr/>
        <p:txBody>
          <a:bodyPr/>
          <a:lstStyle/>
          <a:p>
            <a:fld id="{F4ADF510-92B0-49DE-9C99-E21626351E91}" type="slidenum">
              <a:rPr lang="en-GB" smtClean="0"/>
              <a:t>29</a:t>
            </a:fld>
            <a:endParaRPr lang="en-GB" dirty="0"/>
          </a:p>
        </p:txBody>
      </p:sp>
    </p:spTree>
    <p:extLst>
      <p:ext uri="{BB962C8B-B14F-4D97-AF65-F5344CB8AC3E}">
        <p14:creationId xmlns:p14="http://schemas.microsoft.com/office/powerpoint/2010/main" val="167046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7875" y="1200150"/>
            <a:ext cx="5759450" cy="3240088"/>
          </a:xfrm>
          <a:prstGeom prst="rect">
            <a:avLst/>
          </a:prstGeom>
        </p:spPr>
      </p:sp>
      <p:sp>
        <p:nvSpPr>
          <p:cNvPr id="3" name="Notes Placeholder 2"/>
          <p:cNvSpPr>
            <a:spLocks noGrp="1"/>
          </p:cNvSpPr>
          <p:nvPr>
            <p:ph type="body" idx="1"/>
          </p:nvPr>
        </p:nvSpPr>
        <p:spPr/>
        <p:txBody>
          <a:bodyPr/>
          <a:lstStyle/>
          <a:p>
            <a:endParaRPr lang="en-US" sz="2100" dirty="0"/>
          </a:p>
        </p:txBody>
      </p:sp>
      <p:sp>
        <p:nvSpPr>
          <p:cNvPr id="4" name="Slide Number Placeholder 3"/>
          <p:cNvSpPr>
            <a:spLocks noGrp="1"/>
          </p:cNvSpPr>
          <p:nvPr>
            <p:ph type="sldNum" sz="quarter" idx="10"/>
          </p:nvPr>
        </p:nvSpPr>
        <p:spPr/>
        <p:txBody>
          <a:bodyPr/>
          <a:lstStyle/>
          <a:p>
            <a:fld id="{F4ADF510-92B0-49DE-9C99-E21626351E91}" type="slidenum">
              <a:rPr lang="en-GB" smtClean="0"/>
              <a:t>3</a:t>
            </a:fld>
            <a:endParaRPr lang="en-GB" dirty="0"/>
          </a:p>
        </p:txBody>
      </p:sp>
    </p:spTree>
    <p:extLst>
      <p:ext uri="{BB962C8B-B14F-4D97-AF65-F5344CB8AC3E}">
        <p14:creationId xmlns:p14="http://schemas.microsoft.com/office/powerpoint/2010/main" val="378289487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7875" y="1200150"/>
            <a:ext cx="5759450" cy="3240088"/>
          </a:xfrm>
          <a:prstGeom prst="rect">
            <a:avLst/>
          </a:prstGeom>
        </p:spPr>
      </p:sp>
      <p:sp>
        <p:nvSpPr>
          <p:cNvPr id="3" name="Notes Placeholder 2"/>
          <p:cNvSpPr>
            <a:spLocks noGrp="1"/>
          </p:cNvSpPr>
          <p:nvPr>
            <p:ph type="body" idx="1"/>
          </p:nvPr>
        </p:nvSpPr>
        <p:spPr/>
        <p:txBody>
          <a:bodyPr/>
          <a:lstStyle/>
          <a:p>
            <a:endParaRPr lang="en-US" b="0" baseline="0" dirty="0"/>
          </a:p>
        </p:txBody>
      </p:sp>
      <p:sp>
        <p:nvSpPr>
          <p:cNvPr id="4" name="Slide Number Placeholder 3"/>
          <p:cNvSpPr>
            <a:spLocks noGrp="1"/>
          </p:cNvSpPr>
          <p:nvPr>
            <p:ph type="sldNum" sz="quarter" idx="10"/>
          </p:nvPr>
        </p:nvSpPr>
        <p:spPr/>
        <p:txBody>
          <a:bodyPr/>
          <a:lstStyle/>
          <a:p>
            <a:fld id="{F4ADF510-92B0-49DE-9C99-E21626351E91}" type="slidenum">
              <a:rPr lang="en-GB" smtClean="0"/>
              <a:t>30</a:t>
            </a:fld>
            <a:endParaRPr lang="en-GB" dirty="0"/>
          </a:p>
        </p:txBody>
      </p:sp>
    </p:spTree>
    <p:extLst>
      <p:ext uri="{BB962C8B-B14F-4D97-AF65-F5344CB8AC3E}">
        <p14:creationId xmlns:p14="http://schemas.microsoft.com/office/powerpoint/2010/main" val="379454740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7875" y="1200150"/>
            <a:ext cx="5759450" cy="3240088"/>
          </a:xfrm>
          <a:prstGeom prst="rect">
            <a:avLst/>
          </a:prstGeom>
        </p:spPr>
      </p:sp>
      <p:sp>
        <p:nvSpPr>
          <p:cNvPr id="3" name="Notes Placeholder 2"/>
          <p:cNvSpPr>
            <a:spLocks noGrp="1"/>
          </p:cNvSpPr>
          <p:nvPr>
            <p:ph type="body" idx="1"/>
          </p:nvPr>
        </p:nvSpPr>
        <p:spPr/>
        <p:txBody>
          <a:bodyPr/>
          <a:lstStyle/>
          <a:p>
            <a:endParaRPr lang="en-US" b="0" baseline="0" dirty="0"/>
          </a:p>
        </p:txBody>
      </p:sp>
      <p:sp>
        <p:nvSpPr>
          <p:cNvPr id="4" name="Slide Number Placeholder 3"/>
          <p:cNvSpPr>
            <a:spLocks noGrp="1"/>
          </p:cNvSpPr>
          <p:nvPr>
            <p:ph type="sldNum" sz="quarter" idx="10"/>
          </p:nvPr>
        </p:nvSpPr>
        <p:spPr/>
        <p:txBody>
          <a:bodyPr/>
          <a:lstStyle/>
          <a:p>
            <a:fld id="{F4ADF510-92B0-49DE-9C99-E21626351E91}" type="slidenum">
              <a:rPr lang="en-GB" smtClean="0"/>
              <a:t>31</a:t>
            </a:fld>
            <a:endParaRPr lang="en-GB" dirty="0"/>
          </a:p>
        </p:txBody>
      </p:sp>
    </p:spTree>
    <p:extLst>
      <p:ext uri="{BB962C8B-B14F-4D97-AF65-F5344CB8AC3E}">
        <p14:creationId xmlns:p14="http://schemas.microsoft.com/office/powerpoint/2010/main" val="381634325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7875" y="1200150"/>
            <a:ext cx="5759450" cy="3240088"/>
          </a:xfrm>
          <a:prstGeom prst="rect">
            <a:avLst/>
          </a:prstGeom>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10"/>
          </p:nvPr>
        </p:nvSpPr>
        <p:spPr/>
        <p:txBody>
          <a:bodyPr/>
          <a:lstStyle/>
          <a:p>
            <a:fld id="{F4ADF510-92B0-49DE-9C99-E21626351E91}" type="slidenum">
              <a:rPr lang="en-GB" smtClean="0"/>
              <a:t>32</a:t>
            </a:fld>
            <a:endParaRPr lang="en-GB" dirty="0"/>
          </a:p>
        </p:txBody>
      </p:sp>
    </p:spTree>
    <p:extLst>
      <p:ext uri="{BB962C8B-B14F-4D97-AF65-F5344CB8AC3E}">
        <p14:creationId xmlns:p14="http://schemas.microsoft.com/office/powerpoint/2010/main" val="387751788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F4ADF510-92B0-49DE-9C99-E21626351E91}" type="slidenum">
              <a:rPr lang="en-GB" smtClean="0"/>
              <a:t>33</a:t>
            </a:fld>
            <a:endParaRPr lang="en-GB" dirty="0"/>
          </a:p>
        </p:txBody>
      </p:sp>
    </p:spTree>
    <p:extLst>
      <p:ext uri="{BB962C8B-B14F-4D97-AF65-F5344CB8AC3E}">
        <p14:creationId xmlns:p14="http://schemas.microsoft.com/office/powerpoint/2010/main" val="8799469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7875" y="1200150"/>
            <a:ext cx="5759450" cy="3240088"/>
          </a:xfrm>
          <a:prstGeom prst="rect">
            <a:avLst/>
          </a:prstGeom>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10"/>
          </p:nvPr>
        </p:nvSpPr>
        <p:spPr/>
        <p:txBody>
          <a:bodyPr/>
          <a:lstStyle/>
          <a:p>
            <a:fld id="{F4ADF510-92B0-49DE-9C99-E21626351E91}" type="slidenum">
              <a:rPr lang="en-GB" smtClean="0"/>
              <a:t>4</a:t>
            </a:fld>
            <a:endParaRPr lang="en-GB" dirty="0"/>
          </a:p>
        </p:txBody>
      </p:sp>
    </p:spTree>
    <p:extLst>
      <p:ext uri="{BB962C8B-B14F-4D97-AF65-F5344CB8AC3E}">
        <p14:creationId xmlns:p14="http://schemas.microsoft.com/office/powerpoint/2010/main" val="16286021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7875" y="1200150"/>
            <a:ext cx="5759450" cy="3240088"/>
          </a:xfrm>
          <a:prstGeom prst="rect">
            <a:avLst/>
          </a:prstGeom>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10"/>
          </p:nvPr>
        </p:nvSpPr>
        <p:spPr/>
        <p:txBody>
          <a:bodyPr/>
          <a:lstStyle/>
          <a:p>
            <a:fld id="{F4ADF510-92B0-49DE-9C99-E21626351E91}" type="slidenum">
              <a:rPr lang="en-GB" smtClean="0"/>
              <a:t>5</a:t>
            </a:fld>
            <a:endParaRPr lang="en-GB" dirty="0"/>
          </a:p>
        </p:txBody>
      </p:sp>
    </p:spTree>
    <p:extLst>
      <p:ext uri="{BB962C8B-B14F-4D97-AF65-F5344CB8AC3E}">
        <p14:creationId xmlns:p14="http://schemas.microsoft.com/office/powerpoint/2010/main" val="25484712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7875" y="1200150"/>
            <a:ext cx="5759450" cy="3240088"/>
          </a:xfrm>
          <a:prstGeom prst="rect">
            <a:avLst/>
          </a:prstGeom>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10"/>
          </p:nvPr>
        </p:nvSpPr>
        <p:spPr/>
        <p:txBody>
          <a:bodyPr/>
          <a:lstStyle/>
          <a:p>
            <a:fld id="{F4ADF510-92B0-49DE-9C99-E21626351E91}" type="slidenum">
              <a:rPr lang="en-GB" smtClean="0"/>
              <a:t>6</a:t>
            </a:fld>
            <a:endParaRPr lang="en-GB" dirty="0"/>
          </a:p>
        </p:txBody>
      </p:sp>
    </p:spTree>
    <p:extLst>
      <p:ext uri="{BB962C8B-B14F-4D97-AF65-F5344CB8AC3E}">
        <p14:creationId xmlns:p14="http://schemas.microsoft.com/office/powerpoint/2010/main" val="10003753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F4ADF510-92B0-49DE-9C99-E21626351E91}" type="slidenum">
              <a:rPr lang="en-GB" smtClean="0"/>
              <a:t>7</a:t>
            </a:fld>
            <a:endParaRPr lang="en-GB" dirty="0"/>
          </a:p>
        </p:txBody>
      </p:sp>
    </p:spTree>
    <p:extLst>
      <p:ext uri="{BB962C8B-B14F-4D97-AF65-F5344CB8AC3E}">
        <p14:creationId xmlns:p14="http://schemas.microsoft.com/office/powerpoint/2010/main" val="12116521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7875" y="1200150"/>
            <a:ext cx="5759450" cy="3240088"/>
          </a:xfrm>
          <a:prstGeom prst="rect">
            <a:avLst/>
          </a:prstGeom>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10"/>
          </p:nvPr>
        </p:nvSpPr>
        <p:spPr/>
        <p:txBody>
          <a:bodyPr/>
          <a:lstStyle/>
          <a:p>
            <a:fld id="{F4ADF510-92B0-49DE-9C99-E21626351E91}" type="slidenum">
              <a:rPr lang="en-GB" smtClean="0"/>
              <a:t>8</a:t>
            </a:fld>
            <a:endParaRPr lang="en-GB" dirty="0"/>
          </a:p>
        </p:txBody>
      </p:sp>
    </p:spTree>
    <p:extLst>
      <p:ext uri="{BB962C8B-B14F-4D97-AF65-F5344CB8AC3E}">
        <p14:creationId xmlns:p14="http://schemas.microsoft.com/office/powerpoint/2010/main" val="32518564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7875" y="1200150"/>
            <a:ext cx="5759450" cy="3240088"/>
          </a:xfrm>
          <a:prstGeom prst="rect">
            <a:avLst/>
          </a:prstGeo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ADF510-92B0-49DE-9C99-E21626351E91}" type="slidenum">
              <a:rPr lang="en-GB" smtClean="0">
                <a:solidFill>
                  <a:prstClr val="black"/>
                </a:solidFill>
              </a:rPr>
              <a:pPr/>
              <a:t>9</a:t>
            </a:fld>
            <a:endParaRPr lang="en-GB" dirty="0">
              <a:solidFill>
                <a:prstClr val="black"/>
              </a:solidFill>
            </a:endParaRPr>
          </a:p>
        </p:txBody>
      </p:sp>
    </p:spTree>
    <p:extLst>
      <p:ext uri="{BB962C8B-B14F-4D97-AF65-F5344CB8AC3E}">
        <p14:creationId xmlns:p14="http://schemas.microsoft.com/office/powerpoint/2010/main" val="38370681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7" name="Date Placeholder 6"/>
          <p:cNvSpPr>
            <a:spLocks noGrp="1"/>
          </p:cNvSpPr>
          <p:nvPr>
            <p:ph type="dt" sz="half" idx="10"/>
          </p:nvPr>
        </p:nvSpPr>
        <p:spPr/>
        <p:txBody>
          <a:bodyPr/>
          <a:lstStyle/>
          <a:p>
            <a:fld id="{C66006FE-8858-49B2-8B87-26F14AAD223A}" type="datetime2">
              <a:rPr lang="en-US" smtClean="0"/>
              <a:t>Friday, May 25, 2018</a:t>
            </a:fld>
            <a:endParaRPr lang="en-US" dirty="0"/>
          </a:p>
        </p:txBody>
      </p:sp>
      <p:sp>
        <p:nvSpPr>
          <p:cNvPr id="8" name="Slide Number Placeholder 7"/>
          <p:cNvSpPr>
            <a:spLocks noGrp="1"/>
          </p:cNvSpPr>
          <p:nvPr>
            <p:ph type="sldNum" sz="quarter" idx="11"/>
          </p:nvPr>
        </p:nvSpPr>
        <p:spPr/>
        <p:txBody>
          <a:bodyPr/>
          <a:lstStyle/>
          <a:p>
            <a:fld id="{D18D0D83-F1B6-4004-B459-0B75880765E5}" type="slidenum">
              <a:rPr lang="en-US" smtClean="0"/>
              <a:t>‹#›</a:t>
            </a:fld>
            <a:endParaRPr lang="en-US" dirty="0"/>
          </a:p>
        </p:txBody>
      </p:sp>
    </p:spTree>
    <p:extLst>
      <p:ext uri="{BB962C8B-B14F-4D97-AF65-F5344CB8AC3E}">
        <p14:creationId xmlns:p14="http://schemas.microsoft.com/office/powerpoint/2010/main" val="26547739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838200" y="1825625"/>
            <a:ext cx="10515600" cy="4351338"/>
          </a:xfrm>
          <a:prstGeom prst="rect">
            <a:avLst/>
          </a:prstGeo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66A5FF9-A3FA-486B-AA91-9BE4E3F357CC}" type="datetime2">
              <a:rPr lang="en-US" smtClean="0"/>
              <a:t>Friday, May 25, 2018</a:t>
            </a:fld>
            <a:endParaRPr lang="en-US" dirty="0"/>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D18D0D83-F1B6-4004-B459-0B75880765E5}" type="slidenum">
              <a:rPr lang="en-US" smtClean="0"/>
              <a:t>‹#›</a:t>
            </a:fld>
            <a:endParaRPr lang="en-US" dirty="0"/>
          </a:p>
        </p:txBody>
      </p:sp>
    </p:spTree>
    <p:extLst>
      <p:ext uri="{BB962C8B-B14F-4D97-AF65-F5344CB8AC3E}">
        <p14:creationId xmlns:p14="http://schemas.microsoft.com/office/powerpoint/2010/main" val="35172176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a:prstGeom prst="rect">
            <a:avLst/>
          </a:prstGeo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F04218-2B5F-428E-84D1-C9C13AC707B7}" type="datetime2">
              <a:rPr lang="en-US" smtClean="0"/>
              <a:t>Friday, May 25, 2018</a:t>
            </a:fld>
            <a:endParaRPr lang="en-US" dirty="0"/>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D18D0D83-F1B6-4004-B459-0B75880765E5}" type="slidenum">
              <a:rPr lang="en-US" smtClean="0"/>
              <a:t>‹#›</a:t>
            </a:fld>
            <a:endParaRPr lang="en-US" dirty="0"/>
          </a:p>
        </p:txBody>
      </p:sp>
    </p:spTree>
    <p:extLst>
      <p:ext uri="{BB962C8B-B14F-4D97-AF65-F5344CB8AC3E}">
        <p14:creationId xmlns:p14="http://schemas.microsoft.com/office/powerpoint/2010/main" val="39480842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A06D76B-682B-487A-BA99-0774F422D236}" type="datetime2">
              <a:rPr lang="en-US" smtClean="0"/>
              <a:t>Friday, May 25, 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8E7A181-8241-4433-B622-E5AD31C56B6D}" type="slidenum">
              <a:rPr lang="en-US" smtClean="0"/>
              <a:t>‹#›</a:t>
            </a:fld>
            <a:endParaRPr lang="en-US" dirty="0"/>
          </a:p>
        </p:txBody>
      </p:sp>
    </p:spTree>
    <p:extLst>
      <p:ext uri="{BB962C8B-B14F-4D97-AF65-F5344CB8AC3E}">
        <p14:creationId xmlns:p14="http://schemas.microsoft.com/office/powerpoint/2010/main" val="38483796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BEA61F4-F062-4F15-B64F-7D5E71A6C625}" type="datetime2">
              <a:rPr lang="en-US" smtClean="0"/>
              <a:t>Friday, May 25, 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8E7A181-8241-4433-B622-E5AD31C56B6D}" type="slidenum">
              <a:rPr lang="en-US" smtClean="0"/>
              <a:t>‹#›</a:t>
            </a:fld>
            <a:endParaRPr lang="en-US" dirty="0"/>
          </a:p>
        </p:txBody>
      </p:sp>
    </p:spTree>
    <p:extLst>
      <p:ext uri="{BB962C8B-B14F-4D97-AF65-F5344CB8AC3E}">
        <p14:creationId xmlns:p14="http://schemas.microsoft.com/office/powerpoint/2010/main" val="35796359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6E8B95E-52B5-48F7-8746-64C6B6253E14}" type="datetime2">
              <a:rPr lang="en-US" smtClean="0"/>
              <a:t>Friday, May 25, 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8E7A181-8241-4433-B622-E5AD31C56B6D}" type="slidenum">
              <a:rPr lang="en-US" smtClean="0"/>
              <a:t>‹#›</a:t>
            </a:fld>
            <a:endParaRPr lang="en-US" dirty="0"/>
          </a:p>
        </p:txBody>
      </p:sp>
    </p:spTree>
    <p:extLst>
      <p:ext uri="{BB962C8B-B14F-4D97-AF65-F5344CB8AC3E}">
        <p14:creationId xmlns:p14="http://schemas.microsoft.com/office/powerpoint/2010/main" val="10138216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10F960B-D4E0-437C-AE18-EBF0BEED3787}" type="datetime2">
              <a:rPr lang="en-US" smtClean="0"/>
              <a:t>Friday, May 25, 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8E7A181-8241-4433-B622-E5AD31C56B6D}" type="slidenum">
              <a:rPr lang="en-US" smtClean="0"/>
              <a:t>‹#›</a:t>
            </a:fld>
            <a:endParaRPr lang="en-US" dirty="0"/>
          </a:p>
        </p:txBody>
      </p:sp>
    </p:spTree>
    <p:extLst>
      <p:ext uri="{BB962C8B-B14F-4D97-AF65-F5344CB8AC3E}">
        <p14:creationId xmlns:p14="http://schemas.microsoft.com/office/powerpoint/2010/main" val="41300680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DEEFDB0-0151-4355-A9B9-6B7A8EBF93BB}" type="datetime2">
              <a:rPr lang="en-US" smtClean="0"/>
              <a:t>Friday, May 25, 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8E7A181-8241-4433-B622-E5AD31C56B6D}" type="slidenum">
              <a:rPr lang="en-US" smtClean="0"/>
              <a:t>‹#›</a:t>
            </a:fld>
            <a:endParaRPr lang="en-US" dirty="0"/>
          </a:p>
        </p:txBody>
      </p:sp>
    </p:spTree>
    <p:extLst>
      <p:ext uri="{BB962C8B-B14F-4D97-AF65-F5344CB8AC3E}">
        <p14:creationId xmlns:p14="http://schemas.microsoft.com/office/powerpoint/2010/main" val="6202984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B219E3A-37A6-4EE6-80CF-EF4623AE700E}" type="datetime2">
              <a:rPr lang="en-US" smtClean="0"/>
              <a:t>Friday, May 25, 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8E7A181-8241-4433-B622-E5AD31C56B6D}" type="slidenum">
              <a:rPr lang="en-US" smtClean="0"/>
              <a:t>‹#›</a:t>
            </a:fld>
            <a:endParaRPr lang="en-US" dirty="0"/>
          </a:p>
        </p:txBody>
      </p:sp>
    </p:spTree>
    <p:extLst>
      <p:ext uri="{BB962C8B-B14F-4D97-AF65-F5344CB8AC3E}">
        <p14:creationId xmlns:p14="http://schemas.microsoft.com/office/powerpoint/2010/main" val="225032353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07EEA4-8D97-4B9E-A129-F40B410CBC24}" type="datetime2">
              <a:rPr lang="en-US" smtClean="0"/>
              <a:t>Friday, May 25, 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8E7A181-8241-4433-B622-E5AD31C56B6D}" type="slidenum">
              <a:rPr lang="en-US" smtClean="0"/>
              <a:t>‹#›</a:t>
            </a:fld>
            <a:endParaRPr lang="en-US" dirty="0"/>
          </a:p>
        </p:txBody>
      </p:sp>
    </p:spTree>
    <p:extLst>
      <p:ext uri="{BB962C8B-B14F-4D97-AF65-F5344CB8AC3E}">
        <p14:creationId xmlns:p14="http://schemas.microsoft.com/office/powerpoint/2010/main" val="94726416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655D845-2A6D-4BAE-995E-19E38C7E9397}" type="datetime2">
              <a:rPr lang="en-US" smtClean="0"/>
              <a:t>Friday, May 25, 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8E7A181-8241-4433-B622-E5AD31C56B6D}" type="slidenum">
              <a:rPr lang="en-US" smtClean="0"/>
              <a:t>‹#›</a:t>
            </a:fld>
            <a:endParaRPr lang="en-US" dirty="0"/>
          </a:p>
        </p:txBody>
      </p:sp>
    </p:spTree>
    <p:extLst>
      <p:ext uri="{BB962C8B-B14F-4D97-AF65-F5344CB8AC3E}">
        <p14:creationId xmlns:p14="http://schemas.microsoft.com/office/powerpoint/2010/main" val="27274106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838200" y="1825625"/>
            <a:ext cx="10515600"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B032B64-D814-4EC6-A01E-4FAE4B98D786}" type="datetime2">
              <a:rPr lang="en-US" smtClean="0"/>
              <a:t>Friday, May 25, 2018</a:t>
            </a:fld>
            <a:endParaRPr lang="en-US" dirty="0"/>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D18D0D83-F1B6-4004-B459-0B75880765E5}" type="slidenum">
              <a:rPr lang="en-US" smtClean="0"/>
              <a:t>‹#›</a:t>
            </a:fld>
            <a:endParaRPr lang="en-US" dirty="0"/>
          </a:p>
        </p:txBody>
      </p:sp>
    </p:spTree>
    <p:extLst>
      <p:ext uri="{BB962C8B-B14F-4D97-AF65-F5344CB8AC3E}">
        <p14:creationId xmlns:p14="http://schemas.microsoft.com/office/powerpoint/2010/main" val="183833153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B846890-C623-465A-AF51-B949A5152A55}" type="datetime2">
              <a:rPr lang="en-US" smtClean="0"/>
              <a:t>Friday, May 25, 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8E7A181-8241-4433-B622-E5AD31C56B6D}" type="slidenum">
              <a:rPr lang="en-US" smtClean="0"/>
              <a:t>‹#›</a:t>
            </a:fld>
            <a:endParaRPr lang="en-US" dirty="0"/>
          </a:p>
        </p:txBody>
      </p:sp>
    </p:spTree>
    <p:extLst>
      <p:ext uri="{BB962C8B-B14F-4D97-AF65-F5344CB8AC3E}">
        <p14:creationId xmlns:p14="http://schemas.microsoft.com/office/powerpoint/2010/main" val="284289482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DDFD075-3A04-4B88-B127-12C2D38D07AD}" type="datetime2">
              <a:rPr lang="en-US" smtClean="0"/>
              <a:t>Friday, May 25, 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8E7A181-8241-4433-B622-E5AD31C56B6D}" type="slidenum">
              <a:rPr lang="en-US" smtClean="0"/>
              <a:t>‹#›</a:t>
            </a:fld>
            <a:endParaRPr lang="en-US" dirty="0"/>
          </a:p>
        </p:txBody>
      </p:sp>
    </p:spTree>
    <p:extLst>
      <p:ext uri="{BB962C8B-B14F-4D97-AF65-F5344CB8AC3E}">
        <p14:creationId xmlns:p14="http://schemas.microsoft.com/office/powerpoint/2010/main" val="169417321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4B65DC0-9E4D-46C7-A857-62A399535A1B}" type="datetime2">
              <a:rPr lang="en-US" smtClean="0"/>
              <a:t>Friday, May 25, 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8E7A181-8241-4433-B622-E5AD31C56B6D}" type="slidenum">
              <a:rPr lang="en-US" smtClean="0"/>
              <a:t>‹#›</a:t>
            </a:fld>
            <a:endParaRPr lang="en-US" dirty="0"/>
          </a:p>
        </p:txBody>
      </p:sp>
    </p:spTree>
    <p:extLst>
      <p:ext uri="{BB962C8B-B14F-4D97-AF65-F5344CB8AC3E}">
        <p14:creationId xmlns:p14="http://schemas.microsoft.com/office/powerpoint/2010/main" val="14403093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ACBC951-B703-481A-A16A-7A2416AAD975}" type="datetime2">
              <a:rPr lang="en-US" smtClean="0"/>
              <a:t>Friday, May 25, 2018</a:t>
            </a:fld>
            <a:endParaRPr lang="en-US" dirty="0"/>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D18D0D83-F1B6-4004-B459-0B75880765E5}" type="slidenum">
              <a:rPr lang="en-US" smtClean="0"/>
              <a:t>‹#›</a:t>
            </a:fld>
            <a:endParaRPr lang="en-US" dirty="0"/>
          </a:p>
        </p:txBody>
      </p:sp>
    </p:spTree>
    <p:extLst>
      <p:ext uri="{BB962C8B-B14F-4D97-AF65-F5344CB8AC3E}">
        <p14:creationId xmlns:p14="http://schemas.microsoft.com/office/powerpoint/2010/main" val="15963498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9EA3529-11A6-45A2-A768-E669E40C8C1D}" type="datetime2">
              <a:rPr lang="en-US" smtClean="0"/>
              <a:t>Friday, May 25, 2018</a:t>
            </a:fld>
            <a:endParaRPr lang="en-US" dirty="0"/>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D18D0D83-F1B6-4004-B459-0B75880765E5}" type="slidenum">
              <a:rPr lang="en-US" smtClean="0"/>
              <a:t>‹#›</a:t>
            </a:fld>
            <a:endParaRPr lang="en-US" dirty="0"/>
          </a:p>
        </p:txBody>
      </p:sp>
    </p:spTree>
    <p:extLst>
      <p:ext uri="{BB962C8B-B14F-4D97-AF65-F5344CB8AC3E}">
        <p14:creationId xmlns:p14="http://schemas.microsoft.com/office/powerpoint/2010/main" val="31542227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0AFB0D3-4269-42F9-8629-3C82FD50EC61}" type="datetime2">
              <a:rPr lang="en-US" smtClean="0"/>
              <a:t>Friday, May 25, 2018</a:t>
            </a:fld>
            <a:endParaRPr lang="en-US" dirty="0"/>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9" name="Slide Number Placeholder 8"/>
          <p:cNvSpPr>
            <a:spLocks noGrp="1"/>
          </p:cNvSpPr>
          <p:nvPr>
            <p:ph type="sldNum" sz="quarter" idx="12"/>
          </p:nvPr>
        </p:nvSpPr>
        <p:spPr/>
        <p:txBody>
          <a:bodyPr/>
          <a:lstStyle/>
          <a:p>
            <a:fld id="{D18D0D83-F1B6-4004-B459-0B75880765E5}" type="slidenum">
              <a:rPr lang="en-US" smtClean="0"/>
              <a:t>‹#›</a:t>
            </a:fld>
            <a:endParaRPr lang="en-US" dirty="0"/>
          </a:p>
        </p:txBody>
      </p:sp>
    </p:spTree>
    <p:extLst>
      <p:ext uri="{BB962C8B-B14F-4D97-AF65-F5344CB8AC3E}">
        <p14:creationId xmlns:p14="http://schemas.microsoft.com/office/powerpoint/2010/main" val="20567042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p:txBody>
          <a:bodyPr/>
          <a:lstStyle/>
          <a:p>
            <a:fld id="{904AD604-04C9-42D4-B129-AD1507C0928E}" type="datetime2">
              <a:rPr lang="en-US" smtClean="0"/>
              <a:t>Friday, May 25, 2018</a:t>
            </a:fld>
            <a:endParaRPr lang="en-US" dirty="0"/>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5" name="Slide Number Placeholder 4"/>
          <p:cNvSpPr>
            <a:spLocks noGrp="1"/>
          </p:cNvSpPr>
          <p:nvPr>
            <p:ph type="sldNum" sz="quarter" idx="12"/>
          </p:nvPr>
        </p:nvSpPr>
        <p:spPr/>
        <p:txBody>
          <a:bodyPr/>
          <a:lstStyle/>
          <a:p>
            <a:fld id="{D18D0D83-F1B6-4004-B459-0B75880765E5}" type="slidenum">
              <a:rPr lang="en-US" smtClean="0"/>
              <a:t>‹#›</a:t>
            </a:fld>
            <a:endParaRPr lang="en-US" dirty="0"/>
          </a:p>
        </p:txBody>
      </p:sp>
    </p:spTree>
    <p:extLst>
      <p:ext uri="{BB962C8B-B14F-4D97-AF65-F5344CB8AC3E}">
        <p14:creationId xmlns:p14="http://schemas.microsoft.com/office/powerpoint/2010/main" val="32932357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1"/>
                </a:solidFill>
              </a:defRPr>
            </a:lvl1pPr>
          </a:lstStyle>
          <a:p>
            <a:fld id="{FA714B27-C9EC-4EC4-9884-64921AE41624}" type="datetime2">
              <a:rPr lang="en-US" smtClean="0"/>
              <a:t>Friday, May 25, 2018</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D18D0D83-F1B6-4004-B459-0B75880765E5}" type="slidenum">
              <a:rPr lang="en-US" smtClean="0"/>
              <a:pPr/>
              <a:t>‹#›</a:t>
            </a:fld>
            <a:endParaRPr lang="en-US" dirty="0"/>
          </a:p>
        </p:txBody>
      </p:sp>
    </p:spTree>
    <p:extLst>
      <p:ext uri="{BB962C8B-B14F-4D97-AF65-F5344CB8AC3E}">
        <p14:creationId xmlns:p14="http://schemas.microsoft.com/office/powerpoint/2010/main" val="21233641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D1E1DDC-9CD8-4398-8574-D9F499298E09}" type="datetime2">
              <a:rPr lang="en-US" smtClean="0"/>
              <a:t>Friday, May 25, 2018</a:t>
            </a:fld>
            <a:endParaRPr lang="en-US" dirty="0"/>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D18D0D83-F1B6-4004-B459-0B75880765E5}" type="slidenum">
              <a:rPr lang="en-US" smtClean="0"/>
              <a:t>‹#›</a:t>
            </a:fld>
            <a:endParaRPr lang="en-US" dirty="0"/>
          </a:p>
        </p:txBody>
      </p:sp>
    </p:spTree>
    <p:extLst>
      <p:ext uri="{BB962C8B-B14F-4D97-AF65-F5344CB8AC3E}">
        <p14:creationId xmlns:p14="http://schemas.microsoft.com/office/powerpoint/2010/main" val="39887970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163F4FA-0F20-4FE1-8A7B-75F4FD900A7E}" type="datetime2">
              <a:rPr lang="en-US" smtClean="0"/>
              <a:t>Friday, May 25, 2018</a:t>
            </a:fld>
            <a:endParaRPr lang="en-US" dirty="0"/>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D18D0D83-F1B6-4004-B459-0B75880765E5}" type="slidenum">
              <a:rPr lang="en-US" smtClean="0"/>
              <a:t>‹#›</a:t>
            </a:fld>
            <a:endParaRPr lang="en-US" dirty="0"/>
          </a:p>
        </p:txBody>
      </p:sp>
    </p:spTree>
    <p:extLst>
      <p:ext uri="{BB962C8B-B14F-4D97-AF65-F5344CB8AC3E}">
        <p14:creationId xmlns:p14="http://schemas.microsoft.com/office/powerpoint/2010/main" val="35598189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solidFill>
              </a:defRPr>
            </a:lvl1pPr>
          </a:lstStyle>
          <a:p>
            <a:fld id="{3882966D-5C0A-4A66-B3A7-A8AC9B913D0E}" type="datetime2">
              <a:rPr lang="en-US" smtClean="0"/>
              <a:t>Friday, May 25, 2018</a:t>
            </a:fld>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solidFill>
              </a:defRPr>
            </a:lvl1pPr>
          </a:lstStyle>
          <a:p>
            <a:fld id="{D18D0D83-F1B6-4004-B459-0B75880765E5}" type="slidenum">
              <a:rPr lang="en-US" smtClean="0"/>
              <a:pPr/>
              <a:t>‹#›</a:t>
            </a:fld>
            <a:endParaRPr lang="en-US" dirty="0"/>
          </a:p>
        </p:txBody>
      </p:sp>
    </p:spTree>
    <p:extLst>
      <p:ext uri="{BB962C8B-B14F-4D97-AF65-F5344CB8AC3E}">
        <p14:creationId xmlns:p14="http://schemas.microsoft.com/office/powerpoint/2010/main" val="902060664"/>
      </p:ext>
    </p:extLst>
  </p:cSld>
  <p:clrMap bg1="lt1" tx1="dk1" bg2="lt2" tx2="dk2" accent1="accent1" accent2="accent2" accent3="accent3" accent4="accent4" accent5="accent5" accent6="accent6" hlink="hlink" folHlink="folHlink"/>
  <p:sldLayoutIdLst>
    <p:sldLayoutId id="2147483806" r:id="rId1"/>
    <p:sldLayoutId id="2147483807" r:id="rId2"/>
    <p:sldLayoutId id="2147483808" r:id="rId3"/>
    <p:sldLayoutId id="2147483809" r:id="rId4"/>
    <p:sldLayoutId id="2147483810" r:id="rId5"/>
    <p:sldLayoutId id="2147483811" r:id="rId6"/>
    <p:sldLayoutId id="2147483812" r:id="rId7"/>
    <p:sldLayoutId id="2147483813" r:id="rId8"/>
    <p:sldLayoutId id="2147483814" r:id="rId9"/>
    <p:sldLayoutId id="2147483815" r:id="rId10"/>
    <p:sldLayoutId id="2147483816"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solidFill>
              </a:defRPr>
            </a:lvl1pPr>
          </a:lstStyle>
          <a:p>
            <a:fld id="{45996452-1103-461E-A222-49C650440277}" type="datetime2">
              <a:rPr lang="en-US" smtClean="0"/>
              <a:t>Friday, May 25, 2018</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solidFill>
              </a:defRPr>
            </a:lvl1pPr>
          </a:lstStyle>
          <a:p>
            <a:fld id="{38E7A181-8241-4433-B622-E5AD31C56B6D}" type="slidenum">
              <a:rPr lang="en-US" smtClean="0"/>
              <a:pPr/>
              <a:t>‹#›</a:t>
            </a:fld>
            <a:endParaRPr lang="en-US" dirty="0"/>
          </a:p>
        </p:txBody>
      </p:sp>
    </p:spTree>
    <p:extLst>
      <p:ext uri="{BB962C8B-B14F-4D97-AF65-F5344CB8AC3E}">
        <p14:creationId xmlns:p14="http://schemas.microsoft.com/office/powerpoint/2010/main" val="330409941"/>
      </p:ext>
    </p:extLst>
  </p:cSld>
  <p:clrMap bg1="lt1" tx1="dk1" bg2="lt2" tx2="dk2" accent1="accent1" accent2="accent2" accent3="accent3" accent4="accent4" accent5="accent5" accent6="accent6" hlink="hlink" folHlink="folHlink"/>
  <p:sldLayoutIdLst>
    <p:sldLayoutId id="2147483831" r:id="rId1"/>
    <p:sldLayoutId id="2147483832"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media/image84.png"/><Relationship Id="rId4" Type="http://schemas.openxmlformats.org/officeDocument/2006/relationships/image" Target="../media/image83.png"/></Relationships>
</file>

<file path=ppt/slides/_rels/slide11.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openxmlformats.org/officeDocument/2006/relationships/image" Target="../media/image84.png"/><Relationship Id="rId4" Type="http://schemas.openxmlformats.org/officeDocument/2006/relationships/image" Target="../media/image83.png"/></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chart" Target="../charts/chart5.xml"/></Relationships>
</file>

<file path=ppt/slides/_rels/slide19.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chart" Target="../charts/char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94.emf"/><Relationship Id="rId2" Type="http://schemas.openxmlformats.org/officeDocument/2006/relationships/notesSlide" Target="../notesSlides/notesSlide28.xml"/><Relationship Id="rId1" Type="http://schemas.openxmlformats.org/officeDocument/2006/relationships/slideLayout" Target="../slideLayouts/slideLayout7.xml"/><Relationship Id="rId4" Type="http://schemas.openxmlformats.org/officeDocument/2006/relationships/image" Target="../media/image95.emf"/></Relationships>
</file>

<file path=ppt/slides/_rels/slide29.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97.png"/><Relationship Id="rId2" Type="http://schemas.openxmlformats.org/officeDocument/2006/relationships/notesSlide" Target="../notesSlides/notesSlide30.xml"/><Relationship Id="rId1" Type="http://schemas.openxmlformats.org/officeDocument/2006/relationships/slideLayout" Target="../slideLayouts/slideLayout7.xml"/><Relationship Id="rId4" Type="http://schemas.openxmlformats.org/officeDocument/2006/relationships/image" Target="../media/image98.png"/></Relationships>
</file>

<file path=ppt/slides/_rels/slide31.xml.rels><?xml version="1.0" encoding="UTF-8" standalone="yes"?>
<Relationships xmlns="http://schemas.openxmlformats.org/package/2006/relationships"><Relationship Id="rId3" Type="http://schemas.openxmlformats.org/officeDocument/2006/relationships/image" Target="../media/image99.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6" Type="http://schemas.openxmlformats.org/officeDocument/2006/relationships/image" Target="../media/image26.png"/><Relationship Id="rId21" Type="http://schemas.openxmlformats.org/officeDocument/2006/relationships/image" Target="../media/image21.png"/><Relationship Id="rId42" Type="http://schemas.openxmlformats.org/officeDocument/2006/relationships/image" Target="../media/image42.png"/><Relationship Id="rId47" Type="http://schemas.openxmlformats.org/officeDocument/2006/relationships/image" Target="../media/image47.png"/><Relationship Id="rId63" Type="http://schemas.openxmlformats.org/officeDocument/2006/relationships/image" Target="../media/image63.png"/><Relationship Id="rId68" Type="http://schemas.openxmlformats.org/officeDocument/2006/relationships/image" Target="../media/image68.png"/><Relationship Id="rId16" Type="http://schemas.openxmlformats.org/officeDocument/2006/relationships/image" Target="../media/image16.png"/><Relationship Id="rId11" Type="http://schemas.openxmlformats.org/officeDocument/2006/relationships/image" Target="../media/image11.png"/><Relationship Id="rId24" Type="http://schemas.openxmlformats.org/officeDocument/2006/relationships/image" Target="../media/image24.png"/><Relationship Id="rId32" Type="http://schemas.openxmlformats.org/officeDocument/2006/relationships/image" Target="../media/image32.png"/><Relationship Id="rId37" Type="http://schemas.openxmlformats.org/officeDocument/2006/relationships/image" Target="../media/image37.png"/><Relationship Id="rId40" Type="http://schemas.openxmlformats.org/officeDocument/2006/relationships/image" Target="../media/image40.png"/><Relationship Id="rId45" Type="http://schemas.openxmlformats.org/officeDocument/2006/relationships/image" Target="../media/image45.png"/><Relationship Id="rId53" Type="http://schemas.openxmlformats.org/officeDocument/2006/relationships/image" Target="../media/image53.png"/><Relationship Id="rId58" Type="http://schemas.openxmlformats.org/officeDocument/2006/relationships/image" Target="../media/image58.png"/><Relationship Id="rId66" Type="http://schemas.openxmlformats.org/officeDocument/2006/relationships/image" Target="../media/image66.png"/><Relationship Id="rId74" Type="http://schemas.openxmlformats.org/officeDocument/2006/relationships/image" Target="../media/image74.png"/><Relationship Id="rId79" Type="http://schemas.openxmlformats.org/officeDocument/2006/relationships/image" Target="../media/image79.emf"/><Relationship Id="rId5" Type="http://schemas.openxmlformats.org/officeDocument/2006/relationships/image" Target="../media/image5.png"/><Relationship Id="rId61" Type="http://schemas.openxmlformats.org/officeDocument/2006/relationships/image" Target="../media/image61.png"/><Relationship Id="rId19" Type="http://schemas.openxmlformats.org/officeDocument/2006/relationships/image" Target="../media/image19.png"/><Relationship Id="rId14" Type="http://schemas.openxmlformats.org/officeDocument/2006/relationships/image" Target="../media/image14.png"/><Relationship Id="rId22" Type="http://schemas.openxmlformats.org/officeDocument/2006/relationships/image" Target="../media/image22.png"/><Relationship Id="rId27" Type="http://schemas.openxmlformats.org/officeDocument/2006/relationships/image" Target="../media/image27.png"/><Relationship Id="rId30" Type="http://schemas.openxmlformats.org/officeDocument/2006/relationships/image" Target="../media/image30.png"/><Relationship Id="rId35" Type="http://schemas.openxmlformats.org/officeDocument/2006/relationships/image" Target="../media/image35.png"/><Relationship Id="rId43" Type="http://schemas.openxmlformats.org/officeDocument/2006/relationships/image" Target="../media/image43.png"/><Relationship Id="rId48" Type="http://schemas.openxmlformats.org/officeDocument/2006/relationships/image" Target="../media/image48.png"/><Relationship Id="rId56" Type="http://schemas.openxmlformats.org/officeDocument/2006/relationships/image" Target="../media/image56.png"/><Relationship Id="rId64" Type="http://schemas.openxmlformats.org/officeDocument/2006/relationships/image" Target="../media/image64.png"/><Relationship Id="rId69" Type="http://schemas.openxmlformats.org/officeDocument/2006/relationships/image" Target="../media/image69.png"/><Relationship Id="rId77" Type="http://schemas.openxmlformats.org/officeDocument/2006/relationships/image" Target="../media/image77.emf"/><Relationship Id="rId8" Type="http://schemas.openxmlformats.org/officeDocument/2006/relationships/image" Target="../media/image8.png"/><Relationship Id="rId51" Type="http://schemas.openxmlformats.org/officeDocument/2006/relationships/image" Target="../media/image51.png"/><Relationship Id="rId72" Type="http://schemas.openxmlformats.org/officeDocument/2006/relationships/image" Target="../media/image72.png"/><Relationship Id="rId80" Type="http://schemas.openxmlformats.org/officeDocument/2006/relationships/image" Target="../media/image80.emf"/><Relationship Id="rId3" Type="http://schemas.openxmlformats.org/officeDocument/2006/relationships/image" Target="../media/image3.png"/><Relationship Id="rId12" Type="http://schemas.openxmlformats.org/officeDocument/2006/relationships/image" Target="../media/image12.png"/><Relationship Id="rId17" Type="http://schemas.openxmlformats.org/officeDocument/2006/relationships/image" Target="../media/image17.png"/><Relationship Id="rId25" Type="http://schemas.openxmlformats.org/officeDocument/2006/relationships/image" Target="../media/image25.png"/><Relationship Id="rId33" Type="http://schemas.openxmlformats.org/officeDocument/2006/relationships/image" Target="../media/image33.png"/><Relationship Id="rId38" Type="http://schemas.openxmlformats.org/officeDocument/2006/relationships/image" Target="../media/image38.png"/><Relationship Id="rId46" Type="http://schemas.openxmlformats.org/officeDocument/2006/relationships/image" Target="../media/image46.png"/><Relationship Id="rId59" Type="http://schemas.openxmlformats.org/officeDocument/2006/relationships/image" Target="../media/image59.png"/><Relationship Id="rId67" Type="http://schemas.openxmlformats.org/officeDocument/2006/relationships/image" Target="../media/image67.png"/><Relationship Id="rId20" Type="http://schemas.openxmlformats.org/officeDocument/2006/relationships/image" Target="../media/image20.png"/><Relationship Id="rId41" Type="http://schemas.openxmlformats.org/officeDocument/2006/relationships/image" Target="../media/image41.png"/><Relationship Id="rId54" Type="http://schemas.openxmlformats.org/officeDocument/2006/relationships/image" Target="../media/image54.png"/><Relationship Id="rId62" Type="http://schemas.openxmlformats.org/officeDocument/2006/relationships/image" Target="../media/image62.png"/><Relationship Id="rId70" Type="http://schemas.openxmlformats.org/officeDocument/2006/relationships/image" Target="../media/image70.png"/><Relationship Id="rId75" Type="http://schemas.openxmlformats.org/officeDocument/2006/relationships/image" Target="../media/image75.png"/><Relationship Id="rId1" Type="http://schemas.openxmlformats.org/officeDocument/2006/relationships/slideLayout" Target="../slideLayouts/slideLayout7.xml"/><Relationship Id="rId6" Type="http://schemas.openxmlformats.org/officeDocument/2006/relationships/image" Target="../media/image6.png"/><Relationship Id="rId15" Type="http://schemas.openxmlformats.org/officeDocument/2006/relationships/image" Target="../media/image15.png"/><Relationship Id="rId23" Type="http://schemas.openxmlformats.org/officeDocument/2006/relationships/image" Target="../media/image23.png"/><Relationship Id="rId28" Type="http://schemas.openxmlformats.org/officeDocument/2006/relationships/image" Target="../media/image28.png"/><Relationship Id="rId36" Type="http://schemas.openxmlformats.org/officeDocument/2006/relationships/image" Target="../media/image36.png"/><Relationship Id="rId49" Type="http://schemas.openxmlformats.org/officeDocument/2006/relationships/image" Target="../media/image49.png"/><Relationship Id="rId57" Type="http://schemas.openxmlformats.org/officeDocument/2006/relationships/image" Target="../media/image57.png"/><Relationship Id="rId10" Type="http://schemas.openxmlformats.org/officeDocument/2006/relationships/image" Target="../media/image10.png"/><Relationship Id="rId31" Type="http://schemas.openxmlformats.org/officeDocument/2006/relationships/image" Target="../media/image31.png"/><Relationship Id="rId44" Type="http://schemas.openxmlformats.org/officeDocument/2006/relationships/image" Target="../media/image44.png"/><Relationship Id="rId52" Type="http://schemas.openxmlformats.org/officeDocument/2006/relationships/image" Target="../media/image52.png"/><Relationship Id="rId60" Type="http://schemas.openxmlformats.org/officeDocument/2006/relationships/image" Target="../media/image60.png"/><Relationship Id="rId65" Type="http://schemas.openxmlformats.org/officeDocument/2006/relationships/image" Target="../media/image65.png"/><Relationship Id="rId73" Type="http://schemas.openxmlformats.org/officeDocument/2006/relationships/image" Target="../media/image73.png"/><Relationship Id="rId78" Type="http://schemas.openxmlformats.org/officeDocument/2006/relationships/image" Target="../media/image78.emf"/><Relationship Id="rId4" Type="http://schemas.openxmlformats.org/officeDocument/2006/relationships/image" Target="../media/image4.png"/><Relationship Id="rId9" Type="http://schemas.openxmlformats.org/officeDocument/2006/relationships/image" Target="../media/image9.png"/><Relationship Id="rId13" Type="http://schemas.openxmlformats.org/officeDocument/2006/relationships/image" Target="../media/image13.png"/><Relationship Id="rId18" Type="http://schemas.openxmlformats.org/officeDocument/2006/relationships/image" Target="../media/image18.png"/><Relationship Id="rId39" Type="http://schemas.openxmlformats.org/officeDocument/2006/relationships/image" Target="../media/image39.png"/><Relationship Id="rId34" Type="http://schemas.openxmlformats.org/officeDocument/2006/relationships/image" Target="../media/image34.png"/><Relationship Id="rId50" Type="http://schemas.openxmlformats.org/officeDocument/2006/relationships/image" Target="../media/image50.png"/><Relationship Id="rId55" Type="http://schemas.openxmlformats.org/officeDocument/2006/relationships/image" Target="../media/image55.png"/><Relationship Id="rId76" Type="http://schemas.openxmlformats.org/officeDocument/2006/relationships/image" Target="../media/image76.jpg"/><Relationship Id="rId7" Type="http://schemas.openxmlformats.org/officeDocument/2006/relationships/image" Target="../media/image7.png"/><Relationship Id="rId71" Type="http://schemas.openxmlformats.org/officeDocument/2006/relationships/image" Target="../media/image71.png"/><Relationship Id="rId2" Type="http://schemas.openxmlformats.org/officeDocument/2006/relationships/notesSlide" Target="../notesSlides/notesSlide7.xml"/><Relationship Id="rId29" Type="http://schemas.openxmlformats.org/officeDocument/2006/relationships/image" Target="../media/image29.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046"/>
            <a:ext cx="12192000" cy="68529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54504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able 10"/>
          <p:cNvGraphicFramePr>
            <a:graphicFrameLocks noGrp="1"/>
          </p:cNvGraphicFramePr>
          <p:nvPr>
            <p:extLst>
              <p:ext uri="{D42A27DB-BD31-4B8C-83A1-F6EECF244321}">
                <p14:modId xmlns:p14="http://schemas.microsoft.com/office/powerpoint/2010/main" val="1323942828"/>
              </p:ext>
            </p:extLst>
          </p:nvPr>
        </p:nvGraphicFramePr>
        <p:xfrm>
          <a:off x="2411750" y="579250"/>
          <a:ext cx="6720408" cy="5791200"/>
        </p:xfrm>
        <a:graphic>
          <a:graphicData uri="http://schemas.openxmlformats.org/drawingml/2006/table">
            <a:tbl>
              <a:tblPr firstRow="1" bandRow="1">
                <a:tableStyleId>{5C22544A-7EE6-4342-B048-85BDC9FD1C3A}</a:tableStyleId>
              </a:tblPr>
              <a:tblGrid>
                <a:gridCol w="2240136">
                  <a:extLst>
                    <a:ext uri="{9D8B030D-6E8A-4147-A177-3AD203B41FA5}">
                      <a16:colId xmlns:a16="http://schemas.microsoft.com/office/drawing/2014/main" val="20000"/>
                    </a:ext>
                  </a:extLst>
                </a:gridCol>
                <a:gridCol w="2240136">
                  <a:extLst>
                    <a:ext uri="{9D8B030D-6E8A-4147-A177-3AD203B41FA5}">
                      <a16:colId xmlns:a16="http://schemas.microsoft.com/office/drawing/2014/main" val="20001"/>
                    </a:ext>
                  </a:extLst>
                </a:gridCol>
                <a:gridCol w="2240136">
                  <a:extLst>
                    <a:ext uri="{9D8B030D-6E8A-4147-A177-3AD203B41FA5}">
                      <a16:colId xmlns:a16="http://schemas.microsoft.com/office/drawing/2014/main" val="20002"/>
                    </a:ext>
                  </a:extLst>
                </a:gridCol>
              </a:tblGrid>
              <a:tr h="572827">
                <a:tc gridSpan="3">
                  <a:txBody>
                    <a:bodyPr/>
                    <a:lstStyle/>
                    <a:p>
                      <a:pPr algn="ctr"/>
                      <a:r>
                        <a:rPr lang="en-GB" sz="1600" b="0" noProof="0" dirty="0"/>
                        <a:t>Figure 2: THE</a:t>
                      </a:r>
                      <a:r>
                        <a:rPr lang="en-GB" sz="1600" b="0" baseline="0" noProof="0" dirty="0"/>
                        <a:t> IMPACT OF TRANSFORMING TWO SUGAR PROCESSING PLANTS </a:t>
                      </a:r>
                    </a:p>
                    <a:p>
                      <a:pPr algn="ctr"/>
                      <a:r>
                        <a:rPr lang="en-GB" sz="1600" b="0" baseline="0" noProof="0" dirty="0"/>
                        <a:t>TO PRODUCE </a:t>
                      </a:r>
                      <a:r>
                        <a:rPr lang="en-GB" sz="1600" b="0" noProof="0" dirty="0"/>
                        <a:t>2</a:t>
                      </a:r>
                      <a:r>
                        <a:rPr lang="en-GB" sz="1600" b="0" baseline="30000" noProof="0" dirty="0"/>
                        <a:t>nd</a:t>
                      </a:r>
                      <a:r>
                        <a:rPr lang="en-GB" sz="1600" b="0" noProof="0" dirty="0"/>
                        <a:t> GENERATION</a:t>
                      </a:r>
                      <a:r>
                        <a:rPr lang="en-GB" sz="1600" b="0" baseline="0" noProof="0" dirty="0"/>
                        <a:t> ETHANOL (PROJECTED FOR 2020)</a:t>
                      </a:r>
                      <a:endParaRPr lang="en-GB" sz="1600" b="0" noProof="0" dirty="0"/>
                    </a:p>
                  </a:txBody>
                  <a:tcPr/>
                </a:tc>
                <a:tc hMerge="1">
                  <a:txBody>
                    <a:bodyPr/>
                    <a:lstStyle/>
                    <a:p>
                      <a:endParaRPr lang="en-GB" dirty="0"/>
                    </a:p>
                  </a:txBody>
                  <a:tcPr/>
                </a:tc>
                <a:tc hMerge="1">
                  <a:txBody>
                    <a:bodyPr/>
                    <a:lstStyle/>
                    <a:p>
                      <a:endParaRPr lang="en-GB" dirty="0"/>
                    </a:p>
                  </a:txBody>
                  <a:tcPr/>
                </a:tc>
                <a:extLst>
                  <a:ext uri="{0D108BD9-81ED-4DB2-BD59-A6C34878D82A}">
                    <a16:rowId xmlns:a16="http://schemas.microsoft.com/office/drawing/2014/main" val="10000"/>
                  </a:ext>
                </a:extLst>
              </a:tr>
              <a:tr h="409161">
                <a:tc>
                  <a:txBody>
                    <a:bodyPr/>
                    <a:lstStyle/>
                    <a:p>
                      <a:pPr algn="ctr"/>
                      <a:r>
                        <a:rPr lang="en-GB" sz="1400" b="1" baseline="0" noProof="0" dirty="0"/>
                        <a:t>Reduced fuel</a:t>
                      </a:r>
                      <a:r>
                        <a:rPr lang="en-GB" sz="1400" b="1" noProof="0" dirty="0"/>
                        <a:t> imports</a:t>
                      </a:r>
                    </a:p>
                  </a:txBody>
                  <a:tcPr anchor="ctr"/>
                </a:tc>
                <a:tc>
                  <a:txBody>
                    <a:bodyPr/>
                    <a:lstStyle/>
                    <a:p>
                      <a:pPr algn="ctr"/>
                      <a:r>
                        <a:rPr lang="en-GB" sz="1400" b="1" noProof="0" dirty="0"/>
                        <a:t>Reduced greenhouse gas</a:t>
                      </a:r>
                      <a:r>
                        <a:rPr lang="en-GB" sz="1400" b="1" baseline="0" noProof="0" dirty="0"/>
                        <a:t> emissions</a:t>
                      </a:r>
                      <a:endParaRPr lang="en-GB" sz="1400" b="1" noProof="0" dirty="0"/>
                    </a:p>
                  </a:txBody>
                  <a:tcPr anchor="ctr"/>
                </a:tc>
                <a:tc>
                  <a:txBody>
                    <a:bodyPr/>
                    <a:lstStyle/>
                    <a:p>
                      <a:pPr algn="ctr"/>
                      <a:r>
                        <a:rPr lang="en-GB" sz="1400" b="1" noProof="0" dirty="0"/>
                        <a:t>Reduced</a:t>
                      </a:r>
                      <a:r>
                        <a:rPr lang="en-GB" sz="1400" b="1" baseline="0" noProof="0" dirty="0"/>
                        <a:t> expenditures</a:t>
                      </a:r>
                      <a:endParaRPr lang="en-GB" sz="1400" b="1" noProof="0" dirty="0"/>
                    </a:p>
                  </a:txBody>
                  <a:tcPr anchor="ctr"/>
                </a:tc>
                <a:extLst>
                  <a:ext uri="{0D108BD9-81ED-4DB2-BD59-A6C34878D82A}">
                    <a16:rowId xmlns:a16="http://schemas.microsoft.com/office/drawing/2014/main" val="10001"/>
                  </a:ext>
                </a:extLst>
              </a:tr>
              <a:tr h="4266722">
                <a:tc>
                  <a:txBody>
                    <a:bodyPr/>
                    <a:lstStyle/>
                    <a:p>
                      <a:pPr algn="ctr"/>
                      <a:endParaRPr lang="en-GB" sz="1600" noProof="0" dirty="0"/>
                    </a:p>
                    <a:p>
                      <a:pPr algn="ctr"/>
                      <a:endParaRPr lang="en-GB" sz="1600" noProof="0" dirty="0"/>
                    </a:p>
                    <a:p>
                      <a:pPr algn="ctr"/>
                      <a:endParaRPr lang="en-GB" sz="1600" noProof="0" dirty="0"/>
                    </a:p>
                    <a:p>
                      <a:pPr algn="ctr"/>
                      <a:endParaRPr lang="en-GB" sz="1600" noProof="0" dirty="0"/>
                    </a:p>
                    <a:p>
                      <a:pPr algn="ctr"/>
                      <a:endParaRPr lang="en-GB" sz="1600" noProof="0" dirty="0"/>
                    </a:p>
                    <a:p>
                      <a:pPr algn="ctr"/>
                      <a:endParaRPr lang="en-GB" sz="1600" noProof="0" dirty="0"/>
                    </a:p>
                    <a:p>
                      <a:pPr algn="ctr"/>
                      <a:endParaRPr lang="en-GB" sz="1600" noProof="0" dirty="0"/>
                    </a:p>
                    <a:p>
                      <a:pPr algn="ctr"/>
                      <a:endParaRPr lang="en-GB" sz="1600" noProof="0" dirty="0"/>
                    </a:p>
                    <a:p>
                      <a:pPr algn="ctr"/>
                      <a:endParaRPr lang="en-GB" sz="1600" noProof="0" dirty="0"/>
                    </a:p>
                    <a:p>
                      <a:pPr algn="ctr"/>
                      <a:endParaRPr lang="en-GB" sz="1600" noProof="0" dirty="0"/>
                    </a:p>
                    <a:p>
                      <a:pPr algn="ctr"/>
                      <a:endParaRPr lang="en-GB" sz="1600" noProof="0" dirty="0"/>
                    </a:p>
                    <a:p>
                      <a:pPr algn="ctr"/>
                      <a:endParaRPr lang="en-GB" sz="1600" noProof="0" dirty="0"/>
                    </a:p>
                    <a:p>
                      <a:pPr algn="just"/>
                      <a:endParaRPr lang="en-US" sz="1100" kern="1200" dirty="0">
                        <a:solidFill>
                          <a:schemeClr val="dk1"/>
                        </a:solidFill>
                        <a:latin typeface="+mn-lt"/>
                        <a:ea typeface="+mn-ea"/>
                        <a:cs typeface="+mn-cs"/>
                      </a:endParaRPr>
                    </a:p>
                    <a:p>
                      <a:pPr marL="0" marR="0" indent="0" algn="just" defTabSz="914400" rtl="0" eaLnBrk="1" fontAlgn="auto" latinLnBrk="0" hangingPunct="1">
                        <a:lnSpc>
                          <a:spcPct val="100000"/>
                        </a:lnSpc>
                        <a:spcBef>
                          <a:spcPts val="0"/>
                        </a:spcBef>
                        <a:spcAft>
                          <a:spcPts val="0"/>
                        </a:spcAft>
                        <a:buClrTx/>
                        <a:buSzTx/>
                        <a:buFontTx/>
                        <a:buNone/>
                        <a:tabLst/>
                        <a:defRPr/>
                      </a:pPr>
                      <a:r>
                        <a:rPr lang="en-GB" sz="1100" b="1" kern="1200" dirty="0">
                          <a:solidFill>
                            <a:schemeClr val="dk1"/>
                          </a:solidFill>
                          <a:latin typeface="+mn-lt"/>
                          <a:ea typeface="+mn-ea"/>
                          <a:cs typeface="+mn-cs"/>
                        </a:rPr>
                        <a:t>Import </a:t>
                      </a:r>
                      <a:r>
                        <a:rPr lang="en-GB" sz="1100" b="1" kern="1200" noProof="0" dirty="0">
                          <a:solidFill>
                            <a:schemeClr val="dk1"/>
                          </a:solidFill>
                          <a:latin typeface="+mn-lt"/>
                          <a:ea typeface="+mn-ea"/>
                          <a:cs typeface="+mn-cs"/>
                        </a:rPr>
                        <a:t>dependence</a:t>
                      </a:r>
                      <a:r>
                        <a:rPr lang="en-GB" sz="1100" b="1" kern="1200" baseline="0" dirty="0">
                          <a:solidFill>
                            <a:schemeClr val="dk1"/>
                          </a:solidFill>
                          <a:latin typeface="+mn-lt"/>
                          <a:ea typeface="+mn-ea"/>
                          <a:cs typeface="+mn-cs"/>
                        </a:rPr>
                        <a:t> decreases. </a:t>
                      </a:r>
                      <a:r>
                        <a:rPr lang="en-GB" sz="1100" kern="1200" dirty="0">
                          <a:solidFill>
                            <a:schemeClr val="dk1"/>
                          </a:solidFill>
                          <a:latin typeface="+mn-lt"/>
                          <a:ea typeface="+mn-ea"/>
                          <a:cs typeface="+mn-cs"/>
                        </a:rPr>
                        <a:t>Gasoline imports are reduced as ethanol partly replaces gasoline use in the transport fleet.</a:t>
                      </a:r>
                      <a:r>
                        <a:rPr lang="en-GB" sz="1100" kern="1200" baseline="0" dirty="0">
                          <a:solidFill>
                            <a:schemeClr val="dk1"/>
                          </a:solidFill>
                          <a:latin typeface="+mn-lt"/>
                          <a:ea typeface="+mn-ea"/>
                          <a:cs typeface="+mn-cs"/>
                        </a:rPr>
                        <a:t> Some of the b</a:t>
                      </a:r>
                      <a:r>
                        <a:rPr lang="en-GB" sz="1100" baseline="0" noProof="0" dirty="0"/>
                        <a:t>agasse is now used for ethanol production instead of electricity generation. This needs to be compensated for by </a:t>
                      </a:r>
                      <a:r>
                        <a:rPr lang="en-GB" sz="1100" kern="1200" dirty="0">
                          <a:solidFill>
                            <a:schemeClr val="dk1"/>
                          </a:solidFill>
                          <a:latin typeface="+mn-lt"/>
                          <a:ea typeface="+mn-ea"/>
                          <a:cs typeface="+mn-cs"/>
                        </a:rPr>
                        <a:t>increases in coal and oil product imports.</a:t>
                      </a:r>
                      <a:endParaRPr lang="en-GB" sz="1100" noProof="0" dirty="0"/>
                    </a:p>
                  </a:txBody>
                  <a:tcPr/>
                </a:tc>
                <a:tc>
                  <a:txBody>
                    <a:bodyPr/>
                    <a:lstStyle/>
                    <a:p>
                      <a:pPr algn="ctr"/>
                      <a:endParaRPr lang="en-GB" sz="1600" noProof="0" dirty="0"/>
                    </a:p>
                    <a:p>
                      <a:pPr algn="ctr"/>
                      <a:endParaRPr lang="en-GB" sz="1600" noProof="0" dirty="0"/>
                    </a:p>
                    <a:p>
                      <a:pPr algn="ctr"/>
                      <a:endParaRPr lang="en-GB" sz="1600" noProof="0" dirty="0"/>
                    </a:p>
                    <a:p>
                      <a:pPr algn="ctr"/>
                      <a:endParaRPr lang="en-GB" sz="1600" noProof="0" dirty="0"/>
                    </a:p>
                    <a:p>
                      <a:pPr algn="ctr"/>
                      <a:endParaRPr lang="en-GB" sz="1600" noProof="0" dirty="0"/>
                    </a:p>
                    <a:p>
                      <a:pPr algn="ctr"/>
                      <a:endParaRPr lang="en-GB" sz="1600" noProof="0" dirty="0"/>
                    </a:p>
                    <a:p>
                      <a:pPr algn="ctr"/>
                      <a:endParaRPr lang="en-GB" sz="1600" noProof="0" dirty="0"/>
                    </a:p>
                    <a:p>
                      <a:pPr algn="ctr"/>
                      <a:endParaRPr lang="en-GB" sz="1600" noProof="0" dirty="0"/>
                    </a:p>
                    <a:p>
                      <a:pPr algn="ctr"/>
                      <a:endParaRPr lang="en-GB" sz="1600" noProof="0" dirty="0"/>
                    </a:p>
                    <a:p>
                      <a:pPr algn="ctr"/>
                      <a:endParaRPr lang="en-GB" sz="1600" noProof="0" dirty="0"/>
                    </a:p>
                    <a:p>
                      <a:pPr algn="ctr"/>
                      <a:endParaRPr lang="en-GB" sz="1600" noProof="0" dirty="0"/>
                    </a:p>
                    <a:p>
                      <a:pPr algn="ctr"/>
                      <a:endParaRPr lang="en-GB" sz="1600" noProof="0" dirty="0"/>
                    </a:p>
                    <a:p>
                      <a:pPr algn="just"/>
                      <a:endParaRPr lang="en-GB" sz="1100" noProof="0" dirty="0"/>
                    </a:p>
                    <a:p>
                      <a:pPr marL="0" marR="0" indent="0" algn="just" defTabSz="914400" rtl="0" eaLnBrk="1" fontAlgn="auto" latinLnBrk="0" hangingPunct="1">
                        <a:lnSpc>
                          <a:spcPct val="100000"/>
                        </a:lnSpc>
                        <a:spcBef>
                          <a:spcPts val="0"/>
                        </a:spcBef>
                        <a:spcAft>
                          <a:spcPts val="0"/>
                        </a:spcAft>
                        <a:buClrTx/>
                        <a:buSzTx/>
                        <a:buFontTx/>
                        <a:buNone/>
                        <a:tabLst/>
                        <a:defRPr/>
                      </a:pPr>
                      <a:r>
                        <a:rPr lang="en-GB" sz="1100" b="1" noProof="0" dirty="0"/>
                        <a:t>An overall reduction of greenhouse gas</a:t>
                      </a:r>
                      <a:r>
                        <a:rPr lang="en-GB" sz="1100" b="1" baseline="0" noProof="0" dirty="0"/>
                        <a:t> emissions </a:t>
                      </a:r>
                      <a:r>
                        <a:rPr lang="en-GB" sz="1100" b="1" noProof="0" dirty="0"/>
                        <a:t>occurs.</a:t>
                      </a:r>
                      <a:r>
                        <a:rPr lang="en-GB" sz="1100" b="1" baseline="0" noProof="0" dirty="0"/>
                        <a:t> </a:t>
                      </a:r>
                      <a:r>
                        <a:rPr lang="en-GB" sz="1100" baseline="0" noProof="0" dirty="0"/>
                        <a:t>Emissions are reduced in the transport sector and through reduced gasoline refining as gasoline is replaced by ethanol. The increased use of coal and oil (instead of bagasse) for electricity generation results in additional emissions.</a:t>
                      </a:r>
                      <a:r>
                        <a:rPr lang="en-GB" sz="1100" noProof="0" dirty="0"/>
                        <a:t> </a:t>
                      </a:r>
                    </a:p>
                  </a:txBody>
                  <a:tcPr/>
                </a:tc>
                <a:tc>
                  <a:txBody>
                    <a:bodyPr/>
                    <a:lstStyle/>
                    <a:p>
                      <a:pPr algn="ctr"/>
                      <a:endParaRPr lang="sv-SE" sz="1600" noProof="0" dirty="0"/>
                    </a:p>
                    <a:p>
                      <a:pPr algn="ctr"/>
                      <a:endParaRPr lang="sv-SE" sz="1600" noProof="0" dirty="0"/>
                    </a:p>
                    <a:p>
                      <a:pPr algn="ctr"/>
                      <a:endParaRPr lang="sv-SE" sz="1600" noProof="0" dirty="0"/>
                    </a:p>
                    <a:p>
                      <a:pPr algn="ctr"/>
                      <a:endParaRPr lang="sv-SE" sz="1600" noProof="0" dirty="0"/>
                    </a:p>
                    <a:p>
                      <a:pPr algn="ctr"/>
                      <a:endParaRPr lang="sv-SE" sz="1600" noProof="0" dirty="0"/>
                    </a:p>
                    <a:p>
                      <a:pPr algn="ctr"/>
                      <a:endParaRPr lang="sv-SE" sz="1600" noProof="0" dirty="0"/>
                    </a:p>
                    <a:p>
                      <a:pPr algn="ctr"/>
                      <a:endParaRPr lang="sv-SE" sz="1600" noProof="0" dirty="0"/>
                    </a:p>
                    <a:p>
                      <a:pPr algn="ctr"/>
                      <a:endParaRPr lang="sv-SE" sz="1600" noProof="0" dirty="0"/>
                    </a:p>
                    <a:p>
                      <a:pPr algn="ctr"/>
                      <a:endParaRPr lang="sv-SE" sz="1600" noProof="0" dirty="0"/>
                    </a:p>
                    <a:p>
                      <a:pPr algn="ctr"/>
                      <a:endParaRPr lang="sv-SE" sz="1600" noProof="0" dirty="0"/>
                    </a:p>
                    <a:p>
                      <a:pPr algn="ctr"/>
                      <a:endParaRPr lang="sv-SE" sz="1600" noProof="0" dirty="0"/>
                    </a:p>
                    <a:p>
                      <a:pPr algn="ctr"/>
                      <a:endParaRPr lang="sv-SE" sz="1600" noProof="0" dirty="0"/>
                    </a:p>
                    <a:p>
                      <a:pPr algn="just"/>
                      <a:endParaRPr lang="en-GB" sz="1100" noProof="0" dirty="0"/>
                    </a:p>
                    <a:p>
                      <a:pPr marL="0" marR="0" indent="0" algn="just" defTabSz="914400" rtl="0" eaLnBrk="1" fontAlgn="auto" latinLnBrk="0" hangingPunct="1">
                        <a:lnSpc>
                          <a:spcPct val="100000"/>
                        </a:lnSpc>
                        <a:spcBef>
                          <a:spcPts val="0"/>
                        </a:spcBef>
                        <a:spcAft>
                          <a:spcPts val="0"/>
                        </a:spcAft>
                        <a:buClrTx/>
                        <a:buSzTx/>
                        <a:buFontTx/>
                        <a:buNone/>
                        <a:tabLst/>
                        <a:defRPr/>
                      </a:pPr>
                      <a:r>
                        <a:rPr lang="en-GB" sz="1100" b="1" noProof="0" dirty="0"/>
                        <a:t>Ethanol</a:t>
                      </a:r>
                      <a:r>
                        <a:rPr lang="en-GB" sz="1100" b="1" baseline="0" noProof="0" dirty="0"/>
                        <a:t> production is economically beneficial. </a:t>
                      </a:r>
                      <a:r>
                        <a:rPr lang="en-GB" sz="1100" noProof="0" dirty="0"/>
                        <a:t>As some of the sugar is converted to ethanol,</a:t>
                      </a:r>
                      <a:r>
                        <a:rPr lang="en-GB" sz="1100" baseline="0" noProof="0" dirty="0"/>
                        <a:t> there are reduced</a:t>
                      </a:r>
                      <a:r>
                        <a:rPr lang="en-GB" sz="1100" noProof="0" dirty="0"/>
                        <a:t> expenditures for sugar refining</a:t>
                      </a:r>
                      <a:r>
                        <a:rPr lang="en-GB" sz="1100" baseline="0" noProof="0" dirty="0"/>
                        <a:t> and </a:t>
                      </a:r>
                      <a:r>
                        <a:rPr lang="en-GB" sz="1100" noProof="0" dirty="0"/>
                        <a:t>gasoline imports. This outweighs the </a:t>
                      </a:r>
                      <a:r>
                        <a:rPr lang="en-GB" sz="1100" baseline="0" noProof="0" dirty="0"/>
                        <a:t>costs associated with the ethanol production, the increases in oil and coal imports and the reduced sugar export earnings. </a:t>
                      </a:r>
                      <a:endParaRPr lang="en-GB" sz="1100" noProof="0" dirty="0"/>
                    </a:p>
                  </a:txBody>
                  <a:tcPr/>
                </a:tc>
                <a:extLst>
                  <a:ext uri="{0D108BD9-81ED-4DB2-BD59-A6C34878D82A}">
                    <a16:rowId xmlns:a16="http://schemas.microsoft.com/office/drawing/2014/main" val="10002"/>
                  </a:ext>
                </a:extLst>
              </a:tr>
            </a:tbl>
          </a:graphicData>
        </a:graphic>
      </p:graphicFrame>
      <p:pic>
        <p:nvPicPr>
          <p:cNvPr id="1028" name="Picture 4"/>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5853" t="15479" r="33323"/>
          <a:stretch/>
        </p:blipFill>
        <p:spPr bwMode="auto">
          <a:xfrm>
            <a:off x="7320137" y="1728001"/>
            <a:ext cx="1675181" cy="2434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Picture 3"/>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5980" t="13756" r="33139"/>
          <a:stretch/>
        </p:blipFill>
        <p:spPr bwMode="auto">
          <a:xfrm>
            <a:off x="5010546" y="2088001"/>
            <a:ext cx="1691472" cy="24838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 name="Picture 2"/>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7191" t="13365" r="30024" b="1337"/>
          <a:stretch/>
        </p:blipFill>
        <p:spPr bwMode="auto">
          <a:xfrm>
            <a:off x="2815182" y="2132856"/>
            <a:ext cx="1634899" cy="24565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1399595" y="2601613"/>
            <a:ext cx="880369" cy="338554"/>
          </a:xfrm>
          <a:prstGeom prst="rect">
            <a:avLst/>
          </a:prstGeom>
          <a:noFill/>
        </p:spPr>
        <p:txBody>
          <a:bodyPr wrap="none" rtlCol="0">
            <a:spAutoFit/>
          </a:bodyPr>
          <a:lstStyle/>
          <a:p>
            <a:r>
              <a:rPr lang="sv-SE" sz="1600" dirty="0">
                <a:solidFill>
                  <a:schemeClr val="tx1">
                    <a:lumMod val="65000"/>
                    <a:lumOff val="35000"/>
                  </a:schemeClr>
                </a:solidFill>
              </a:rPr>
              <a:t>Baseline</a:t>
            </a:r>
            <a:endParaRPr lang="en-GB" sz="1600" dirty="0">
              <a:solidFill>
                <a:schemeClr val="tx1">
                  <a:lumMod val="65000"/>
                  <a:lumOff val="35000"/>
                </a:schemeClr>
              </a:solidFill>
            </a:endParaRPr>
          </a:p>
        </p:txBody>
      </p:sp>
      <p:sp>
        <p:nvSpPr>
          <p:cNvPr id="10" name="TextBox 9"/>
          <p:cNvSpPr txBox="1"/>
          <p:nvPr/>
        </p:nvSpPr>
        <p:spPr>
          <a:xfrm rot="16200000">
            <a:off x="6442647" y="3309388"/>
            <a:ext cx="1281120" cy="215444"/>
          </a:xfrm>
          <a:prstGeom prst="rect">
            <a:avLst/>
          </a:prstGeom>
          <a:noFill/>
        </p:spPr>
        <p:txBody>
          <a:bodyPr wrap="none" rtlCol="0">
            <a:spAutoFit/>
          </a:bodyPr>
          <a:lstStyle/>
          <a:p>
            <a:r>
              <a:rPr lang="sv-SE" sz="800" b="1" dirty="0">
                <a:solidFill>
                  <a:schemeClr val="tx1">
                    <a:lumMod val="65000"/>
                    <a:lumOff val="35000"/>
                  </a:schemeClr>
                </a:solidFill>
                <a:latin typeface="Arial" pitchFamily="34" charset="0"/>
                <a:cs typeface="Arial" pitchFamily="34" charset="0"/>
              </a:rPr>
              <a:t>[1000 US$ - Real 2005]</a:t>
            </a:r>
            <a:endParaRPr lang="en-GB" sz="800" b="1" dirty="0">
              <a:solidFill>
                <a:schemeClr val="tx1">
                  <a:lumMod val="65000"/>
                  <a:lumOff val="35000"/>
                </a:schemeClr>
              </a:solidFill>
              <a:latin typeface="Arial" pitchFamily="34" charset="0"/>
              <a:cs typeface="Arial" pitchFamily="34" charset="0"/>
            </a:endParaRPr>
          </a:p>
        </p:txBody>
      </p:sp>
      <p:sp>
        <p:nvSpPr>
          <p:cNvPr id="15" name="TextBox 14"/>
          <p:cNvSpPr txBox="1"/>
          <p:nvPr/>
        </p:nvSpPr>
        <p:spPr>
          <a:xfrm>
            <a:off x="5563200" y="4149660"/>
            <a:ext cx="1036856" cy="215444"/>
          </a:xfrm>
          <a:prstGeom prst="rect">
            <a:avLst/>
          </a:prstGeom>
          <a:noFill/>
        </p:spPr>
        <p:txBody>
          <a:bodyPr wrap="square" rtlCol="0">
            <a:spAutoFit/>
          </a:bodyPr>
          <a:lstStyle/>
          <a:p>
            <a:pPr algn="ctr"/>
            <a:r>
              <a:rPr lang="sv-SE" sz="800" b="1" dirty="0">
                <a:solidFill>
                  <a:schemeClr val="tx1">
                    <a:lumMod val="75000"/>
                    <a:lumOff val="25000"/>
                  </a:schemeClr>
                </a:solidFill>
                <a:latin typeface="Arial" pitchFamily="34" charset="0"/>
                <a:cs typeface="Arial" pitchFamily="34" charset="0"/>
              </a:rPr>
              <a:t>Gasoline refining</a:t>
            </a:r>
            <a:endParaRPr lang="en-GB" sz="800" b="1" dirty="0">
              <a:solidFill>
                <a:schemeClr val="tx1">
                  <a:lumMod val="75000"/>
                  <a:lumOff val="25000"/>
                </a:schemeClr>
              </a:solidFill>
              <a:latin typeface="Arial" pitchFamily="34" charset="0"/>
              <a:cs typeface="Arial" pitchFamily="34" charset="0"/>
            </a:endParaRPr>
          </a:p>
        </p:txBody>
      </p:sp>
      <p:sp>
        <p:nvSpPr>
          <p:cNvPr id="16" name="TextBox 15"/>
          <p:cNvSpPr txBox="1"/>
          <p:nvPr/>
        </p:nvSpPr>
        <p:spPr>
          <a:xfrm>
            <a:off x="5476800" y="2132856"/>
            <a:ext cx="1205134" cy="215444"/>
          </a:xfrm>
          <a:prstGeom prst="rect">
            <a:avLst/>
          </a:prstGeom>
          <a:noFill/>
        </p:spPr>
        <p:txBody>
          <a:bodyPr wrap="square" rtlCol="0">
            <a:spAutoFit/>
          </a:bodyPr>
          <a:lstStyle/>
          <a:p>
            <a:pPr algn="ctr"/>
            <a:r>
              <a:rPr lang="sv-SE" sz="800" b="1" dirty="0">
                <a:solidFill>
                  <a:schemeClr val="tx1">
                    <a:lumMod val="75000"/>
                    <a:lumOff val="25000"/>
                  </a:schemeClr>
                </a:solidFill>
                <a:latin typeface="Arial" pitchFamily="34" charset="0"/>
                <a:cs typeface="Arial" pitchFamily="34" charset="0"/>
              </a:rPr>
              <a:t>Oil &amp; coal prod.</a:t>
            </a:r>
          </a:p>
        </p:txBody>
      </p:sp>
      <p:sp>
        <p:nvSpPr>
          <p:cNvPr id="17" name="TextBox 16"/>
          <p:cNvSpPr txBox="1"/>
          <p:nvPr/>
        </p:nvSpPr>
        <p:spPr>
          <a:xfrm>
            <a:off x="5584800" y="2448000"/>
            <a:ext cx="949850" cy="338554"/>
          </a:xfrm>
          <a:prstGeom prst="rect">
            <a:avLst/>
          </a:prstGeom>
          <a:noFill/>
        </p:spPr>
        <p:txBody>
          <a:bodyPr wrap="square" rtlCol="0">
            <a:spAutoFit/>
          </a:bodyPr>
          <a:lstStyle/>
          <a:p>
            <a:pPr algn="ctr"/>
            <a:r>
              <a:rPr lang="sv-SE" sz="800" b="1" dirty="0">
                <a:solidFill>
                  <a:schemeClr val="bg1"/>
                </a:solidFill>
                <a:latin typeface="Arial" pitchFamily="34" charset="0"/>
                <a:cs typeface="Arial" pitchFamily="34" charset="0"/>
              </a:rPr>
              <a:t>Electricity generation</a:t>
            </a:r>
            <a:endParaRPr lang="en-GB" sz="800" b="1" dirty="0">
              <a:solidFill>
                <a:schemeClr val="bg1"/>
              </a:solidFill>
              <a:latin typeface="Arial" pitchFamily="34" charset="0"/>
              <a:cs typeface="Arial" pitchFamily="34" charset="0"/>
            </a:endParaRPr>
          </a:p>
        </p:txBody>
      </p:sp>
      <p:sp>
        <p:nvSpPr>
          <p:cNvPr id="18" name="TextBox 17"/>
          <p:cNvSpPr txBox="1"/>
          <p:nvPr/>
        </p:nvSpPr>
        <p:spPr>
          <a:xfrm>
            <a:off x="5563200" y="3284984"/>
            <a:ext cx="996270" cy="215444"/>
          </a:xfrm>
          <a:prstGeom prst="rect">
            <a:avLst/>
          </a:prstGeom>
          <a:noFill/>
        </p:spPr>
        <p:txBody>
          <a:bodyPr wrap="square" rtlCol="0">
            <a:spAutoFit/>
          </a:bodyPr>
          <a:lstStyle/>
          <a:p>
            <a:pPr algn="ctr"/>
            <a:r>
              <a:rPr lang="sv-SE" sz="800" b="1" dirty="0">
                <a:solidFill>
                  <a:schemeClr val="bg1"/>
                </a:solidFill>
                <a:latin typeface="Arial" pitchFamily="34" charset="0"/>
                <a:cs typeface="Arial" pitchFamily="34" charset="0"/>
              </a:rPr>
              <a:t>Transportation</a:t>
            </a:r>
          </a:p>
        </p:txBody>
      </p:sp>
      <p:sp>
        <p:nvSpPr>
          <p:cNvPr id="8" name="TextBox 7"/>
          <p:cNvSpPr txBox="1"/>
          <p:nvPr/>
        </p:nvSpPr>
        <p:spPr>
          <a:xfrm rot="16200000">
            <a:off x="2358196" y="2982082"/>
            <a:ext cx="604653" cy="215444"/>
          </a:xfrm>
          <a:prstGeom prst="rect">
            <a:avLst/>
          </a:prstGeom>
          <a:noFill/>
        </p:spPr>
        <p:txBody>
          <a:bodyPr wrap="none" rtlCol="0">
            <a:spAutoFit/>
          </a:bodyPr>
          <a:lstStyle/>
          <a:p>
            <a:r>
              <a:rPr lang="sv-SE" sz="800" b="1" dirty="0">
                <a:solidFill>
                  <a:schemeClr val="tx1">
                    <a:lumMod val="65000"/>
                    <a:lumOff val="35000"/>
                  </a:schemeClr>
                </a:solidFill>
              </a:rPr>
              <a:t>[</a:t>
            </a:r>
            <a:r>
              <a:rPr lang="sv-SE" sz="800" b="1" dirty="0">
                <a:solidFill>
                  <a:schemeClr val="tx1">
                    <a:lumMod val="65000"/>
                    <a:lumOff val="35000"/>
                  </a:schemeClr>
                </a:solidFill>
                <a:latin typeface="Arial" pitchFamily="34" charset="0"/>
                <a:cs typeface="Arial" pitchFamily="34" charset="0"/>
              </a:rPr>
              <a:t>1000</a:t>
            </a:r>
            <a:r>
              <a:rPr lang="sv-SE" sz="800" b="1" dirty="0">
                <a:solidFill>
                  <a:schemeClr val="tx1">
                    <a:lumMod val="65000"/>
                    <a:lumOff val="35000"/>
                  </a:schemeClr>
                </a:solidFill>
              </a:rPr>
              <a:t> GJ]</a:t>
            </a:r>
            <a:endParaRPr lang="en-GB" sz="800" b="1" dirty="0">
              <a:solidFill>
                <a:schemeClr val="tx1">
                  <a:lumMod val="65000"/>
                  <a:lumOff val="35000"/>
                </a:schemeClr>
              </a:solidFill>
            </a:endParaRPr>
          </a:p>
        </p:txBody>
      </p:sp>
      <p:sp>
        <p:nvSpPr>
          <p:cNvPr id="9" name="TextBox 8"/>
          <p:cNvSpPr txBox="1"/>
          <p:nvPr/>
        </p:nvSpPr>
        <p:spPr>
          <a:xfrm rot="16200000">
            <a:off x="4516706" y="3049154"/>
            <a:ext cx="752129" cy="215444"/>
          </a:xfrm>
          <a:prstGeom prst="rect">
            <a:avLst/>
          </a:prstGeom>
          <a:noFill/>
        </p:spPr>
        <p:txBody>
          <a:bodyPr wrap="none" rtlCol="0">
            <a:spAutoFit/>
          </a:bodyPr>
          <a:lstStyle/>
          <a:p>
            <a:r>
              <a:rPr lang="sv-SE" sz="800" b="1" dirty="0">
                <a:solidFill>
                  <a:schemeClr val="tx1">
                    <a:lumMod val="65000"/>
                    <a:lumOff val="35000"/>
                  </a:schemeClr>
                </a:solidFill>
                <a:latin typeface="Arial" pitchFamily="34" charset="0"/>
                <a:cs typeface="Arial" pitchFamily="34" charset="0"/>
              </a:rPr>
              <a:t>[ton CO</a:t>
            </a:r>
            <a:r>
              <a:rPr lang="sv-SE" sz="800" b="1" baseline="-25000" dirty="0">
                <a:solidFill>
                  <a:schemeClr val="tx1">
                    <a:lumMod val="65000"/>
                    <a:lumOff val="35000"/>
                  </a:schemeClr>
                </a:solidFill>
                <a:latin typeface="Arial" pitchFamily="34" charset="0"/>
                <a:cs typeface="Arial" pitchFamily="34" charset="0"/>
              </a:rPr>
              <a:t>2</a:t>
            </a:r>
            <a:r>
              <a:rPr lang="sv-SE" sz="800" b="1" dirty="0">
                <a:solidFill>
                  <a:schemeClr val="tx1">
                    <a:lumMod val="65000"/>
                    <a:lumOff val="35000"/>
                  </a:schemeClr>
                </a:solidFill>
                <a:latin typeface="Arial" pitchFamily="34" charset="0"/>
                <a:cs typeface="Arial" pitchFamily="34" charset="0"/>
              </a:rPr>
              <a:t>eq]</a:t>
            </a:r>
            <a:endParaRPr lang="en-GB" sz="800" b="1" dirty="0">
              <a:solidFill>
                <a:schemeClr val="tx1">
                  <a:lumMod val="65000"/>
                  <a:lumOff val="35000"/>
                </a:schemeClr>
              </a:solidFill>
              <a:latin typeface="Arial" pitchFamily="34" charset="0"/>
              <a:cs typeface="Arial" pitchFamily="34" charset="0"/>
            </a:endParaRPr>
          </a:p>
        </p:txBody>
      </p:sp>
      <p:grpSp>
        <p:nvGrpSpPr>
          <p:cNvPr id="21" name="Group 20"/>
          <p:cNvGrpSpPr/>
          <p:nvPr/>
        </p:nvGrpSpPr>
        <p:grpSpPr>
          <a:xfrm>
            <a:off x="3359696" y="2348881"/>
            <a:ext cx="864096" cy="1337375"/>
            <a:chOff x="1823854" y="2348880"/>
            <a:chExt cx="864096" cy="1337375"/>
          </a:xfrm>
        </p:grpSpPr>
        <p:sp>
          <p:nvSpPr>
            <p:cNvPr id="12" name="TextBox 11"/>
            <p:cNvSpPr txBox="1"/>
            <p:nvPr/>
          </p:nvSpPr>
          <p:spPr>
            <a:xfrm>
              <a:off x="1823854" y="2348880"/>
              <a:ext cx="864096" cy="215444"/>
            </a:xfrm>
            <a:prstGeom prst="rect">
              <a:avLst/>
            </a:prstGeom>
            <a:noFill/>
          </p:spPr>
          <p:txBody>
            <a:bodyPr wrap="square" rtlCol="0">
              <a:spAutoFit/>
            </a:bodyPr>
            <a:lstStyle/>
            <a:p>
              <a:pPr algn="ctr"/>
              <a:r>
                <a:rPr lang="sv-SE" sz="800" b="1" dirty="0">
                  <a:solidFill>
                    <a:schemeClr val="bg1"/>
                  </a:solidFill>
                  <a:latin typeface="Arial" pitchFamily="34" charset="0"/>
                  <a:cs typeface="Arial" pitchFamily="34" charset="0"/>
                </a:rPr>
                <a:t>Oil</a:t>
              </a:r>
              <a:endParaRPr lang="en-GB" sz="800" b="1" dirty="0">
                <a:solidFill>
                  <a:schemeClr val="bg1"/>
                </a:solidFill>
                <a:latin typeface="Arial" pitchFamily="34" charset="0"/>
                <a:cs typeface="Arial" pitchFamily="34" charset="0"/>
              </a:endParaRPr>
            </a:p>
          </p:txBody>
        </p:sp>
        <p:sp>
          <p:nvSpPr>
            <p:cNvPr id="13" name="TextBox 12"/>
            <p:cNvSpPr txBox="1"/>
            <p:nvPr/>
          </p:nvSpPr>
          <p:spPr>
            <a:xfrm>
              <a:off x="1823854" y="2578229"/>
              <a:ext cx="864096" cy="215444"/>
            </a:xfrm>
            <a:prstGeom prst="rect">
              <a:avLst/>
            </a:prstGeom>
            <a:noFill/>
          </p:spPr>
          <p:txBody>
            <a:bodyPr wrap="square" rtlCol="0">
              <a:spAutoFit/>
            </a:bodyPr>
            <a:lstStyle/>
            <a:p>
              <a:pPr algn="ctr"/>
              <a:r>
                <a:rPr lang="sv-SE" sz="800" b="1" dirty="0">
                  <a:solidFill>
                    <a:schemeClr val="bg1"/>
                  </a:solidFill>
                  <a:latin typeface="Arial" pitchFamily="34" charset="0"/>
                  <a:cs typeface="Arial" pitchFamily="34" charset="0"/>
                </a:rPr>
                <a:t>Coal</a:t>
              </a:r>
              <a:endParaRPr lang="en-GB" sz="800" b="1" dirty="0">
                <a:solidFill>
                  <a:schemeClr val="bg1"/>
                </a:solidFill>
                <a:latin typeface="Arial" pitchFamily="34" charset="0"/>
                <a:cs typeface="Arial" pitchFamily="34" charset="0"/>
              </a:endParaRPr>
            </a:p>
          </p:txBody>
        </p:sp>
        <p:sp>
          <p:nvSpPr>
            <p:cNvPr id="14" name="TextBox 13"/>
            <p:cNvSpPr txBox="1"/>
            <p:nvPr/>
          </p:nvSpPr>
          <p:spPr>
            <a:xfrm>
              <a:off x="1823854" y="3470811"/>
              <a:ext cx="864096" cy="215444"/>
            </a:xfrm>
            <a:prstGeom prst="rect">
              <a:avLst/>
            </a:prstGeom>
            <a:noFill/>
          </p:spPr>
          <p:txBody>
            <a:bodyPr wrap="square" rtlCol="0">
              <a:spAutoFit/>
            </a:bodyPr>
            <a:lstStyle/>
            <a:p>
              <a:pPr algn="ctr"/>
              <a:r>
                <a:rPr lang="sv-SE" sz="800" b="1" dirty="0">
                  <a:solidFill>
                    <a:schemeClr val="bg1"/>
                  </a:solidFill>
                  <a:latin typeface="Arial" pitchFamily="34" charset="0"/>
                  <a:cs typeface="Arial" pitchFamily="34" charset="0"/>
                </a:rPr>
                <a:t>Gasoline</a:t>
              </a:r>
              <a:endParaRPr lang="en-GB" sz="800" b="1" dirty="0">
                <a:solidFill>
                  <a:schemeClr val="bg1"/>
                </a:solidFill>
                <a:latin typeface="Arial" pitchFamily="34" charset="0"/>
                <a:cs typeface="Arial" pitchFamily="34" charset="0"/>
              </a:endParaRPr>
            </a:p>
          </p:txBody>
        </p:sp>
      </p:grpSp>
      <p:sp>
        <p:nvSpPr>
          <p:cNvPr id="20" name="TextBox 19"/>
          <p:cNvSpPr txBox="1"/>
          <p:nvPr/>
        </p:nvSpPr>
        <p:spPr>
          <a:xfrm>
            <a:off x="7896200" y="3212976"/>
            <a:ext cx="864096" cy="338554"/>
          </a:xfrm>
          <a:prstGeom prst="rect">
            <a:avLst/>
          </a:prstGeom>
          <a:noFill/>
        </p:spPr>
        <p:txBody>
          <a:bodyPr wrap="square" rtlCol="0">
            <a:spAutoFit/>
          </a:bodyPr>
          <a:lstStyle/>
          <a:p>
            <a:pPr algn="ctr"/>
            <a:r>
              <a:rPr lang="sv-SE" sz="800" b="1" dirty="0">
                <a:solidFill>
                  <a:schemeClr val="bg1"/>
                </a:solidFill>
                <a:latin typeface="Arial" pitchFamily="34" charset="0"/>
                <a:cs typeface="Arial" pitchFamily="34" charset="0"/>
              </a:rPr>
              <a:t>Gasoline imports</a:t>
            </a:r>
            <a:endParaRPr lang="en-GB" sz="800" b="1" dirty="0">
              <a:solidFill>
                <a:schemeClr val="bg1"/>
              </a:solidFill>
              <a:latin typeface="Arial" pitchFamily="34" charset="0"/>
              <a:cs typeface="Arial" pitchFamily="34" charset="0"/>
            </a:endParaRPr>
          </a:p>
        </p:txBody>
      </p:sp>
      <p:sp>
        <p:nvSpPr>
          <p:cNvPr id="26" name="TextBox 25"/>
          <p:cNvSpPr txBox="1"/>
          <p:nvPr/>
        </p:nvSpPr>
        <p:spPr>
          <a:xfrm>
            <a:off x="7752184" y="2795312"/>
            <a:ext cx="1152128" cy="230832"/>
          </a:xfrm>
          <a:prstGeom prst="rect">
            <a:avLst/>
          </a:prstGeom>
          <a:noFill/>
        </p:spPr>
        <p:txBody>
          <a:bodyPr wrap="square" rtlCol="0">
            <a:spAutoFit/>
          </a:bodyPr>
          <a:lstStyle/>
          <a:p>
            <a:pPr algn="ctr"/>
            <a:r>
              <a:rPr lang="sv-SE" sz="800" b="1" dirty="0">
                <a:solidFill>
                  <a:schemeClr val="bg1"/>
                </a:solidFill>
                <a:latin typeface="Arial" pitchFamily="34" charset="0"/>
                <a:cs typeface="Arial" pitchFamily="34" charset="0"/>
              </a:rPr>
              <a:t>Sugar prod</a:t>
            </a:r>
            <a:r>
              <a:rPr lang="sv-SE" sz="900" b="1" dirty="0">
                <a:solidFill>
                  <a:schemeClr val="bg1"/>
                </a:solidFill>
                <a:latin typeface="Arial" pitchFamily="34" charset="0"/>
                <a:cs typeface="Arial" pitchFamily="34" charset="0"/>
              </a:rPr>
              <a:t>.</a:t>
            </a:r>
            <a:endParaRPr lang="en-GB" sz="900" b="1" dirty="0">
              <a:solidFill>
                <a:schemeClr val="bg1"/>
              </a:solidFill>
              <a:latin typeface="Arial" pitchFamily="34" charset="0"/>
              <a:cs typeface="Arial" pitchFamily="34" charset="0"/>
            </a:endParaRPr>
          </a:p>
        </p:txBody>
      </p:sp>
      <p:sp>
        <p:nvSpPr>
          <p:cNvPr id="27" name="TextBox 26"/>
          <p:cNvSpPr txBox="1"/>
          <p:nvPr/>
        </p:nvSpPr>
        <p:spPr>
          <a:xfrm>
            <a:off x="7896200" y="2010326"/>
            <a:ext cx="864096" cy="338554"/>
          </a:xfrm>
          <a:prstGeom prst="rect">
            <a:avLst/>
          </a:prstGeom>
          <a:noFill/>
        </p:spPr>
        <p:txBody>
          <a:bodyPr wrap="square" rtlCol="0">
            <a:spAutoFit/>
          </a:bodyPr>
          <a:lstStyle/>
          <a:p>
            <a:pPr algn="ctr"/>
            <a:r>
              <a:rPr lang="sv-SE" sz="800" b="1" dirty="0">
                <a:solidFill>
                  <a:schemeClr val="bg1"/>
                </a:solidFill>
                <a:latin typeface="Arial" pitchFamily="34" charset="0"/>
                <a:cs typeface="Arial" pitchFamily="34" charset="0"/>
              </a:rPr>
              <a:t>Reduction of sugar exports</a:t>
            </a:r>
            <a:endParaRPr lang="en-GB" sz="900" b="1" dirty="0">
              <a:solidFill>
                <a:schemeClr val="bg1"/>
              </a:solidFill>
              <a:latin typeface="Arial" pitchFamily="34" charset="0"/>
              <a:cs typeface="Arial" pitchFamily="34" charset="0"/>
            </a:endParaRPr>
          </a:p>
        </p:txBody>
      </p:sp>
      <p:sp>
        <p:nvSpPr>
          <p:cNvPr id="28" name="TextBox 27"/>
          <p:cNvSpPr txBox="1"/>
          <p:nvPr/>
        </p:nvSpPr>
        <p:spPr>
          <a:xfrm>
            <a:off x="7752184" y="2636912"/>
            <a:ext cx="1152128" cy="215444"/>
          </a:xfrm>
          <a:prstGeom prst="rect">
            <a:avLst/>
          </a:prstGeom>
          <a:noFill/>
        </p:spPr>
        <p:txBody>
          <a:bodyPr wrap="square" rtlCol="0">
            <a:spAutoFit/>
          </a:bodyPr>
          <a:lstStyle/>
          <a:p>
            <a:pPr algn="ctr"/>
            <a:r>
              <a:rPr lang="sv-SE" sz="800" b="1" dirty="0">
                <a:solidFill>
                  <a:schemeClr val="bg1"/>
                </a:solidFill>
                <a:latin typeface="Arial" pitchFamily="34" charset="0"/>
                <a:cs typeface="Arial" pitchFamily="34" charset="0"/>
              </a:rPr>
              <a:t>Oil imports</a:t>
            </a:r>
            <a:endParaRPr lang="en-GB" sz="900" b="1" dirty="0">
              <a:solidFill>
                <a:schemeClr val="bg1"/>
              </a:solidFill>
              <a:latin typeface="Arial" pitchFamily="34" charset="0"/>
              <a:cs typeface="Arial" pitchFamily="34" charset="0"/>
            </a:endParaRPr>
          </a:p>
        </p:txBody>
      </p:sp>
      <p:sp>
        <p:nvSpPr>
          <p:cNvPr id="29" name="TextBox 28"/>
          <p:cNvSpPr txBox="1"/>
          <p:nvPr/>
        </p:nvSpPr>
        <p:spPr>
          <a:xfrm>
            <a:off x="7824192" y="2422877"/>
            <a:ext cx="1008112" cy="215444"/>
          </a:xfrm>
          <a:prstGeom prst="rect">
            <a:avLst/>
          </a:prstGeom>
          <a:noFill/>
        </p:spPr>
        <p:txBody>
          <a:bodyPr wrap="square" rtlCol="0">
            <a:spAutoFit/>
          </a:bodyPr>
          <a:lstStyle/>
          <a:p>
            <a:pPr algn="ctr"/>
            <a:r>
              <a:rPr lang="sv-SE" sz="800" b="1" dirty="0">
                <a:solidFill>
                  <a:schemeClr val="bg1"/>
                </a:solidFill>
                <a:latin typeface="Arial" pitchFamily="34" charset="0"/>
                <a:cs typeface="Arial" pitchFamily="34" charset="0"/>
              </a:rPr>
              <a:t>Ethanol prod.</a:t>
            </a:r>
            <a:endParaRPr lang="en-GB" sz="900" b="1" dirty="0">
              <a:solidFill>
                <a:schemeClr val="bg1"/>
              </a:solidFill>
              <a:latin typeface="Arial" pitchFamily="34" charset="0"/>
              <a:cs typeface="Arial" pitchFamily="34" charset="0"/>
            </a:endParaRPr>
          </a:p>
        </p:txBody>
      </p:sp>
      <p:cxnSp>
        <p:nvCxnSpPr>
          <p:cNvPr id="6" name="Straight Connector 5"/>
          <p:cNvCxnSpPr/>
          <p:nvPr/>
        </p:nvCxnSpPr>
        <p:spPr>
          <a:xfrm>
            <a:off x="2304000" y="2803624"/>
            <a:ext cx="6876000"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4669699" y="1182004"/>
            <a:ext cx="2232000" cy="55994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5" name="Rectangle 24"/>
          <p:cNvSpPr/>
          <p:nvPr/>
        </p:nvSpPr>
        <p:spPr>
          <a:xfrm>
            <a:off x="2297169" y="494493"/>
            <a:ext cx="7181427" cy="6477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30" name="Title 5"/>
          <p:cNvSpPr txBox="1">
            <a:spLocks/>
          </p:cNvSpPr>
          <p:nvPr/>
        </p:nvSpPr>
        <p:spPr>
          <a:xfrm>
            <a:off x="394561" y="107129"/>
            <a:ext cx="11313763" cy="107487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ts val="3800"/>
              </a:lnSpc>
            </a:pPr>
            <a:r>
              <a:rPr lang="en-US" sz="4000" dirty="0"/>
              <a:t>Impact of shifting two major sugar refineries to produce second generation ethanol </a:t>
            </a:r>
            <a:endParaRPr lang="en-GB" sz="4000" dirty="0"/>
          </a:p>
        </p:txBody>
      </p:sp>
      <p:sp>
        <p:nvSpPr>
          <p:cNvPr id="31" name="Rectangle 30"/>
          <p:cNvSpPr/>
          <p:nvPr/>
        </p:nvSpPr>
        <p:spPr>
          <a:xfrm>
            <a:off x="6900929" y="1182004"/>
            <a:ext cx="2232000" cy="55994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Tree>
    <p:extLst>
      <p:ext uri="{BB962C8B-B14F-4D97-AF65-F5344CB8AC3E}">
        <p14:creationId xmlns:p14="http://schemas.microsoft.com/office/powerpoint/2010/main" val="389505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3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31" grpId="0" animBg="1"/>
    </p:bld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11" name="Table 10"/>
          <p:cNvGraphicFramePr>
            <a:graphicFrameLocks noGrp="1"/>
          </p:cNvGraphicFramePr>
          <p:nvPr>
            <p:extLst>
              <p:ext uri="{D42A27DB-BD31-4B8C-83A1-F6EECF244321}">
                <p14:modId xmlns:p14="http://schemas.microsoft.com/office/powerpoint/2010/main" val="33929545"/>
              </p:ext>
            </p:extLst>
          </p:nvPr>
        </p:nvGraphicFramePr>
        <p:xfrm>
          <a:off x="2411750" y="579250"/>
          <a:ext cx="6720408" cy="5791200"/>
        </p:xfrm>
        <a:graphic>
          <a:graphicData uri="http://schemas.openxmlformats.org/drawingml/2006/table">
            <a:tbl>
              <a:tblPr firstRow="1" bandRow="1">
                <a:tableStyleId>{5C22544A-7EE6-4342-B048-85BDC9FD1C3A}</a:tableStyleId>
              </a:tblPr>
              <a:tblGrid>
                <a:gridCol w="2240136">
                  <a:extLst>
                    <a:ext uri="{9D8B030D-6E8A-4147-A177-3AD203B41FA5}">
                      <a16:colId xmlns:a16="http://schemas.microsoft.com/office/drawing/2014/main" val="20000"/>
                    </a:ext>
                  </a:extLst>
                </a:gridCol>
                <a:gridCol w="2240136">
                  <a:extLst>
                    <a:ext uri="{9D8B030D-6E8A-4147-A177-3AD203B41FA5}">
                      <a16:colId xmlns:a16="http://schemas.microsoft.com/office/drawing/2014/main" val="20001"/>
                    </a:ext>
                  </a:extLst>
                </a:gridCol>
                <a:gridCol w="2240136">
                  <a:extLst>
                    <a:ext uri="{9D8B030D-6E8A-4147-A177-3AD203B41FA5}">
                      <a16:colId xmlns:a16="http://schemas.microsoft.com/office/drawing/2014/main" val="20002"/>
                    </a:ext>
                  </a:extLst>
                </a:gridCol>
              </a:tblGrid>
              <a:tr h="572827">
                <a:tc gridSpan="3">
                  <a:txBody>
                    <a:bodyPr/>
                    <a:lstStyle/>
                    <a:p>
                      <a:pPr algn="ctr"/>
                      <a:r>
                        <a:rPr lang="en-GB" sz="1600" b="0" noProof="0" dirty="0"/>
                        <a:t>Figure 2: THE</a:t>
                      </a:r>
                      <a:r>
                        <a:rPr lang="en-GB" sz="1600" b="0" baseline="0" noProof="0" dirty="0"/>
                        <a:t> IMPACT OF TRANSFORMING TWO SUGAR PROCESSING PLANTS </a:t>
                      </a:r>
                    </a:p>
                    <a:p>
                      <a:pPr algn="ctr"/>
                      <a:r>
                        <a:rPr lang="en-GB" sz="1600" b="0" baseline="0" noProof="0" dirty="0"/>
                        <a:t>TO PRODUCE </a:t>
                      </a:r>
                      <a:r>
                        <a:rPr lang="en-GB" sz="1600" b="0" noProof="0" dirty="0"/>
                        <a:t>2</a:t>
                      </a:r>
                      <a:r>
                        <a:rPr lang="en-GB" sz="1600" b="0" baseline="30000" noProof="0" dirty="0"/>
                        <a:t>nd</a:t>
                      </a:r>
                      <a:r>
                        <a:rPr lang="en-GB" sz="1600" b="0" noProof="0" dirty="0"/>
                        <a:t> GENERATION</a:t>
                      </a:r>
                      <a:r>
                        <a:rPr lang="en-GB" sz="1600" b="0" baseline="0" noProof="0" dirty="0"/>
                        <a:t> ETHANOL (PROJECTED FOR 2020)</a:t>
                      </a:r>
                      <a:endParaRPr lang="en-GB" sz="1600" b="0" noProof="0" dirty="0"/>
                    </a:p>
                  </a:txBody>
                  <a:tcPr/>
                </a:tc>
                <a:tc hMerge="1">
                  <a:txBody>
                    <a:bodyPr/>
                    <a:lstStyle/>
                    <a:p>
                      <a:endParaRPr lang="en-GB" dirty="0"/>
                    </a:p>
                  </a:txBody>
                  <a:tcPr/>
                </a:tc>
                <a:tc hMerge="1">
                  <a:txBody>
                    <a:bodyPr/>
                    <a:lstStyle/>
                    <a:p>
                      <a:endParaRPr lang="en-GB" dirty="0"/>
                    </a:p>
                  </a:txBody>
                  <a:tcPr/>
                </a:tc>
                <a:extLst>
                  <a:ext uri="{0D108BD9-81ED-4DB2-BD59-A6C34878D82A}">
                    <a16:rowId xmlns:a16="http://schemas.microsoft.com/office/drawing/2014/main" val="10000"/>
                  </a:ext>
                </a:extLst>
              </a:tr>
              <a:tr h="409161">
                <a:tc>
                  <a:txBody>
                    <a:bodyPr/>
                    <a:lstStyle/>
                    <a:p>
                      <a:pPr algn="ctr"/>
                      <a:r>
                        <a:rPr lang="en-GB" sz="1400" b="1" baseline="0" noProof="0" dirty="0"/>
                        <a:t>Reduced fuel</a:t>
                      </a:r>
                      <a:r>
                        <a:rPr lang="en-GB" sz="1400" b="1" noProof="0" dirty="0"/>
                        <a:t> imports</a:t>
                      </a:r>
                    </a:p>
                  </a:txBody>
                  <a:tcPr anchor="ctr"/>
                </a:tc>
                <a:tc>
                  <a:txBody>
                    <a:bodyPr/>
                    <a:lstStyle/>
                    <a:p>
                      <a:pPr algn="ctr"/>
                      <a:r>
                        <a:rPr lang="en-GB" sz="1400" b="1" noProof="0" dirty="0"/>
                        <a:t>Reduced greenhouse gas</a:t>
                      </a:r>
                      <a:r>
                        <a:rPr lang="en-GB" sz="1400" b="1" baseline="0" noProof="0" dirty="0"/>
                        <a:t> emissions</a:t>
                      </a:r>
                      <a:endParaRPr lang="en-GB" sz="1400" b="1" noProof="0" dirty="0"/>
                    </a:p>
                  </a:txBody>
                  <a:tcPr anchor="ctr"/>
                </a:tc>
                <a:tc>
                  <a:txBody>
                    <a:bodyPr/>
                    <a:lstStyle/>
                    <a:p>
                      <a:pPr algn="ctr"/>
                      <a:r>
                        <a:rPr lang="en-GB" sz="1400" b="1" noProof="0" dirty="0"/>
                        <a:t>Reduced</a:t>
                      </a:r>
                      <a:r>
                        <a:rPr lang="en-GB" sz="1400" b="1" baseline="0" noProof="0" dirty="0"/>
                        <a:t> expenditures</a:t>
                      </a:r>
                      <a:endParaRPr lang="en-GB" sz="1400" b="1" noProof="0" dirty="0"/>
                    </a:p>
                  </a:txBody>
                  <a:tcPr anchor="ctr"/>
                </a:tc>
                <a:extLst>
                  <a:ext uri="{0D108BD9-81ED-4DB2-BD59-A6C34878D82A}">
                    <a16:rowId xmlns:a16="http://schemas.microsoft.com/office/drawing/2014/main" val="10001"/>
                  </a:ext>
                </a:extLst>
              </a:tr>
              <a:tr h="4266722">
                <a:tc>
                  <a:txBody>
                    <a:bodyPr/>
                    <a:lstStyle/>
                    <a:p>
                      <a:pPr algn="ctr"/>
                      <a:endParaRPr lang="en-GB" sz="1600" noProof="0" dirty="0"/>
                    </a:p>
                    <a:p>
                      <a:pPr algn="ctr"/>
                      <a:endParaRPr lang="en-GB" sz="1600" noProof="0" dirty="0"/>
                    </a:p>
                    <a:p>
                      <a:pPr algn="ctr"/>
                      <a:endParaRPr lang="en-GB" sz="1600" noProof="0" dirty="0"/>
                    </a:p>
                    <a:p>
                      <a:pPr algn="ctr"/>
                      <a:endParaRPr lang="en-GB" sz="1600" noProof="0" dirty="0"/>
                    </a:p>
                    <a:p>
                      <a:pPr algn="ctr"/>
                      <a:endParaRPr lang="en-GB" sz="1600" noProof="0" dirty="0"/>
                    </a:p>
                    <a:p>
                      <a:pPr algn="ctr"/>
                      <a:endParaRPr lang="en-GB" sz="1600" noProof="0" dirty="0"/>
                    </a:p>
                    <a:p>
                      <a:pPr algn="ctr"/>
                      <a:endParaRPr lang="en-GB" sz="1600" noProof="0" dirty="0"/>
                    </a:p>
                    <a:p>
                      <a:pPr algn="ctr"/>
                      <a:endParaRPr lang="en-GB" sz="1600" noProof="0" dirty="0"/>
                    </a:p>
                    <a:p>
                      <a:pPr algn="ctr"/>
                      <a:endParaRPr lang="en-GB" sz="1600" noProof="0" dirty="0"/>
                    </a:p>
                    <a:p>
                      <a:pPr algn="ctr"/>
                      <a:endParaRPr lang="en-GB" sz="1600" noProof="0" dirty="0"/>
                    </a:p>
                    <a:p>
                      <a:pPr algn="ctr"/>
                      <a:endParaRPr lang="en-GB" sz="1600" noProof="0" dirty="0"/>
                    </a:p>
                    <a:p>
                      <a:pPr algn="ctr"/>
                      <a:endParaRPr lang="en-GB" sz="1600" noProof="0" dirty="0"/>
                    </a:p>
                    <a:p>
                      <a:pPr algn="just"/>
                      <a:endParaRPr lang="en-US" sz="1100" kern="1200" dirty="0">
                        <a:solidFill>
                          <a:schemeClr val="dk1"/>
                        </a:solidFill>
                        <a:latin typeface="+mn-lt"/>
                        <a:ea typeface="+mn-ea"/>
                        <a:cs typeface="+mn-cs"/>
                      </a:endParaRPr>
                    </a:p>
                    <a:p>
                      <a:pPr marL="0" marR="0" indent="0" algn="just" defTabSz="914400" rtl="0" eaLnBrk="1" fontAlgn="auto" latinLnBrk="0" hangingPunct="1">
                        <a:lnSpc>
                          <a:spcPct val="100000"/>
                        </a:lnSpc>
                        <a:spcBef>
                          <a:spcPts val="0"/>
                        </a:spcBef>
                        <a:spcAft>
                          <a:spcPts val="0"/>
                        </a:spcAft>
                        <a:buClrTx/>
                        <a:buSzTx/>
                        <a:buFontTx/>
                        <a:buNone/>
                        <a:tabLst/>
                        <a:defRPr/>
                      </a:pPr>
                      <a:r>
                        <a:rPr lang="en-GB" sz="1100" b="1" kern="1200" dirty="0">
                          <a:solidFill>
                            <a:schemeClr val="dk1"/>
                          </a:solidFill>
                          <a:latin typeface="+mn-lt"/>
                          <a:ea typeface="+mn-ea"/>
                          <a:cs typeface="+mn-cs"/>
                        </a:rPr>
                        <a:t>Import </a:t>
                      </a:r>
                      <a:r>
                        <a:rPr lang="en-GB" sz="1100" b="1" kern="1200" noProof="0" dirty="0">
                          <a:solidFill>
                            <a:schemeClr val="dk1"/>
                          </a:solidFill>
                          <a:latin typeface="+mn-lt"/>
                          <a:ea typeface="+mn-ea"/>
                          <a:cs typeface="+mn-cs"/>
                        </a:rPr>
                        <a:t>dependence</a:t>
                      </a:r>
                      <a:r>
                        <a:rPr lang="en-GB" sz="1100" b="1" kern="1200" baseline="0" dirty="0">
                          <a:solidFill>
                            <a:schemeClr val="dk1"/>
                          </a:solidFill>
                          <a:latin typeface="+mn-lt"/>
                          <a:ea typeface="+mn-ea"/>
                          <a:cs typeface="+mn-cs"/>
                        </a:rPr>
                        <a:t> decreases. </a:t>
                      </a:r>
                      <a:r>
                        <a:rPr lang="en-GB" sz="1100" kern="1200" dirty="0">
                          <a:solidFill>
                            <a:schemeClr val="dk1"/>
                          </a:solidFill>
                          <a:latin typeface="+mn-lt"/>
                          <a:ea typeface="+mn-ea"/>
                          <a:cs typeface="+mn-cs"/>
                        </a:rPr>
                        <a:t>Gasoline imports are reduced as ethanol partly replaces gasoline use in the transport fleet.</a:t>
                      </a:r>
                      <a:r>
                        <a:rPr lang="en-GB" sz="1100" kern="1200" baseline="0" dirty="0">
                          <a:solidFill>
                            <a:schemeClr val="dk1"/>
                          </a:solidFill>
                          <a:latin typeface="+mn-lt"/>
                          <a:ea typeface="+mn-ea"/>
                          <a:cs typeface="+mn-cs"/>
                        </a:rPr>
                        <a:t> Some of the b</a:t>
                      </a:r>
                      <a:r>
                        <a:rPr lang="en-GB" sz="1100" baseline="0" noProof="0" dirty="0"/>
                        <a:t>agasse is now used for ethanol production instead of electricity generation. This needs to be compensated for by </a:t>
                      </a:r>
                      <a:r>
                        <a:rPr lang="en-GB" sz="1100" kern="1200" dirty="0">
                          <a:solidFill>
                            <a:schemeClr val="dk1"/>
                          </a:solidFill>
                          <a:latin typeface="+mn-lt"/>
                          <a:ea typeface="+mn-ea"/>
                          <a:cs typeface="+mn-cs"/>
                        </a:rPr>
                        <a:t>increases in coal and oil product imports.</a:t>
                      </a:r>
                      <a:endParaRPr lang="en-GB" sz="1100" noProof="0" dirty="0"/>
                    </a:p>
                  </a:txBody>
                  <a:tcPr/>
                </a:tc>
                <a:tc>
                  <a:txBody>
                    <a:bodyPr/>
                    <a:lstStyle/>
                    <a:p>
                      <a:pPr algn="ctr"/>
                      <a:endParaRPr lang="en-GB" sz="1600" noProof="0" dirty="0"/>
                    </a:p>
                    <a:p>
                      <a:pPr algn="ctr"/>
                      <a:endParaRPr lang="en-GB" sz="1600" noProof="0" dirty="0"/>
                    </a:p>
                    <a:p>
                      <a:pPr algn="ctr"/>
                      <a:endParaRPr lang="en-GB" sz="1600" noProof="0" dirty="0"/>
                    </a:p>
                    <a:p>
                      <a:pPr algn="ctr"/>
                      <a:endParaRPr lang="en-GB" sz="1600" noProof="0" dirty="0"/>
                    </a:p>
                    <a:p>
                      <a:pPr algn="ctr"/>
                      <a:endParaRPr lang="en-GB" sz="1600" noProof="0" dirty="0"/>
                    </a:p>
                    <a:p>
                      <a:pPr algn="ctr"/>
                      <a:endParaRPr lang="en-GB" sz="1600" noProof="0" dirty="0"/>
                    </a:p>
                    <a:p>
                      <a:pPr algn="ctr"/>
                      <a:endParaRPr lang="en-GB" sz="1600" noProof="0" dirty="0"/>
                    </a:p>
                    <a:p>
                      <a:pPr algn="ctr"/>
                      <a:endParaRPr lang="en-GB" sz="1600" noProof="0" dirty="0"/>
                    </a:p>
                    <a:p>
                      <a:pPr algn="ctr"/>
                      <a:endParaRPr lang="en-GB" sz="1600" noProof="0" dirty="0"/>
                    </a:p>
                    <a:p>
                      <a:pPr algn="ctr"/>
                      <a:endParaRPr lang="en-GB" sz="1600" noProof="0" dirty="0"/>
                    </a:p>
                    <a:p>
                      <a:pPr algn="ctr"/>
                      <a:endParaRPr lang="en-GB" sz="1600" noProof="0" dirty="0"/>
                    </a:p>
                    <a:p>
                      <a:pPr algn="ctr"/>
                      <a:endParaRPr lang="en-GB" sz="1600" noProof="0" dirty="0"/>
                    </a:p>
                    <a:p>
                      <a:pPr algn="just"/>
                      <a:endParaRPr lang="en-GB" sz="1100" noProof="0" dirty="0"/>
                    </a:p>
                    <a:p>
                      <a:pPr marL="0" marR="0" indent="0" algn="just" defTabSz="914400" rtl="0" eaLnBrk="1" fontAlgn="auto" latinLnBrk="0" hangingPunct="1">
                        <a:lnSpc>
                          <a:spcPct val="100000"/>
                        </a:lnSpc>
                        <a:spcBef>
                          <a:spcPts val="0"/>
                        </a:spcBef>
                        <a:spcAft>
                          <a:spcPts val="0"/>
                        </a:spcAft>
                        <a:buClrTx/>
                        <a:buSzTx/>
                        <a:buFontTx/>
                        <a:buNone/>
                        <a:tabLst/>
                        <a:defRPr/>
                      </a:pPr>
                      <a:r>
                        <a:rPr lang="en-GB" sz="1100" b="1" noProof="0" dirty="0"/>
                        <a:t>An overall reduction of greenhouse gas</a:t>
                      </a:r>
                      <a:r>
                        <a:rPr lang="en-GB" sz="1100" b="1" baseline="0" noProof="0" dirty="0"/>
                        <a:t> emissions </a:t>
                      </a:r>
                      <a:r>
                        <a:rPr lang="en-GB" sz="1100" b="1" noProof="0" dirty="0"/>
                        <a:t>occurs.</a:t>
                      </a:r>
                      <a:r>
                        <a:rPr lang="en-GB" sz="1100" b="1" baseline="0" noProof="0" dirty="0"/>
                        <a:t> </a:t>
                      </a:r>
                      <a:r>
                        <a:rPr lang="en-GB" sz="1100" baseline="0" noProof="0" dirty="0"/>
                        <a:t>Emissions are reduced in the transport sector and through reduced gasoline refining as gasoline is replaced by ethanol. The increased use of coal and oil (instead of bagasse) for electricity generation results in additional emissions.</a:t>
                      </a:r>
                      <a:r>
                        <a:rPr lang="en-GB" sz="1100" noProof="0" dirty="0"/>
                        <a:t> </a:t>
                      </a:r>
                    </a:p>
                  </a:txBody>
                  <a:tcPr/>
                </a:tc>
                <a:tc>
                  <a:txBody>
                    <a:bodyPr/>
                    <a:lstStyle/>
                    <a:p>
                      <a:pPr algn="ctr"/>
                      <a:endParaRPr lang="sv-SE" sz="1600" noProof="0" dirty="0"/>
                    </a:p>
                    <a:p>
                      <a:pPr algn="ctr"/>
                      <a:endParaRPr lang="sv-SE" sz="1600" noProof="0" dirty="0"/>
                    </a:p>
                    <a:p>
                      <a:pPr algn="ctr"/>
                      <a:endParaRPr lang="sv-SE" sz="1600" noProof="0" dirty="0"/>
                    </a:p>
                    <a:p>
                      <a:pPr algn="ctr"/>
                      <a:endParaRPr lang="sv-SE" sz="1600" noProof="0" dirty="0"/>
                    </a:p>
                    <a:p>
                      <a:pPr algn="ctr"/>
                      <a:endParaRPr lang="sv-SE" sz="1600" noProof="0" dirty="0"/>
                    </a:p>
                    <a:p>
                      <a:pPr algn="ctr"/>
                      <a:endParaRPr lang="sv-SE" sz="1600" noProof="0" dirty="0"/>
                    </a:p>
                    <a:p>
                      <a:pPr algn="ctr"/>
                      <a:endParaRPr lang="sv-SE" sz="1600" noProof="0" dirty="0"/>
                    </a:p>
                    <a:p>
                      <a:pPr algn="ctr"/>
                      <a:endParaRPr lang="sv-SE" sz="1600" noProof="0" dirty="0"/>
                    </a:p>
                    <a:p>
                      <a:pPr algn="ctr"/>
                      <a:endParaRPr lang="sv-SE" sz="1600" noProof="0" dirty="0"/>
                    </a:p>
                    <a:p>
                      <a:pPr algn="ctr"/>
                      <a:endParaRPr lang="sv-SE" sz="1600" noProof="0" dirty="0"/>
                    </a:p>
                    <a:p>
                      <a:pPr algn="ctr"/>
                      <a:endParaRPr lang="sv-SE" sz="1600" noProof="0" dirty="0"/>
                    </a:p>
                    <a:p>
                      <a:pPr algn="ctr"/>
                      <a:endParaRPr lang="sv-SE" sz="1600" noProof="0" dirty="0"/>
                    </a:p>
                    <a:p>
                      <a:pPr algn="just"/>
                      <a:endParaRPr lang="en-GB" sz="1100" noProof="0" dirty="0"/>
                    </a:p>
                    <a:p>
                      <a:pPr marL="0" marR="0" indent="0" algn="just" defTabSz="914400" rtl="0" eaLnBrk="1" fontAlgn="auto" latinLnBrk="0" hangingPunct="1">
                        <a:lnSpc>
                          <a:spcPct val="100000"/>
                        </a:lnSpc>
                        <a:spcBef>
                          <a:spcPts val="0"/>
                        </a:spcBef>
                        <a:spcAft>
                          <a:spcPts val="0"/>
                        </a:spcAft>
                        <a:buClrTx/>
                        <a:buSzTx/>
                        <a:buFontTx/>
                        <a:buNone/>
                        <a:tabLst/>
                        <a:defRPr/>
                      </a:pPr>
                      <a:r>
                        <a:rPr lang="en-GB" sz="1100" b="1" noProof="0" dirty="0"/>
                        <a:t>Ethanol</a:t>
                      </a:r>
                      <a:r>
                        <a:rPr lang="en-GB" sz="1100" b="1" baseline="0" noProof="0" dirty="0"/>
                        <a:t> production is economically beneficial. </a:t>
                      </a:r>
                      <a:r>
                        <a:rPr lang="en-GB" sz="1100" noProof="0" dirty="0"/>
                        <a:t>As some of the sugar is converted to ethanol,</a:t>
                      </a:r>
                      <a:r>
                        <a:rPr lang="en-GB" sz="1100" baseline="0" noProof="0" dirty="0"/>
                        <a:t> there are reduced</a:t>
                      </a:r>
                      <a:r>
                        <a:rPr lang="en-GB" sz="1100" noProof="0" dirty="0"/>
                        <a:t> expenditures for sugar refining</a:t>
                      </a:r>
                      <a:r>
                        <a:rPr lang="en-GB" sz="1100" baseline="0" noProof="0" dirty="0"/>
                        <a:t> and </a:t>
                      </a:r>
                      <a:r>
                        <a:rPr lang="en-GB" sz="1100" noProof="0" dirty="0"/>
                        <a:t>gasoline imports. This outweighs the </a:t>
                      </a:r>
                      <a:r>
                        <a:rPr lang="en-GB" sz="1100" baseline="0" noProof="0" dirty="0"/>
                        <a:t>costs associated with the ethanol production, the increases in oil and coal imports, and reduced sugar export earnings. </a:t>
                      </a:r>
                      <a:endParaRPr lang="en-GB" sz="1100" noProof="0" dirty="0"/>
                    </a:p>
                  </a:txBody>
                  <a:tcPr/>
                </a:tc>
                <a:extLst>
                  <a:ext uri="{0D108BD9-81ED-4DB2-BD59-A6C34878D82A}">
                    <a16:rowId xmlns:a16="http://schemas.microsoft.com/office/drawing/2014/main" val="10002"/>
                  </a:ext>
                </a:extLst>
              </a:tr>
            </a:tbl>
          </a:graphicData>
        </a:graphic>
      </p:graphicFrame>
      <p:pic>
        <p:nvPicPr>
          <p:cNvPr id="1028" name="Picture 4"/>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5853" t="15479" r="33323"/>
          <a:stretch/>
        </p:blipFill>
        <p:spPr bwMode="auto">
          <a:xfrm>
            <a:off x="7320137" y="1728001"/>
            <a:ext cx="1675181" cy="2434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Picture 3"/>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5980" t="13756" r="33139"/>
          <a:stretch/>
        </p:blipFill>
        <p:spPr bwMode="auto">
          <a:xfrm>
            <a:off x="5010546" y="2088001"/>
            <a:ext cx="1691472" cy="24838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 name="Picture 2"/>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7191" t="13365" r="30024" b="1337"/>
          <a:stretch/>
        </p:blipFill>
        <p:spPr bwMode="auto">
          <a:xfrm>
            <a:off x="2815182" y="2132856"/>
            <a:ext cx="1634899" cy="24565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1399595" y="2601613"/>
            <a:ext cx="880369" cy="338554"/>
          </a:xfrm>
          <a:prstGeom prst="rect">
            <a:avLst/>
          </a:prstGeom>
          <a:noFill/>
        </p:spPr>
        <p:txBody>
          <a:bodyPr wrap="none" rtlCol="0">
            <a:spAutoFit/>
          </a:bodyPr>
          <a:lstStyle/>
          <a:p>
            <a:r>
              <a:rPr lang="sv-SE" sz="1600" dirty="0">
                <a:solidFill>
                  <a:schemeClr val="tx1">
                    <a:lumMod val="65000"/>
                    <a:lumOff val="35000"/>
                  </a:schemeClr>
                </a:solidFill>
              </a:rPr>
              <a:t>Baseline</a:t>
            </a:r>
            <a:endParaRPr lang="en-GB" sz="1600" dirty="0">
              <a:solidFill>
                <a:schemeClr val="tx1">
                  <a:lumMod val="65000"/>
                  <a:lumOff val="35000"/>
                </a:schemeClr>
              </a:solidFill>
            </a:endParaRPr>
          </a:p>
        </p:txBody>
      </p:sp>
      <p:sp>
        <p:nvSpPr>
          <p:cNvPr id="10" name="TextBox 9"/>
          <p:cNvSpPr txBox="1"/>
          <p:nvPr/>
        </p:nvSpPr>
        <p:spPr>
          <a:xfrm rot="16200000">
            <a:off x="6442647" y="3309388"/>
            <a:ext cx="1281120" cy="215444"/>
          </a:xfrm>
          <a:prstGeom prst="rect">
            <a:avLst/>
          </a:prstGeom>
          <a:noFill/>
        </p:spPr>
        <p:txBody>
          <a:bodyPr wrap="none" rtlCol="0">
            <a:spAutoFit/>
          </a:bodyPr>
          <a:lstStyle/>
          <a:p>
            <a:r>
              <a:rPr lang="sv-SE" sz="800" b="1" dirty="0">
                <a:solidFill>
                  <a:schemeClr val="tx1">
                    <a:lumMod val="65000"/>
                    <a:lumOff val="35000"/>
                  </a:schemeClr>
                </a:solidFill>
                <a:latin typeface="Arial" pitchFamily="34" charset="0"/>
                <a:cs typeface="Arial" pitchFamily="34" charset="0"/>
              </a:rPr>
              <a:t>[1000 US$ - Real 2005]</a:t>
            </a:r>
            <a:endParaRPr lang="en-GB" sz="800" b="1" dirty="0">
              <a:solidFill>
                <a:schemeClr val="tx1">
                  <a:lumMod val="65000"/>
                  <a:lumOff val="35000"/>
                </a:schemeClr>
              </a:solidFill>
              <a:latin typeface="Arial" pitchFamily="34" charset="0"/>
              <a:cs typeface="Arial" pitchFamily="34" charset="0"/>
            </a:endParaRPr>
          </a:p>
        </p:txBody>
      </p:sp>
      <p:sp>
        <p:nvSpPr>
          <p:cNvPr id="15" name="TextBox 14"/>
          <p:cNvSpPr txBox="1"/>
          <p:nvPr/>
        </p:nvSpPr>
        <p:spPr>
          <a:xfrm>
            <a:off x="5563200" y="4149660"/>
            <a:ext cx="1036856" cy="215444"/>
          </a:xfrm>
          <a:prstGeom prst="rect">
            <a:avLst/>
          </a:prstGeom>
          <a:noFill/>
        </p:spPr>
        <p:txBody>
          <a:bodyPr wrap="square" rtlCol="0">
            <a:spAutoFit/>
          </a:bodyPr>
          <a:lstStyle/>
          <a:p>
            <a:pPr algn="ctr"/>
            <a:r>
              <a:rPr lang="sv-SE" sz="800" b="1" dirty="0">
                <a:solidFill>
                  <a:schemeClr val="tx1">
                    <a:lumMod val="75000"/>
                    <a:lumOff val="25000"/>
                  </a:schemeClr>
                </a:solidFill>
                <a:latin typeface="Arial" pitchFamily="34" charset="0"/>
                <a:cs typeface="Arial" pitchFamily="34" charset="0"/>
              </a:rPr>
              <a:t>Gasoline refining</a:t>
            </a:r>
            <a:endParaRPr lang="en-GB" sz="800" b="1" dirty="0">
              <a:solidFill>
                <a:schemeClr val="tx1">
                  <a:lumMod val="75000"/>
                  <a:lumOff val="25000"/>
                </a:schemeClr>
              </a:solidFill>
              <a:latin typeface="Arial" pitchFamily="34" charset="0"/>
              <a:cs typeface="Arial" pitchFamily="34" charset="0"/>
            </a:endParaRPr>
          </a:p>
        </p:txBody>
      </p:sp>
      <p:sp>
        <p:nvSpPr>
          <p:cNvPr id="16" name="TextBox 15"/>
          <p:cNvSpPr txBox="1"/>
          <p:nvPr/>
        </p:nvSpPr>
        <p:spPr>
          <a:xfrm>
            <a:off x="5476800" y="2132856"/>
            <a:ext cx="1205134" cy="215444"/>
          </a:xfrm>
          <a:prstGeom prst="rect">
            <a:avLst/>
          </a:prstGeom>
          <a:noFill/>
        </p:spPr>
        <p:txBody>
          <a:bodyPr wrap="square" rtlCol="0">
            <a:spAutoFit/>
          </a:bodyPr>
          <a:lstStyle/>
          <a:p>
            <a:pPr algn="ctr"/>
            <a:r>
              <a:rPr lang="sv-SE" sz="800" b="1" dirty="0">
                <a:solidFill>
                  <a:schemeClr val="tx1">
                    <a:lumMod val="75000"/>
                    <a:lumOff val="25000"/>
                  </a:schemeClr>
                </a:solidFill>
                <a:latin typeface="Arial" pitchFamily="34" charset="0"/>
                <a:cs typeface="Arial" pitchFamily="34" charset="0"/>
              </a:rPr>
              <a:t>Oil &amp; coal prod.</a:t>
            </a:r>
          </a:p>
        </p:txBody>
      </p:sp>
      <p:sp>
        <p:nvSpPr>
          <p:cNvPr id="17" name="TextBox 16"/>
          <p:cNvSpPr txBox="1"/>
          <p:nvPr/>
        </p:nvSpPr>
        <p:spPr>
          <a:xfrm>
            <a:off x="5584800" y="2448000"/>
            <a:ext cx="949850" cy="338554"/>
          </a:xfrm>
          <a:prstGeom prst="rect">
            <a:avLst/>
          </a:prstGeom>
          <a:noFill/>
        </p:spPr>
        <p:txBody>
          <a:bodyPr wrap="square" rtlCol="0">
            <a:spAutoFit/>
          </a:bodyPr>
          <a:lstStyle/>
          <a:p>
            <a:pPr algn="ctr"/>
            <a:r>
              <a:rPr lang="sv-SE" sz="800" b="1" dirty="0">
                <a:solidFill>
                  <a:schemeClr val="bg1"/>
                </a:solidFill>
                <a:latin typeface="Arial" pitchFamily="34" charset="0"/>
                <a:cs typeface="Arial" pitchFamily="34" charset="0"/>
              </a:rPr>
              <a:t>Electricity generation</a:t>
            </a:r>
            <a:endParaRPr lang="en-GB" sz="800" b="1" dirty="0">
              <a:solidFill>
                <a:schemeClr val="bg1"/>
              </a:solidFill>
              <a:latin typeface="Arial" pitchFamily="34" charset="0"/>
              <a:cs typeface="Arial" pitchFamily="34" charset="0"/>
            </a:endParaRPr>
          </a:p>
        </p:txBody>
      </p:sp>
      <p:sp>
        <p:nvSpPr>
          <p:cNvPr id="18" name="TextBox 17"/>
          <p:cNvSpPr txBox="1"/>
          <p:nvPr/>
        </p:nvSpPr>
        <p:spPr>
          <a:xfrm>
            <a:off x="5563200" y="3284984"/>
            <a:ext cx="996270" cy="215444"/>
          </a:xfrm>
          <a:prstGeom prst="rect">
            <a:avLst/>
          </a:prstGeom>
          <a:noFill/>
        </p:spPr>
        <p:txBody>
          <a:bodyPr wrap="square" rtlCol="0">
            <a:spAutoFit/>
          </a:bodyPr>
          <a:lstStyle/>
          <a:p>
            <a:pPr algn="ctr"/>
            <a:r>
              <a:rPr lang="sv-SE" sz="800" b="1" dirty="0">
                <a:solidFill>
                  <a:schemeClr val="bg1"/>
                </a:solidFill>
                <a:latin typeface="Arial" pitchFamily="34" charset="0"/>
                <a:cs typeface="Arial" pitchFamily="34" charset="0"/>
              </a:rPr>
              <a:t>Transportation</a:t>
            </a:r>
          </a:p>
        </p:txBody>
      </p:sp>
      <p:sp>
        <p:nvSpPr>
          <p:cNvPr id="8" name="TextBox 7"/>
          <p:cNvSpPr txBox="1"/>
          <p:nvPr/>
        </p:nvSpPr>
        <p:spPr>
          <a:xfrm rot="16200000">
            <a:off x="2358196" y="2982082"/>
            <a:ext cx="604653" cy="215444"/>
          </a:xfrm>
          <a:prstGeom prst="rect">
            <a:avLst/>
          </a:prstGeom>
          <a:noFill/>
        </p:spPr>
        <p:txBody>
          <a:bodyPr wrap="none" rtlCol="0">
            <a:spAutoFit/>
          </a:bodyPr>
          <a:lstStyle/>
          <a:p>
            <a:r>
              <a:rPr lang="sv-SE" sz="800" b="1" dirty="0">
                <a:solidFill>
                  <a:schemeClr val="tx1">
                    <a:lumMod val="65000"/>
                    <a:lumOff val="35000"/>
                  </a:schemeClr>
                </a:solidFill>
              </a:rPr>
              <a:t>[</a:t>
            </a:r>
            <a:r>
              <a:rPr lang="sv-SE" sz="800" b="1" dirty="0">
                <a:solidFill>
                  <a:schemeClr val="tx1">
                    <a:lumMod val="65000"/>
                    <a:lumOff val="35000"/>
                  </a:schemeClr>
                </a:solidFill>
                <a:latin typeface="Arial" pitchFamily="34" charset="0"/>
                <a:cs typeface="Arial" pitchFamily="34" charset="0"/>
              </a:rPr>
              <a:t>1000</a:t>
            </a:r>
            <a:r>
              <a:rPr lang="sv-SE" sz="800" b="1" dirty="0">
                <a:solidFill>
                  <a:schemeClr val="tx1">
                    <a:lumMod val="65000"/>
                    <a:lumOff val="35000"/>
                  </a:schemeClr>
                </a:solidFill>
              </a:rPr>
              <a:t> GJ]</a:t>
            </a:r>
            <a:endParaRPr lang="en-GB" sz="800" b="1" dirty="0">
              <a:solidFill>
                <a:schemeClr val="tx1">
                  <a:lumMod val="65000"/>
                  <a:lumOff val="35000"/>
                </a:schemeClr>
              </a:solidFill>
            </a:endParaRPr>
          </a:p>
        </p:txBody>
      </p:sp>
      <p:sp>
        <p:nvSpPr>
          <p:cNvPr id="9" name="TextBox 8"/>
          <p:cNvSpPr txBox="1"/>
          <p:nvPr/>
        </p:nvSpPr>
        <p:spPr>
          <a:xfrm rot="16200000">
            <a:off x="4516706" y="3049154"/>
            <a:ext cx="752129" cy="215444"/>
          </a:xfrm>
          <a:prstGeom prst="rect">
            <a:avLst/>
          </a:prstGeom>
          <a:noFill/>
        </p:spPr>
        <p:txBody>
          <a:bodyPr wrap="none" rtlCol="0">
            <a:spAutoFit/>
          </a:bodyPr>
          <a:lstStyle/>
          <a:p>
            <a:r>
              <a:rPr lang="sv-SE" sz="800" b="1" dirty="0">
                <a:solidFill>
                  <a:schemeClr val="tx1">
                    <a:lumMod val="65000"/>
                    <a:lumOff val="35000"/>
                  </a:schemeClr>
                </a:solidFill>
                <a:latin typeface="Arial" pitchFamily="34" charset="0"/>
                <a:cs typeface="Arial" pitchFamily="34" charset="0"/>
              </a:rPr>
              <a:t>[ton CO</a:t>
            </a:r>
            <a:r>
              <a:rPr lang="sv-SE" sz="800" b="1" baseline="-25000" dirty="0">
                <a:solidFill>
                  <a:schemeClr val="tx1">
                    <a:lumMod val="65000"/>
                    <a:lumOff val="35000"/>
                  </a:schemeClr>
                </a:solidFill>
                <a:latin typeface="Arial" pitchFamily="34" charset="0"/>
                <a:cs typeface="Arial" pitchFamily="34" charset="0"/>
              </a:rPr>
              <a:t>2</a:t>
            </a:r>
            <a:r>
              <a:rPr lang="sv-SE" sz="800" b="1" dirty="0">
                <a:solidFill>
                  <a:schemeClr val="tx1">
                    <a:lumMod val="65000"/>
                    <a:lumOff val="35000"/>
                  </a:schemeClr>
                </a:solidFill>
                <a:latin typeface="Arial" pitchFamily="34" charset="0"/>
                <a:cs typeface="Arial" pitchFamily="34" charset="0"/>
              </a:rPr>
              <a:t>eq]</a:t>
            </a:r>
            <a:endParaRPr lang="en-GB" sz="800" b="1" dirty="0">
              <a:solidFill>
                <a:schemeClr val="tx1">
                  <a:lumMod val="65000"/>
                  <a:lumOff val="35000"/>
                </a:schemeClr>
              </a:solidFill>
              <a:latin typeface="Arial" pitchFamily="34" charset="0"/>
              <a:cs typeface="Arial" pitchFamily="34" charset="0"/>
            </a:endParaRPr>
          </a:p>
        </p:txBody>
      </p:sp>
      <p:grpSp>
        <p:nvGrpSpPr>
          <p:cNvPr id="21" name="Group 20"/>
          <p:cNvGrpSpPr/>
          <p:nvPr/>
        </p:nvGrpSpPr>
        <p:grpSpPr>
          <a:xfrm>
            <a:off x="3359696" y="2348881"/>
            <a:ext cx="864096" cy="1337375"/>
            <a:chOff x="1823854" y="2348880"/>
            <a:chExt cx="864096" cy="1337375"/>
          </a:xfrm>
        </p:grpSpPr>
        <p:sp>
          <p:nvSpPr>
            <p:cNvPr id="12" name="TextBox 11"/>
            <p:cNvSpPr txBox="1"/>
            <p:nvPr/>
          </p:nvSpPr>
          <p:spPr>
            <a:xfrm>
              <a:off x="1823854" y="2348880"/>
              <a:ext cx="864096" cy="215444"/>
            </a:xfrm>
            <a:prstGeom prst="rect">
              <a:avLst/>
            </a:prstGeom>
            <a:noFill/>
          </p:spPr>
          <p:txBody>
            <a:bodyPr wrap="square" rtlCol="0">
              <a:spAutoFit/>
            </a:bodyPr>
            <a:lstStyle/>
            <a:p>
              <a:pPr algn="ctr"/>
              <a:r>
                <a:rPr lang="sv-SE" sz="800" b="1" dirty="0">
                  <a:solidFill>
                    <a:schemeClr val="bg1"/>
                  </a:solidFill>
                  <a:latin typeface="Arial" pitchFamily="34" charset="0"/>
                  <a:cs typeface="Arial" pitchFamily="34" charset="0"/>
                </a:rPr>
                <a:t>Oil</a:t>
              </a:r>
              <a:endParaRPr lang="en-GB" sz="800" b="1" dirty="0">
                <a:solidFill>
                  <a:schemeClr val="bg1"/>
                </a:solidFill>
                <a:latin typeface="Arial" pitchFamily="34" charset="0"/>
                <a:cs typeface="Arial" pitchFamily="34" charset="0"/>
              </a:endParaRPr>
            </a:p>
          </p:txBody>
        </p:sp>
        <p:sp>
          <p:nvSpPr>
            <p:cNvPr id="13" name="TextBox 12"/>
            <p:cNvSpPr txBox="1"/>
            <p:nvPr/>
          </p:nvSpPr>
          <p:spPr>
            <a:xfrm>
              <a:off x="1823854" y="2578229"/>
              <a:ext cx="864096" cy="215444"/>
            </a:xfrm>
            <a:prstGeom prst="rect">
              <a:avLst/>
            </a:prstGeom>
            <a:noFill/>
          </p:spPr>
          <p:txBody>
            <a:bodyPr wrap="square" rtlCol="0">
              <a:spAutoFit/>
            </a:bodyPr>
            <a:lstStyle/>
            <a:p>
              <a:pPr algn="ctr"/>
              <a:r>
                <a:rPr lang="sv-SE" sz="800" b="1" dirty="0">
                  <a:solidFill>
                    <a:schemeClr val="bg1"/>
                  </a:solidFill>
                  <a:latin typeface="Arial" pitchFamily="34" charset="0"/>
                  <a:cs typeface="Arial" pitchFamily="34" charset="0"/>
                </a:rPr>
                <a:t>Coal</a:t>
              </a:r>
              <a:endParaRPr lang="en-GB" sz="800" b="1" dirty="0">
                <a:solidFill>
                  <a:schemeClr val="bg1"/>
                </a:solidFill>
                <a:latin typeface="Arial" pitchFamily="34" charset="0"/>
                <a:cs typeface="Arial" pitchFamily="34" charset="0"/>
              </a:endParaRPr>
            </a:p>
          </p:txBody>
        </p:sp>
        <p:sp>
          <p:nvSpPr>
            <p:cNvPr id="14" name="TextBox 13"/>
            <p:cNvSpPr txBox="1"/>
            <p:nvPr/>
          </p:nvSpPr>
          <p:spPr>
            <a:xfrm>
              <a:off x="1823854" y="3470811"/>
              <a:ext cx="864096" cy="215444"/>
            </a:xfrm>
            <a:prstGeom prst="rect">
              <a:avLst/>
            </a:prstGeom>
            <a:noFill/>
          </p:spPr>
          <p:txBody>
            <a:bodyPr wrap="square" rtlCol="0">
              <a:spAutoFit/>
            </a:bodyPr>
            <a:lstStyle/>
            <a:p>
              <a:pPr algn="ctr"/>
              <a:r>
                <a:rPr lang="sv-SE" sz="800" b="1" dirty="0">
                  <a:solidFill>
                    <a:schemeClr val="bg1"/>
                  </a:solidFill>
                  <a:latin typeface="Arial" pitchFamily="34" charset="0"/>
                  <a:cs typeface="Arial" pitchFamily="34" charset="0"/>
                </a:rPr>
                <a:t>Gasoline</a:t>
              </a:r>
              <a:endParaRPr lang="en-GB" sz="800" b="1" dirty="0">
                <a:solidFill>
                  <a:schemeClr val="bg1"/>
                </a:solidFill>
                <a:latin typeface="Arial" pitchFamily="34" charset="0"/>
                <a:cs typeface="Arial" pitchFamily="34" charset="0"/>
              </a:endParaRPr>
            </a:p>
          </p:txBody>
        </p:sp>
      </p:grpSp>
      <p:sp>
        <p:nvSpPr>
          <p:cNvPr id="20" name="TextBox 19"/>
          <p:cNvSpPr txBox="1"/>
          <p:nvPr/>
        </p:nvSpPr>
        <p:spPr>
          <a:xfrm>
            <a:off x="7896200" y="3212976"/>
            <a:ext cx="864096" cy="338554"/>
          </a:xfrm>
          <a:prstGeom prst="rect">
            <a:avLst/>
          </a:prstGeom>
          <a:noFill/>
        </p:spPr>
        <p:txBody>
          <a:bodyPr wrap="square" rtlCol="0">
            <a:spAutoFit/>
          </a:bodyPr>
          <a:lstStyle/>
          <a:p>
            <a:pPr algn="ctr"/>
            <a:r>
              <a:rPr lang="sv-SE" sz="800" b="1" dirty="0">
                <a:solidFill>
                  <a:schemeClr val="bg1"/>
                </a:solidFill>
                <a:latin typeface="Arial" pitchFamily="34" charset="0"/>
                <a:cs typeface="Arial" pitchFamily="34" charset="0"/>
              </a:rPr>
              <a:t>Gasoline imports</a:t>
            </a:r>
            <a:endParaRPr lang="en-GB" sz="800" b="1" dirty="0">
              <a:solidFill>
                <a:schemeClr val="bg1"/>
              </a:solidFill>
              <a:latin typeface="Arial" pitchFamily="34" charset="0"/>
              <a:cs typeface="Arial" pitchFamily="34" charset="0"/>
            </a:endParaRPr>
          </a:p>
        </p:txBody>
      </p:sp>
      <p:sp>
        <p:nvSpPr>
          <p:cNvPr id="26" name="TextBox 25"/>
          <p:cNvSpPr txBox="1"/>
          <p:nvPr/>
        </p:nvSpPr>
        <p:spPr>
          <a:xfrm>
            <a:off x="7752184" y="2795312"/>
            <a:ext cx="1152128" cy="230832"/>
          </a:xfrm>
          <a:prstGeom prst="rect">
            <a:avLst/>
          </a:prstGeom>
          <a:noFill/>
        </p:spPr>
        <p:txBody>
          <a:bodyPr wrap="square" rtlCol="0">
            <a:spAutoFit/>
          </a:bodyPr>
          <a:lstStyle/>
          <a:p>
            <a:pPr algn="ctr"/>
            <a:r>
              <a:rPr lang="sv-SE" sz="800" b="1" dirty="0">
                <a:solidFill>
                  <a:schemeClr val="bg1"/>
                </a:solidFill>
                <a:latin typeface="Arial" pitchFamily="34" charset="0"/>
                <a:cs typeface="Arial" pitchFamily="34" charset="0"/>
              </a:rPr>
              <a:t>Sugar prod</a:t>
            </a:r>
            <a:r>
              <a:rPr lang="sv-SE" sz="900" b="1" dirty="0">
                <a:solidFill>
                  <a:schemeClr val="bg1"/>
                </a:solidFill>
                <a:latin typeface="Arial" pitchFamily="34" charset="0"/>
                <a:cs typeface="Arial" pitchFamily="34" charset="0"/>
              </a:rPr>
              <a:t>.</a:t>
            </a:r>
            <a:endParaRPr lang="en-GB" sz="900" b="1" dirty="0">
              <a:solidFill>
                <a:schemeClr val="bg1"/>
              </a:solidFill>
              <a:latin typeface="Arial" pitchFamily="34" charset="0"/>
              <a:cs typeface="Arial" pitchFamily="34" charset="0"/>
            </a:endParaRPr>
          </a:p>
        </p:txBody>
      </p:sp>
      <p:sp>
        <p:nvSpPr>
          <p:cNvPr id="27" name="TextBox 26"/>
          <p:cNvSpPr txBox="1"/>
          <p:nvPr/>
        </p:nvSpPr>
        <p:spPr>
          <a:xfrm>
            <a:off x="7896200" y="2010326"/>
            <a:ext cx="864096" cy="338554"/>
          </a:xfrm>
          <a:prstGeom prst="rect">
            <a:avLst/>
          </a:prstGeom>
          <a:noFill/>
        </p:spPr>
        <p:txBody>
          <a:bodyPr wrap="square" rtlCol="0">
            <a:spAutoFit/>
          </a:bodyPr>
          <a:lstStyle/>
          <a:p>
            <a:pPr algn="ctr"/>
            <a:r>
              <a:rPr lang="sv-SE" sz="800" b="1" dirty="0">
                <a:solidFill>
                  <a:schemeClr val="bg1"/>
                </a:solidFill>
                <a:latin typeface="Arial" pitchFamily="34" charset="0"/>
                <a:cs typeface="Arial" pitchFamily="34" charset="0"/>
              </a:rPr>
              <a:t>Reduction of sugar exports</a:t>
            </a:r>
            <a:endParaRPr lang="en-GB" sz="900" b="1" dirty="0">
              <a:solidFill>
                <a:schemeClr val="bg1"/>
              </a:solidFill>
              <a:latin typeface="Arial" pitchFamily="34" charset="0"/>
              <a:cs typeface="Arial" pitchFamily="34" charset="0"/>
            </a:endParaRPr>
          </a:p>
        </p:txBody>
      </p:sp>
      <p:sp>
        <p:nvSpPr>
          <p:cNvPr id="28" name="TextBox 27"/>
          <p:cNvSpPr txBox="1"/>
          <p:nvPr/>
        </p:nvSpPr>
        <p:spPr>
          <a:xfrm>
            <a:off x="7752184" y="2636912"/>
            <a:ext cx="1152128" cy="215444"/>
          </a:xfrm>
          <a:prstGeom prst="rect">
            <a:avLst/>
          </a:prstGeom>
          <a:noFill/>
        </p:spPr>
        <p:txBody>
          <a:bodyPr wrap="square" rtlCol="0">
            <a:spAutoFit/>
          </a:bodyPr>
          <a:lstStyle/>
          <a:p>
            <a:pPr algn="ctr"/>
            <a:r>
              <a:rPr lang="sv-SE" sz="800" b="1" dirty="0">
                <a:solidFill>
                  <a:schemeClr val="bg1"/>
                </a:solidFill>
                <a:latin typeface="Arial" pitchFamily="34" charset="0"/>
                <a:cs typeface="Arial" pitchFamily="34" charset="0"/>
              </a:rPr>
              <a:t>Oil imports</a:t>
            </a:r>
            <a:endParaRPr lang="en-GB" sz="900" b="1" dirty="0">
              <a:solidFill>
                <a:schemeClr val="bg1"/>
              </a:solidFill>
              <a:latin typeface="Arial" pitchFamily="34" charset="0"/>
              <a:cs typeface="Arial" pitchFamily="34" charset="0"/>
            </a:endParaRPr>
          </a:p>
        </p:txBody>
      </p:sp>
      <p:sp>
        <p:nvSpPr>
          <p:cNvPr id="29" name="TextBox 28"/>
          <p:cNvSpPr txBox="1"/>
          <p:nvPr/>
        </p:nvSpPr>
        <p:spPr>
          <a:xfrm>
            <a:off x="7824192" y="2422877"/>
            <a:ext cx="1008112" cy="215444"/>
          </a:xfrm>
          <a:prstGeom prst="rect">
            <a:avLst/>
          </a:prstGeom>
          <a:noFill/>
        </p:spPr>
        <p:txBody>
          <a:bodyPr wrap="square" rtlCol="0">
            <a:spAutoFit/>
          </a:bodyPr>
          <a:lstStyle/>
          <a:p>
            <a:pPr algn="ctr"/>
            <a:r>
              <a:rPr lang="sv-SE" sz="800" b="1" dirty="0">
                <a:solidFill>
                  <a:schemeClr val="bg1"/>
                </a:solidFill>
                <a:latin typeface="Arial" pitchFamily="34" charset="0"/>
                <a:cs typeface="Arial" pitchFamily="34" charset="0"/>
              </a:rPr>
              <a:t>Ethanol prod.</a:t>
            </a:r>
            <a:endParaRPr lang="en-GB" sz="900" b="1" dirty="0">
              <a:solidFill>
                <a:schemeClr val="bg1"/>
              </a:solidFill>
              <a:latin typeface="Arial" pitchFamily="34" charset="0"/>
              <a:cs typeface="Arial" pitchFamily="34" charset="0"/>
            </a:endParaRPr>
          </a:p>
        </p:txBody>
      </p:sp>
      <p:cxnSp>
        <p:nvCxnSpPr>
          <p:cNvPr id="6" name="Straight Connector 5"/>
          <p:cNvCxnSpPr/>
          <p:nvPr/>
        </p:nvCxnSpPr>
        <p:spPr>
          <a:xfrm>
            <a:off x="2304000" y="2803624"/>
            <a:ext cx="6876000"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2297169" y="494493"/>
            <a:ext cx="7181427" cy="6477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30" name="Title 5"/>
          <p:cNvSpPr txBox="1">
            <a:spLocks/>
          </p:cNvSpPr>
          <p:nvPr/>
        </p:nvSpPr>
        <p:spPr>
          <a:xfrm>
            <a:off x="394561" y="107129"/>
            <a:ext cx="11313763" cy="107487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ts val="3800"/>
              </a:lnSpc>
            </a:pPr>
            <a:r>
              <a:rPr lang="en-US" sz="4000" dirty="0"/>
              <a:t>Impact of shifting two major sugar refineries to produce second-generation ethanol </a:t>
            </a:r>
            <a:endParaRPr lang="en-GB" sz="4000" dirty="0"/>
          </a:p>
        </p:txBody>
      </p:sp>
    </p:spTree>
    <p:extLst>
      <p:ext uri="{BB962C8B-B14F-4D97-AF65-F5344CB8AC3E}">
        <p14:creationId xmlns:p14="http://schemas.microsoft.com/office/powerpoint/2010/main" val="8951150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p:cNvSpPr/>
          <p:nvPr/>
        </p:nvSpPr>
        <p:spPr>
          <a:xfrm>
            <a:off x="876615" y="1692000"/>
            <a:ext cx="11123940" cy="4464000"/>
          </a:xfrm>
          <a:prstGeom prst="rect">
            <a:avLst/>
          </a:prstGeom>
          <a:solidFill>
            <a:srgbClr val="E9EDF4"/>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6" name="Title 5"/>
          <p:cNvSpPr txBox="1">
            <a:spLocks/>
          </p:cNvSpPr>
          <p:nvPr/>
        </p:nvSpPr>
        <p:spPr>
          <a:xfrm>
            <a:off x="326481" y="405913"/>
            <a:ext cx="11313763" cy="107487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400" dirty="0"/>
              <a:t>Overall water withdrawals in different integrated CLEWS scenarios</a:t>
            </a:r>
            <a:endParaRPr lang="en-GB" sz="4400" dirty="0"/>
          </a:p>
        </p:txBody>
      </p:sp>
      <p:graphicFrame>
        <p:nvGraphicFramePr>
          <p:cNvPr id="4" name="Chart 3"/>
          <p:cNvGraphicFramePr>
            <a:graphicFrameLocks/>
          </p:cNvGraphicFramePr>
          <p:nvPr>
            <p:extLst>
              <p:ext uri="{D42A27DB-BD31-4B8C-83A1-F6EECF244321}">
                <p14:modId xmlns:p14="http://schemas.microsoft.com/office/powerpoint/2010/main" val="1826684257"/>
              </p:ext>
            </p:extLst>
          </p:nvPr>
        </p:nvGraphicFramePr>
        <p:xfrm>
          <a:off x="793543" y="1727200"/>
          <a:ext cx="6758724" cy="4233333"/>
        </p:xfrm>
        <a:graphic>
          <a:graphicData uri="http://schemas.openxmlformats.org/drawingml/2006/chart">
            <c:chart xmlns:c="http://schemas.openxmlformats.org/drawingml/2006/chart" xmlns:r="http://schemas.openxmlformats.org/officeDocument/2006/relationships" r:id="rId3"/>
          </a:graphicData>
        </a:graphic>
      </p:graphicFrame>
      <p:grpSp>
        <p:nvGrpSpPr>
          <p:cNvPr id="24" name="Group 23"/>
          <p:cNvGrpSpPr/>
          <p:nvPr/>
        </p:nvGrpSpPr>
        <p:grpSpPr>
          <a:xfrm>
            <a:off x="5798357" y="2512167"/>
            <a:ext cx="2373304" cy="954107"/>
            <a:chOff x="8589334" y="2375943"/>
            <a:chExt cx="2373304" cy="954107"/>
          </a:xfrm>
        </p:grpSpPr>
        <p:sp>
          <p:nvSpPr>
            <p:cNvPr id="7" name="TextBox 6"/>
            <p:cNvSpPr txBox="1"/>
            <p:nvPr/>
          </p:nvSpPr>
          <p:spPr>
            <a:xfrm>
              <a:off x="8805333" y="2375943"/>
              <a:ext cx="2157305" cy="954107"/>
            </a:xfrm>
            <a:prstGeom prst="rect">
              <a:avLst/>
            </a:prstGeom>
            <a:noFill/>
          </p:spPr>
          <p:txBody>
            <a:bodyPr wrap="square" rtlCol="0">
              <a:spAutoFit/>
            </a:bodyPr>
            <a:lstStyle/>
            <a:p>
              <a:r>
                <a:rPr lang="en-CA" sz="1400" dirty="0"/>
                <a:t>1</a:t>
              </a:r>
              <a:r>
                <a:rPr lang="en-CA" sz="1400" baseline="30000" dirty="0"/>
                <a:t>st</a:t>
              </a:r>
              <a:r>
                <a:rPr lang="en-CA" sz="1400" dirty="0"/>
                <a:t> generation methanol production under a “moderate” climate change scenario</a:t>
              </a:r>
            </a:p>
          </p:txBody>
        </p:sp>
        <p:cxnSp>
          <p:nvCxnSpPr>
            <p:cNvPr id="13" name="Straight Connector 12"/>
            <p:cNvCxnSpPr/>
            <p:nvPr/>
          </p:nvCxnSpPr>
          <p:spPr>
            <a:xfrm>
              <a:off x="8589334" y="2808000"/>
              <a:ext cx="216000" cy="0"/>
            </a:xfrm>
            <a:prstGeom prst="line">
              <a:avLst/>
            </a:prstGeom>
            <a:ln w="25400">
              <a:solidFill>
                <a:srgbClr val="92D050"/>
              </a:solidFill>
              <a:tailEnd type="none"/>
            </a:ln>
          </p:spPr>
          <p:style>
            <a:lnRef idx="1">
              <a:schemeClr val="dk1"/>
            </a:lnRef>
            <a:fillRef idx="0">
              <a:schemeClr val="dk1"/>
            </a:fillRef>
            <a:effectRef idx="0">
              <a:schemeClr val="dk1"/>
            </a:effectRef>
            <a:fontRef idx="minor">
              <a:schemeClr val="tx1"/>
            </a:fontRef>
          </p:style>
        </p:cxnSp>
      </p:grpSp>
      <p:grpSp>
        <p:nvGrpSpPr>
          <p:cNvPr id="23" name="Group 22"/>
          <p:cNvGrpSpPr/>
          <p:nvPr/>
        </p:nvGrpSpPr>
        <p:grpSpPr>
          <a:xfrm>
            <a:off x="5798357" y="2125342"/>
            <a:ext cx="1788482" cy="307777"/>
            <a:chOff x="8589334" y="2045546"/>
            <a:chExt cx="1788482" cy="307777"/>
          </a:xfrm>
        </p:grpSpPr>
        <p:sp>
          <p:nvSpPr>
            <p:cNvPr id="2" name="TextBox 1"/>
            <p:cNvSpPr txBox="1"/>
            <p:nvPr/>
          </p:nvSpPr>
          <p:spPr>
            <a:xfrm>
              <a:off x="8805334" y="2045546"/>
              <a:ext cx="1572482" cy="307777"/>
            </a:xfrm>
            <a:prstGeom prst="rect">
              <a:avLst/>
            </a:prstGeom>
            <a:noFill/>
          </p:spPr>
          <p:txBody>
            <a:bodyPr wrap="none" rtlCol="0">
              <a:spAutoFit/>
            </a:bodyPr>
            <a:lstStyle/>
            <a:p>
              <a:r>
                <a:rPr lang="en-CA" sz="1400" dirty="0"/>
                <a:t>Reference scenario</a:t>
              </a:r>
            </a:p>
          </p:txBody>
        </p:sp>
        <p:cxnSp>
          <p:nvCxnSpPr>
            <p:cNvPr id="18" name="Straight Connector 17"/>
            <p:cNvCxnSpPr/>
            <p:nvPr/>
          </p:nvCxnSpPr>
          <p:spPr>
            <a:xfrm>
              <a:off x="8589334" y="2197337"/>
              <a:ext cx="216000" cy="0"/>
            </a:xfrm>
            <a:prstGeom prst="line">
              <a:avLst/>
            </a:prstGeom>
            <a:ln w="25400">
              <a:solidFill>
                <a:schemeClr val="tx1">
                  <a:lumMod val="50000"/>
                  <a:lumOff val="50000"/>
                </a:schemeClr>
              </a:solidFill>
              <a:prstDash val="sysDash"/>
              <a:tailEnd type="none"/>
            </a:ln>
          </p:spPr>
          <p:style>
            <a:lnRef idx="1">
              <a:schemeClr val="dk1"/>
            </a:lnRef>
            <a:fillRef idx="0">
              <a:schemeClr val="dk1"/>
            </a:fillRef>
            <a:effectRef idx="0">
              <a:schemeClr val="dk1"/>
            </a:effectRef>
            <a:fontRef idx="minor">
              <a:schemeClr val="tx1"/>
            </a:fontRef>
          </p:style>
        </p:cxnSp>
      </p:grpSp>
      <p:grpSp>
        <p:nvGrpSpPr>
          <p:cNvPr id="25" name="Group 24"/>
          <p:cNvGrpSpPr/>
          <p:nvPr/>
        </p:nvGrpSpPr>
        <p:grpSpPr>
          <a:xfrm>
            <a:off x="5798357" y="3545322"/>
            <a:ext cx="2373305" cy="954107"/>
            <a:chOff x="8589334" y="3337234"/>
            <a:chExt cx="2373305" cy="954107"/>
          </a:xfrm>
        </p:grpSpPr>
        <p:cxnSp>
          <p:nvCxnSpPr>
            <p:cNvPr id="19" name="Straight Connector 18"/>
            <p:cNvCxnSpPr/>
            <p:nvPr/>
          </p:nvCxnSpPr>
          <p:spPr>
            <a:xfrm>
              <a:off x="8589334" y="3660399"/>
              <a:ext cx="216000" cy="0"/>
            </a:xfrm>
            <a:prstGeom prst="line">
              <a:avLst/>
            </a:prstGeom>
            <a:ln w="25400">
              <a:solidFill>
                <a:srgbClr val="EE8B1E"/>
              </a:solidFill>
              <a:tailEnd type="none"/>
            </a:ln>
          </p:spPr>
          <p:style>
            <a:lnRef idx="1">
              <a:schemeClr val="dk1"/>
            </a:lnRef>
            <a:fillRef idx="0">
              <a:schemeClr val="dk1"/>
            </a:fillRef>
            <a:effectRef idx="0">
              <a:schemeClr val="dk1"/>
            </a:effectRef>
            <a:fontRef idx="minor">
              <a:schemeClr val="tx1"/>
            </a:fontRef>
          </p:style>
        </p:cxnSp>
        <p:sp>
          <p:nvSpPr>
            <p:cNvPr id="21" name="TextBox 20"/>
            <p:cNvSpPr txBox="1"/>
            <p:nvPr/>
          </p:nvSpPr>
          <p:spPr>
            <a:xfrm>
              <a:off x="8805334" y="3337234"/>
              <a:ext cx="2157305" cy="954107"/>
            </a:xfrm>
            <a:prstGeom prst="rect">
              <a:avLst/>
            </a:prstGeom>
            <a:noFill/>
          </p:spPr>
          <p:txBody>
            <a:bodyPr wrap="square" rtlCol="0">
              <a:spAutoFit/>
            </a:bodyPr>
            <a:lstStyle/>
            <a:p>
              <a:r>
                <a:rPr lang="en-CA" sz="1400" dirty="0"/>
                <a:t>2</a:t>
              </a:r>
              <a:r>
                <a:rPr lang="en-CA" sz="1400" baseline="30000" dirty="0"/>
                <a:t>nd</a:t>
              </a:r>
              <a:r>
                <a:rPr lang="en-CA" sz="1400" dirty="0"/>
                <a:t> generation methanol production under a “moderate” climate change scenario</a:t>
              </a:r>
            </a:p>
          </p:txBody>
        </p:sp>
      </p:grpSp>
      <p:grpSp>
        <p:nvGrpSpPr>
          <p:cNvPr id="26" name="Group 25"/>
          <p:cNvGrpSpPr/>
          <p:nvPr/>
        </p:nvGrpSpPr>
        <p:grpSpPr>
          <a:xfrm>
            <a:off x="5798357" y="4578478"/>
            <a:ext cx="2373305" cy="954107"/>
            <a:chOff x="8589334" y="3993098"/>
            <a:chExt cx="2373305" cy="954107"/>
          </a:xfrm>
        </p:grpSpPr>
        <p:cxnSp>
          <p:nvCxnSpPr>
            <p:cNvPr id="20" name="Straight Connector 19"/>
            <p:cNvCxnSpPr/>
            <p:nvPr/>
          </p:nvCxnSpPr>
          <p:spPr>
            <a:xfrm>
              <a:off x="8589334" y="4316716"/>
              <a:ext cx="216000" cy="0"/>
            </a:xfrm>
            <a:prstGeom prst="line">
              <a:avLst/>
            </a:prstGeom>
            <a:ln w="25400">
              <a:solidFill>
                <a:srgbClr val="FF0000"/>
              </a:solidFill>
              <a:tailEnd type="none"/>
            </a:ln>
          </p:spPr>
          <p:style>
            <a:lnRef idx="1">
              <a:schemeClr val="dk1"/>
            </a:lnRef>
            <a:fillRef idx="0">
              <a:schemeClr val="dk1"/>
            </a:fillRef>
            <a:effectRef idx="0">
              <a:schemeClr val="dk1"/>
            </a:effectRef>
            <a:fontRef idx="minor">
              <a:schemeClr val="tx1"/>
            </a:fontRef>
          </p:style>
        </p:cxnSp>
        <p:sp>
          <p:nvSpPr>
            <p:cNvPr id="22" name="TextBox 21"/>
            <p:cNvSpPr txBox="1"/>
            <p:nvPr/>
          </p:nvSpPr>
          <p:spPr>
            <a:xfrm>
              <a:off x="8805334" y="3993098"/>
              <a:ext cx="2157305" cy="954107"/>
            </a:xfrm>
            <a:prstGeom prst="rect">
              <a:avLst/>
            </a:prstGeom>
            <a:noFill/>
          </p:spPr>
          <p:txBody>
            <a:bodyPr wrap="square" rtlCol="0">
              <a:spAutoFit/>
            </a:bodyPr>
            <a:lstStyle/>
            <a:p>
              <a:r>
                <a:rPr lang="en-CA" sz="1400" dirty="0"/>
                <a:t>2</a:t>
              </a:r>
              <a:r>
                <a:rPr lang="en-CA" sz="1400" baseline="30000" dirty="0"/>
                <a:t>nd</a:t>
              </a:r>
              <a:r>
                <a:rPr lang="en-CA" sz="1400" dirty="0"/>
                <a:t> generation methanol production under a “worst” climate change scenario</a:t>
              </a:r>
            </a:p>
          </p:txBody>
        </p:sp>
      </p:grpSp>
      <p:sp>
        <p:nvSpPr>
          <p:cNvPr id="27" name="TextBox 26"/>
          <p:cNvSpPr txBox="1"/>
          <p:nvPr/>
        </p:nvSpPr>
        <p:spPr>
          <a:xfrm>
            <a:off x="8722180" y="1843734"/>
            <a:ext cx="3225476" cy="4096265"/>
          </a:xfrm>
          <a:prstGeom prst="rect">
            <a:avLst/>
          </a:prstGeom>
          <a:noFill/>
        </p:spPr>
        <p:txBody>
          <a:bodyPr wrap="square" lIns="36000" tIns="36000" rIns="36000" bIns="36000" rtlCol="0">
            <a:noAutofit/>
          </a:bodyPr>
          <a:lstStyle/>
          <a:p>
            <a:pPr>
              <a:spcAft>
                <a:spcPts val="600"/>
              </a:spcAft>
            </a:pPr>
            <a:r>
              <a:rPr lang="en-GB" b="1" dirty="0"/>
              <a:t>Water withdrawals under climate change scenarios:</a:t>
            </a:r>
          </a:p>
          <a:p>
            <a:pPr>
              <a:lnSpc>
                <a:spcPts val="1800"/>
              </a:lnSpc>
              <a:spcAft>
                <a:spcPts val="600"/>
              </a:spcAft>
            </a:pPr>
            <a:r>
              <a:rPr lang="en-GB" sz="1600" dirty="0"/>
              <a:t>Water withdrawals for domestic purposes and especially irrigation increase strongly under projected climate change scenarios. </a:t>
            </a:r>
          </a:p>
          <a:p>
            <a:pPr>
              <a:lnSpc>
                <a:spcPts val="1800"/>
              </a:lnSpc>
              <a:spcAft>
                <a:spcPts val="600"/>
              </a:spcAft>
            </a:pPr>
            <a:r>
              <a:rPr lang="en-GB" sz="1600" dirty="0"/>
              <a:t>To compensate for reduced precipitation, irrigation has to be expanded to previously rain-fed sugar plantations and farms, resulting in higher withdrawals of surface and groundwater</a:t>
            </a:r>
          </a:p>
          <a:p>
            <a:pPr>
              <a:lnSpc>
                <a:spcPts val="1800"/>
              </a:lnSpc>
              <a:spcAft>
                <a:spcPts val="600"/>
              </a:spcAft>
            </a:pPr>
            <a:r>
              <a:rPr lang="en-GB" sz="1600" dirty="0"/>
              <a:t>This  affects future land-use options (towards less water-intensive crops) and increases energy demand for pumping and desalination</a:t>
            </a:r>
          </a:p>
        </p:txBody>
      </p:sp>
    </p:spTree>
    <p:extLst>
      <p:ext uri="{BB962C8B-B14F-4D97-AF65-F5344CB8AC3E}">
        <p14:creationId xmlns:p14="http://schemas.microsoft.com/office/powerpoint/2010/main" val="902836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graphicEl>
                                              <a:chart seriesIdx="-3" categoryIdx="-3" bldStep="gridLegend"/>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graphicEl>
                                              <a:chart seriesIdx="0" categoryIdx="-4" bldStep="series"/>
                                            </p:graphic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graphicEl>
                                              <a:chart seriesIdx="1" categoryIdx="-4" bldStep="series"/>
                                            </p:graphic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graphicEl>
                                              <a:chart seriesIdx="2" categoryIdx="-4" bldStep="series"/>
                                            </p:graphic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
                                            <p:graphicEl>
                                              <a:chart seriesIdx="3" categoryIdx="-4" bldStep="series"/>
                                            </p:graphic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Chart bld="series"/>
        </p:bldSub>
      </p:bldGraphic>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876615" y="1692000"/>
            <a:ext cx="11123940" cy="4464000"/>
          </a:xfrm>
          <a:prstGeom prst="rect">
            <a:avLst/>
          </a:prstGeom>
          <a:solidFill>
            <a:srgbClr val="E9EDF4"/>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graphicFrame>
        <p:nvGraphicFramePr>
          <p:cNvPr id="2" name="Chart 1"/>
          <p:cNvGraphicFramePr>
            <a:graphicFrameLocks/>
          </p:cNvGraphicFramePr>
          <p:nvPr>
            <p:extLst>
              <p:ext uri="{D42A27DB-BD31-4B8C-83A1-F6EECF244321}">
                <p14:modId xmlns:p14="http://schemas.microsoft.com/office/powerpoint/2010/main" val="1083804591"/>
              </p:ext>
            </p:extLst>
          </p:nvPr>
        </p:nvGraphicFramePr>
        <p:xfrm>
          <a:off x="520912" y="1843914"/>
          <a:ext cx="7330837" cy="3866531"/>
        </p:xfrm>
        <a:graphic>
          <a:graphicData uri="http://schemas.openxmlformats.org/drawingml/2006/chart">
            <c:chart xmlns:c="http://schemas.openxmlformats.org/drawingml/2006/chart" xmlns:r="http://schemas.openxmlformats.org/officeDocument/2006/relationships" r:id="rId3"/>
          </a:graphicData>
        </a:graphic>
      </p:graphicFrame>
      <p:sp>
        <p:nvSpPr>
          <p:cNvPr id="3" name="TextBox 2"/>
          <p:cNvSpPr txBox="1"/>
          <p:nvPr/>
        </p:nvSpPr>
        <p:spPr>
          <a:xfrm>
            <a:off x="8728364" y="1718849"/>
            <a:ext cx="3129972" cy="3991596"/>
          </a:xfrm>
          <a:prstGeom prst="rect">
            <a:avLst/>
          </a:prstGeom>
          <a:noFill/>
        </p:spPr>
        <p:txBody>
          <a:bodyPr wrap="square" lIns="36000" tIns="36000" rIns="36000" bIns="36000" rtlCol="0">
            <a:noAutofit/>
          </a:bodyPr>
          <a:lstStyle/>
          <a:p>
            <a:pPr algn="just">
              <a:lnSpc>
                <a:spcPts val="2000"/>
              </a:lnSpc>
              <a:spcAft>
                <a:spcPts val="600"/>
              </a:spcAft>
            </a:pPr>
            <a:r>
              <a:rPr lang="en-GB" b="1" dirty="0"/>
              <a:t>Increasing electricity demand  for different biofuel production technologies:</a:t>
            </a:r>
          </a:p>
          <a:p>
            <a:pPr algn="just">
              <a:lnSpc>
                <a:spcPts val="1800"/>
              </a:lnSpc>
              <a:spcAft>
                <a:spcPts val="600"/>
              </a:spcAft>
            </a:pPr>
            <a:r>
              <a:rPr lang="en-GB" sz="1600" dirty="0"/>
              <a:t>Energy demand increases  in potential climate change scenarios—the amount depends on the water intensity of production options.</a:t>
            </a:r>
          </a:p>
          <a:p>
            <a:pPr algn="just">
              <a:lnSpc>
                <a:spcPts val="1800"/>
              </a:lnSpc>
              <a:spcAft>
                <a:spcPts val="600"/>
              </a:spcAft>
            </a:pPr>
            <a:r>
              <a:rPr lang="en-GB" sz="1600" dirty="0"/>
              <a:t>While first-generation ethanol production is more  effective in the beginning, its overall energy balance turns unfavourable against second-generation ethanol production in the case of reduced water availability. </a:t>
            </a:r>
          </a:p>
        </p:txBody>
      </p:sp>
      <p:grpSp>
        <p:nvGrpSpPr>
          <p:cNvPr id="4" name="Group 3"/>
          <p:cNvGrpSpPr/>
          <p:nvPr/>
        </p:nvGrpSpPr>
        <p:grpSpPr>
          <a:xfrm>
            <a:off x="5798357" y="2655796"/>
            <a:ext cx="2373304" cy="523220"/>
            <a:chOff x="8589334" y="2375943"/>
            <a:chExt cx="2373304" cy="523220"/>
          </a:xfrm>
        </p:grpSpPr>
        <p:sp>
          <p:nvSpPr>
            <p:cNvPr id="5" name="TextBox 4"/>
            <p:cNvSpPr txBox="1"/>
            <p:nvPr/>
          </p:nvSpPr>
          <p:spPr>
            <a:xfrm>
              <a:off x="8805333" y="2375943"/>
              <a:ext cx="2157305" cy="523220"/>
            </a:xfrm>
            <a:prstGeom prst="rect">
              <a:avLst/>
            </a:prstGeom>
            <a:noFill/>
          </p:spPr>
          <p:txBody>
            <a:bodyPr wrap="square" rtlCol="0">
              <a:spAutoFit/>
            </a:bodyPr>
            <a:lstStyle/>
            <a:p>
              <a:r>
                <a:rPr lang="en-CA" sz="1400" dirty="0"/>
                <a:t>1</a:t>
              </a:r>
              <a:r>
                <a:rPr lang="en-CA" sz="1400" baseline="30000" dirty="0"/>
                <a:t>st</a:t>
              </a:r>
              <a:r>
                <a:rPr lang="en-CA" sz="1400" dirty="0"/>
                <a:t> generation methanol production</a:t>
              </a:r>
            </a:p>
          </p:txBody>
        </p:sp>
        <p:cxnSp>
          <p:nvCxnSpPr>
            <p:cNvPr id="6" name="Straight Connector 5"/>
            <p:cNvCxnSpPr/>
            <p:nvPr/>
          </p:nvCxnSpPr>
          <p:spPr>
            <a:xfrm>
              <a:off x="8589334" y="2637553"/>
              <a:ext cx="216000" cy="0"/>
            </a:xfrm>
            <a:prstGeom prst="line">
              <a:avLst/>
            </a:prstGeom>
            <a:ln w="25400">
              <a:solidFill>
                <a:srgbClr val="92D050"/>
              </a:solidFill>
              <a:tailEnd type="none"/>
            </a:ln>
          </p:spPr>
          <p:style>
            <a:lnRef idx="1">
              <a:schemeClr val="dk1"/>
            </a:lnRef>
            <a:fillRef idx="0">
              <a:schemeClr val="dk1"/>
            </a:fillRef>
            <a:effectRef idx="0">
              <a:schemeClr val="dk1"/>
            </a:effectRef>
            <a:fontRef idx="minor">
              <a:schemeClr val="tx1"/>
            </a:fontRef>
          </p:style>
        </p:cxnSp>
      </p:grpSp>
      <p:grpSp>
        <p:nvGrpSpPr>
          <p:cNvPr id="7" name="Group 6"/>
          <p:cNvGrpSpPr/>
          <p:nvPr/>
        </p:nvGrpSpPr>
        <p:grpSpPr>
          <a:xfrm>
            <a:off x="5798357" y="2125342"/>
            <a:ext cx="1788482" cy="307777"/>
            <a:chOff x="8589334" y="2045546"/>
            <a:chExt cx="1788482" cy="307777"/>
          </a:xfrm>
        </p:grpSpPr>
        <p:sp>
          <p:nvSpPr>
            <p:cNvPr id="8" name="TextBox 7"/>
            <p:cNvSpPr txBox="1"/>
            <p:nvPr/>
          </p:nvSpPr>
          <p:spPr>
            <a:xfrm>
              <a:off x="8805334" y="2045546"/>
              <a:ext cx="1572482" cy="307777"/>
            </a:xfrm>
            <a:prstGeom prst="rect">
              <a:avLst/>
            </a:prstGeom>
            <a:noFill/>
          </p:spPr>
          <p:txBody>
            <a:bodyPr wrap="none" rtlCol="0">
              <a:spAutoFit/>
            </a:bodyPr>
            <a:lstStyle/>
            <a:p>
              <a:r>
                <a:rPr lang="en-CA" sz="1400" dirty="0"/>
                <a:t>Reference scenario</a:t>
              </a:r>
            </a:p>
          </p:txBody>
        </p:sp>
        <p:cxnSp>
          <p:nvCxnSpPr>
            <p:cNvPr id="9" name="Straight Connector 8"/>
            <p:cNvCxnSpPr/>
            <p:nvPr/>
          </p:nvCxnSpPr>
          <p:spPr>
            <a:xfrm>
              <a:off x="8589334" y="2197337"/>
              <a:ext cx="216000" cy="0"/>
            </a:xfrm>
            <a:prstGeom prst="line">
              <a:avLst/>
            </a:prstGeom>
            <a:ln w="25400">
              <a:solidFill>
                <a:schemeClr val="tx1">
                  <a:lumMod val="50000"/>
                  <a:lumOff val="50000"/>
                </a:schemeClr>
              </a:solidFill>
              <a:prstDash val="sysDash"/>
              <a:tailEnd type="none"/>
            </a:ln>
          </p:spPr>
          <p:style>
            <a:lnRef idx="1">
              <a:schemeClr val="dk1"/>
            </a:lnRef>
            <a:fillRef idx="0">
              <a:schemeClr val="dk1"/>
            </a:fillRef>
            <a:effectRef idx="0">
              <a:schemeClr val="dk1"/>
            </a:effectRef>
            <a:fontRef idx="minor">
              <a:schemeClr val="tx1"/>
            </a:fontRef>
          </p:style>
        </p:cxnSp>
      </p:grpSp>
      <p:grpSp>
        <p:nvGrpSpPr>
          <p:cNvPr id="10" name="Group 9"/>
          <p:cNvGrpSpPr/>
          <p:nvPr/>
        </p:nvGrpSpPr>
        <p:grpSpPr>
          <a:xfrm>
            <a:off x="5798357" y="3401693"/>
            <a:ext cx="2373305" cy="954107"/>
            <a:chOff x="8589334" y="3337234"/>
            <a:chExt cx="2373305" cy="954107"/>
          </a:xfrm>
        </p:grpSpPr>
        <p:cxnSp>
          <p:nvCxnSpPr>
            <p:cNvPr id="11" name="Straight Connector 10"/>
            <p:cNvCxnSpPr/>
            <p:nvPr/>
          </p:nvCxnSpPr>
          <p:spPr>
            <a:xfrm>
              <a:off x="8589334" y="3814287"/>
              <a:ext cx="216000" cy="0"/>
            </a:xfrm>
            <a:prstGeom prst="line">
              <a:avLst/>
            </a:prstGeom>
            <a:ln w="25400">
              <a:solidFill>
                <a:srgbClr val="0066FF"/>
              </a:solidFill>
              <a:tailEnd type="none"/>
            </a:ln>
          </p:spPr>
          <p:style>
            <a:lnRef idx="1">
              <a:schemeClr val="dk1"/>
            </a:lnRef>
            <a:fillRef idx="0">
              <a:schemeClr val="dk1"/>
            </a:fillRef>
            <a:effectRef idx="0">
              <a:schemeClr val="dk1"/>
            </a:effectRef>
            <a:fontRef idx="minor">
              <a:schemeClr val="tx1"/>
            </a:fontRef>
          </p:style>
        </p:cxnSp>
        <p:sp>
          <p:nvSpPr>
            <p:cNvPr id="12" name="TextBox 11"/>
            <p:cNvSpPr txBox="1"/>
            <p:nvPr/>
          </p:nvSpPr>
          <p:spPr>
            <a:xfrm>
              <a:off x="8805334" y="3337234"/>
              <a:ext cx="2157305" cy="954107"/>
            </a:xfrm>
            <a:prstGeom prst="rect">
              <a:avLst/>
            </a:prstGeom>
            <a:noFill/>
          </p:spPr>
          <p:txBody>
            <a:bodyPr wrap="square" rtlCol="0">
              <a:spAutoFit/>
            </a:bodyPr>
            <a:lstStyle/>
            <a:p>
              <a:r>
                <a:rPr lang="en-CA" sz="1400" dirty="0"/>
                <a:t>1</a:t>
              </a:r>
              <a:r>
                <a:rPr lang="en-CA" sz="1400" baseline="30000" dirty="0"/>
                <a:t>st</a:t>
              </a:r>
              <a:r>
                <a:rPr lang="en-CA" sz="1400" dirty="0"/>
                <a:t> generation methanol production under a “worst case” climate change scenario</a:t>
              </a:r>
            </a:p>
          </p:txBody>
        </p:sp>
      </p:grpSp>
      <p:grpSp>
        <p:nvGrpSpPr>
          <p:cNvPr id="13" name="Group 12"/>
          <p:cNvGrpSpPr/>
          <p:nvPr/>
        </p:nvGrpSpPr>
        <p:grpSpPr>
          <a:xfrm>
            <a:off x="5798357" y="4578478"/>
            <a:ext cx="2373305" cy="954107"/>
            <a:chOff x="8589334" y="3993098"/>
            <a:chExt cx="2373305" cy="954107"/>
          </a:xfrm>
        </p:grpSpPr>
        <p:cxnSp>
          <p:nvCxnSpPr>
            <p:cNvPr id="14" name="Straight Connector 13"/>
            <p:cNvCxnSpPr/>
            <p:nvPr/>
          </p:nvCxnSpPr>
          <p:spPr>
            <a:xfrm>
              <a:off x="8589334" y="4362430"/>
              <a:ext cx="216000" cy="0"/>
            </a:xfrm>
            <a:prstGeom prst="line">
              <a:avLst/>
            </a:prstGeom>
            <a:ln w="25400">
              <a:solidFill>
                <a:srgbClr val="FF0000"/>
              </a:solidFill>
              <a:tailEnd type="none"/>
            </a:ln>
          </p:spPr>
          <p:style>
            <a:lnRef idx="1">
              <a:schemeClr val="dk1"/>
            </a:lnRef>
            <a:fillRef idx="0">
              <a:schemeClr val="dk1"/>
            </a:fillRef>
            <a:effectRef idx="0">
              <a:schemeClr val="dk1"/>
            </a:effectRef>
            <a:fontRef idx="minor">
              <a:schemeClr val="tx1"/>
            </a:fontRef>
          </p:style>
        </p:cxnSp>
        <p:sp>
          <p:nvSpPr>
            <p:cNvPr id="15" name="TextBox 14"/>
            <p:cNvSpPr txBox="1"/>
            <p:nvPr/>
          </p:nvSpPr>
          <p:spPr>
            <a:xfrm>
              <a:off x="8805334" y="3993098"/>
              <a:ext cx="2157305" cy="954107"/>
            </a:xfrm>
            <a:prstGeom prst="rect">
              <a:avLst/>
            </a:prstGeom>
            <a:noFill/>
          </p:spPr>
          <p:txBody>
            <a:bodyPr wrap="square" rtlCol="0">
              <a:spAutoFit/>
            </a:bodyPr>
            <a:lstStyle/>
            <a:p>
              <a:r>
                <a:rPr lang="en-CA" sz="1400" dirty="0"/>
                <a:t>2</a:t>
              </a:r>
              <a:r>
                <a:rPr lang="en-CA" sz="1400" baseline="30000" dirty="0"/>
                <a:t>nd</a:t>
              </a:r>
              <a:r>
                <a:rPr lang="en-CA" sz="1400" dirty="0"/>
                <a:t> generation methanol production under a “worst case” climate change scenario</a:t>
              </a:r>
            </a:p>
          </p:txBody>
        </p:sp>
      </p:grpSp>
      <p:sp>
        <p:nvSpPr>
          <p:cNvPr id="17" name="Title 5"/>
          <p:cNvSpPr txBox="1">
            <a:spLocks/>
          </p:cNvSpPr>
          <p:nvPr/>
        </p:nvSpPr>
        <p:spPr>
          <a:xfrm>
            <a:off x="326481" y="405913"/>
            <a:ext cx="11313763" cy="107487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400" dirty="0"/>
              <a:t>Overall electricity demand in different CLEWS scenarios</a:t>
            </a:r>
            <a:endParaRPr lang="en-GB" sz="4400" dirty="0"/>
          </a:p>
        </p:txBody>
      </p:sp>
    </p:spTree>
    <p:extLst>
      <p:ext uri="{BB962C8B-B14F-4D97-AF65-F5344CB8AC3E}">
        <p14:creationId xmlns:p14="http://schemas.microsoft.com/office/powerpoint/2010/main" val="3939128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graphicEl>
                                              <a:chart seriesIdx="-3" categoryIdx="-3" bldStep="gridLegend"/>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graphicEl>
                                              <a:chart seriesIdx="0" categoryIdx="-4" bldStep="series"/>
                                            </p:graphic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
                                            <p:graphicEl>
                                              <a:chart seriesIdx="1" categoryIdx="-4" bldStep="series"/>
                                            </p:graphic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graphicEl>
                                              <a:chart seriesIdx="2" categoryIdx="-4" bldStep="series"/>
                                            </p:graphic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
                                            <p:graphicEl>
                                              <a:chart seriesIdx="3" categoryIdx="-4" bldStep="series"/>
                                            </p:graphic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uiExpand="1">
        <p:bldSub>
          <a:bldChart bld="series"/>
        </p:bldSub>
      </p:bldGraphic>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txBox="1">
            <a:spLocks/>
          </p:cNvSpPr>
          <p:nvPr/>
        </p:nvSpPr>
        <p:spPr>
          <a:xfrm>
            <a:off x="1735182" y="47168"/>
            <a:ext cx="8721636" cy="107487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sz="4400" dirty="0"/>
              <a:t>Burkina Faso</a:t>
            </a:r>
          </a:p>
        </p:txBody>
      </p:sp>
      <p:sp>
        <p:nvSpPr>
          <p:cNvPr id="4" name="AutoShape 9"/>
          <p:cNvSpPr>
            <a:spLocks noChangeArrowheads="1"/>
          </p:cNvSpPr>
          <p:nvPr/>
        </p:nvSpPr>
        <p:spPr bwMode="auto">
          <a:xfrm>
            <a:off x="5611389" y="2775838"/>
            <a:ext cx="6348173" cy="3780000"/>
          </a:xfrm>
          <a:prstGeom prst="roundRect">
            <a:avLst>
              <a:gd name="adj" fmla="val 3868"/>
            </a:avLst>
          </a:prstGeom>
          <a:noFill/>
          <a:ln w="25400">
            <a:solidFill>
              <a:srgbClr val="F8B046"/>
            </a:solidFill>
          </a:ln>
          <a:extLst/>
        </p:spPr>
        <p:txBody>
          <a:bodyPr wrap="square" lIns="107972" tIns="0" rIns="107972" bIns="0" anchor="ctr"/>
          <a:lstStyle/>
          <a:p>
            <a:pPr marL="85678">
              <a:lnSpc>
                <a:spcPct val="110000"/>
              </a:lnSpc>
              <a:spcAft>
                <a:spcPts val="600"/>
              </a:spcAft>
            </a:pPr>
            <a:endParaRPr lang="en-GB" sz="1799" dirty="0">
              <a:solidFill>
                <a:prstClr val="black"/>
              </a:solidFill>
              <a:ea typeface="Tahoma" pitchFamily="34" charset="0"/>
              <a:cs typeface="Tahoma" pitchFamily="34" charset="0"/>
            </a:endParaRPr>
          </a:p>
        </p:txBody>
      </p:sp>
      <p:sp>
        <p:nvSpPr>
          <p:cNvPr id="5" name="AutoShape 9"/>
          <p:cNvSpPr>
            <a:spLocks noChangeArrowheads="1"/>
          </p:cNvSpPr>
          <p:nvPr/>
        </p:nvSpPr>
        <p:spPr bwMode="auto">
          <a:xfrm>
            <a:off x="538467" y="1624582"/>
            <a:ext cx="4523537" cy="1019388"/>
          </a:xfrm>
          <a:prstGeom prst="roundRect">
            <a:avLst>
              <a:gd name="adj" fmla="val 12646"/>
            </a:avLst>
          </a:prstGeom>
          <a:noFill/>
          <a:ln w="25400">
            <a:solidFill>
              <a:srgbClr val="F8B046"/>
            </a:solidFill>
          </a:ln>
          <a:extLst/>
        </p:spPr>
        <p:txBody>
          <a:bodyPr wrap="square" lIns="107972" tIns="0" rIns="107972" bIns="0" anchor="ctr"/>
          <a:lstStyle/>
          <a:p>
            <a:pPr>
              <a:lnSpc>
                <a:spcPct val="110000"/>
              </a:lnSpc>
              <a:spcAft>
                <a:spcPts val="600"/>
              </a:spcAft>
            </a:pPr>
            <a:r>
              <a:rPr lang="en-GB" sz="1799" b="1" dirty="0">
                <a:solidFill>
                  <a:prstClr val="black"/>
                </a:solidFill>
                <a:ea typeface="Tahoma" pitchFamily="34" charset="0"/>
                <a:cs typeface="Tahoma" pitchFamily="34" charset="0"/>
              </a:rPr>
              <a:t>Aim: </a:t>
            </a:r>
            <a:r>
              <a:rPr lang="en-GB" sz="1799" dirty="0">
                <a:solidFill>
                  <a:prstClr val="black"/>
                </a:solidFill>
                <a:ea typeface="Tahoma" pitchFamily="34" charset="0"/>
                <a:cs typeface="Tahoma" pitchFamily="34" charset="0"/>
              </a:rPr>
              <a:t>to quantitatively demonstrate the added value of an integrated CLEWS assessment</a:t>
            </a:r>
          </a:p>
        </p:txBody>
      </p:sp>
      <p:sp>
        <p:nvSpPr>
          <p:cNvPr id="8" name="AutoShape 9"/>
          <p:cNvSpPr>
            <a:spLocks noChangeArrowheads="1"/>
          </p:cNvSpPr>
          <p:nvPr/>
        </p:nvSpPr>
        <p:spPr bwMode="auto">
          <a:xfrm>
            <a:off x="5611388" y="1624582"/>
            <a:ext cx="6282389" cy="1019388"/>
          </a:xfrm>
          <a:prstGeom prst="roundRect">
            <a:avLst>
              <a:gd name="adj" fmla="val 12646"/>
            </a:avLst>
          </a:prstGeom>
          <a:noFill/>
          <a:ln w="25400">
            <a:solidFill>
              <a:srgbClr val="F8B046"/>
            </a:solidFill>
          </a:ln>
          <a:extLst/>
        </p:spPr>
        <p:txBody>
          <a:bodyPr wrap="square" lIns="107972" tIns="0" rIns="107972" bIns="0" anchor="ctr"/>
          <a:lstStyle/>
          <a:p>
            <a:pPr>
              <a:lnSpc>
                <a:spcPct val="110000"/>
              </a:lnSpc>
              <a:spcAft>
                <a:spcPts val="600"/>
              </a:spcAft>
            </a:pPr>
            <a:r>
              <a:rPr lang="en-GB" sz="1799" b="1" dirty="0">
                <a:solidFill>
                  <a:prstClr val="black"/>
                </a:solidFill>
                <a:ea typeface="Tahoma" pitchFamily="34" charset="0"/>
                <a:cs typeface="Tahoma" pitchFamily="34" charset="0"/>
              </a:rPr>
              <a:t>How: </a:t>
            </a:r>
            <a:r>
              <a:rPr lang="en-GB" sz="1799" dirty="0">
                <a:solidFill>
                  <a:prstClr val="black"/>
                </a:solidFill>
                <a:ea typeface="Tahoma" pitchFamily="34" charset="0"/>
                <a:cs typeface="Tahoma" pitchFamily="34" charset="0"/>
              </a:rPr>
              <a:t>by deriving conclusions from an agricultural model (“current practice approach”) with those of an integrated CLEWS approach</a:t>
            </a:r>
          </a:p>
        </p:txBody>
      </p:sp>
      <p:sp>
        <p:nvSpPr>
          <p:cNvPr id="9" name="AutoShape 9"/>
          <p:cNvSpPr>
            <a:spLocks noChangeArrowheads="1"/>
          </p:cNvSpPr>
          <p:nvPr/>
        </p:nvSpPr>
        <p:spPr bwMode="auto">
          <a:xfrm>
            <a:off x="538466" y="2775838"/>
            <a:ext cx="4763737" cy="3780000"/>
          </a:xfrm>
          <a:prstGeom prst="roundRect">
            <a:avLst>
              <a:gd name="adj" fmla="val 5652"/>
            </a:avLst>
          </a:prstGeom>
          <a:noFill/>
          <a:ln w="25400">
            <a:solidFill>
              <a:srgbClr val="F8B046"/>
            </a:solidFill>
          </a:ln>
          <a:extLst/>
        </p:spPr>
        <p:txBody>
          <a:bodyPr wrap="square" lIns="107972" tIns="0" rIns="107972" bIns="0" anchor="t"/>
          <a:lstStyle/>
          <a:p>
            <a:pPr>
              <a:lnSpc>
                <a:spcPct val="110000"/>
              </a:lnSpc>
              <a:spcAft>
                <a:spcPts val="600"/>
              </a:spcAft>
            </a:pPr>
            <a:r>
              <a:rPr lang="en-GB" sz="1799" b="1" dirty="0">
                <a:solidFill>
                  <a:prstClr val="black"/>
                </a:solidFill>
                <a:ea typeface="Tahoma" pitchFamily="34" charset="0"/>
                <a:cs typeface="Tahoma" pitchFamily="34" charset="0"/>
              </a:rPr>
              <a:t>Where: </a:t>
            </a:r>
            <a:r>
              <a:rPr lang="en-GB" sz="1799" dirty="0">
                <a:solidFill>
                  <a:prstClr val="black"/>
                </a:solidFill>
                <a:ea typeface="Tahoma" pitchFamily="34" charset="0"/>
                <a:cs typeface="Tahoma" pitchFamily="34" charset="0"/>
              </a:rPr>
              <a:t>Burkina Faso</a:t>
            </a:r>
          </a:p>
        </p:txBody>
      </p:sp>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r="7963"/>
          <a:stretch/>
        </p:blipFill>
        <p:spPr>
          <a:xfrm>
            <a:off x="696820" y="3291234"/>
            <a:ext cx="4447028" cy="2899056"/>
          </a:xfrm>
          <a:prstGeom prst="rect">
            <a:avLst/>
          </a:prstGeom>
        </p:spPr>
      </p:pic>
      <p:graphicFrame>
        <p:nvGraphicFramePr>
          <p:cNvPr id="12" name="Table 11"/>
          <p:cNvGraphicFramePr>
            <a:graphicFrameLocks noGrp="1"/>
          </p:cNvGraphicFramePr>
          <p:nvPr>
            <p:extLst>
              <p:ext uri="{D42A27DB-BD31-4B8C-83A1-F6EECF244321}">
                <p14:modId xmlns:p14="http://schemas.microsoft.com/office/powerpoint/2010/main" val="625939536"/>
              </p:ext>
            </p:extLst>
          </p:nvPr>
        </p:nvGraphicFramePr>
        <p:xfrm>
          <a:off x="5724000" y="2831736"/>
          <a:ext cx="6104314" cy="3680460"/>
        </p:xfrm>
        <a:graphic>
          <a:graphicData uri="http://schemas.openxmlformats.org/drawingml/2006/table">
            <a:tbl>
              <a:tblPr>
                <a:tableStyleId>{5C22544A-7EE6-4342-B048-85BDC9FD1C3A}</a:tableStyleId>
              </a:tblPr>
              <a:tblGrid>
                <a:gridCol w="958386">
                  <a:extLst>
                    <a:ext uri="{9D8B030D-6E8A-4147-A177-3AD203B41FA5}">
                      <a16:colId xmlns:a16="http://schemas.microsoft.com/office/drawing/2014/main" val="2802780746"/>
                    </a:ext>
                  </a:extLst>
                </a:gridCol>
                <a:gridCol w="5145928">
                  <a:extLst>
                    <a:ext uri="{9D8B030D-6E8A-4147-A177-3AD203B41FA5}">
                      <a16:colId xmlns:a16="http://schemas.microsoft.com/office/drawing/2014/main" val="572824377"/>
                    </a:ext>
                  </a:extLst>
                </a:gridCol>
              </a:tblGrid>
              <a:tr h="257098">
                <a:tc>
                  <a:txBody>
                    <a:bodyPr/>
                    <a:lstStyle/>
                    <a:p>
                      <a:pPr algn="l" rtl="0" fontAlgn="ctr"/>
                      <a:r>
                        <a:rPr lang="en-CA" sz="1800" b="1" i="1" u="none" strike="noStrike" dirty="0">
                          <a:effectLst/>
                        </a:rPr>
                        <a:t>Why: </a:t>
                      </a:r>
                      <a:endParaRPr lang="en-CA" sz="1800" b="1" i="1"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r>
                        <a:rPr lang="en-US" sz="1800" b="1" i="1" u="none" strike="noStrike" dirty="0">
                          <a:effectLst/>
                        </a:rPr>
                        <a:t> Energy, food and water security</a:t>
                      </a:r>
                      <a:endParaRPr lang="en-US" sz="1800" b="1" i="1"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07921360"/>
                  </a:ext>
                </a:extLst>
              </a:tr>
              <a:tr h="257098">
                <a:tc>
                  <a:txBody>
                    <a:bodyPr/>
                    <a:lstStyle/>
                    <a:p>
                      <a:pPr algn="l" rtl="0" fontAlgn="ctr"/>
                      <a:r>
                        <a:rPr lang="en-CA" sz="1800" u="none" strike="noStrike" dirty="0">
                          <a:effectLst/>
                        </a:rPr>
                        <a:t>Climate:</a:t>
                      </a:r>
                      <a:endParaRPr lang="en-CA"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rtl="0" fontAlgn="ctr"/>
                      <a:r>
                        <a:rPr lang="en-US" sz="1800" u="none" strike="noStrike" dirty="0">
                          <a:effectLst/>
                        </a:rPr>
                        <a:t>Low contribution to emissions but high vulnerability</a:t>
                      </a:r>
                      <a:endParaRPr lang="en-US" sz="18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522487985"/>
                  </a:ext>
                </a:extLst>
              </a:tr>
              <a:tr h="257098">
                <a:tc>
                  <a:txBody>
                    <a:bodyPr/>
                    <a:lstStyle/>
                    <a:p>
                      <a:pPr algn="l" rtl="0" fontAlgn="ctr"/>
                      <a:r>
                        <a:rPr lang="en-CA" sz="1800" u="none" strike="noStrike" dirty="0">
                          <a:effectLst/>
                        </a:rPr>
                        <a:t>Land use:  </a:t>
                      </a:r>
                      <a:endParaRPr lang="en-CA"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r>
                        <a:rPr lang="en-US" sz="1800" u="none" strike="noStrike" dirty="0">
                          <a:effectLst/>
                        </a:rPr>
                        <a:t>Growing food demand through increasing population</a:t>
                      </a:r>
                      <a:endParaRPr lang="en-US"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66885910"/>
                  </a:ext>
                </a:extLst>
              </a:tr>
              <a:tr h="257098">
                <a:tc>
                  <a:txBody>
                    <a:bodyPr/>
                    <a:lstStyle/>
                    <a:p>
                      <a:pPr algn="l" fontAlgn="b"/>
                      <a:endParaRPr lang="en-CA"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rtl="0" fontAlgn="ctr"/>
                      <a:r>
                        <a:rPr lang="en-US" sz="1800" u="none" strike="noStrike" dirty="0">
                          <a:effectLst/>
                        </a:rPr>
                        <a:t>Dependence on one main export crop (cotton)</a:t>
                      </a:r>
                      <a:endParaRPr lang="en-US" sz="18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049278881"/>
                  </a:ext>
                </a:extLst>
              </a:tr>
              <a:tr h="257098">
                <a:tc>
                  <a:txBody>
                    <a:bodyPr/>
                    <a:lstStyle/>
                    <a:p>
                      <a:pPr algn="l" fontAlgn="b"/>
                      <a:endParaRPr lang="en-CA"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rtl="0" fontAlgn="ctr"/>
                      <a:r>
                        <a:rPr lang="en-US" sz="1800" u="none" strike="noStrike" dirty="0">
                          <a:effectLst/>
                        </a:rPr>
                        <a:t>Continuous deforestation (loss of carbon sink and fuel source)</a:t>
                      </a:r>
                      <a:endParaRPr lang="en-US" sz="18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740600345"/>
                  </a:ext>
                </a:extLst>
              </a:tr>
              <a:tr h="257098">
                <a:tc>
                  <a:txBody>
                    <a:bodyPr/>
                    <a:lstStyle/>
                    <a:p>
                      <a:pPr algn="l" rtl="0" fontAlgn="ctr"/>
                      <a:r>
                        <a:rPr lang="en-CA" sz="1800" u="none" strike="noStrike" dirty="0">
                          <a:effectLst/>
                        </a:rPr>
                        <a:t>Energy:</a:t>
                      </a:r>
                      <a:endParaRPr lang="en-CA"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rtl="0" fontAlgn="ctr"/>
                      <a:r>
                        <a:rPr lang="en-CA" sz="1800" u="none" strike="noStrike" dirty="0">
                          <a:effectLst/>
                        </a:rPr>
                        <a:t>No domestic fossil fuel resources</a:t>
                      </a:r>
                      <a:endParaRPr lang="en-CA" sz="18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348829919"/>
                  </a:ext>
                </a:extLst>
              </a:tr>
              <a:tr h="257098">
                <a:tc>
                  <a:txBody>
                    <a:bodyPr/>
                    <a:lstStyle/>
                    <a:p>
                      <a:pPr algn="l" fontAlgn="b"/>
                      <a:endParaRPr lang="en-CA"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rtl="0" fontAlgn="ctr"/>
                      <a:r>
                        <a:rPr lang="en-US" sz="1800" u="none" strike="noStrike" dirty="0">
                          <a:effectLst/>
                        </a:rPr>
                        <a:t>High fuel import costs (due to landlocked situation)</a:t>
                      </a:r>
                      <a:endParaRPr lang="en-US" sz="18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314334004"/>
                  </a:ext>
                </a:extLst>
              </a:tr>
              <a:tr h="257098">
                <a:tc>
                  <a:txBody>
                    <a:bodyPr/>
                    <a:lstStyle/>
                    <a:p>
                      <a:pPr algn="l" fontAlgn="b"/>
                      <a:endParaRPr lang="en-CA"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rtl="0" fontAlgn="ctr"/>
                      <a:r>
                        <a:rPr lang="en-US" sz="1800" u="none" strike="noStrike" dirty="0">
                          <a:effectLst/>
                        </a:rPr>
                        <a:t>Dependence on wood for energy source</a:t>
                      </a:r>
                      <a:endParaRPr lang="en-US" sz="18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78313980"/>
                  </a:ext>
                </a:extLst>
              </a:tr>
              <a:tr h="257098">
                <a:tc>
                  <a:txBody>
                    <a:bodyPr/>
                    <a:lstStyle/>
                    <a:p>
                      <a:pPr algn="l" fontAlgn="b"/>
                      <a:endParaRPr lang="en-CA"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rtl="0" fontAlgn="ctr"/>
                      <a:r>
                        <a:rPr lang="en-CA" sz="1800" u="none" strike="noStrike" dirty="0">
                          <a:effectLst/>
                        </a:rPr>
                        <a:t>Low electrification rates</a:t>
                      </a:r>
                      <a:endParaRPr lang="en-CA" sz="18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341365255"/>
                  </a:ext>
                </a:extLst>
              </a:tr>
              <a:tr h="257098">
                <a:tc>
                  <a:txBody>
                    <a:bodyPr/>
                    <a:lstStyle/>
                    <a:p>
                      <a:pPr algn="l" rtl="0" fontAlgn="ctr"/>
                      <a:r>
                        <a:rPr lang="en-CA" sz="1800" u="none" strike="noStrike" dirty="0">
                          <a:effectLst/>
                        </a:rPr>
                        <a:t>Water: </a:t>
                      </a:r>
                      <a:endParaRPr lang="en-CA"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rtl="0" fontAlgn="ctr"/>
                      <a:r>
                        <a:rPr lang="en-US" sz="1800" u="none" strike="noStrike" dirty="0">
                          <a:effectLst/>
                        </a:rPr>
                        <a:t>Extremely dry areas of the country</a:t>
                      </a:r>
                      <a:endParaRPr lang="en-US" sz="18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725390219"/>
                  </a:ext>
                </a:extLst>
              </a:tr>
              <a:tr h="257098">
                <a:tc>
                  <a:txBody>
                    <a:bodyPr/>
                    <a:lstStyle/>
                    <a:p>
                      <a:pPr algn="l" fontAlgn="b"/>
                      <a:endParaRPr lang="en-CA"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rtl="0" fontAlgn="ctr"/>
                      <a:r>
                        <a:rPr lang="en-US" sz="1800" u="none" strike="noStrike" dirty="0">
                          <a:effectLst/>
                        </a:rPr>
                        <a:t>Strong variability of rainfall (flooding and droughts) </a:t>
                      </a:r>
                      <a:endParaRPr lang="en-US" sz="18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96235859"/>
                  </a:ext>
                </a:extLst>
              </a:tr>
              <a:tr h="257098">
                <a:tc>
                  <a:txBody>
                    <a:bodyPr/>
                    <a:lstStyle/>
                    <a:p>
                      <a:pPr algn="l" fontAlgn="b"/>
                      <a:endParaRPr lang="en-CA"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rtl="0" fontAlgn="ctr"/>
                      <a:r>
                        <a:rPr lang="en-US" sz="1800" u="none" strike="noStrike" dirty="0">
                          <a:effectLst/>
                        </a:rPr>
                        <a:t>Low use of water for irrigation in agriculture</a:t>
                      </a:r>
                      <a:endParaRPr lang="en-US" sz="18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229235220"/>
                  </a:ext>
                </a:extLst>
              </a:tr>
            </a:tbl>
          </a:graphicData>
        </a:graphic>
      </p:graphicFrame>
    </p:spTree>
    <p:extLst>
      <p:ext uri="{BB962C8B-B14F-4D97-AF65-F5344CB8AC3E}">
        <p14:creationId xmlns:p14="http://schemas.microsoft.com/office/powerpoint/2010/main" val="28193891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Group 43"/>
          <p:cNvGrpSpPr/>
          <p:nvPr/>
        </p:nvGrpSpPr>
        <p:grpSpPr>
          <a:xfrm>
            <a:off x="1702008" y="68239"/>
            <a:ext cx="8787971" cy="6532686"/>
            <a:chOff x="178007" y="68239"/>
            <a:chExt cx="8787971" cy="6532686"/>
          </a:xfrm>
        </p:grpSpPr>
        <p:sp>
          <p:nvSpPr>
            <p:cNvPr id="45" name="Freeform 44"/>
            <p:cNvSpPr/>
            <p:nvPr/>
          </p:nvSpPr>
          <p:spPr>
            <a:xfrm>
              <a:off x="476605" y="2745399"/>
              <a:ext cx="494988" cy="3558426"/>
            </a:xfrm>
            <a:custGeom>
              <a:avLst/>
              <a:gdLst/>
              <a:ahLst/>
              <a:cxnLst/>
              <a:rect l="0" t="0" r="0" b="0"/>
              <a:pathLst>
                <a:path>
                  <a:moveTo>
                    <a:pt x="0" y="0"/>
                  </a:moveTo>
                  <a:lnTo>
                    <a:pt x="0" y="3558426"/>
                  </a:lnTo>
                  <a:lnTo>
                    <a:pt x="494988" y="3558426"/>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46" name="Freeform 45"/>
            <p:cNvSpPr/>
            <p:nvPr/>
          </p:nvSpPr>
          <p:spPr>
            <a:xfrm>
              <a:off x="476605" y="2745399"/>
              <a:ext cx="494988" cy="2586367"/>
            </a:xfrm>
            <a:custGeom>
              <a:avLst/>
              <a:gdLst/>
              <a:ahLst/>
              <a:cxnLst/>
              <a:rect l="0" t="0" r="0" b="0"/>
              <a:pathLst>
                <a:path>
                  <a:moveTo>
                    <a:pt x="0" y="0"/>
                  </a:moveTo>
                  <a:lnTo>
                    <a:pt x="0" y="2586367"/>
                  </a:lnTo>
                  <a:lnTo>
                    <a:pt x="494988" y="2586367"/>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47" name="Freeform 46"/>
            <p:cNvSpPr/>
            <p:nvPr/>
          </p:nvSpPr>
          <p:spPr>
            <a:xfrm>
              <a:off x="476605" y="2745399"/>
              <a:ext cx="494988" cy="1614308"/>
            </a:xfrm>
            <a:custGeom>
              <a:avLst/>
              <a:gdLst/>
              <a:ahLst/>
              <a:cxnLst/>
              <a:rect l="0" t="0" r="0" b="0"/>
              <a:pathLst>
                <a:path>
                  <a:moveTo>
                    <a:pt x="0" y="0"/>
                  </a:moveTo>
                  <a:lnTo>
                    <a:pt x="0" y="1614308"/>
                  </a:lnTo>
                  <a:lnTo>
                    <a:pt x="494988" y="1614308"/>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48" name="Freeform 47"/>
            <p:cNvSpPr/>
            <p:nvPr/>
          </p:nvSpPr>
          <p:spPr>
            <a:xfrm>
              <a:off x="476605" y="2745399"/>
              <a:ext cx="494988" cy="683603"/>
            </a:xfrm>
            <a:custGeom>
              <a:avLst/>
              <a:gdLst/>
              <a:ahLst/>
              <a:cxnLst/>
              <a:rect l="0" t="0" r="0" b="0"/>
              <a:pathLst>
                <a:path>
                  <a:moveTo>
                    <a:pt x="0" y="0"/>
                  </a:moveTo>
                  <a:lnTo>
                    <a:pt x="0" y="683603"/>
                  </a:lnTo>
                  <a:lnTo>
                    <a:pt x="494988" y="683603"/>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49" name="Freeform 48"/>
            <p:cNvSpPr/>
            <p:nvPr/>
          </p:nvSpPr>
          <p:spPr>
            <a:xfrm>
              <a:off x="1376973" y="1737286"/>
              <a:ext cx="3195033" cy="323565"/>
            </a:xfrm>
            <a:custGeom>
              <a:avLst/>
              <a:gdLst/>
              <a:ahLst/>
              <a:cxnLst/>
              <a:rect l="0" t="0" r="0" b="0"/>
              <a:pathLst>
                <a:path>
                  <a:moveTo>
                    <a:pt x="3195033" y="0"/>
                  </a:moveTo>
                  <a:lnTo>
                    <a:pt x="3195033" y="179810"/>
                  </a:lnTo>
                  <a:lnTo>
                    <a:pt x="0" y="179810"/>
                  </a:lnTo>
                  <a:lnTo>
                    <a:pt x="0" y="323565"/>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50" name="Freeform 49"/>
            <p:cNvSpPr/>
            <p:nvPr/>
          </p:nvSpPr>
          <p:spPr>
            <a:xfrm>
              <a:off x="4526286" y="4743336"/>
              <a:ext cx="91440" cy="287510"/>
            </a:xfrm>
            <a:custGeom>
              <a:avLst/>
              <a:gdLst/>
              <a:ahLst/>
              <a:cxnLst/>
              <a:rect l="0" t="0" r="0" b="0"/>
              <a:pathLst>
                <a:path>
                  <a:moveTo>
                    <a:pt x="45720" y="0"/>
                  </a:moveTo>
                  <a:lnTo>
                    <a:pt x="45720" y="287510"/>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51" name="Freeform 50"/>
            <p:cNvSpPr/>
            <p:nvPr/>
          </p:nvSpPr>
          <p:spPr>
            <a:xfrm>
              <a:off x="4526286" y="3771277"/>
              <a:ext cx="91440" cy="287510"/>
            </a:xfrm>
            <a:custGeom>
              <a:avLst/>
              <a:gdLst/>
              <a:ahLst/>
              <a:cxnLst/>
              <a:rect l="0" t="0" r="0" b="0"/>
              <a:pathLst>
                <a:path>
                  <a:moveTo>
                    <a:pt x="45720" y="0"/>
                  </a:moveTo>
                  <a:lnTo>
                    <a:pt x="45720" y="287510"/>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52" name="Freeform 51"/>
            <p:cNvSpPr/>
            <p:nvPr/>
          </p:nvSpPr>
          <p:spPr>
            <a:xfrm>
              <a:off x="4526286" y="2745399"/>
              <a:ext cx="91440" cy="341329"/>
            </a:xfrm>
            <a:custGeom>
              <a:avLst/>
              <a:gdLst/>
              <a:ahLst/>
              <a:cxnLst/>
              <a:rect l="0" t="0" r="0" b="0"/>
              <a:pathLst>
                <a:path>
                  <a:moveTo>
                    <a:pt x="45720" y="0"/>
                  </a:moveTo>
                  <a:lnTo>
                    <a:pt x="45720" y="341329"/>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53" name="Freeform 52"/>
            <p:cNvSpPr/>
            <p:nvPr/>
          </p:nvSpPr>
          <p:spPr>
            <a:xfrm>
              <a:off x="4526286" y="1737286"/>
              <a:ext cx="91440" cy="323565"/>
            </a:xfrm>
            <a:custGeom>
              <a:avLst/>
              <a:gdLst/>
              <a:ahLst/>
              <a:cxnLst/>
              <a:rect l="0" t="0" r="0" b="0"/>
              <a:pathLst>
                <a:path>
                  <a:moveTo>
                    <a:pt x="45720" y="0"/>
                  </a:moveTo>
                  <a:lnTo>
                    <a:pt x="45720" y="323565"/>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54" name="Freeform 53"/>
            <p:cNvSpPr/>
            <p:nvPr/>
          </p:nvSpPr>
          <p:spPr>
            <a:xfrm>
              <a:off x="8029335" y="2745399"/>
              <a:ext cx="656719" cy="2610052"/>
            </a:xfrm>
            <a:custGeom>
              <a:avLst/>
              <a:gdLst/>
              <a:ahLst/>
              <a:cxnLst/>
              <a:rect l="0" t="0" r="0" b="0"/>
              <a:pathLst>
                <a:path>
                  <a:moveTo>
                    <a:pt x="656719" y="0"/>
                  </a:moveTo>
                  <a:lnTo>
                    <a:pt x="656719" y="2610052"/>
                  </a:lnTo>
                  <a:lnTo>
                    <a:pt x="0" y="2610052"/>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55" name="Freeform 54"/>
            <p:cNvSpPr/>
            <p:nvPr/>
          </p:nvSpPr>
          <p:spPr>
            <a:xfrm>
              <a:off x="8029335" y="2745399"/>
              <a:ext cx="656719" cy="1655662"/>
            </a:xfrm>
            <a:custGeom>
              <a:avLst/>
              <a:gdLst/>
              <a:ahLst/>
              <a:cxnLst/>
              <a:rect l="0" t="0" r="0" b="0"/>
              <a:pathLst>
                <a:path>
                  <a:moveTo>
                    <a:pt x="656719" y="0"/>
                  </a:moveTo>
                  <a:lnTo>
                    <a:pt x="656719" y="1655662"/>
                  </a:lnTo>
                  <a:lnTo>
                    <a:pt x="0" y="1655662"/>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56" name="Freeform 55"/>
            <p:cNvSpPr/>
            <p:nvPr/>
          </p:nvSpPr>
          <p:spPr>
            <a:xfrm>
              <a:off x="8029335" y="2745399"/>
              <a:ext cx="656719" cy="683603"/>
            </a:xfrm>
            <a:custGeom>
              <a:avLst/>
              <a:gdLst/>
              <a:ahLst/>
              <a:cxnLst/>
              <a:rect l="0" t="0" r="0" b="0"/>
              <a:pathLst>
                <a:path>
                  <a:moveTo>
                    <a:pt x="656719" y="0"/>
                  </a:moveTo>
                  <a:lnTo>
                    <a:pt x="656719" y="683603"/>
                  </a:lnTo>
                  <a:lnTo>
                    <a:pt x="0" y="683603"/>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57" name="Freeform 56"/>
            <p:cNvSpPr/>
            <p:nvPr/>
          </p:nvSpPr>
          <p:spPr>
            <a:xfrm>
              <a:off x="4572006" y="1737286"/>
              <a:ext cx="3213680" cy="323565"/>
            </a:xfrm>
            <a:custGeom>
              <a:avLst/>
              <a:gdLst/>
              <a:ahLst/>
              <a:cxnLst/>
              <a:rect l="0" t="0" r="0" b="0"/>
              <a:pathLst>
                <a:path>
                  <a:moveTo>
                    <a:pt x="0" y="0"/>
                  </a:moveTo>
                  <a:lnTo>
                    <a:pt x="0" y="179810"/>
                  </a:lnTo>
                  <a:lnTo>
                    <a:pt x="3213680" y="179810"/>
                  </a:lnTo>
                  <a:lnTo>
                    <a:pt x="3213680" y="323565"/>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60" name="Freeform 59"/>
            <p:cNvSpPr/>
            <p:nvPr/>
          </p:nvSpPr>
          <p:spPr>
            <a:xfrm>
              <a:off x="178007" y="68239"/>
              <a:ext cx="8787971" cy="684548"/>
            </a:xfrm>
            <a:custGeom>
              <a:avLst/>
              <a:gdLst>
                <a:gd name="connsiteX0" fmla="*/ 0 w 8787971"/>
                <a:gd name="connsiteY0" fmla="*/ 0 h 684548"/>
                <a:gd name="connsiteX1" fmla="*/ 8787971 w 8787971"/>
                <a:gd name="connsiteY1" fmla="*/ 0 h 684548"/>
                <a:gd name="connsiteX2" fmla="*/ 8787971 w 8787971"/>
                <a:gd name="connsiteY2" fmla="*/ 684548 h 684548"/>
                <a:gd name="connsiteX3" fmla="*/ 0 w 8787971"/>
                <a:gd name="connsiteY3" fmla="*/ 684548 h 684548"/>
                <a:gd name="connsiteX4" fmla="*/ 0 w 8787971"/>
                <a:gd name="connsiteY4" fmla="*/ 0 h 6845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87971" h="684548">
                  <a:moveTo>
                    <a:pt x="0" y="0"/>
                  </a:moveTo>
                  <a:lnTo>
                    <a:pt x="8787971" y="0"/>
                  </a:lnTo>
                  <a:lnTo>
                    <a:pt x="8787971" y="684548"/>
                  </a:lnTo>
                  <a:lnTo>
                    <a:pt x="0" y="684548"/>
                  </a:lnTo>
                  <a:lnTo>
                    <a:pt x="0" y="0"/>
                  </a:lnTo>
                  <a:close/>
                </a:path>
              </a:pathLst>
            </a:custGeom>
            <a:solidFill>
              <a:schemeClr val="tx2">
                <a:lumMod val="20000"/>
                <a:lumOff val="8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7780" tIns="17780" rIns="17780" bIns="17780" numCol="1" spcCol="1270" anchor="ctr" anchorCtr="0">
              <a:noAutofit/>
            </a:bodyPr>
            <a:lstStyle/>
            <a:p>
              <a:pPr algn="ctr" defTabSz="1244600">
                <a:lnSpc>
                  <a:spcPct val="90000"/>
                </a:lnSpc>
                <a:spcBef>
                  <a:spcPct val="0"/>
                </a:spcBef>
                <a:spcAft>
                  <a:spcPct val="35000"/>
                </a:spcAft>
              </a:pPr>
              <a:r>
                <a:rPr lang="en-GB" sz="2800" dirty="0">
                  <a:solidFill>
                    <a:schemeClr val="tx1"/>
                  </a:solidFill>
                </a:rPr>
                <a:t>Identified CLEWS interdependencies in Burkina Faso</a:t>
              </a:r>
            </a:p>
          </p:txBody>
        </p:sp>
        <p:sp>
          <p:nvSpPr>
            <p:cNvPr id="61" name="Freeform 60"/>
            <p:cNvSpPr/>
            <p:nvPr/>
          </p:nvSpPr>
          <p:spPr>
            <a:xfrm>
              <a:off x="5036006" y="1033249"/>
              <a:ext cx="2421599" cy="684548"/>
            </a:xfrm>
            <a:custGeom>
              <a:avLst/>
              <a:gdLst>
                <a:gd name="connsiteX0" fmla="*/ 0 w 1369096"/>
                <a:gd name="connsiteY0" fmla="*/ 0 h 684548"/>
                <a:gd name="connsiteX1" fmla="*/ 1369096 w 1369096"/>
                <a:gd name="connsiteY1" fmla="*/ 0 h 684548"/>
                <a:gd name="connsiteX2" fmla="*/ 1369096 w 1369096"/>
                <a:gd name="connsiteY2" fmla="*/ 684548 h 684548"/>
                <a:gd name="connsiteX3" fmla="*/ 0 w 1369096"/>
                <a:gd name="connsiteY3" fmla="*/ 684548 h 684548"/>
                <a:gd name="connsiteX4" fmla="*/ 0 w 1369096"/>
                <a:gd name="connsiteY4" fmla="*/ 0 h 6845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9096" h="684548">
                  <a:moveTo>
                    <a:pt x="0" y="0"/>
                  </a:moveTo>
                  <a:lnTo>
                    <a:pt x="1369096" y="0"/>
                  </a:lnTo>
                  <a:lnTo>
                    <a:pt x="1369096" y="684548"/>
                  </a:lnTo>
                  <a:lnTo>
                    <a:pt x="0" y="684548"/>
                  </a:lnTo>
                  <a:lnTo>
                    <a:pt x="0" y="0"/>
                  </a:lnTo>
                  <a:close/>
                </a:path>
              </a:pathLst>
            </a:custGeom>
            <a:solidFill>
              <a:schemeClr val="accent1">
                <a:lumMod val="60000"/>
                <a:lumOff val="4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890" tIns="8890" rIns="8890" bIns="8890" numCol="1" spcCol="1270" anchor="ctr" anchorCtr="0">
              <a:noAutofit/>
            </a:bodyPr>
            <a:lstStyle/>
            <a:p>
              <a:pPr algn="ctr" defTabSz="622300">
                <a:lnSpc>
                  <a:spcPct val="90000"/>
                </a:lnSpc>
                <a:spcBef>
                  <a:spcPct val="0"/>
                </a:spcBef>
              </a:pPr>
              <a:r>
                <a:rPr lang="en-GB" sz="1400" b="1" dirty="0"/>
                <a:t>Climate change effects</a:t>
              </a:r>
            </a:p>
          </p:txBody>
        </p:sp>
        <p:sp>
          <p:nvSpPr>
            <p:cNvPr id="63" name="Freeform 62"/>
            <p:cNvSpPr/>
            <p:nvPr/>
          </p:nvSpPr>
          <p:spPr>
            <a:xfrm>
              <a:off x="6660228" y="2018051"/>
              <a:ext cx="2250918" cy="684548"/>
            </a:xfrm>
            <a:custGeom>
              <a:avLst/>
              <a:gdLst>
                <a:gd name="connsiteX0" fmla="*/ 0 w 2250918"/>
                <a:gd name="connsiteY0" fmla="*/ 0 h 684548"/>
                <a:gd name="connsiteX1" fmla="*/ 2250918 w 2250918"/>
                <a:gd name="connsiteY1" fmla="*/ 0 h 684548"/>
                <a:gd name="connsiteX2" fmla="*/ 2250918 w 2250918"/>
                <a:gd name="connsiteY2" fmla="*/ 684548 h 684548"/>
                <a:gd name="connsiteX3" fmla="*/ 0 w 2250918"/>
                <a:gd name="connsiteY3" fmla="*/ 684548 h 684548"/>
                <a:gd name="connsiteX4" fmla="*/ 0 w 2250918"/>
                <a:gd name="connsiteY4" fmla="*/ 0 h 6845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0918" h="684548">
                  <a:moveTo>
                    <a:pt x="0" y="0"/>
                  </a:moveTo>
                  <a:lnTo>
                    <a:pt x="2250918" y="0"/>
                  </a:lnTo>
                  <a:lnTo>
                    <a:pt x="2250918" y="684548"/>
                  </a:lnTo>
                  <a:lnTo>
                    <a:pt x="0" y="684548"/>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1430" tIns="11430" rIns="11430" bIns="11430" numCol="1" spcCol="1270" anchor="ctr" anchorCtr="0">
              <a:noAutofit/>
            </a:bodyPr>
            <a:lstStyle/>
            <a:p>
              <a:pPr algn="ctr" defTabSz="800100">
                <a:lnSpc>
                  <a:spcPct val="90000"/>
                </a:lnSpc>
                <a:spcBef>
                  <a:spcPct val="0"/>
                </a:spcBef>
                <a:spcAft>
                  <a:spcPct val="35000"/>
                </a:spcAft>
              </a:pPr>
              <a:r>
                <a:rPr lang="en-GB" b="1" dirty="0"/>
                <a:t>Water options</a:t>
              </a:r>
            </a:p>
          </p:txBody>
        </p:sp>
        <p:sp>
          <p:nvSpPr>
            <p:cNvPr id="64" name="Freeform 63"/>
            <p:cNvSpPr/>
            <p:nvPr/>
          </p:nvSpPr>
          <p:spPr>
            <a:xfrm>
              <a:off x="6685319" y="3054255"/>
              <a:ext cx="1369096" cy="684548"/>
            </a:xfrm>
            <a:custGeom>
              <a:avLst/>
              <a:gdLst>
                <a:gd name="connsiteX0" fmla="*/ 0 w 1369096"/>
                <a:gd name="connsiteY0" fmla="*/ 0 h 684548"/>
                <a:gd name="connsiteX1" fmla="*/ 1369096 w 1369096"/>
                <a:gd name="connsiteY1" fmla="*/ 0 h 684548"/>
                <a:gd name="connsiteX2" fmla="*/ 1369096 w 1369096"/>
                <a:gd name="connsiteY2" fmla="*/ 684548 h 684548"/>
                <a:gd name="connsiteX3" fmla="*/ 0 w 1369096"/>
                <a:gd name="connsiteY3" fmla="*/ 684548 h 684548"/>
                <a:gd name="connsiteX4" fmla="*/ 0 w 1369096"/>
                <a:gd name="connsiteY4" fmla="*/ 0 h 6845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9096" h="684548">
                  <a:moveTo>
                    <a:pt x="0" y="0"/>
                  </a:moveTo>
                  <a:lnTo>
                    <a:pt x="1369096" y="0"/>
                  </a:lnTo>
                  <a:lnTo>
                    <a:pt x="1369096" y="684548"/>
                  </a:lnTo>
                  <a:lnTo>
                    <a:pt x="0" y="684548"/>
                  </a:lnTo>
                  <a:lnTo>
                    <a:pt x="0" y="0"/>
                  </a:lnTo>
                  <a:close/>
                </a:path>
              </a:pathLst>
            </a:custGeom>
            <a:solidFill>
              <a:schemeClr val="accent1">
                <a:lumMod val="60000"/>
                <a:lumOff val="40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36000" tIns="36000" rIns="36000" bIns="36000" numCol="1" spcCol="1270" anchor="ctr" anchorCtr="0">
              <a:noAutofit/>
            </a:bodyPr>
            <a:lstStyle/>
            <a:p>
              <a:pPr algn="ctr" defTabSz="622300">
                <a:lnSpc>
                  <a:spcPct val="90000"/>
                </a:lnSpc>
                <a:spcBef>
                  <a:spcPct val="0"/>
                </a:spcBef>
                <a:spcAft>
                  <a:spcPct val="35000"/>
                </a:spcAft>
              </a:pPr>
              <a:r>
                <a:rPr lang="en-GB" sz="1400" dirty="0">
                  <a:solidFill>
                    <a:schemeClr val="tx1"/>
                  </a:solidFill>
                </a:rPr>
                <a:t>More dam projects</a:t>
              </a:r>
            </a:p>
          </p:txBody>
        </p:sp>
        <p:sp>
          <p:nvSpPr>
            <p:cNvPr id="65" name="Freeform 64"/>
            <p:cNvSpPr/>
            <p:nvPr/>
          </p:nvSpPr>
          <p:spPr>
            <a:xfrm>
              <a:off x="6685319" y="4026314"/>
              <a:ext cx="1369096" cy="684548"/>
            </a:xfrm>
            <a:custGeom>
              <a:avLst/>
              <a:gdLst>
                <a:gd name="connsiteX0" fmla="*/ 0 w 1369096"/>
                <a:gd name="connsiteY0" fmla="*/ 0 h 684548"/>
                <a:gd name="connsiteX1" fmla="*/ 1369096 w 1369096"/>
                <a:gd name="connsiteY1" fmla="*/ 0 h 684548"/>
                <a:gd name="connsiteX2" fmla="*/ 1369096 w 1369096"/>
                <a:gd name="connsiteY2" fmla="*/ 684548 h 684548"/>
                <a:gd name="connsiteX3" fmla="*/ 0 w 1369096"/>
                <a:gd name="connsiteY3" fmla="*/ 684548 h 684548"/>
                <a:gd name="connsiteX4" fmla="*/ 0 w 1369096"/>
                <a:gd name="connsiteY4" fmla="*/ 0 h 6845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9096" h="684548">
                  <a:moveTo>
                    <a:pt x="0" y="0"/>
                  </a:moveTo>
                  <a:lnTo>
                    <a:pt x="1369096" y="0"/>
                  </a:lnTo>
                  <a:lnTo>
                    <a:pt x="1369096" y="684548"/>
                  </a:lnTo>
                  <a:lnTo>
                    <a:pt x="0" y="684548"/>
                  </a:lnTo>
                  <a:lnTo>
                    <a:pt x="0" y="0"/>
                  </a:lnTo>
                  <a:close/>
                </a:path>
              </a:pathLst>
            </a:custGeom>
            <a:solidFill>
              <a:schemeClr val="accent1">
                <a:lumMod val="60000"/>
                <a:lumOff val="40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36000" tIns="36000" rIns="36000" bIns="36000" numCol="1" spcCol="1270" anchor="ctr" anchorCtr="0">
              <a:noAutofit/>
            </a:bodyPr>
            <a:lstStyle/>
            <a:p>
              <a:pPr algn="ctr" defTabSz="622300">
                <a:lnSpc>
                  <a:spcPct val="90000"/>
                </a:lnSpc>
                <a:spcBef>
                  <a:spcPct val="0"/>
                </a:spcBef>
                <a:spcAft>
                  <a:spcPct val="35000"/>
                </a:spcAft>
              </a:pPr>
              <a:r>
                <a:rPr lang="en-GB" sz="1400" dirty="0">
                  <a:solidFill>
                    <a:schemeClr val="tx1"/>
                  </a:solidFill>
                </a:rPr>
                <a:t>Smart irrigation technologies</a:t>
              </a:r>
            </a:p>
          </p:txBody>
        </p:sp>
        <p:sp>
          <p:nvSpPr>
            <p:cNvPr id="66" name="Freeform 65"/>
            <p:cNvSpPr/>
            <p:nvPr/>
          </p:nvSpPr>
          <p:spPr>
            <a:xfrm>
              <a:off x="6685319" y="4980704"/>
              <a:ext cx="1369096" cy="684548"/>
            </a:xfrm>
            <a:custGeom>
              <a:avLst/>
              <a:gdLst>
                <a:gd name="connsiteX0" fmla="*/ 0 w 1369096"/>
                <a:gd name="connsiteY0" fmla="*/ 0 h 684548"/>
                <a:gd name="connsiteX1" fmla="*/ 1369096 w 1369096"/>
                <a:gd name="connsiteY1" fmla="*/ 0 h 684548"/>
                <a:gd name="connsiteX2" fmla="*/ 1369096 w 1369096"/>
                <a:gd name="connsiteY2" fmla="*/ 684548 h 684548"/>
                <a:gd name="connsiteX3" fmla="*/ 0 w 1369096"/>
                <a:gd name="connsiteY3" fmla="*/ 684548 h 684548"/>
                <a:gd name="connsiteX4" fmla="*/ 0 w 1369096"/>
                <a:gd name="connsiteY4" fmla="*/ 0 h 6845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9096" h="684548">
                  <a:moveTo>
                    <a:pt x="0" y="0"/>
                  </a:moveTo>
                  <a:lnTo>
                    <a:pt x="1369096" y="0"/>
                  </a:lnTo>
                  <a:lnTo>
                    <a:pt x="1369096" y="684548"/>
                  </a:lnTo>
                  <a:lnTo>
                    <a:pt x="0" y="684548"/>
                  </a:lnTo>
                  <a:lnTo>
                    <a:pt x="0" y="0"/>
                  </a:lnTo>
                  <a:close/>
                </a:path>
              </a:pathLst>
            </a:custGeom>
            <a:solidFill>
              <a:schemeClr val="accent1">
                <a:lumMod val="60000"/>
                <a:lumOff val="40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36000" tIns="36000" rIns="36000" bIns="36000" numCol="1" spcCol="1270" anchor="ctr" anchorCtr="0">
              <a:noAutofit/>
            </a:bodyPr>
            <a:lstStyle/>
            <a:p>
              <a:pPr algn="ctr" defTabSz="622300">
                <a:lnSpc>
                  <a:spcPct val="90000"/>
                </a:lnSpc>
                <a:spcBef>
                  <a:spcPct val="0"/>
                </a:spcBef>
                <a:spcAft>
                  <a:spcPct val="35000"/>
                </a:spcAft>
              </a:pPr>
              <a:r>
                <a:rPr lang="en-GB" sz="1400" dirty="0">
                  <a:solidFill>
                    <a:schemeClr val="tx1"/>
                  </a:solidFill>
                </a:rPr>
                <a:t>Groundwater pumping</a:t>
              </a:r>
            </a:p>
          </p:txBody>
        </p:sp>
        <p:sp>
          <p:nvSpPr>
            <p:cNvPr id="67" name="Freeform 66"/>
            <p:cNvSpPr/>
            <p:nvPr/>
          </p:nvSpPr>
          <p:spPr>
            <a:xfrm>
              <a:off x="3446547" y="2018051"/>
              <a:ext cx="2250918" cy="684548"/>
            </a:xfrm>
            <a:custGeom>
              <a:avLst/>
              <a:gdLst>
                <a:gd name="connsiteX0" fmla="*/ 0 w 2250918"/>
                <a:gd name="connsiteY0" fmla="*/ 0 h 684548"/>
                <a:gd name="connsiteX1" fmla="*/ 2250918 w 2250918"/>
                <a:gd name="connsiteY1" fmla="*/ 0 h 684548"/>
                <a:gd name="connsiteX2" fmla="*/ 2250918 w 2250918"/>
                <a:gd name="connsiteY2" fmla="*/ 684548 h 684548"/>
                <a:gd name="connsiteX3" fmla="*/ 0 w 2250918"/>
                <a:gd name="connsiteY3" fmla="*/ 684548 h 684548"/>
                <a:gd name="connsiteX4" fmla="*/ 0 w 2250918"/>
                <a:gd name="connsiteY4" fmla="*/ 0 h 6845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0918" h="684548">
                  <a:moveTo>
                    <a:pt x="0" y="0"/>
                  </a:moveTo>
                  <a:lnTo>
                    <a:pt x="2250918" y="0"/>
                  </a:lnTo>
                  <a:lnTo>
                    <a:pt x="2250918" y="684548"/>
                  </a:lnTo>
                  <a:lnTo>
                    <a:pt x="0" y="684548"/>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1430" tIns="11430" rIns="11430" bIns="11430" numCol="1" spcCol="1270" anchor="ctr" anchorCtr="0">
              <a:noAutofit/>
            </a:bodyPr>
            <a:lstStyle/>
            <a:p>
              <a:pPr algn="ctr" defTabSz="800100">
                <a:lnSpc>
                  <a:spcPct val="90000"/>
                </a:lnSpc>
                <a:spcBef>
                  <a:spcPct val="0"/>
                </a:spcBef>
                <a:spcAft>
                  <a:spcPct val="35000"/>
                </a:spcAft>
              </a:pPr>
              <a:r>
                <a:rPr lang="en-GB" b="1" dirty="0"/>
                <a:t>Land use options</a:t>
              </a:r>
            </a:p>
          </p:txBody>
        </p:sp>
        <p:sp>
          <p:nvSpPr>
            <p:cNvPr id="68" name="Freeform 67"/>
            <p:cNvSpPr/>
            <p:nvPr/>
          </p:nvSpPr>
          <p:spPr>
            <a:xfrm>
              <a:off x="3887458" y="3054255"/>
              <a:ext cx="1369096" cy="684548"/>
            </a:xfrm>
            <a:custGeom>
              <a:avLst/>
              <a:gdLst>
                <a:gd name="connsiteX0" fmla="*/ 0 w 1369096"/>
                <a:gd name="connsiteY0" fmla="*/ 0 h 684548"/>
                <a:gd name="connsiteX1" fmla="*/ 1369096 w 1369096"/>
                <a:gd name="connsiteY1" fmla="*/ 0 h 684548"/>
                <a:gd name="connsiteX2" fmla="*/ 1369096 w 1369096"/>
                <a:gd name="connsiteY2" fmla="*/ 684548 h 684548"/>
                <a:gd name="connsiteX3" fmla="*/ 0 w 1369096"/>
                <a:gd name="connsiteY3" fmla="*/ 684548 h 684548"/>
                <a:gd name="connsiteX4" fmla="*/ 0 w 1369096"/>
                <a:gd name="connsiteY4" fmla="*/ 0 h 6845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9096" h="684548">
                  <a:moveTo>
                    <a:pt x="0" y="0"/>
                  </a:moveTo>
                  <a:lnTo>
                    <a:pt x="1369096" y="0"/>
                  </a:lnTo>
                  <a:lnTo>
                    <a:pt x="1369096" y="684548"/>
                  </a:lnTo>
                  <a:lnTo>
                    <a:pt x="0" y="684548"/>
                  </a:lnTo>
                  <a:lnTo>
                    <a:pt x="0" y="0"/>
                  </a:lnTo>
                  <a:close/>
                </a:path>
              </a:pathLst>
            </a:custGeom>
            <a:solidFill>
              <a:schemeClr val="accent1">
                <a:lumMod val="60000"/>
                <a:lumOff val="40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36000" tIns="36000" rIns="36000" bIns="36000" numCol="1" spcCol="1270" anchor="ctr" anchorCtr="0">
              <a:noAutofit/>
            </a:bodyPr>
            <a:lstStyle/>
            <a:p>
              <a:pPr algn="ctr" defTabSz="622300">
                <a:lnSpc>
                  <a:spcPct val="90000"/>
                </a:lnSpc>
                <a:spcBef>
                  <a:spcPct val="0"/>
                </a:spcBef>
                <a:spcAft>
                  <a:spcPct val="35000"/>
                </a:spcAft>
              </a:pPr>
              <a:r>
                <a:rPr lang="en-GB" sz="1400" dirty="0">
                  <a:solidFill>
                    <a:schemeClr val="tx1"/>
                  </a:solidFill>
                </a:rPr>
                <a:t>Intensifying agriculture</a:t>
              </a:r>
            </a:p>
          </p:txBody>
        </p:sp>
        <p:sp>
          <p:nvSpPr>
            <p:cNvPr id="69" name="Freeform 68"/>
            <p:cNvSpPr/>
            <p:nvPr/>
          </p:nvSpPr>
          <p:spPr>
            <a:xfrm>
              <a:off x="3887458" y="4013614"/>
              <a:ext cx="1369096" cy="684548"/>
            </a:xfrm>
            <a:custGeom>
              <a:avLst/>
              <a:gdLst>
                <a:gd name="connsiteX0" fmla="*/ 0 w 1369096"/>
                <a:gd name="connsiteY0" fmla="*/ 0 h 684548"/>
                <a:gd name="connsiteX1" fmla="*/ 1369096 w 1369096"/>
                <a:gd name="connsiteY1" fmla="*/ 0 h 684548"/>
                <a:gd name="connsiteX2" fmla="*/ 1369096 w 1369096"/>
                <a:gd name="connsiteY2" fmla="*/ 684548 h 684548"/>
                <a:gd name="connsiteX3" fmla="*/ 0 w 1369096"/>
                <a:gd name="connsiteY3" fmla="*/ 684548 h 684548"/>
                <a:gd name="connsiteX4" fmla="*/ 0 w 1369096"/>
                <a:gd name="connsiteY4" fmla="*/ 0 h 6845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9096" h="684548">
                  <a:moveTo>
                    <a:pt x="0" y="0"/>
                  </a:moveTo>
                  <a:lnTo>
                    <a:pt x="1369096" y="0"/>
                  </a:lnTo>
                  <a:lnTo>
                    <a:pt x="1369096" y="684548"/>
                  </a:lnTo>
                  <a:lnTo>
                    <a:pt x="0" y="684548"/>
                  </a:lnTo>
                  <a:lnTo>
                    <a:pt x="0" y="0"/>
                  </a:lnTo>
                  <a:close/>
                </a:path>
              </a:pathLst>
            </a:custGeom>
            <a:solidFill>
              <a:schemeClr val="accent1">
                <a:lumMod val="60000"/>
                <a:lumOff val="40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36000" tIns="36000" rIns="36000" bIns="36000" numCol="1" spcCol="1270" anchor="ctr" anchorCtr="0">
              <a:noAutofit/>
            </a:bodyPr>
            <a:lstStyle/>
            <a:p>
              <a:pPr algn="ctr" defTabSz="622300">
                <a:lnSpc>
                  <a:spcPct val="90000"/>
                </a:lnSpc>
                <a:spcBef>
                  <a:spcPct val="0"/>
                </a:spcBef>
                <a:spcAft>
                  <a:spcPct val="35000"/>
                </a:spcAft>
              </a:pPr>
              <a:r>
                <a:rPr lang="en-GB" sz="1400" dirty="0">
                  <a:solidFill>
                    <a:schemeClr val="tx1"/>
                  </a:solidFill>
                </a:rPr>
                <a:t>More irrigation/ different crops</a:t>
              </a:r>
            </a:p>
          </p:txBody>
        </p:sp>
        <p:sp>
          <p:nvSpPr>
            <p:cNvPr id="70" name="Freeform 69"/>
            <p:cNvSpPr/>
            <p:nvPr/>
          </p:nvSpPr>
          <p:spPr>
            <a:xfrm>
              <a:off x="3887458" y="4985672"/>
              <a:ext cx="1369096" cy="684548"/>
            </a:xfrm>
            <a:custGeom>
              <a:avLst/>
              <a:gdLst>
                <a:gd name="connsiteX0" fmla="*/ 0 w 1369096"/>
                <a:gd name="connsiteY0" fmla="*/ 0 h 684548"/>
                <a:gd name="connsiteX1" fmla="*/ 1369096 w 1369096"/>
                <a:gd name="connsiteY1" fmla="*/ 0 h 684548"/>
                <a:gd name="connsiteX2" fmla="*/ 1369096 w 1369096"/>
                <a:gd name="connsiteY2" fmla="*/ 684548 h 684548"/>
                <a:gd name="connsiteX3" fmla="*/ 0 w 1369096"/>
                <a:gd name="connsiteY3" fmla="*/ 684548 h 684548"/>
                <a:gd name="connsiteX4" fmla="*/ 0 w 1369096"/>
                <a:gd name="connsiteY4" fmla="*/ 0 h 6845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9096" h="684548">
                  <a:moveTo>
                    <a:pt x="0" y="0"/>
                  </a:moveTo>
                  <a:lnTo>
                    <a:pt x="1369096" y="0"/>
                  </a:lnTo>
                  <a:lnTo>
                    <a:pt x="1369096" y="684548"/>
                  </a:lnTo>
                  <a:lnTo>
                    <a:pt x="0" y="684548"/>
                  </a:lnTo>
                  <a:lnTo>
                    <a:pt x="0" y="0"/>
                  </a:lnTo>
                  <a:close/>
                </a:path>
              </a:pathLst>
            </a:custGeom>
            <a:solidFill>
              <a:schemeClr val="accent1">
                <a:lumMod val="60000"/>
                <a:lumOff val="40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36000" tIns="36000" rIns="36000" bIns="36000" numCol="1" spcCol="1270" anchor="ctr" anchorCtr="0">
              <a:noAutofit/>
            </a:bodyPr>
            <a:lstStyle/>
            <a:p>
              <a:pPr algn="ctr" defTabSz="622300">
                <a:lnSpc>
                  <a:spcPct val="90000"/>
                </a:lnSpc>
                <a:spcBef>
                  <a:spcPct val="0"/>
                </a:spcBef>
                <a:spcAft>
                  <a:spcPct val="35000"/>
                </a:spcAft>
              </a:pPr>
              <a:r>
                <a:rPr lang="en-GB" sz="1400" dirty="0">
                  <a:solidFill>
                    <a:schemeClr val="tx1"/>
                  </a:solidFill>
                </a:rPr>
                <a:t>Use of marginal lands</a:t>
              </a:r>
            </a:p>
          </p:txBody>
        </p:sp>
        <p:sp>
          <p:nvSpPr>
            <p:cNvPr id="71" name="Freeform 70"/>
            <p:cNvSpPr/>
            <p:nvPr/>
          </p:nvSpPr>
          <p:spPr>
            <a:xfrm>
              <a:off x="251514" y="2018051"/>
              <a:ext cx="2250918" cy="684548"/>
            </a:xfrm>
            <a:custGeom>
              <a:avLst/>
              <a:gdLst>
                <a:gd name="connsiteX0" fmla="*/ 0 w 2250918"/>
                <a:gd name="connsiteY0" fmla="*/ 0 h 684548"/>
                <a:gd name="connsiteX1" fmla="*/ 2250918 w 2250918"/>
                <a:gd name="connsiteY1" fmla="*/ 0 h 684548"/>
                <a:gd name="connsiteX2" fmla="*/ 2250918 w 2250918"/>
                <a:gd name="connsiteY2" fmla="*/ 684548 h 684548"/>
                <a:gd name="connsiteX3" fmla="*/ 0 w 2250918"/>
                <a:gd name="connsiteY3" fmla="*/ 684548 h 684548"/>
                <a:gd name="connsiteX4" fmla="*/ 0 w 2250918"/>
                <a:gd name="connsiteY4" fmla="*/ 0 h 6845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0918" h="684548">
                  <a:moveTo>
                    <a:pt x="0" y="0"/>
                  </a:moveTo>
                  <a:lnTo>
                    <a:pt x="2250918" y="0"/>
                  </a:lnTo>
                  <a:lnTo>
                    <a:pt x="2250918" y="684548"/>
                  </a:lnTo>
                  <a:lnTo>
                    <a:pt x="0" y="684548"/>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1430" tIns="11430" rIns="11430" bIns="11430" numCol="1" spcCol="1270" anchor="ctr" anchorCtr="0">
              <a:noAutofit/>
            </a:bodyPr>
            <a:lstStyle/>
            <a:p>
              <a:pPr algn="ctr" defTabSz="800100">
                <a:lnSpc>
                  <a:spcPct val="90000"/>
                </a:lnSpc>
                <a:spcBef>
                  <a:spcPct val="0"/>
                </a:spcBef>
                <a:spcAft>
                  <a:spcPct val="35000"/>
                </a:spcAft>
              </a:pPr>
              <a:r>
                <a:rPr lang="en-GB" b="1" dirty="0"/>
                <a:t>Energy options</a:t>
              </a:r>
            </a:p>
          </p:txBody>
        </p:sp>
        <p:sp>
          <p:nvSpPr>
            <p:cNvPr id="72" name="Freeform 71"/>
            <p:cNvSpPr/>
            <p:nvPr/>
          </p:nvSpPr>
          <p:spPr>
            <a:xfrm>
              <a:off x="971593" y="3054255"/>
              <a:ext cx="1369096" cy="684548"/>
            </a:xfrm>
            <a:custGeom>
              <a:avLst/>
              <a:gdLst>
                <a:gd name="connsiteX0" fmla="*/ 0 w 1369096"/>
                <a:gd name="connsiteY0" fmla="*/ 0 h 684548"/>
                <a:gd name="connsiteX1" fmla="*/ 1369096 w 1369096"/>
                <a:gd name="connsiteY1" fmla="*/ 0 h 684548"/>
                <a:gd name="connsiteX2" fmla="*/ 1369096 w 1369096"/>
                <a:gd name="connsiteY2" fmla="*/ 684548 h 684548"/>
                <a:gd name="connsiteX3" fmla="*/ 0 w 1369096"/>
                <a:gd name="connsiteY3" fmla="*/ 684548 h 684548"/>
                <a:gd name="connsiteX4" fmla="*/ 0 w 1369096"/>
                <a:gd name="connsiteY4" fmla="*/ 0 h 6845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9096" h="684548">
                  <a:moveTo>
                    <a:pt x="0" y="0"/>
                  </a:moveTo>
                  <a:lnTo>
                    <a:pt x="1369096" y="0"/>
                  </a:lnTo>
                  <a:lnTo>
                    <a:pt x="1369096" y="684548"/>
                  </a:lnTo>
                  <a:lnTo>
                    <a:pt x="0" y="684548"/>
                  </a:lnTo>
                  <a:lnTo>
                    <a:pt x="0" y="0"/>
                  </a:lnTo>
                  <a:close/>
                </a:path>
              </a:pathLst>
            </a:custGeom>
            <a:solidFill>
              <a:schemeClr val="accent1">
                <a:lumMod val="60000"/>
                <a:lumOff val="40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36000" tIns="36000" rIns="36000" bIns="36000" numCol="1" spcCol="1270" anchor="ctr" anchorCtr="0">
              <a:noAutofit/>
            </a:bodyPr>
            <a:lstStyle/>
            <a:p>
              <a:pPr algn="ctr" defTabSz="622300">
                <a:lnSpc>
                  <a:spcPct val="90000"/>
                </a:lnSpc>
                <a:spcBef>
                  <a:spcPct val="0"/>
                </a:spcBef>
                <a:spcAft>
                  <a:spcPct val="35000"/>
                </a:spcAft>
              </a:pPr>
              <a:r>
                <a:rPr lang="en-GB" sz="1400" dirty="0">
                  <a:solidFill>
                    <a:schemeClr val="tx1"/>
                  </a:solidFill>
                </a:rPr>
                <a:t>Conventional fossil fuel power plants</a:t>
              </a:r>
            </a:p>
          </p:txBody>
        </p:sp>
        <p:sp>
          <p:nvSpPr>
            <p:cNvPr id="73" name="Freeform 72"/>
            <p:cNvSpPr/>
            <p:nvPr/>
          </p:nvSpPr>
          <p:spPr>
            <a:xfrm>
              <a:off x="971593" y="3972260"/>
              <a:ext cx="1369096" cy="684548"/>
            </a:xfrm>
            <a:custGeom>
              <a:avLst/>
              <a:gdLst>
                <a:gd name="connsiteX0" fmla="*/ 0 w 1369096"/>
                <a:gd name="connsiteY0" fmla="*/ 0 h 684548"/>
                <a:gd name="connsiteX1" fmla="*/ 1369096 w 1369096"/>
                <a:gd name="connsiteY1" fmla="*/ 0 h 684548"/>
                <a:gd name="connsiteX2" fmla="*/ 1369096 w 1369096"/>
                <a:gd name="connsiteY2" fmla="*/ 684548 h 684548"/>
                <a:gd name="connsiteX3" fmla="*/ 0 w 1369096"/>
                <a:gd name="connsiteY3" fmla="*/ 684548 h 684548"/>
                <a:gd name="connsiteX4" fmla="*/ 0 w 1369096"/>
                <a:gd name="connsiteY4" fmla="*/ 0 h 6845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9096" h="684548">
                  <a:moveTo>
                    <a:pt x="0" y="0"/>
                  </a:moveTo>
                  <a:lnTo>
                    <a:pt x="1369096" y="0"/>
                  </a:lnTo>
                  <a:lnTo>
                    <a:pt x="1369096" y="684548"/>
                  </a:lnTo>
                  <a:lnTo>
                    <a:pt x="0" y="684548"/>
                  </a:lnTo>
                  <a:lnTo>
                    <a:pt x="0" y="0"/>
                  </a:lnTo>
                  <a:close/>
                </a:path>
              </a:pathLst>
            </a:custGeom>
            <a:solidFill>
              <a:schemeClr val="accent1">
                <a:lumMod val="60000"/>
                <a:lumOff val="40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36000" tIns="36000" rIns="36000" bIns="36000" numCol="1" spcCol="1270" anchor="ctr" anchorCtr="0">
              <a:noAutofit/>
            </a:bodyPr>
            <a:lstStyle/>
            <a:p>
              <a:pPr algn="ctr" defTabSz="622300">
                <a:lnSpc>
                  <a:spcPct val="90000"/>
                </a:lnSpc>
                <a:spcBef>
                  <a:spcPct val="0"/>
                </a:spcBef>
                <a:spcAft>
                  <a:spcPct val="35000"/>
                </a:spcAft>
              </a:pPr>
              <a:r>
                <a:rPr lang="en-GB" sz="1400" dirty="0">
                  <a:solidFill>
                    <a:schemeClr val="tx1"/>
                  </a:solidFill>
                </a:rPr>
                <a:t>Importing fuel, electricity and fertilizer </a:t>
              </a:r>
            </a:p>
          </p:txBody>
        </p:sp>
        <p:sp>
          <p:nvSpPr>
            <p:cNvPr id="74" name="Freeform 73"/>
            <p:cNvSpPr/>
            <p:nvPr/>
          </p:nvSpPr>
          <p:spPr>
            <a:xfrm>
              <a:off x="971593" y="4944319"/>
              <a:ext cx="1369096" cy="684548"/>
            </a:xfrm>
            <a:custGeom>
              <a:avLst/>
              <a:gdLst>
                <a:gd name="connsiteX0" fmla="*/ 0 w 1369096"/>
                <a:gd name="connsiteY0" fmla="*/ 0 h 684548"/>
                <a:gd name="connsiteX1" fmla="*/ 1369096 w 1369096"/>
                <a:gd name="connsiteY1" fmla="*/ 0 h 684548"/>
                <a:gd name="connsiteX2" fmla="*/ 1369096 w 1369096"/>
                <a:gd name="connsiteY2" fmla="*/ 684548 h 684548"/>
                <a:gd name="connsiteX3" fmla="*/ 0 w 1369096"/>
                <a:gd name="connsiteY3" fmla="*/ 684548 h 684548"/>
                <a:gd name="connsiteX4" fmla="*/ 0 w 1369096"/>
                <a:gd name="connsiteY4" fmla="*/ 0 h 6845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9096" h="684548">
                  <a:moveTo>
                    <a:pt x="0" y="0"/>
                  </a:moveTo>
                  <a:lnTo>
                    <a:pt x="1369096" y="0"/>
                  </a:lnTo>
                  <a:lnTo>
                    <a:pt x="1369096" y="684548"/>
                  </a:lnTo>
                  <a:lnTo>
                    <a:pt x="0" y="684548"/>
                  </a:lnTo>
                  <a:lnTo>
                    <a:pt x="0" y="0"/>
                  </a:lnTo>
                  <a:close/>
                </a:path>
              </a:pathLst>
            </a:custGeom>
            <a:solidFill>
              <a:schemeClr val="accent1">
                <a:lumMod val="60000"/>
                <a:lumOff val="40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36000" tIns="36000" rIns="36000" bIns="36000" numCol="1" spcCol="1270" anchor="ctr" anchorCtr="0">
              <a:noAutofit/>
            </a:bodyPr>
            <a:lstStyle/>
            <a:p>
              <a:pPr algn="ctr" defTabSz="622300">
                <a:lnSpc>
                  <a:spcPct val="90000"/>
                </a:lnSpc>
                <a:spcBef>
                  <a:spcPct val="0"/>
                </a:spcBef>
                <a:spcAft>
                  <a:spcPct val="35000"/>
                </a:spcAft>
              </a:pPr>
              <a:r>
                <a:rPr lang="en-GB" sz="1400" dirty="0">
                  <a:solidFill>
                    <a:schemeClr val="tx1"/>
                  </a:solidFill>
                </a:rPr>
                <a:t>Production of local biofuels</a:t>
              </a:r>
            </a:p>
          </p:txBody>
        </p:sp>
        <p:sp>
          <p:nvSpPr>
            <p:cNvPr id="75" name="Freeform 74"/>
            <p:cNvSpPr/>
            <p:nvPr/>
          </p:nvSpPr>
          <p:spPr>
            <a:xfrm>
              <a:off x="971593" y="5916377"/>
              <a:ext cx="1369096" cy="684548"/>
            </a:xfrm>
            <a:custGeom>
              <a:avLst/>
              <a:gdLst>
                <a:gd name="connsiteX0" fmla="*/ 0 w 1369096"/>
                <a:gd name="connsiteY0" fmla="*/ 0 h 684548"/>
                <a:gd name="connsiteX1" fmla="*/ 1369096 w 1369096"/>
                <a:gd name="connsiteY1" fmla="*/ 0 h 684548"/>
                <a:gd name="connsiteX2" fmla="*/ 1369096 w 1369096"/>
                <a:gd name="connsiteY2" fmla="*/ 684548 h 684548"/>
                <a:gd name="connsiteX3" fmla="*/ 0 w 1369096"/>
                <a:gd name="connsiteY3" fmla="*/ 684548 h 684548"/>
                <a:gd name="connsiteX4" fmla="*/ 0 w 1369096"/>
                <a:gd name="connsiteY4" fmla="*/ 0 h 6845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9096" h="684548">
                  <a:moveTo>
                    <a:pt x="0" y="0"/>
                  </a:moveTo>
                  <a:lnTo>
                    <a:pt x="1369096" y="0"/>
                  </a:lnTo>
                  <a:lnTo>
                    <a:pt x="1369096" y="684548"/>
                  </a:lnTo>
                  <a:lnTo>
                    <a:pt x="0" y="684548"/>
                  </a:lnTo>
                  <a:lnTo>
                    <a:pt x="0" y="0"/>
                  </a:lnTo>
                  <a:close/>
                </a:path>
              </a:pathLst>
            </a:custGeom>
            <a:solidFill>
              <a:schemeClr val="accent1">
                <a:lumMod val="60000"/>
                <a:lumOff val="40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36000" tIns="36000" rIns="36000" bIns="36000" numCol="1" spcCol="1270" anchor="ctr" anchorCtr="0">
              <a:noAutofit/>
            </a:bodyPr>
            <a:lstStyle/>
            <a:p>
              <a:pPr algn="ctr" defTabSz="533400">
                <a:lnSpc>
                  <a:spcPct val="90000"/>
                </a:lnSpc>
                <a:spcBef>
                  <a:spcPct val="0"/>
                </a:spcBef>
                <a:spcAft>
                  <a:spcPct val="35000"/>
                </a:spcAft>
              </a:pPr>
              <a:r>
                <a:rPr lang="en-GB" sz="1400" dirty="0">
                  <a:solidFill>
                    <a:schemeClr val="tx1"/>
                  </a:solidFill>
                </a:rPr>
                <a:t>Use of renewables</a:t>
              </a:r>
              <a:br>
                <a:rPr lang="en-GB" sz="1400" dirty="0">
                  <a:solidFill>
                    <a:schemeClr val="tx1"/>
                  </a:solidFill>
                </a:rPr>
              </a:br>
              <a:r>
                <a:rPr lang="en-GB" sz="1000" dirty="0">
                  <a:solidFill>
                    <a:schemeClr val="tx1"/>
                  </a:solidFill>
                </a:rPr>
                <a:t>(small-scale PV, wind, concentrated solar)</a:t>
              </a:r>
            </a:p>
          </p:txBody>
        </p:sp>
      </p:grpSp>
      <p:cxnSp>
        <p:nvCxnSpPr>
          <p:cNvPr id="77" name="Elbow Connector 76"/>
          <p:cNvCxnSpPr/>
          <p:nvPr/>
        </p:nvCxnSpPr>
        <p:spPr>
          <a:xfrm>
            <a:off x="4026433" y="2204865"/>
            <a:ext cx="944115" cy="1"/>
          </a:xfrm>
          <a:prstGeom prst="bentConnector3">
            <a:avLst>
              <a:gd name="adj1" fmla="val 50000"/>
            </a:avLst>
          </a:prstGeom>
          <a:ln w="76200">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9" name="Elbow Connector 78"/>
          <p:cNvCxnSpPr/>
          <p:nvPr/>
        </p:nvCxnSpPr>
        <p:spPr>
          <a:xfrm flipV="1">
            <a:off x="3864690" y="3429003"/>
            <a:ext cx="1546769" cy="972058"/>
          </a:xfrm>
          <a:prstGeom prst="bentConnector3">
            <a:avLst>
              <a:gd name="adj1" fmla="val 50000"/>
            </a:avLst>
          </a:prstGeom>
          <a:ln w="76200">
            <a:solidFill>
              <a:srgbClr val="FFC000"/>
            </a:solidFill>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5" name="Elbow Connector 84"/>
          <p:cNvCxnSpPr/>
          <p:nvPr/>
        </p:nvCxnSpPr>
        <p:spPr>
          <a:xfrm flipV="1">
            <a:off x="3864690" y="3429000"/>
            <a:ext cx="1546769" cy="4"/>
          </a:xfrm>
          <a:prstGeom prst="bentConnector3">
            <a:avLst>
              <a:gd name="adj1" fmla="val 50000"/>
            </a:avLst>
          </a:prstGeom>
          <a:ln w="76200">
            <a:solidFill>
              <a:srgbClr val="FFC000"/>
            </a:solidFill>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9" name="Elbow Connector 88"/>
          <p:cNvCxnSpPr/>
          <p:nvPr/>
        </p:nvCxnSpPr>
        <p:spPr>
          <a:xfrm flipV="1">
            <a:off x="3864690" y="5355452"/>
            <a:ext cx="1546769" cy="1"/>
          </a:xfrm>
          <a:prstGeom prst="bentConnector3">
            <a:avLst>
              <a:gd name="adj1" fmla="val 50000"/>
            </a:avLst>
          </a:prstGeom>
          <a:ln w="76200">
            <a:solidFill>
              <a:srgbClr val="FFC000"/>
            </a:solidFill>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6" name="Elbow Connector 105"/>
          <p:cNvCxnSpPr/>
          <p:nvPr/>
        </p:nvCxnSpPr>
        <p:spPr>
          <a:xfrm rot="10800000" flipV="1">
            <a:off x="6780554" y="4368586"/>
            <a:ext cx="1403674" cy="2"/>
          </a:xfrm>
          <a:prstGeom prst="bentConnector3">
            <a:avLst>
              <a:gd name="adj1" fmla="val 50000"/>
            </a:avLst>
          </a:prstGeom>
          <a:ln w="76200">
            <a:solidFill>
              <a:srgbClr val="FFC000"/>
            </a:solidFill>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7" name="Elbow Connector 106"/>
          <p:cNvCxnSpPr/>
          <p:nvPr/>
        </p:nvCxnSpPr>
        <p:spPr>
          <a:xfrm rot="10800000" flipV="1">
            <a:off x="6780556" y="3396529"/>
            <a:ext cx="1428767" cy="972059"/>
          </a:xfrm>
          <a:prstGeom prst="bentConnector3">
            <a:avLst>
              <a:gd name="adj1" fmla="val 50000"/>
            </a:avLst>
          </a:prstGeom>
          <a:ln w="76200">
            <a:solidFill>
              <a:srgbClr val="FFC000"/>
            </a:solidFill>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2" name="Elbow Connector 111"/>
          <p:cNvCxnSpPr/>
          <p:nvPr/>
        </p:nvCxnSpPr>
        <p:spPr>
          <a:xfrm rot="10800000" flipV="1">
            <a:off x="7221468" y="2204866"/>
            <a:ext cx="987858" cy="1"/>
          </a:xfrm>
          <a:prstGeom prst="bentConnector3">
            <a:avLst>
              <a:gd name="adj1" fmla="val 50000"/>
            </a:avLst>
          </a:prstGeom>
          <a:ln w="76200">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2" name="Elbow Connector 121"/>
          <p:cNvCxnSpPr/>
          <p:nvPr/>
        </p:nvCxnSpPr>
        <p:spPr>
          <a:xfrm rot="10800000">
            <a:off x="6780556" y="4368590"/>
            <a:ext cx="1428770" cy="963177"/>
          </a:xfrm>
          <a:prstGeom prst="bentConnector3">
            <a:avLst>
              <a:gd name="adj1" fmla="val 50000"/>
            </a:avLst>
          </a:prstGeom>
          <a:ln w="76200">
            <a:solidFill>
              <a:srgbClr val="FFC000"/>
            </a:solidFill>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4" name="Elbow Connector 143"/>
          <p:cNvCxnSpPr/>
          <p:nvPr/>
        </p:nvCxnSpPr>
        <p:spPr>
          <a:xfrm>
            <a:off x="4026433" y="2564905"/>
            <a:ext cx="2023841" cy="351159"/>
          </a:xfrm>
          <a:prstGeom prst="bentConnector3">
            <a:avLst>
              <a:gd name="adj1" fmla="val 31793"/>
            </a:avLst>
          </a:prstGeom>
          <a:ln w="762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7" name="Elbow Connector 146"/>
          <p:cNvCxnSpPr/>
          <p:nvPr/>
        </p:nvCxnSpPr>
        <p:spPr>
          <a:xfrm rot="10800000" flipV="1">
            <a:off x="6141714" y="2564904"/>
            <a:ext cx="2067612" cy="351159"/>
          </a:xfrm>
          <a:prstGeom prst="bentConnector3">
            <a:avLst>
              <a:gd name="adj1" fmla="val 26237"/>
            </a:avLst>
          </a:prstGeom>
          <a:ln w="762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0" name="Elbow Connector 79"/>
          <p:cNvCxnSpPr/>
          <p:nvPr/>
        </p:nvCxnSpPr>
        <p:spPr>
          <a:xfrm rot="16200000" flipH="1">
            <a:off x="5466549" y="1388592"/>
            <a:ext cx="1258913" cy="4"/>
          </a:xfrm>
          <a:prstGeom prst="bentConnector3">
            <a:avLst>
              <a:gd name="adj1" fmla="val 50000"/>
            </a:avLst>
          </a:prstGeom>
          <a:ln w="31750">
            <a:solidFill>
              <a:schemeClr val="accent1">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1" name="Elbow Connector 80"/>
          <p:cNvCxnSpPr/>
          <p:nvPr/>
        </p:nvCxnSpPr>
        <p:spPr>
          <a:xfrm rot="10800000" flipV="1">
            <a:off x="3864691" y="5355451"/>
            <a:ext cx="6345365" cy="948374"/>
          </a:xfrm>
          <a:prstGeom prst="bentConnector3">
            <a:avLst>
              <a:gd name="adj1" fmla="val 193"/>
            </a:avLst>
          </a:prstGeom>
          <a:ln w="76200">
            <a:solidFill>
              <a:srgbClr val="FFC000"/>
            </a:solidFill>
            <a:prstDash val="sys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8" name="Elbow Connector 57"/>
          <p:cNvCxnSpPr/>
          <p:nvPr/>
        </p:nvCxnSpPr>
        <p:spPr>
          <a:xfrm rot="10800000">
            <a:off x="6096000" y="1375523"/>
            <a:ext cx="464010" cy="2"/>
          </a:xfrm>
          <a:prstGeom prst="bentConnector3">
            <a:avLst>
              <a:gd name="adj1" fmla="val 50000"/>
            </a:avLst>
          </a:prstGeom>
          <a:ln w="50800">
            <a:solidFill>
              <a:schemeClr val="accent1">
                <a:lumMod val="60000"/>
                <a:lumOff val="4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9" name="Elbow Connector 58"/>
          <p:cNvCxnSpPr/>
          <p:nvPr/>
        </p:nvCxnSpPr>
        <p:spPr>
          <a:xfrm rot="10800000" flipV="1">
            <a:off x="6744072" y="3396527"/>
            <a:ext cx="648072" cy="1"/>
          </a:xfrm>
          <a:prstGeom prst="bentConnector3">
            <a:avLst>
              <a:gd name="adj1" fmla="val 50000"/>
            </a:avLst>
          </a:prstGeom>
          <a:ln w="76200">
            <a:solidFill>
              <a:srgbClr val="FFC000"/>
            </a:solidFill>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974097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634082"/>
          </a:xfrm>
        </p:spPr>
        <p:txBody>
          <a:bodyPr>
            <a:normAutofit/>
          </a:bodyPr>
          <a:lstStyle/>
          <a:p>
            <a:r>
              <a:rPr lang="en-GB" sz="3200" dirty="0"/>
              <a:t>Developing a CLEWS model for Burkina Faso</a:t>
            </a:r>
          </a:p>
        </p:txBody>
      </p:sp>
      <p:sp>
        <p:nvSpPr>
          <p:cNvPr id="26" name="TextBox 25"/>
          <p:cNvSpPr txBox="1"/>
          <p:nvPr/>
        </p:nvSpPr>
        <p:spPr>
          <a:xfrm rot="16200000">
            <a:off x="-175315" y="3647045"/>
            <a:ext cx="3987757" cy="1846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lIns="36000" tIns="0" rIns="36000" bIns="0" rtlCol="0" anchor="ctr" anchorCtr="0">
            <a:spAutoFit/>
          </a:bodyPr>
          <a:lstStyle/>
          <a:p>
            <a:pPr algn="ctr"/>
            <a:r>
              <a:rPr lang="en-GB" sz="1200" b="1" dirty="0"/>
              <a:t>Climate and climate change influence</a:t>
            </a:r>
          </a:p>
        </p:txBody>
      </p:sp>
      <p:grpSp>
        <p:nvGrpSpPr>
          <p:cNvPr id="8" name="Group 7"/>
          <p:cNvGrpSpPr/>
          <p:nvPr/>
        </p:nvGrpSpPr>
        <p:grpSpPr>
          <a:xfrm>
            <a:off x="2331621" y="1395915"/>
            <a:ext cx="8221749" cy="5036700"/>
            <a:chOff x="539552" y="1395915"/>
            <a:chExt cx="8221749" cy="5036700"/>
          </a:xfrm>
        </p:grpSpPr>
        <p:grpSp>
          <p:nvGrpSpPr>
            <p:cNvPr id="28" name="Group 27"/>
            <p:cNvGrpSpPr/>
            <p:nvPr/>
          </p:nvGrpSpPr>
          <p:grpSpPr>
            <a:xfrm>
              <a:off x="539552" y="1395915"/>
              <a:ext cx="4848199" cy="4337341"/>
              <a:chOff x="539552" y="1395915"/>
              <a:chExt cx="4848199" cy="4337341"/>
            </a:xfrm>
          </p:grpSpPr>
          <p:sp>
            <p:nvSpPr>
              <p:cNvPr id="31" name="Freeform 30"/>
              <p:cNvSpPr/>
              <p:nvPr/>
            </p:nvSpPr>
            <p:spPr>
              <a:xfrm>
                <a:off x="539552" y="3180185"/>
                <a:ext cx="4848199" cy="824879"/>
              </a:xfrm>
              <a:custGeom>
                <a:avLst/>
                <a:gdLst>
                  <a:gd name="connsiteX0" fmla="*/ 0 w 4848199"/>
                  <a:gd name="connsiteY0" fmla="*/ 0 h 964172"/>
                  <a:gd name="connsiteX1" fmla="*/ 4848199 w 4848199"/>
                  <a:gd name="connsiteY1" fmla="*/ 0 h 964172"/>
                  <a:gd name="connsiteX2" fmla="*/ 4848199 w 4848199"/>
                  <a:gd name="connsiteY2" fmla="*/ 964172 h 964172"/>
                  <a:gd name="connsiteX3" fmla="*/ 0 w 4848199"/>
                  <a:gd name="connsiteY3" fmla="*/ 964172 h 964172"/>
                  <a:gd name="connsiteX4" fmla="*/ 0 w 4848199"/>
                  <a:gd name="connsiteY4" fmla="*/ 0 h 9641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48199" h="964172">
                    <a:moveTo>
                      <a:pt x="0" y="0"/>
                    </a:moveTo>
                    <a:lnTo>
                      <a:pt x="4848199" y="0"/>
                    </a:lnTo>
                    <a:lnTo>
                      <a:pt x="4848199" y="964172"/>
                    </a:lnTo>
                    <a:lnTo>
                      <a:pt x="0" y="964172"/>
                    </a:lnTo>
                    <a:lnTo>
                      <a:pt x="0" y="0"/>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376274" tIns="229108" rIns="376274" bIns="78232" numCol="1" spcCol="1270" anchor="t" anchorCtr="0">
                <a:noAutofit/>
              </a:bodyPr>
              <a:lstStyle/>
              <a:p>
                <a:pPr marL="171450" lvl="1" indent="-171450" defTabSz="488950">
                  <a:lnSpc>
                    <a:spcPct val="90000"/>
                  </a:lnSpc>
                  <a:spcBef>
                    <a:spcPct val="0"/>
                  </a:spcBef>
                  <a:spcAft>
                    <a:spcPct val="15000"/>
                  </a:spcAft>
                  <a:buFont typeface="Arial" charset="0"/>
                  <a:buChar char="•"/>
                </a:pPr>
                <a:r>
                  <a:rPr lang="en-GB" sz="1100" dirty="0"/>
                  <a:t>Increased water access for rural and urban populations</a:t>
                </a:r>
              </a:p>
              <a:p>
                <a:pPr marL="171450" lvl="1" indent="-171450" defTabSz="488950">
                  <a:lnSpc>
                    <a:spcPct val="90000"/>
                  </a:lnSpc>
                  <a:spcBef>
                    <a:spcPct val="0"/>
                  </a:spcBef>
                  <a:spcAft>
                    <a:spcPct val="15000"/>
                  </a:spcAft>
                  <a:buFont typeface="Arial" charset="0"/>
                  <a:buChar char="•"/>
                </a:pPr>
                <a:r>
                  <a:rPr lang="en-GB" sz="1100" dirty="0"/>
                  <a:t>More irrigated areas for agriculture</a:t>
                </a:r>
              </a:p>
            </p:txBody>
          </p:sp>
          <p:sp>
            <p:nvSpPr>
              <p:cNvPr id="32" name="Freeform 31"/>
              <p:cNvSpPr/>
              <p:nvPr/>
            </p:nvSpPr>
            <p:spPr>
              <a:xfrm>
                <a:off x="781962" y="2830602"/>
                <a:ext cx="3393740" cy="511943"/>
              </a:xfrm>
              <a:custGeom>
                <a:avLst/>
                <a:gdLst>
                  <a:gd name="connsiteX0" fmla="*/ 0 w 3393740"/>
                  <a:gd name="connsiteY0" fmla="*/ 85326 h 511943"/>
                  <a:gd name="connsiteX1" fmla="*/ 85326 w 3393740"/>
                  <a:gd name="connsiteY1" fmla="*/ 0 h 511943"/>
                  <a:gd name="connsiteX2" fmla="*/ 3308414 w 3393740"/>
                  <a:gd name="connsiteY2" fmla="*/ 0 h 511943"/>
                  <a:gd name="connsiteX3" fmla="*/ 3393740 w 3393740"/>
                  <a:gd name="connsiteY3" fmla="*/ 85326 h 511943"/>
                  <a:gd name="connsiteX4" fmla="*/ 3393740 w 3393740"/>
                  <a:gd name="connsiteY4" fmla="*/ 426617 h 511943"/>
                  <a:gd name="connsiteX5" fmla="*/ 3308414 w 3393740"/>
                  <a:gd name="connsiteY5" fmla="*/ 511943 h 511943"/>
                  <a:gd name="connsiteX6" fmla="*/ 85326 w 3393740"/>
                  <a:gd name="connsiteY6" fmla="*/ 511943 h 511943"/>
                  <a:gd name="connsiteX7" fmla="*/ 0 w 3393740"/>
                  <a:gd name="connsiteY7" fmla="*/ 426617 h 511943"/>
                  <a:gd name="connsiteX8" fmla="*/ 0 w 3393740"/>
                  <a:gd name="connsiteY8" fmla="*/ 85326 h 5119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93740" h="511943">
                    <a:moveTo>
                      <a:pt x="0" y="85326"/>
                    </a:moveTo>
                    <a:cubicBezTo>
                      <a:pt x="0" y="38202"/>
                      <a:pt x="38202" y="0"/>
                      <a:pt x="85326" y="0"/>
                    </a:cubicBezTo>
                    <a:lnTo>
                      <a:pt x="3308414" y="0"/>
                    </a:lnTo>
                    <a:cubicBezTo>
                      <a:pt x="3355538" y="0"/>
                      <a:pt x="3393740" y="38202"/>
                      <a:pt x="3393740" y="85326"/>
                    </a:cubicBezTo>
                    <a:lnTo>
                      <a:pt x="3393740" y="426617"/>
                    </a:lnTo>
                    <a:cubicBezTo>
                      <a:pt x="3393740" y="473741"/>
                      <a:pt x="3355538" y="511943"/>
                      <a:pt x="3308414" y="511943"/>
                    </a:cubicBezTo>
                    <a:lnTo>
                      <a:pt x="85326" y="511943"/>
                    </a:lnTo>
                    <a:cubicBezTo>
                      <a:pt x="38202" y="511943"/>
                      <a:pt x="0" y="473741"/>
                      <a:pt x="0" y="426617"/>
                    </a:cubicBezTo>
                    <a:lnTo>
                      <a:pt x="0" y="85326"/>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53266" tIns="24991" rIns="153266" bIns="24991" numCol="1" spcCol="1270" anchor="ctr" anchorCtr="0">
                <a:noAutofit/>
              </a:bodyPr>
              <a:lstStyle/>
              <a:p>
                <a:pPr defTabSz="488950">
                  <a:lnSpc>
                    <a:spcPct val="90000"/>
                  </a:lnSpc>
                  <a:spcBef>
                    <a:spcPct val="0"/>
                  </a:spcBef>
                  <a:spcAft>
                    <a:spcPct val="35000"/>
                  </a:spcAft>
                </a:pPr>
                <a:r>
                  <a:rPr lang="en-GB" sz="1100" b="1" dirty="0"/>
                  <a:t>Priority B: increasing access to water</a:t>
                </a:r>
              </a:p>
            </p:txBody>
          </p:sp>
          <p:sp>
            <p:nvSpPr>
              <p:cNvPr id="33" name="Freeform 32"/>
              <p:cNvSpPr/>
              <p:nvPr/>
            </p:nvSpPr>
            <p:spPr>
              <a:xfrm>
                <a:off x="539552" y="4553341"/>
                <a:ext cx="4848199" cy="1179915"/>
              </a:xfrm>
              <a:custGeom>
                <a:avLst/>
                <a:gdLst>
                  <a:gd name="connsiteX0" fmla="*/ 0 w 4848199"/>
                  <a:gd name="connsiteY0" fmla="*/ 0 h 1484806"/>
                  <a:gd name="connsiteX1" fmla="*/ 4848199 w 4848199"/>
                  <a:gd name="connsiteY1" fmla="*/ 0 h 1484806"/>
                  <a:gd name="connsiteX2" fmla="*/ 4848199 w 4848199"/>
                  <a:gd name="connsiteY2" fmla="*/ 1484806 h 1484806"/>
                  <a:gd name="connsiteX3" fmla="*/ 0 w 4848199"/>
                  <a:gd name="connsiteY3" fmla="*/ 1484806 h 1484806"/>
                  <a:gd name="connsiteX4" fmla="*/ 0 w 4848199"/>
                  <a:gd name="connsiteY4" fmla="*/ 0 h 14848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48199" h="1484806">
                    <a:moveTo>
                      <a:pt x="0" y="0"/>
                    </a:moveTo>
                    <a:lnTo>
                      <a:pt x="4848199" y="0"/>
                    </a:lnTo>
                    <a:lnTo>
                      <a:pt x="4848199" y="1484806"/>
                    </a:lnTo>
                    <a:lnTo>
                      <a:pt x="0" y="1484806"/>
                    </a:lnTo>
                    <a:lnTo>
                      <a:pt x="0" y="0"/>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376274" tIns="229108" rIns="376274" bIns="78232" numCol="1" spcCol="1270" anchor="t" anchorCtr="0">
                <a:noAutofit/>
              </a:bodyPr>
              <a:lstStyle/>
              <a:p>
                <a:pPr marL="171450" lvl="1" indent="-171450" defTabSz="488950">
                  <a:lnSpc>
                    <a:spcPct val="90000"/>
                  </a:lnSpc>
                  <a:spcBef>
                    <a:spcPct val="0"/>
                  </a:spcBef>
                  <a:spcAft>
                    <a:spcPct val="15000"/>
                  </a:spcAft>
                  <a:buFont typeface="Arial" charset="0"/>
                  <a:buChar char="•"/>
                </a:pPr>
                <a:r>
                  <a:rPr lang="en-GB" sz="1100" dirty="0"/>
                  <a:t>Decreasing the use of wood as a fuel source in households                     and industry</a:t>
                </a:r>
              </a:p>
              <a:p>
                <a:pPr marL="171450" lvl="1" indent="-171450" defTabSz="488950">
                  <a:lnSpc>
                    <a:spcPct val="90000"/>
                  </a:lnSpc>
                  <a:spcBef>
                    <a:spcPct val="0"/>
                  </a:spcBef>
                  <a:spcAft>
                    <a:spcPct val="15000"/>
                  </a:spcAft>
                  <a:buFont typeface="Arial" charset="0"/>
                  <a:buChar char="•"/>
                </a:pPr>
                <a:r>
                  <a:rPr lang="en-GB" sz="1100" dirty="0"/>
                  <a:t>Increasing electrification rates (access)</a:t>
                </a:r>
              </a:p>
              <a:p>
                <a:pPr marL="171450" lvl="1" indent="-171450" defTabSz="488950">
                  <a:lnSpc>
                    <a:spcPct val="90000"/>
                  </a:lnSpc>
                  <a:spcBef>
                    <a:spcPct val="0"/>
                  </a:spcBef>
                  <a:spcAft>
                    <a:spcPct val="15000"/>
                  </a:spcAft>
                  <a:buFont typeface="Arial" charset="0"/>
                  <a:buChar char="•"/>
                </a:pPr>
                <a:r>
                  <a:rPr lang="en-GB" sz="1100" dirty="0"/>
                  <a:t>Increase the per capita energy availability</a:t>
                </a:r>
              </a:p>
              <a:p>
                <a:pPr marL="171450" lvl="1" indent="-171450" defTabSz="488950">
                  <a:lnSpc>
                    <a:spcPct val="90000"/>
                  </a:lnSpc>
                  <a:spcBef>
                    <a:spcPct val="0"/>
                  </a:spcBef>
                  <a:spcAft>
                    <a:spcPct val="15000"/>
                  </a:spcAft>
                  <a:buFont typeface="Arial" charset="0"/>
                  <a:buChar char="•"/>
                </a:pPr>
                <a:r>
                  <a:rPr lang="en-GB" sz="1100" dirty="0"/>
                  <a:t>Use of local energy sources</a:t>
                </a:r>
              </a:p>
            </p:txBody>
          </p:sp>
          <p:sp>
            <p:nvSpPr>
              <p:cNvPr id="34" name="Freeform 33"/>
              <p:cNvSpPr/>
              <p:nvPr/>
            </p:nvSpPr>
            <p:spPr>
              <a:xfrm>
                <a:off x="781962" y="4203758"/>
                <a:ext cx="3393740" cy="511943"/>
              </a:xfrm>
              <a:custGeom>
                <a:avLst/>
                <a:gdLst>
                  <a:gd name="connsiteX0" fmla="*/ 0 w 3393740"/>
                  <a:gd name="connsiteY0" fmla="*/ 85326 h 511943"/>
                  <a:gd name="connsiteX1" fmla="*/ 85326 w 3393740"/>
                  <a:gd name="connsiteY1" fmla="*/ 0 h 511943"/>
                  <a:gd name="connsiteX2" fmla="*/ 3308414 w 3393740"/>
                  <a:gd name="connsiteY2" fmla="*/ 0 h 511943"/>
                  <a:gd name="connsiteX3" fmla="*/ 3393740 w 3393740"/>
                  <a:gd name="connsiteY3" fmla="*/ 85326 h 511943"/>
                  <a:gd name="connsiteX4" fmla="*/ 3393740 w 3393740"/>
                  <a:gd name="connsiteY4" fmla="*/ 426617 h 511943"/>
                  <a:gd name="connsiteX5" fmla="*/ 3308414 w 3393740"/>
                  <a:gd name="connsiteY5" fmla="*/ 511943 h 511943"/>
                  <a:gd name="connsiteX6" fmla="*/ 85326 w 3393740"/>
                  <a:gd name="connsiteY6" fmla="*/ 511943 h 511943"/>
                  <a:gd name="connsiteX7" fmla="*/ 0 w 3393740"/>
                  <a:gd name="connsiteY7" fmla="*/ 426617 h 511943"/>
                  <a:gd name="connsiteX8" fmla="*/ 0 w 3393740"/>
                  <a:gd name="connsiteY8" fmla="*/ 85326 h 5119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93740" h="511943">
                    <a:moveTo>
                      <a:pt x="0" y="85326"/>
                    </a:moveTo>
                    <a:cubicBezTo>
                      <a:pt x="0" y="38202"/>
                      <a:pt x="38202" y="0"/>
                      <a:pt x="85326" y="0"/>
                    </a:cubicBezTo>
                    <a:lnTo>
                      <a:pt x="3308414" y="0"/>
                    </a:lnTo>
                    <a:cubicBezTo>
                      <a:pt x="3355538" y="0"/>
                      <a:pt x="3393740" y="38202"/>
                      <a:pt x="3393740" y="85326"/>
                    </a:cubicBezTo>
                    <a:lnTo>
                      <a:pt x="3393740" y="426617"/>
                    </a:lnTo>
                    <a:cubicBezTo>
                      <a:pt x="3393740" y="473741"/>
                      <a:pt x="3355538" y="511943"/>
                      <a:pt x="3308414" y="511943"/>
                    </a:cubicBezTo>
                    <a:lnTo>
                      <a:pt x="85326" y="511943"/>
                    </a:lnTo>
                    <a:cubicBezTo>
                      <a:pt x="38202" y="511943"/>
                      <a:pt x="0" y="473741"/>
                      <a:pt x="0" y="426617"/>
                    </a:cubicBezTo>
                    <a:lnTo>
                      <a:pt x="0" y="85326"/>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53266" tIns="24991" rIns="153266" bIns="24991" numCol="1" spcCol="1270" anchor="ctr" anchorCtr="0">
                <a:noAutofit/>
              </a:bodyPr>
              <a:lstStyle/>
              <a:p>
                <a:pPr defTabSz="488950">
                  <a:lnSpc>
                    <a:spcPct val="90000"/>
                  </a:lnSpc>
                  <a:spcBef>
                    <a:spcPct val="0"/>
                  </a:spcBef>
                  <a:spcAft>
                    <a:spcPct val="35000"/>
                  </a:spcAft>
                </a:pPr>
                <a:r>
                  <a:rPr lang="en-GB" sz="1100" b="1" dirty="0"/>
                  <a:t>Priority C: increasing access to modern forms of energy </a:t>
                </a:r>
              </a:p>
            </p:txBody>
          </p:sp>
          <p:sp>
            <p:nvSpPr>
              <p:cNvPr id="29" name="Freeform 28"/>
              <p:cNvSpPr/>
              <p:nvPr/>
            </p:nvSpPr>
            <p:spPr>
              <a:xfrm>
                <a:off x="539552" y="1745499"/>
                <a:ext cx="4848199" cy="1025702"/>
              </a:xfrm>
              <a:custGeom>
                <a:avLst/>
                <a:gdLst>
                  <a:gd name="connsiteX0" fmla="*/ 0 w 4848199"/>
                  <a:gd name="connsiteY0" fmla="*/ 0 h 1025702"/>
                  <a:gd name="connsiteX1" fmla="*/ 4848199 w 4848199"/>
                  <a:gd name="connsiteY1" fmla="*/ 0 h 1025702"/>
                  <a:gd name="connsiteX2" fmla="*/ 4848199 w 4848199"/>
                  <a:gd name="connsiteY2" fmla="*/ 1025702 h 1025702"/>
                  <a:gd name="connsiteX3" fmla="*/ 0 w 4848199"/>
                  <a:gd name="connsiteY3" fmla="*/ 1025702 h 1025702"/>
                  <a:gd name="connsiteX4" fmla="*/ 0 w 4848199"/>
                  <a:gd name="connsiteY4" fmla="*/ 0 h 10257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48199" h="1025702">
                    <a:moveTo>
                      <a:pt x="0" y="0"/>
                    </a:moveTo>
                    <a:lnTo>
                      <a:pt x="4848199" y="0"/>
                    </a:lnTo>
                    <a:lnTo>
                      <a:pt x="4848199" y="1025702"/>
                    </a:lnTo>
                    <a:lnTo>
                      <a:pt x="0" y="1025702"/>
                    </a:lnTo>
                    <a:lnTo>
                      <a:pt x="0" y="0"/>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376274" tIns="229108" rIns="376274" bIns="78232" numCol="1" spcCol="1270" anchor="t" anchorCtr="0">
                <a:noAutofit/>
              </a:bodyPr>
              <a:lstStyle/>
              <a:p>
                <a:pPr marL="171450" lvl="1" indent="-171450" defTabSz="488950">
                  <a:lnSpc>
                    <a:spcPct val="90000"/>
                  </a:lnSpc>
                  <a:spcBef>
                    <a:spcPct val="0"/>
                  </a:spcBef>
                  <a:spcAft>
                    <a:spcPct val="15000"/>
                  </a:spcAft>
                  <a:buFont typeface="Arial" charset="0"/>
                  <a:buChar char="•"/>
                </a:pPr>
                <a:r>
                  <a:rPr lang="en-GB" sz="1100" dirty="0"/>
                  <a:t>Increase yields of food crops to maintain food security </a:t>
                </a:r>
                <a:br>
                  <a:rPr lang="en-GB" sz="1100" dirty="0"/>
                </a:br>
                <a:r>
                  <a:rPr lang="en-GB" sz="1100" dirty="0"/>
                  <a:t>for a growing population</a:t>
                </a:r>
              </a:p>
              <a:p>
                <a:pPr marL="171450" lvl="1" indent="-171450" defTabSz="488950">
                  <a:lnSpc>
                    <a:spcPct val="90000"/>
                  </a:lnSpc>
                  <a:spcBef>
                    <a:spcPct val="0"/>
                  </a:spcBef>
                  <a:spcAft>
                    <a:spcPct val="15000"/>
                  </a:spcAft>
                  <a:buFont typeface="Arial" charset="0"/>
                  <a:buChar char="•"/>
                </a:pPr>
                <a:r>
                  <a:rPr lang="en-GB" sz="1100" dirty="0"/>
                  <a:t>Increase yields of cash crops for export</a:t>
                </a:r>
              </a:p>
              <a:p>
                <a:pPr marL="171450" lvl="1" indent="-171450" defTabSz="488950">
                  <a:lnSpc>
                    <a:spcPct val="90000"/>
                  </a:lnSpc>
                  <a:spcBef>
                    <a:spcPct val="0"/>
                  </a:spcBef>
                  <a:spcAft>
                    <a:spcPct val="15000"/>
                  </a:spcAft>
                  <a:buFont typeface="Arial" charset="0"/>
                  <a:buChar char="•"/>
                </a:pPr>
                <a:r>
                  <a:rPr lang="en-GB" sz="1100" dirty="0"/>
                  <a:t>Production of local biofuels for energy production </a:t>
                </a:r>
              </a:p>
            </p:txBody>
          </p:sp>
          <p:sp>
            <p:nvSpPr>
              <p:cNvPr id="30" name="Freeform 29"/>
              <p:cNvSpPr/>
              <p:nvPr/>
            </p:nvSpPr>
            <p:spPr>
              <a:xfrm>
                <a:off x="787445" y="1395915"/>
                <a:ext cx="3393740" cy="511943"/>
              </a:xfrm>
              <a:custGeom>
                <a:avLst/>
                <a:gdLst>
                  <a:gd name="connsiteX0" fmla="*/ 0 w 3393740"/>
                  <a:gd name="connsiteY0" fmla="*/ 85326 h 511943"/>
                  <a:gd name="connsiteX1" fmla="*/ 85326 w 3393740"/>
                  <a:gd name="connsiteY1" fmla="*/ 0 h 511943"/>
                  <a:gd name="connsiteX2" fmla="*/ 3308414 w 3393740"/>
                  <a:gd name="connsiteY2" fmla="*/ 0 h 511943"/>
                  <a:gd name="connsiteX3" fmla="*/ 3393740 w 3393740"/>
                  <a:gd name="connsiteY3" fmla="*/ 85326 h 511943"/>
                  <a:gd name="connsiteX4" fmla="*/ 3393740 w 3393740"/>
                  <a:gd name="connsiteY4" fmla="*/ 426617 h 511943"/>
                  <a:gd name="connsiteX5" fmla="*/ 3308414 w 3393740"/>
                  <a:gd name="connsiteY5" fmla="*/ 511943 h 511943"/>
                  <a:gd name="connsiteX6" fmla="*/ 85326 w 3393740"/>
                  <a:gd name="connsiteY6" fmla="*/ 511943 h 511943"/>
                  <a:gd name="connsiteX7" fmla="*/ 0 w 3393740"/>
                  <a:gd name="connsiteY7" fmla="*/ 426617 h 511943"/>
                  <a:gd name="connsiteX8" fmla="*/ 0 w 3393740"/>
                  <a:gd name="connsiteY8" fmla="*/ 85326 h 5119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93740" h="511943">
                    <a:moveTo>
                      <a:pt x="0" y="85326"/>
                    </a:moveTo>
                    <a:cubicBezTo>
                      <a:pt x="0" y="38202"/>
                      <a:pt x="38202" y="0"/>
                      <a:pt x="85326" y="0"/>
                    </a:cubicBezTo>
                    <a:lnTo>
                      <a:pt x="3308414" y="0"/>
                    </a:lnTo>
                    <a:cubicBezTo>
                      <a:pt x="3355538" y="0"/>
                      <a:pt x="3393740" y="38202"/>
                      <a:pt x="3393740" y="85326"/>
                    </a:cubicBezTo>
                    <a:lnTo>
                      <a:pt x="3393740" y="426617"/>
                    </a:lnTo>
                    <a:cubicBezTo>
                      <a:pt x="3393740" y="473741"/>
                      <a:pt x="3355538" y="511943"/>
                      <a:pt x="3308414" y="511943"/>
                    </a:cubicBezTo>
                    <a:lnTo>
                      <a:pt x="85326" y="511943"/>
                    </a:lnTo>
                    <a:cubicBezTo>
                      <a:pt x="38202" y="511943"/>
                      <a:pt x="0" y="473741"/>
                      <a:pt x="0" y="426617"/>
                    </a:cubicBezTo>
                    <a:lnTo>
                      <a:pt x="0" y="85326"/>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53266" tIns="24991" rIns="153266" bIns="24991" numCol="1" spcCol="1270" anchor="ctr" anchorCtr="0">
                <a:noAutofit/>
              </a:bodyPr>
              <a:lstStyle/>
              <a:p>
                <a:pPr defTabSz="488950">
                  <a:lnSpc>
                    <a:spcPct val="90000"/>
                  </a:lnSpc>
                  <a:spcBef>
                    <a:spcPct val="0"/>
                  </a:spcBef>
                  <a:spcAft>
                    <a:spcPct val="35000"/>
                  </a:spcAft>
                </a:pPr>
                <a:r>
                  <a:rPr lang="en-GB" sz="1100" b="1" dirty="0"/>
                  <a:t>Priority A: food security and agricultural production</a:t>
                </a:r>
              </a:p>
            </p:txBody>
          </p:sp>
        </p:grpSp>
        <p:sp>
          <p:nvSpPr>
            <p:cNvPr id="13" name="Rounded Rectangle 12"/>
            <p:cNvSpPr/>
            <p:nvPr/>
          </p:nvSpPr>
          <p:spPr>
            <a:xfrm>
              <a:off x="5666785" y="1395915"/>
              <a:ext cx="2405597" cy="300202"/>
            </a:xfrm>
            <a:prstGeom prst="roundRect">
              <a:avLst/>
            </a:prstGeom>
            <a:ln>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lvl="0" algn="ctr"/>
              <a:r>
                <a:rPr lang="en-GB" sz="1200" b="1" dirty="0">
                  <a:solidFill>
                    <a:schemeClr val="bg1">
                      <a:lumMod val="65000"/>
                    </a:schemeClr>
                  </a:solidFill>
                </a:rPr>
                <a:t>Quantifiable Interlinkages</a:t>
              </a:r>
            </a:p>
          </p:txBody>
        </p:sp>
        <p:cxnSp>
          <p:nvCxnSpPr>
            <p:cNvPr id="60" name="Straight Arrow Connector 59"/>
            <p:cNvCxnSpPr/>
            <p:nvPr/>
          </p:nvCxnSpPr>
          <p:spPr>
            <a:xfrm flipH="1" flipV="1">
              <a:off x="5387750" y="1896806"/>
              <a:ext cx="624410" cy="1"/>
            </a:xfrm>
            <a:prstGeom prst="straightConnector1">
              <a:avLst/>
            </a:prstGeom>
            <a:ln>
              <a:tailEnd type="arrow"/>
            </a:ln>
          </p:spPr>
          <p:style>
            <a:lnRef idx="2">
              <a:schemeClr val="accent6">
                <a:shade val="50000"/>
              </a:schemeClr>
            </a:lnRef>
            <a:fillRef idx="1">
              <a:schemeClr val="accent6"/>
            </a:fillRef>
            <a:effectRef idx="0">
              <a:schemeClr val="accent6"/>
            </a:effectRef>
            <a:fontRef idx="minor">
              <a:schemeClr val="lt1"/>
            </a:fontRef>
          </p:style>
        </p:cxnSp>
        <p:sp>
          <p:nvSpPr>
            <p:cNvPr id="63" name="TextBox 62"/>
            <p:cNvSpPr txBox="1"/>
            <p:nvPr/>
          </p:nvSpPr>
          <p:spPr>
            <a:xfrm>
              <a:off x="6007084" y="1812168"/>
              <a:ext cx="1721887" cy="16927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lIns="36000" tIns="0" rIns="36000" bIns="0" rtlCol="0" anchor="ctr" anchorCtr="0">
              <a:spAutoFit/>
            </a:bodyPr>
            <a:lstStyle/>
            <a:p>
              <a:r>
                <a:rPr lang="en-GB" sz="1100" dirty="0"/>
                <a:t>Fertilizer (tons/hectare)</a:t>
              </a:r>
            </a:p>
          </p:txBody>
        </p:sp>
        <p:cxnSp>
          <p:nvCxnSpPr>
            <p:cNvPr id="64" name="Straight Arrow Connector 63"/>
            <p:cNvCxnSpPr/>
            <p:nvPr/>
          </p:nvCxnSpPr>
          <p:spPr>
            <a:xfrm flipH="1" flipV="1">
              <a:off x="5387751" y="2624282"/>
              <a:ext cx="619333" cy="1"/>
            </a:xfrm>
            <a:prstGeom prst="straightConnector1">
              <a:avLst/>
            </a:prstGeom>
            <a:ln>
              <a:tailEnd type="arrow"/>
            </a:ln>
            <a:effectLst/>
          </p:spPr>
          <p:style>
            <a:lnRef idx="2">
              <a:schemeClr val="accent5"/>
            </a:lnRef>
            <a:fillRef idx="0">
              <a:schemeClr val="accent5"/>
            </a:fillRef>
            <a:effectRef idx="1">
              <a:schemeClr val="accent5"/>
            </a:effectRef>
            <a:fontRef idx="minor">
              <a:schemeClr val="tx1"/>
            </a:fontRef>
          </p:style>
        </p:cxnSp>
        <p:cxnSp>
          <p:nvCxnSpPr>
            <p:cNvPr id="66" name="Straight Arrow Connector 65"/>
            <p:cNvCxnSpPr/>
            <p:nvPr/>
          </p:nvCxnSpPr>
          <p:spPr>
            <a:xfrm flipH="1" flipV="1">
              <a:off x="5397753" y="2132856"/>
              <a:ext cx="619333" cy="4"/>
            </a:xfrm>
            <a:prstGeom prst="straightConnector1">
              <a:avLst/>
            </a:prstGeom>
            <a:ln>
              <a:tailEnd type="arrow"/>
            </a:ln>
          </p:spPr>
          <p:style>
            <a:lnRef idx="2">
              <a:schemeClr val="accent6">
                <a:shade val="50000"/>
              </a:schemeClr>
            </a:lnRef>
            <a:fillRef idx="1">
              <a:schemeClr val="accent6"/>
            </a:fillRef>
            <a:effectRef idx="0">
              <a:schemeClr val="accent6"/>
            </a:effectRef>
            <a:fontRef idx="minor">
              <a:schemeClr val="lt1"/>
            </a:fontRef>
          </p:style>
        </p:cxnSp>
        <p:sp>
          <p:nvSpPr>
            <p:cNvPr id="67" name="TextBox 66"/>
            <p:cNvSpPr txBox="1"/>
            <p:nvPr/>
          </p:nvSpPr>
          <p:spPr>
            <a:xfrm>
              <a:off x="6007085" y="2059592"/>
              <a:ext cx="1721888" cy="16927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lIns="36000" tIns="0" rIns="36000" bIns="0" rtlCol="0" anchor="ctr" anchorCtr="0">
              <a:spAutoFit/>
            </a:bodyPr>
            <a:lstStyle/>
            <a:p>
              <a:r>
                <a:rPr lang="en-GB" sz="1100" dirty="0"/>
                <a:t>Mechanization of agriculture</a:t>
              </a:r>
            </a:p>
          </p:txBody>
        </p:sp>
        <p:sp>
          <p:nvSpPr>
            <p:cNvPr id="69" name="TextBox 68"/>
            <p:cNvSpPr txBox="1"/>
            <p:nvPr/>
          </p:nvSpPr>
          <p:spPr>
            <a:xfrm>
              <a:off x="6012157" y="2295437"/>
              <a:ext cx="1714853" cy="16927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lIns="36000" tIns="0" rIns="36000" bIns="0" rtlCol="0" anchor="ctr" anchorCtr="0">
              <a:spAutoFit/>
            </a:bodyPr>
            <a:lstStyle/>
            <a:p>
              <a:r>
                <a:rPr lang="en-GB" sz="1100" dirty="0"/>
                <a:t>Biofuels production</a:t>
              </a:r>
            </a:p>
          </p:txBody>
        </p:sp>
        <p:cxnSp>
          <p:nvCxnSpPr>
            <p:cNvPr id="21" name="Straight Arrow Connector 20"/>
            <p:cNvCxnSpPr/>
            <p:nvPr/>
          </p:nvCxnSpPr>
          <p:spPr>
            <a:xfrm flipH="1">
              <a:off x="5387752" y="3711638"/>
              <a:ext cx="624408" cy="0"/>
            </a:xfrm>
            <a:prstGeom prst="straightConnector1">
              <a:avLst/>
            </a:prstGeom>
            <a:ln>
              <a:tailEnd type="arrow"/>
            </a:ln>
          </p:spPr>
          <p:style>
            <a:lnRef idx="2">
              <a:schemeClr val="accent6">
                <a:shade val="50000"/>
              </a:schemeClr>
            </a:lnRef>
            <a:fillRef idx="1">
              <a:schemeClr val="accent6"/>
            </a:fillRef>
            <a:effectRef idx="0">
              <a:schemeClr val="accent6"/>
            </a:effectRef>
            <a:fontRef idx="minor">
              <a:schemeClr val="lt1"/>
            </a:fontRef>
          </p:style>
        </p:cxnSp>
        <p:sp>
          <p:nvSpPr>
            <p:cNvPr id="22" name="TextBox 21"/>
            <p:cNvSpPr txBox="1"/>
            <p:nvPr/>
          </p:nvSpPr>
          <p:spPr>
            <a:xfrm>
              <a:off x="6007084" y="3628725"/>
              <a:ext cx="1721889" cy="16927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lIns="36000" tIns="0" rIns="36000" bIns="0" rtlCol="0" anchor="ctr" anchorCtr="0">
              <a:spAutoFit/>
            </a:bodyPr>
            <a:lstStyle/>
            <a:p>
              <a:r>
                <a:rPr lang="en-GB" sz="1100" dirty="0"/>
                <a:t>Water pumping/diversion</a:t>
              </a:r>
            </a:p>
          </p:txBody>
        </p:sp>
        <p:cxnSp>
          <p:nvCxnSpPr>
            <p:cNvPr id="37" name="Straight Arrow Connector 36"/>
            <p:cNvCxnSpPr/>
            <p:nvPr/>
          </p:nvCxnSpPr>
          <p:spPr>
            <a:xfrm flipV="1">
              <a:off x="2843808" y="5723409"/>
              <a:ext cx="0" cy="343429"/>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sp>
          <p:nvSpPr>
            <p:cNvPr id="40" name="TextBox 39"/>
            <p:cNvSpPr txBox="1"/>
            <p:nvPr/>
          </p:nvSpPr>
          <p:spPr>
            <a:xfrm>
              <a:off x="1384667" y="6263338"/>
              <a:ext cx="2920268" cy="16927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lIns="36000" tIns="0" rIns="36000" bIns="0" rtlCol="0" anchor="ctr" anchorCtr="0">
              <a:spAutoFit/>
            </a:bodyPr>
            <a:lstStyle>
              <a:defPPr>
                <a:defRPr lang="en-US"/>
              </a:defPPr>
              <a:lvl1pPr algn="ctr">
                <a:defRPr sz="1100">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GB" dirty="0"/>
                <a:t>Fertilizer imports</a:t>
              </a:r>
            </a:p>
          </p:txBody>
        </p:sp>
        <p:sp>
          <p:nvSpPr>
            <p:cNvPr id="47" name="TextBox 46"/>
            <p:cNvSpPr txBox="1"/>
            <p:nvPr/>
          </p:nvSpPr>
          <p:spPr>
            <a:xfrm>
              <a:off x="1383674" y="6094061"/>
              <a:ext cx="2920268" cy="16927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lIns="36000" tIns="0" rIns="36000" bIns="0" rtlCol="0" anchor="ctr" anchorCtr="0">
              <a:spAutoFit/>
            </a:bodyPr>
            <a:lstStyle>
              <a:defPPr>
                <a:defRPr lang="en-US"/>
              </a:defPPr>
              <a:lvl1pPr>
                <a:defRPr sz="1100">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ctr"/>
              <a:r>
                <a:rPr lang="en-GB" dirty="0"/>
                <a:t>Fossil fuel and electricity imports</a:t>
              </a:r>
            </a:p>
          </p:txBody>
        </p:sp>
        <p:cxnSp>
          <p:nvCxnSpPr>
            <p:cNvPr id="50" name="Straight Arrow Connector 49"/>
            <p:cNvCxnSpPr/>
            <p:nvPr/>
          </p:nvCxnSpPr>
          <p:spPr>
            <a:xfrm flipH="1">
              <a:off x="5387750" y="5315784"/>
              <a:ext cx="624408" cy="0"/>
            </a:xfrm>
            <a:prstGeom prst="straightConnector1">
              <a:avLst/>
            </a:prstGeom>
            <a:ln>
              <a:tailEnd type="arrow"/>
            </a:ln>
          </p:spPr>
          <p:style>
            <a:lnRef idx="2">
              <a:schemeClr val="accent3">
                <a:shade val="50000"/>
              </a:schemeClr>
            </a:lnRef>
            <a:fillRef idx="1">
              <a:schemeClr val="accent3"/>
            </a:fillRef>
            <a:effectRef idx="0">
              <a:schemeClr val="accent3"/>
            </a:effectRef>
            <a:fontRef idx="minor">
              <a:schemeClr val="lt1"/>
            </a:fontRef>
          </p:style>
        </p:cxnSp>
        <p:sp>
          <p:nvSpPr>
            <p:cNvPr id="51" name="TextBox 50"/>
            <p:cNvSpPr txBox="1"/>
            <p:nvPr/>
          </p:nvSpPr>
          <p:spPr>
            <a:xfrm>
              <a:off x="6012158" y="5231146"/>
              <a:ext cx="1714852" cy="16927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lIns="36000" tIns="0" rIns="36000" bIns="0" rtlCol="0" anchor="ctr" anchorCtr="0">
              <a:spAutoFit/>
            </a:bodyPr>
            <a:lstStyle/>
            <a:p>
              <a:r>
                <a:rPr lang="en-GB" sz="1100" dirty="0"/>
                <a:t>Local (bio-) fuel production</a:t>
              </a:r>
            </a:p>
          </p:txBody>
        </p:sp>
        <p:cxnSp>
          <p:nvCxnSpPr>
            <p:cNvPr id="16" name="Straight Connector 15"/>
            <p:cNvCxnSpPr>
              <a:stCxn id="63" idx="3"/>
            </p:cNvCxnSpPr>
            <p:nvPr/>
          </p:nvCxnSpPr>
          <p:spPr>
            <a:xfrm flipV="1">
              <a:off x="7728971" y="1896806"/>
              <a:ext cx="1019493" cy="1"/>
            </a:xfrm>
            <a:prstGeom prst="line">
              <a:avLst/>
            </a:prstGeom>
            <a:ln>
              <a:tailEnd type="none"/>
            </a:ln>
          </p:spPr>
          <p:style>
            <a:lnRef idx="2">
              <a:schemeClr val="accent6">
                <a:shade val="50000"/>
              </a:schemeClr>
            </a:lnRef>
            <a:fillRef idx="1">
              <a:schemeClr val="accent6"/>
            </a:fillRef>
            <a:effectRef idx="0">
              <a:schemeClr val="accent6"/>
            </a:effectRef>
            <a:fontRef idx="minor">
              <a:schemeClr val="lt1"/>
            </a:fontRef>
          </p:style>
        </p:cxnSp>
        <p:cxnSp>
          <p:nvCxnSpPr>
            <p:cNvPr id="54" name="Straight Connector 53"/>
            <p:cNvCxnSpPr/>
            <p:nvPr/>
          </p:nvCxnSpPr>
          <p:spPr>
            <a:xfrm>
              <a:off x="8761301" y="1907858"/>
              <a:ext cx="0" cy="4440118"/>
            </a:xfrm>
            <a:prstGeom prst="line">
              <a:avLst/>
            </a:prstGeom>
            <a:ln>
              <a:headEnd type="oval" w="med" len="med"/>
              <a:tailEnd type="oval"/>
            </a:ln>
          </p:spPr>
          <p:style>
            <a:lnRef idx="2">
              <a:schemeClr val="accent6">
                <a:shade val="50000"/>
              </a:schemeClr>
            </a:lnRef>
            <a:fillRef idx="1">
              <a:schemeClr val="accent6"/>
            </a:fillRef>
            <a:effectRef idx="0">
              <a:schemeClr val="accent6"/>
            </a:effectRef>
            <a:fontRef idx="minor">
              <a:schemeClr val="lt1"/>
            </a:fontRef>
          </p:style>
        </p:cxnSp>
        <p:cxnSp>
          <p:nvCxnSpPr>
            <p:cNvPr id="71" name="Straight Connector 70"/>
            <p:cNvCxnSpPr>
              <a:stCxn id="40" idx="3"/>
            </p:cNvCxnSpPr>
            <p:nvPr/>
          </p:nvCxnSpPr>
          <p:spPr>
            <a:xfrm flipV="1">
              <a:off x="4304935" y="6347976"/>
              <a:ext cx="4443529" cy="1"/>
            </a:xfrm>
            <a:prstGeom prst="line">
              <a:avLst/>
            </a:prstGeom>
            <a:ln>
              <a:headEnd type="none" w="med" len="med"/>
              <a:tailEnd type="oval"/>
            </a:ln>
          </p:spPr>
          <p:style>
            <a:lnRef idx="2">
              <a:schemeClr val="accent6">
                <a:shade val="50000"/>
              </a:schemeClr>
            </a:lnRef>
            <a:fillRef idx="1">
              <a:schemeClr val="accent6"/>
            </a:fillRef>
            <a:effectRef idx="0">
              <a:schemeClr val="accent6"/>
            </a:effectRef>
            <a:fontRef idx="minor">
              <a:schemeClr val="lt1"/>
            </a:fontRef>
          </p:style>
        </p:cxnSp>
        <p:cxnSp>
          <p:nvCxnSpPr>
            <p:cNvPr id="72" name="Straight Connector 71"/>
            <p:cNvCxnSpPr/>
            <p:nvPr/>
          </p:nvCxnSpPr>
          <p:spPr>
            <a:xfrm>
              <a:off x="5397753" y="3358814"/>
              <a:ext cx="2990671" cy="0"/>
            </a:xfrm>
            <a:prstGeom prst="line">
              <a:avLst/>
            </a:prstGeom>
            <a:ln>
              <a:headEnd type="none" w="sm" len="sm"/>
              <a:tailEnd type="oval" w="sm" len="sm"/>
            </a:ln>
            <a:effectLst/>
          </p:spPr>
          <p:style>
            <a:lnRef idx="2">
              <a:schemeClr val="accent5"/>
            </a:lnRef>
            <a:fillRef idx="0">
              <a:schemeClr val="accent5"/>
            </a:fillRef>
            <a:effectRef idx="1">
              <a:schemeClr val="accent5"/>
            </a:effectRef>
            <a:fontRef idx="minor">
              <a:schemeClr val="tx1"/>
            </a:fontRef>
          </p:style>
        </p:cxnSp>
        <p:cxnSp>
          <p:nvCxnSpPr>
            <p:cNvPr id="73" name="Straight Connector 72"/>
            <p:cNvCxnSpPr/>
            <p:nvPr/>
          </p:nvCxnSpPr>
          <p:spPr>
            <a:xfrm flipV="1">
              <a:off x="8388424" y="2624283"/>
              <a:ext cx="2830" cy="734531"/>
            </a:xfrm>
            <a:prstGeom prst="line">
              <a:avLst/>
            </a:prstGeom>
            <a:ln>
              <a:headEnd type="oval" w="med" len="med"/>
              <a:tailEnd type="oval" w="med" len="med"/>
            </a:ln>
            <a:effectLst/>
          </p:spPr>
          <p:style>
            <a:lnRef idx="2">
              <a:schemeClr val="accent5"/>
            </a:lnRef>
            <a:fillRef idx="0">
              <a:schemeClr val="accent5"/>
            </a:fillRef>
            <a:effectRef idx="1">
              <a:schemeClr val="accent5"/>
            </a:effectRef>
            <a:fontRef idx="minor">
              <a:schemeClr val="tx1"/>
            </a:fontRef>
          </p:style>
        </p:cxnSp>
        <p:cxnSp>
          <p:nvCxnSpPr>
            <p:cNvPr id="75" name="Straight Connector 74"/>
            <p:cNvCxnSpPr>
              <a:stCxn id="65" idx="3"/>
            </p:cNvCxnSpPr>
            <p:nvPr/>
          </p:nvCxnSpPr>
          <p:spPr>
            <a:xfrm>
              <a:off x="7723899" y="2624281"/>
              <a:ext cx="665233" cy="2"/>
            </a:xfrm>
            <a:prstGeom prst="line">
              <a:avLst/>
            </a:prstGeom>
            <a:ln>
              <a:headEnd type="oval" w="sm" len="sm"/>
              <a:tailEnd type="oval" w="sm" len="sm"/>
            </a:ln>
            <a:effectLst/>
          </p:spPr>
          <p:style>
            <a:lnRef idx="2">
              <a:schemeClr val="accent5"/>
            </a:lnRef>
            <a:fillRef idx="0">
              <a:schemeClr val="accent5"/>
            </a:fillRef>
            <a:effectRef idx="1">
              <a:schemeClr val="accent5"/>
            </a:effectRef>
            <a:fontRef idx="minor">
              <a:schemeClr val="tx1"/>
            </a:fontRef>
          </p:style>
        </p:cxnSp>
        <p:sp>
          <p:nvSpPr>
            <p:cNvPr id="77" name="Rounded Rectangle 76"/>
            <p:cNvSpPr/>
            <p:nvPr/>
          </p:nvSpPr>
          <p:spPr>
            <a:xfrm>
              <a:off x="4427984" y="1812168"/>
              <a:ext cx="864096" cy="896752"/>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lIns="0" rIns="0" rtlCol="0" anchor="ctr"/>
            <a:lstStyle/>
            <a:p>
              <a:pPr algn="ctr"/>
              <a:r>
                <a:rPr lang="en-GB" sz="1200" b="1" dirty="0"/>
                <a:t>Agricultural production</a:t>
              </a:r>
            </a:p>
          </p:txBody>
        </p:sp>
        <p:sp>
          <p:nvSpPr>
            <p:cNvPr id="78" name="Rounded Rectangle 77"/>
            <p:cNvSpPr/>
            <p:nvPr/>
          </p:nvSpPr>
          <p:spPr>
            <a:xfrm>
              <a:off x="4427984" y="3223579"/>
              <a:ext cx="864096" cy="709477"/>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lIns="0" rIns="0" rtlCol="0" anchor="ctr"/>
            <a:lstStyle/>
            <a:p>
              <a:pPr algn="ctr"/>
              <a:r>
                <a:rPr lang="en-GB" sz="1200" b="1" dirty="0"/>
                <a:t>Water production</a:t>
              </a:r>
            </a:p>
          </p:txBody>
        </p:sp>
        <p:sp>
          <p:nvSpPr>
            <p:cNvPr id="79" name="Rounded Rectangle 78"/>
            <p:cNvSpPr/>
            <p:nvPr/>
          </p:nvSpPr>
          <p:spPr>
            <a:xfrm>
              <a:off x="4427984" y="4598555"/>
              <a:ext cx="864096" cy="1062693"/>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lIns="0" rIns="0" rtlCol="0" anchor="ctr"/>
            <a:lstStyle/>
            <a:p>
              <a:pPr algn="ctr"/>
              <a:r>
                <a:rPr lang="en-GB" sz="1200" b="1" dirty="0"/>
                <a:t>Energy service provision </a:t>
              </a:r>
            </a:p>
          </p:txBody>
        </p:sp>
        <p:cxnSp>
          <p:nvCxnSpPr>
            <p:cNvPr id="91" name="Straight Connector 90"/>
            <p:cNvCxnSpPr/>
            <p:nvPr/>
          </p:nvCxnSpPr>
          <p:spPr>
            <a:xfrm flipV="1">
              <a:off x="7728972" y="2132854"/>
              <a:ext cx="916438" cy="2"/>
            </a:xfrm>
            <a:prstGeom prst="line">
              <a:avLst/>
            </a:prstGeom>
            <a:ln>
              <a:tailEnd type="none"/>
            </a:ln>
          </p:spPr>
          <p:style>
            <a:lnRef idx="2">
              <a:schemeClr val="accent6">
                <a:shade val="50000"/>
              </a:schemeClr>
            </a:lnRef>
            <a:fillRef idx="1">
              <a:schemeClr val="accent6"/>
            </a:fillRef>
            <a:effectRef idx="0">
              <a:schemeClr val="accent6"/>
            </a:effectRef>
            <a:fontRef idx="minor">
              <a:schemeClr val="lt1"/>
            </a:fontRef>
          </p:style>
        </p:cxnSp>
        <p:cxnSp>
          <p:nvCxnSpPr>
            <p:cNvPr id="93" name="Straight Connector 92"/>
            <p:cNvCxnSpPr/>
            <p:nvPr/>
          </p:nvCxnSpPr>
          <p:spPr>
            <a:xfrm>
              <a:off x="8641971" y="2132854"/>
              <a:ext cx="3439" cy="3384378"/>
            </a:xfrm>
            <a:prstGeom prst="line">
              <a:avLst/>
            </a:prstGeom>
            <a:ln>
              <a:headEnd type="oval" w="med" len="med"/>
              <a:tailEnd type="oval"/>
            </a:ln>
          </p:spPr>
          <p:style>
            <a:lnRef idx="2">
              <a:schemeClr val="accent6">
                <a:shade val="50000"/>
              </a:schemeClr>
            </a:lnRef>
            <a:fillRef idx="1">
              <a:schemeClr val="accent6"/>
            </a:fillRef>
            <a:effectRef idx="0">
              <a:schemeClr val="accent6"/>
            </a:effectRef>
            <a:fontRef idx="minor">
              <a:schemeClr val="lt1"/>
            </a:fontRef>
          </p:style>
        </p:cxnSp>
        <p:cxnSp>
          <p:nvCxnSpPr>
            <p:cNvPr id="95" name="Straight Connector 94"/>
            <p:cNvCxnSpPr/>
            <p:nvPr/>
          </p:nvCxnSpPr>
          <p:spPr>
            <a:xfrm flipV="1">
              <a:off x="5397753" y="5517232"/>
              <a:ext cx="3244218" cy="2"/>
            </a:xfrm>
            <a:prstGeom prst="line">
              <a:avLst/>
            </a:prstGeom>
            <a:ln>
              <a:headEnd type="none"/>
              <a:tailEnd type="oval"/>
            </a:ln>
          </p:spPr>
          <p:style>
            <a:lnRef idx="2">
              <a:schemeClr val="accent6">
                <a:shade val="50000"/>
              </a:schemeClr>
            </a:lnRef>
            <a:fillRef idx="1">
              <a:schemeClr val="accent6"/>
            </a:fillRef>
            <a:effectRef idx="0">
              <a:schemeClr val="accent6"/>
            </a:effectRef>
            <a:fontRef idx="minor">
              <a:schemeClr val="lt1"/>
            </a:fontRef>
          </p:style>
        </p:cxnSp>
        <p:cxnSp>
          <p:nvCxnSpPr>
            <p:cNvPr id="98" name="Straight Connector 97"/>
            <p:cNvCxnSpPr>
              <a:stCxn id="69" idx="3"/>
            </p:cNvCxnSpPr>
            <p:nvPr/>
          </p:nvCxnSpPr>
          <p:spPr>
            <a:xfrm flipV="1">
              <a:off x="7727010" y="2380075"/>
              <a:ext cx="777293" cy="1"/>
            </a:xfrm>
            <a:prstGeom prst="line">
              <a:avLst/>
            </a:prstGeom>
            <a:ln>
              <a:tailEnd type="none"/>
            </a:ln>
          </p:spPr>
          <p:style>
            <a:lnRef idx="2">
              <a:schemeClr val="accent3">
                <a:shade val="50000"/>
              </a:schemeClr>
            </a:lnRef>
            <a:fillRef idx="1">
              <a:schemeClr val="accent3"/>
            </a:fillRef>
            <a:effectRef idx="0">
              <a:schemeClr val="accent3"/>
            </a:effectRef>
            <a:fontRef idx="minor">
              <a:schemeClr val="lt1"/>
            </a:fontRef>
          </p:style>
        </p:cxnSp>
        <p:cxnSp>
          <p:nvCxnSpPr>
            <p:cNvPr id="103" name="Straight Connector 102"/>
            <p:cNvCxnSpPr>
              <a:stCxn id="51" idx="3"/>
            </p:cNvCxnSpPr>
            <p:nvPr/>
          </p:nvCxnSpPr>
          <p:spPr>
            <a:xfrm>
              <a:off x="7727010" y="5315785"/>
              <a:ext cx="777293" cy="0"/>
            </a:xfrm>
            <a:prstGeom prst="line">
              <a:avLst/>
            </a:prstGeom>
            <a:ln>
              <a:tailEnd type="none"/>
            </a:ln>
          </p:spPr>
          <p:style>
            <a:lnRef idx="2">
              <a:schemeClr val="accent3">
                <a:shade val="50000"/>
              </a:schemeClr>
            </a:lnRef>
            <a:fillRef idx="1">
              <a:schemeClr val="accent3"/>
            </a:fillRef>
            <a:effectRef idx="0">
              <a:schemeClr val="accent3"/>
            </a:effectRef>
            <a:fontRef idx="minor">
              <a:schemeClr val="lt1"/>
            </a:fontRef>
          </p:style>
        </p:cxnSp>
        <p:cxnSp>
          <p:nvCxnSpPr>
            <p:cNvPr id="100" name="Straight Connector 99"/>
            <p:cNvCxnSpPr/>
            <p:nvPr/>
          </p:nvCxnSpPr>
          <p:spPr>
            <a:xfrm>
              <a:off x="8504304" y="2359521"/>
              <a:ext cx="0" cy="2956263"/>
            </a:xfrm>
            <a:prstGeom prst="line">
              <a:avLst/>
            </a:prstGeom>
            <a:ln>
              <a:headEnd type="oval"/>
              <a:tailEnd type="oval"/>
            </a:ln>
          </p:spPr>
          <p:style>
            <a:lnRef idx="2">
              <a:schemeClr val="accent3">
                <a:shade val="50000"/>
              </a:schemeClr>
            </a:lnRef>
            <a:fillRef idx="1">
              <a:schemeClr val="accent3"/>
            </a:fillRef>
            <a:effectRef idx="0">
              <a:schemeClr val="accent3"/>
            </a:effectRef>
            <a:fontRef idx="minor">
              <a:schemeClr val="lt1"/>
            </a:fontRef>
          </p:style>
        </p:cxnSp>
        <p:cxnSp>
          <p:nvCxnSpPr>
            <p:cNvPr id="108" name="Straight Connector 107"/>
            <p:cNvCxnSpPr>
              <a:stCxn id="22" idx="3"/>
            </p:cNvCxnSpPr>
            <p:nvPr/>
          </p:nvCxnSpPr>
          <p:spPr>
            <a:xfrm>
              <a:off x="7728973" y="3713364"/>
              <a:ext cx="509744" cy="0"/>
            </a:xfrm>
            <a:prstGeom prst="line">
              <a:avLst/>
            </a:prstGeom>
            <a:ln>
              <a:headEnd type="oval"/>
              <a:tailEnd type="oval"/>
            </a:ln>
          </p:spPr>
          <p:style>
            <a:lnRef idx="2">
              <a:schemeClr val="accent6">
                <a:shade val="50000"/>
              </a:schemeClr>
            </a:lnRef>
            <a:fillRef idx="1">
              <a:schemeClr val="accent6"/>
            </a:fillRef>
            <a:effectRef idx="0">
              <a:schemeClr val="accent6"/>
            </a:effectRef>
            <a:fontRef idx="minor">
              <a:schemeClr val="lt1"/>
            </a:fontRef>
          </p:style>
        </p:cxnSp>
        <p:cxnSp>
          <p:nvCxnSpPr>
            <p:cNvPr id="110" name="Straight Connector 109"/>
            <p:cNvCxnSpPr/>
            <p:nvPr/>
          </p:nvCxnSpPr>
          <p:spPr>
            <a:xfrm flipV="1">
              <a:off x="8238717" y="3713364"/>
              <a:ext cx="0" cy="1083789"/>
            </a:xfrm>
            <a:prstGeom prst="line">
              <a:avLst/>
            </a:prstGeom>
            <a:ln>
              <a:headEnd type="oval"/>
              <a:tailEnd type="oval"/>
            </a:ln>
          </p:spPr>
          <p:style>
            <a:lnRef idx="2">
              <a:schemeClr val="accent6">
                <a:shade val="50000"/>
              </a:schemeClr>
            </a:lnRef>
            <a:fillRef idx="1">
              <a:schemeClr val="accent6"/>
            </a:fillRef>
            <a:effectRef idx="0">
              <a:schemeClr val="accent6"/>
            </a:effectRef>
            <a:fontRef idx="minor">
              <a:schemeClr val="lt1"/>
            </a:fontRef>
          </p:style>
        </p:cxnSp>
        <p:cxnSp>
          <p:nvCxnSpPr>
            <p:cNvPr id="111" name="Straight Connector 110"/>
            <p:cNvCxnSpPr/>
            <p:nvPr/>
          </p:nvCxnSpPr>
          <p:spPr>
            <a:xfrm flipV="1">
              <a:off x="5401704" y="4797152"/>
              <a:ext cx="2837013" cy="2"/>
            </a:xfrm>
            <a:prstGeom prst="line">
              <a:avLst/>
            </a:prstGeom>
            <a:ln>
              <a:headEnd type="none"/>
              <a:tailEnd type="oval"/>
            </a:ln>
          </p:spPr>
          <p:style>
            <a:lnRef idx="2">
              <a:schemeClr val="accent6">
                <a:shade val="50000"/>
              </a:schemeClr>
            </a:lnRef>
            <a:fillRef idx="1">
              <a:schemeClr val="accent6"/>
            </a:fillRef>
            <a:effectRef idx="0">
              <a:schemeClr val="accent6"/>
            </a:effectRef>
            <a:fontRef idx="minor">
              <a:schemeClr val="lt1"/>
            </a:fontRef>
          </p:style>
        </p:cxnSp>
        <p:cxnSp>
          <p:nvCxnSpPr>
            <p:cNvPr id="48" name="Straight Arrow Connector 47"/>
            <p:cNvCxnSpPr>
              <a:endCxn id="69" idx="1"/>
            </p:cNvCxnSpPr>
            <p:nvPr/>
          </p:nvCxnSpPr>
          <p:spPr>
            <a:xfrm>
              <a:off x="5397753" y="2380075"/>
              <a:ext cx="614404" cy="1"/>
            </a:xfrm>
            <a:prstGeom prst="straightConnector1">
              <a:avLst/>
            </a:prstGeom>
            <a:ln>
              <a:tailEnd type="arrow"/>
            </a:ln>
          </p:spPr>
          <p:style>
            <a:lnRef idx="2">
              <a:schemeClr val="accent3">
                <a:shade val="50000"/>
              </a:schemeClr>
            </a:lnRef>
            <a:fillRef idx="1">
              <a:schemeClr val="accent3"/>
            </a:fillRef>
            <a:effectRef idx="0">
              <a:schemeClr val="accent3"/>
            </a:effectRef>
            <a:fontRef idx="minor">
              <a:schemeClr val="lt1"/>
            </a:fontRef>
          </p:style>
        </p:cxnSp>
        <p:cxnSp>
          <p:nvCxnSpPr>
            <p:cNvPr id="61" name="Straight Connector 60"/>
            <p:cNvCxnSpPr/>
            <p:nvPr/>
          </p:nvCxnSpPr>
          <p:spPr>
            <a:xfrm>
              <a:off x="5401704" y="3525506"/>
              <a:ext cx="2989550" cy="0"/>
            </a:xfrm>
            <a:prstGeom prst="line">
              <a:avLst/>
            </a:prstGeom>
            <a:ln>
              <a:headEnd type="none" w="sm" len="sm"/>
              <a:tailEnd type="oval" w="sm" len="sm"/>
            </a:ln>
            <a:effectLst/>
          </p:spPr>
          <p:style>
            <a:lnRef idx="2">
              <a:schemeClr val="accent5"/>
            </a:lnRef>
            <a:fillRef idx="0">
              <a:schemeClr val="accent5"/>
            </a:fillRef>
            <a:effectRef idx="1">
              <a:schemeClr val="accent5"/>
            </a:effectRef>
            <a:fontRef idx="minor">
              <a:schemeClr val="tx1"/>
            </a:fontRef>
          </p:style>
        </p:cxnSp>
        <p:cxnSp>
          <p:nvCxnSpPr>
            <p:cNvPr id="62" name="Straight Connector 61"/>
            <p:cNvCxnSpPr/>
            <p:nvPr/>
          </p:nvCxnSpPr>
          <p:spPr>
            <a:xfrm flipV="1">
              <a:off x="8387716" y="3525507"/>
              <a:ext cx="708" cy="1513139"/>
            </a:xfrm>
            <a:prstGeom prst="line">
              <a:avLst/>
            </a:prstGeom>
            <a:ln>
              <a:headEnd type="oval" w="med" len="med"/>
              <a:tailEnd type="oval" w="med" len="med"/>
            </a:ln>
            <a:effectLst/>
          </p:spPr>
          <p:style>
            <a:lnRef idx="2">
              <a:schemeClr val="accent5"/>
            </a:lnRef>
            <a:fillRef idx="0">
              <a:schemeClr val="accent5"/>
            </a:fillRef>
            <a:effectRef idx="1">
              <a:schemeClr val="accent5"/>
            </a:effectRef>
            <a:fontRef idx="minor">
              <a:schemeClr val="tx1"/>
            </a:fontRef>
          </p:style>
        </p:cxnSp>
        <p:cxnSp>
          <p:nvCxnSpPr>
            <p:cNvPr id="70" name="Straight Arrow Connector 69"/>
            <p:cNvCxnSpPr>
              <a:stCxn id="74" idx="1"/>
            </p:cNvCxnSpPr>
            <p:nvPr/>
          </p:nvCxnSpPr>
          <p:spPr>
            <a:xfrm flipH="1">
              <a:off x="5390582" y="5038645"/>
              <a:ext cx="616501" cy="1"/>
            </a:xfrm>
            <a:prstGeom prst="straightConnector1">
              <a:avLst/>
            </a:prstGeom>
            <a:ln>
              <a:tailEnd type="arrow"/>
            </a:ln>
            <a:effectLst/>
          </p:spPr>
          <p:style>
            <a:lnRef idx="2">
              <a:schemeClr val="accent5"/>
            </a:lnRef>
            <a:fillRef idx="0">
              <a:schemeClr val="accent5"/>
            </a:fillRef>
            <a:effectRef idx="1">
              <a:schemeClr val="accent5"/>
            </a:effectRef>
            <a:fontRef idx="minor">
              <a:schemeClr val="tx1"/>
            </a:fontRef>
          </p:style>
        </p:cxnSp>
        <p:sp>
          <p:nvSpPr>
            <p:cNvPr id="74" name="TextBox 73"/>
            <p:cNvSpPr txBox="1"/>
            <p:nvPr/>
          </p:nvSpPr>
          <p:spPr>
            <a:xfrm>
              <a:off x="6007083" y="4954006"/>
              <a:ext cx="1716815" cy="169277"/>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lIns="36000" tIns="0" rIns="36000" bIns="0" rtlCol="0" anchor="ctr" anchorCtr="0">
              <a:spAutoFit/>
            </a:bodyPr>
            <a:lstStyle/>
            <a:p>
              <a:r>
                <a:rPr lang="en-GB" sz="1100" dirty="0"/>
                <a:t>Water for hydropower PP</a:t>
              </a:r>
            </a:p>
          </p:txBody>
        </p:sp>
        <p:cxnSp>
          <p:nvCxnSpPr>
            <p:cNvPr id="76" name="Straight Connector 75"/>
            <p:cNvCxnSpPr>
              <a:stCxn id="74" idx="3"/>
            </p:cNvCxnSpPr>
            <p:nvPr/>
          </p:nvCxnSpPr>
          <p:spPr>
            <a:xfrm>
              <a:off x="7723898" y="5038645"/>
              <a:ext cx="665234" cy="1"/>
            </a:xfrm>
            <a:prstGeom prst="line">
              <a:avLst/>
            </a:prstGeom>
            <a:ln>
              <a:headEnd type="oval" w="sm" len="sm"/>
              <a:tailEnd type="oval" w="sm" len="sm"/>
            </a:ln>
            <a:effectLst/>
          </p:spPr>
          <p:style>
            <a:lnRef idx="2">
              <a:schemeClr val="accent5"/>
            </a:lnRef>
            <a:fillRef idx="0">
              <a:schemeClr val="accent5"/>
            </a:fillRef>
            <a:effectRef idx="1">
              <a:schemeClr val="accent5"/>
            </a:effectRef>
            <a:fontRef idx="minor">
              <a:schemeClr val="tx1"/>
            </a:fontRef>
          </p:style>
        </p:cxnSp>
        <p:sp>
          <p:nvSpPr>
            <p:cNvPr id="65" name="TextBox 64"/>
            <p:cNvSpPr txBox="1"/>
            <p:nvPr/>
          </p:nvSpPr>
          <p:spPr>
            <a:xfrm>
              <a:off x="6007084" y="2539642"/>
              <a:ext cx="1716815" cy="169277"/>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lIns="36000" tIns="0" rIns="36000" bIns="0" rtlCol="0" anchor="ctr" anchorCtr="0">
              <a:spAutoFit/>
            </a:bodyPr>
            <a:lstStyle/>
            <a:p>
              <a:r>
                <a:rPr lang="en-GB" sz="1100" dirty="0"/>
                <a:t>Irrigation water</a:t>
              </a:r>
            </a:p>
          </p:txBody>
        </p:sp>
      </p:grpSp>
      <p:sp>
        <p:nvSpPr>
          <p:cNvPr id="9" name="Right Arrow 8"/>
          <p:cNvSpPr/>
          <p:nvPr/>
        </p:nvSpPr>
        <p:spPr>
          <a:xfrm>
            <a:off x="1910898" y="2075991"/>
            <a:ext cx="420723" cy="320484"/>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GB" dirty="0"/>
          </a:p>
        </p:txBody>
      </p:sp>
      <p:sp>
        <p:nvSpPr>
          <p:cNvPr id="57" name="Right Arrow 56"/>
          <p:cNvSpPr/>
          <p:nvPr/>
        </p:nvSpPr>
        <p:spPr>
          <a:xfrm>
            <a:off x="1910898" y="3432382"/>
            <a:ext cx="420723" cy="320484"/>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GB" dirty="0"/>
          </a:p>
        </p:txBody>
      </p:sp>
      <p:sp>
        <p:nvSpPr>
          <p:cNvPr id="58" name="Right Arrow 57"/>
          <p:cNvSpPr/>
          <p:nvPr/>
        </p:nvSpPr>
        <p:spPr>
          <a:xfrm>
            <a:off x="1910897" y="4983056"/>
            <a:ext cx="420723" cy="320484"/>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GB" dirty="0"/>
          </a:p>
        </p:txBody>
      </p:sp>
    </p:spTree>
    <p:extLst>
      <p:ext uri="{BB962C8B-B14F-4D97-AF65-F5344CB8AC3E}">
        <p14:creationId xmlns:p14="http://schemas.microsoft.com/office/powerpoint/2010/main" val="3934223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507288" cy="1143000"/>
          </a:xfrm>
        </p:spPr>
        <p:txBody>
          <a:bodyPr>
            <a:normAutofit fontScale="90000"/>
          </a:bodyPr>
          <a:lstStyle/>
          <a:p>
            <a:r>
              <a:rPr lang="en-GB" dirty="0"/>
              <a:t>Projected CLEWS-relevant developments</a:t>
            </a:r>
            <a:br>
              <a:rPr lang="en-GB" dirty="0"/>
            </a:br>
            <a:r>
              <a:rPr lang="en-GB" sz="3100" dirty="0"/>
              <a:t>- Population -</a:t>
            </a:r>
          </a:p>
        </p:txBody>
      </p:sp>
      <p:graphicFrame>
        <p:nvGraphicFramePr>
          <p:cNvPr id="4" name="Chart 3"/>
          <p:cNvGraphicFramePr>
            <a:graphicFrameLocks/>
          </p:cNvGraphicFramePr>
          <p:nvPr>
            <p:extLst>
              <p:ext uri="{D42A27DB-BD31-4B8C-83A1-F6EECF244321}">
                <p14:modId xmlns:p14="http://schemas.microsoft.com/office/powerpoint/2010/main" val="1967700843"/>
              </p:ext>
            </p:extLst>
          </p:nvPr>
        </p:nvGraphicFramePr>
        <p:xfrm>
          <a:off x="1775520" y="1628800"/>
          <a:ext cx="8712968" cy="3528392"/>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p:cNvSpPr txBox="1"/>
          <p:nvPr/>
        </p:nvSpPr>
        <p:spPr>
          <a:xfrm>
            <a:off x="2080703" y="5373217"/>
            <a:ext cx="7759714" cy="954107"/>
          </a:xfrm>
          <a:prstGeom prst="rect">
            <a:avLst/>
          </a:prstGeom>
          <a:noFill/>
        </p:spPr>
        <p:txBody>
          <a:bodyPr wrap="square" rtlCol="0">
            <a:spAutoFit/>
          </a:bodyPr>
          <a:lstStyle/>
          <a:p>
            <a:r>
              <a:rPr lang="en-GB" sz="1400" dirty="0"/>
              <a:t>Burkina Faso currently has a population growth rate of 3% per year, increasing stress on all CLEWS resources. According to official United Nations projections, the population will continue to grow and might reach the 20 million mark in 2017 or 2018. Intensifying urbanization will impact land use, water and energy balances.</a:t>
            </a:r>
          </a:p>
        </p:txBody>
      </p:sp>
    </p:spTree>
    <p:extLst>
      <p:ext uri="{BB962C8B-B14F-4D97-AF65-F5344CB8AC3E}">
        <p14:creationId xmlns:p14="http://schemas.microsoft.com/office/powerpoint/2010/main" val="4800090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507288" cy="1143000"/>
          </a:xfrm>
        </p:spPr>
        <p:txBody>
          <a:bodyPr>
            <a:normAutofit fontScale="90000"/>
          </a:bodyPr>
          <a:lstStyle/>
          <a:p>
            <a:r>
              <a:rPr lang="en-GB" dirty="0"/>
              <a:t>Projected CLEWS-relevant developments</a:t>
            </a:r>
            <a:br>
              <a:rPr lang="en-GB" dirty="0"/>
            </a:br>
            <a:r>
              <a:rPr lang="en-GB" sz="3100" dirty="0"/>
              <a:t>- Electricity demand -</a:t>
            </a:r>
            <a:endParaRPr lang="en-GB" dirty="0"/>
          </a:p>
        </p:txBody>
      </p:sp>
      <p:graphicFrame>
        <p:nvGraphicFramePr>
          <p:cNvPr id="4" name="Chart 3"/>
          <p:cNvGraphicFramePr>
            <a:graphicFrameLocks/>
          </p:cNvGraphicFramePr>
          <p:nvPr>
            <p:extLst>
              <p:ext uri="{D42A27DB-BD31-4B8C-83A1-F6EECF244321}">
                <p14:modId xmlns:p14="http://schemas.microsoft.com/office/powerpoint/2010/main" val="883843919"/>
              </p:ext>
            </p:extLst>
          </p:nvPr>
        </p:nvGraphicFramePr>
        <p:xfrm>
          <a:off x="1524000" y="1412776"/>
          <a:ext cx="4176464" cy="374786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Chart 4"/>
          <p:cNvGraphicFramePr>
            <a:graphicFrameLocks/>
          </p:cNvGraphicFramePr>
          <p:nvPr>
            <p:extLst>
              <p:ext uri="{D42A27DB-BD31-4B8C-83A1-F6EECF244321}">
                <p14:modId xmlns:p14="http://schemas.microsoft.com/office/powerpoint/2010/main" val="450542667"/>
              </p:ext>
            </p:extLst>
          </p:nvPr>
        </p:nvGraphicFramePr>
        <p:xfrm>
          <a:off x="6563544" y="1412776"/>
          <a:ext cx="4104456" cy="3744416"/>
        </p:xfrm>
        <a:graphic>
          <a:graphicData uri="http://schemas.openxmlformats.org/drawingml/2006/chart">
            <c:chart xmlns:c="http://schemas.openxmlformats.org/drawingml/2006/chart" xmlns:r="http://schemas.openxmlformats.org/officeDocument/2006/relationships" r:id="rId4"/>
          </a:graphicData>
        </a:graphic>
      </p:graphicFrame>
      <p:sp>
        <p:nvSpPr>
          <p:cNvPr id="6" name="TextBox 5"/>
          <p:cNvSpPr txBox="1"/>
          <p:nvPr/>
        </p:nvSpPr>
        <p:spPr>
          <a:xfrm>
            <a:off x="2080704" y="5373217"/>
            <a:ext cx="3879857" cy="954107"/>
          </a:xfrm>
          <a:prstGeom prst="rect">
            <a:avLst/>
          </a:prstGeom>
          <a:noFill/>
        </p:spPr>
        <p:txBody>
          <a:bodyPr wrap="square" rtlCol="0">
            <a:spAutoFit/>
          </a:bodyPr>
          <a:lstStyle/>
          <a:p>
            <a:r>
              <a:rPr lang="en-GB" sz="1400" dirty="0"/>
              <a:t>Projected electricity production and imports to 2015. It is expected that electricity imports will be around 70% by 2015, while local production is reduced.</a:t>
            </a:r>
          </a:p>
        </p:txBody>
      </p:sp>
      <p:sp>
        <p:nvSpPr>
          <p:cNvPr id="7" name="TextBox 6"/>
          <p:cNvSpPr txBox="1"/>
          <p:nvPr/>
        </p:nvSpPr>
        <p:spPr>
          <a:xfrm>
            <a:off x="6384033" y="5366565"/>
            <a:ext cx="3879857" cy="954107"/>
          </a:xfrm>
          <a:prstGeom prst="rect">
            <a:avLst/>
          </a:prstGeom>
          <a:noFill/>
        </p:spPr>
        <p:txBody>
          <a:bodyPr wrap="square" rtlCol="0">
            <a:spAutoFit/>
          </a:bodyPr>
          <a:lstStyle/>
          <a:p>
            <a:r>
              <a:rPr lang="en-GB" sz="1400" dirty="0"/>
              <a:t>Governmental plans for electrification: By 2020 67% of the population shall have access to electricity (100% in urban areas, 49% in rural areas). </a:t>
            </a:r>
          </a:p>
        </p:txBody>
      </p:sp>
    </p:spTree>
    <p:extLst>
      <p:ext uri="{BB962C8B-B14F-4D97-AF65-F5344CB8AC3E}">
        <p14:creationId xmlns:p14="http://schemas.microsoft.com/office/powerpoint/2010/main" val="1882071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507288" cy="1143000"/>
          </a:xfrm>
        </p:spPr>
        <p:txBody>
          <a:bodyPr>
            <a:normAutofit fontScale="90000"/>
          </a:bodyPr>
          <a:lstStyle/>
          <a:p>
            <a:r>
              <a:rPr lang="en-GB" dirty="0"/>
              <a:t>Projected CLEWS-relevant developments</a:t>
            </a:r>
            <a:br>
              <a:rPr lang="en-GB" dirty="0"/>
            </a:br>
            <a:r>
              <a:rPr lang="en-GB" sz="3100" dirty="0"/>
              <a:t>- Water -</a:t>
            </a:r>
            <a:endParaRPr lang="en-GB" dirty="0"/>
          </a:p>
        </p:txBody>
      </p:sp>
      <p:graphicFrame>
        <p:nvGraphicFramePr>
          <p:cNvPr id="5" name="Chart 4"/>
          <p:cNvGraphicFramePr>
            <a:graphicFrameLocks/>
          </p:cNvGraphicFramePr>
          <p:nvPr>
            <p:extLst>
              <p:ext uri="{D42A27DB-BD31-4B8C-83A1-F6EECF244321}">
                <p14:modId xmlns:p14="http://schemas.microsoft.com/office/powerpoint/2010/main" val="2061283691"/>
              </p:ext>
            </p:extLst>
          </p:nvPr>
        </p:nvGraphicFramePr>
        <p:xfrm>
          <a:off x="8441871" y="4261757"/>
          <a:ext cx="3750129" cy="2596243"/>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Box 5"/>
          <p:cNvSpPr txBox="1"/>
          <p:nvPr/>
        </p:nvSpPr>
        <p:spPr>
          <a:xfrm>
            <a:off x="116699" y="5120782"/>
            <a:ext cx="4824536" cy="1600438"/>
          </a:xfrm>
          <a:prstGeom prst="rect">
            <a:avLst/>
          </a:prstGeom>
          <a:noFill/>
        </p:spPr>
        <p:txBody>
          <a:bodyPr wrap="square" rtlCol="0">
            <a:spAutoFit/>
          </a:bodyPr>
          <a:lstStyle/>
          <a:p>
            <a:r>
              <a:rPr lang="en-GB" sz="1400" dirty="0"/>
              <a:t>The water sector is extremely vulnerable to climate change with strongly varying precipitation. Future population growth predominantly in urban areas as well as increased irrigation areas as planned by the Government (right graph) will put increasing stress on groundwater aquifers. Water availability is to a large amount uncertain and includes “fossil” (not renewable) groundwater resources. </a:t>
            </a:r>
          </a:p>
        </p:txBody>
      </p:sp>
      <p:graphicFrame>
        <p:nvGraphicFramePr>
          <p:cNvPr id="7" name="Chart 6"/>
          <p:cNvGraphicFramePr>
            <a:graphicFrameLocks/>
          </p:cNvGraphicFramePr>
          <p:nvPr>
            <p:extLst>
              <p:ext uri="{D42A27DB-BD31-4B8C-83A1-F6EECF244321}">
                <p14:modId xmlns:p14="http://schemas.microsoft.com/office/powerpoint/2010/main" val="1229278157"/>
              </p:ext>
            </p:extLst>
          </p:nvPr>
        </p:nvGraphicFramePr>
        <p:xfrm>
          <a:off x="1847527" y="1268759"/>
          <a:ext cx="8798701" cy="3852023"/>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6196291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txBox="1">
            <a:spLocks/>
          </p:cNvSpPr>
          <p:nvPr/>
        </p:nvSpPr>
        <p:spPr>
          <a:xfrm>
            <a:off x="1450705" y="398599"/>
            <a:ext cx="9298691" cy="71097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sv-SE" sz="4400" dirty="0"/>
              <a:t>CLEWS Country Module</a:t>
            </a:r>
            <a:endParaRPr lang="en-US" sz="4400" dirty="0"/>
          </a:p>
        </p:txBody>
      </p:sp>
      <p:sp>
        <p:nvSpPr>
          <p:cNvPr id="14" name="Content Placeholder 2"/>
          <p:cNvSpPr txBox="1">
            <a:spLocks/>
          </p:cNvSpPr>
          <p:nvPr/>
        </p:nvSpPr>
        <p:spPr>
          <a:xfrm>
            <a:off x="1482236" y="1856100"/>
            <a:ext cx="9267160" cy="3469526"/>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10000"/>
              </a:lnSpc>
            </a:pPr>
            <a:r>
              <a:rPr lang="en-GB" sz="2500" dirty="0"/>
              <a:t>1. The food-energy-water nexus and sustainable development</a:t>
            </a:r>
          </a:p>
          <a:p>
            <a:pPr algn="l">
              <a:lnSpc>
                <a:spcPct val="110000"/>
              </a:lnSpc>
            </a:pPr>
            <a:r>
              <a:rPr lang="en-GB" sz="2500" dirty="0"/>
              <a:t>2. The need for integrated planning: case studies</a:t>
            </a:r>
          </a:p>
          <a:p>
            <a:pPr algn="l">
              <a:lnSpc>
                <a:spcPct val="110000"/>
              </a:lnSpc>
            </a:pPr>
            <a:r>
              <a:rPr lang="en-GB" sz="2500" dirty="0"/>
              <a:t>3. The CLEWS modelling approach</a:t>
            </a:r>
          </a:p>
          <a:p>
            <a:pPr algn="l">
              <a:lnSpc>
                <a:spcPct val="110000"/>
              </a:lnSpc>
            </a:pPr>
            <a:r>
              <a:rPr lang="en-GB" sz="2500" dirty="0"/>
              <a:t>4. CLEWS case studies</a:t>
            </a:r>
          </a:p>
          <a:p>
            <a:pPr algn="l">
              <a:lnSpc>
                <a:spcPct val="110000"/>
              </a:lnSpc>
            </a:pPr>
            <a:r>
              <a:rPr lang="en-GB" sz="2500" dirty="0"/>
              <a:t>5. Hands-on exercises with CLEWS</a:t>
            </a:r>
          </a:p>
        </p:txBody>
      </p:sp>
    </p:spTree>
    <p:extLst>
      <p:ext uri="{BB962C8B-B14F-4D97-AF65-F5344CB8AC3E}">
        <p14:creationId xmlns:p14="http://schemas.microsoft.com/office/powerpoint/2010/main" val="23136714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5890" y="274638"/>
            <a:ext cx="9010590" cy="1143000"/>
          </a:xfrm>
        </p:spPr>
        <p:txBody>
          <a:bodyPr>
            <a:normAutofit fontScale="90000"/>
          </a:bodyPr>
          <a:lstStyle/>
          <a:p>
            <a:r>
              <a:rPr lang="en-GB" dirty="0"/>
              <a:t>Projected CLEWS-relevant developments</a:t>
            </a:r>
            <a:br>
              <a:rPr lang="en-GB" dirty="0"/>
            </a:br>
            <a:r>
              <a:rPr lang="en-GB" sz="3100" dirty="0"/>
              <a:t>- Land use -</a:t>
            </a:r>
            <a:endParaRPr lang="en-GB" dirty="0"/>
          </a:p>
        </p:txBody>
      </p:sp>
      <p:pic>
        <p:nvPicPr>
          <p:cNvPr id="4" name="Picture 3"/>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80000" y="1620000"/>
            <a:ext cx="8064000" cy="4680000"/>
          </a:xfrm>
          <a:prstGeom prst="rect">
            <a:avLst/>
          </a:prstGeom>
          <a:noFill/>
        </p:spPr>
      </p:pic>
      <p:sp>
        <p:nvSpPr>
          <p:cNvPr id="6" name="TextBox 5"/>
          <p:cNvSpPr txBox="1"/>
          <p:nvPr/>
        </p:nvSpPr>
        <p:spPr>
          <a:xfrm>
            <a:off x="469032" y="1417638"/>
            <a:ext cx="3024336" cy="5016758"/>
          </a:xfrm>
          <a:prstGeom prst="rect">
            <a:avLst/>
          </a:prstGeom>
          <a:noFill/>
        </p:spPr>
        <p:txBody>
          <a:bodyPr wrap="square" rtlCol="0">
            <a:spAutoFit/>
          </a:bodyPr>
          <a:lstStyle/>
          <a:p>
            <a:r>
              <a:rPr lang="en-GB" sz="2000" dirty="0"/>
              <a:t>The agricultural land-use projection is based on constant yield per hectare assuming official population growth rates.  In this scenario, agricultural land on the order of 15 million hectares (half of the land area) would be needed. This amount would cut into the existing pasture land, and would probably also impact forest areas as other suitable land is scarce.</a:t>
            </a:r>
          </a:p>
        </p:txBody>
      </p:sp>
    </p:spTree>
    <p:extLst>
      <p:ext uri="{BB962C8B-B14F-4D97-AF65-F5344CB8AC3E}">
        <p14:creationId xmlns:p14="http://schemas.microsoft.com/office/powerpoint/2010/main" val="23943727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97330" y="274638"/>
            <a:ext cx="8919150" cy="1143000"/>
          </a:xfrm>
        </p:spPr>
        <p:txBody>
          <a:bodyPr>
            <a:normAutofit fontScale="90000"/>
          </a:bodyPr>
          <a:lstStyle/>
          <a:p>
            <a:r>
              <a:rPr lang="en-GB" dirty="0"/>
              <a:t>Projected CLEWS-relevant developments</a:t>
            </a:r>
            <a:br>
              <a:rPr lang="en-GB" dirty="0"/>
            </a:br>
            <a:r>
              <a:rPr lang="en-GB" sz="3100" dirty="0"/>
              <a:t>- Land use -</a:t>
            </a:r>
            <a:endParaRPr lang="en-GB" dirty="0"/>
          </a:p>
        </p:txBody>
      </p:sp>
      <p:pic>
        <p:nvPicPr>
          <p:cNvPr id="5" name="Picture 4"/>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80000" y="1620000"/>
            <a:ext cx="8064000" cy="4680000"/>
          </a:xfrm>
          <a:prstGeom prst="rect">
            <a:avLst/>
          </a:prstGeom>
          <a:noFill/>
        </p:spPr>
      </p:pic>
      <p:sp>
        <p:nvSpPr>
          <p:cNvPr id="8" name="TextBox 7"/>
          <p:cNvSpPr txBox="1"/>
          <p:nvPr/>
        </p:nvSpPr>
        <p:spPr>
          <a:xfrm>
            <a:off x="469032" y="1417638"/>
            <a:ext cx="3024336" cy="4708981"/>
          </a:xfrm>
          <a:prstGeom prst="rect">
            <a:avLst/>
          </a:prstGeom>
          <a:noFill/>
        </p:spPr>
        <p:txBody>
          <a:bodyPr wrap="square" rtlCol="0">
            <a:spAutoFit/>
          </a:bodyPr>
          <a:lstStyle/>
          <a:p>
            <a:r>
              <a:rPr lang="en-US" sz="2000" dirty="0"/>
              <a:t>The agricultural land-use projection is based on increased yields. In this scenario, energy and water inputs in agriculture are increased to a so-called “intermediate input level”. Intensification of agriculture includes higher mechanization and more fossil fuel inputs, but results in substantially higher yields and therefore a reduced requirement for land.</a:t>
            </a:r>
          </a:p>
        </p:txBody>
      </p:sp>
    </p:spTree>
    <p:extLst>
      <p:ext uri="{BB962C8B-B14F-4D97-AF65-F5344CB8AC3E}">
        <p14:creationId xmlns:p14="http://schemas.microsoft.com/office/powerpoint/2010/main" val="6766584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Projected CLEW developments</a:t>
            </a:r>
            <a:br>
              <a:rPr lang="en-GB" dirty="0"/>
            </a:br>
            <a:r>
              <a:rPr lang="en-GB" sz="3100" dirty="0"/>
              <a:t>- Land use, energy and greenhouse gas emissions -</a:t>
            </a:r>
            <a:endParaRPr lang="en-GB" dirty="0"/>
          </a:p>
        </p:txBody>
      </p:sp>
      <p:sp>
        <p:nvSpPr>
          <p:cNvPr id="6" name="TextBox 5"/>
          <p:cNvSpPr txBox="1"/>
          <p:nvPr/>
        </p:nvSpPr>
        <p:spPr>
          <a:xfrm>
            <a:off x="144000" y="1980000"/>
            <a:ext cx="3636000" cy="3477875"/>
          </a:xfrm>
          <a:prstGeom prst="rect">
            <a:avLst/>
          </a:prstGeom>
          <a:noFill/>
        </p:spPr>
        <p:txBody>
          <a:bodyPr wrap="square" rtlCol="0">
            <a:spAutoFit/>
          </a:bodyPr>
          <a:lstStyle/>
          <a:p>
            <a:r>
              <a:rPr lang="en-GB" sz="2000" dirty="0"/>
              <a:t>Agricultural yields have been decreasing during the past decade. Under current yields, necessary agricultural land area would constantly increase and result in overall growing greenhouse gas emissions. It would extend into more and more unsuitable land and potentially reduce remaining forest area.</a:t>
            </a:r>
          </a:p>
        </p:txBody>
      </p:sp>
      <p:pic>
        <p:nvPicPr>
          <p:cNvPr id="2050" name="Picture 2"/>
          <p:cNvPicPr preferRelativeResize="0">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60000" y="1800000"/>
            <a:ext cx="8064000" cy="468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476748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Projected CLEWS-related developments</a:t>
            </a:r>
            <a:br>
              <a:rPr lang="en-GB" dirty="0"/>
            </a:br>
            <a:r>
              <a:rPr lang="en-GB" sz="3100" dirty="0"/>
              <a:t>- Land use, energy and greenhouse gas emissions -</a:t>
            </a:r>
            <a:endParaRPr lang="en-GB" dirty="0"/>
          </a:p>
        </p:txBody>
      </p:sp>
      <p:sp>
        <p:nvSpPr>
          <p:cNvPr id="7" name="TextBox 6"/>
          <p:cNvSpPr txBox="1"/>
          <p:nvPr/>
        </p:nvSpPr>
        <p:spPr>
          <a:xfrm>
            <a:off x="144000" y="1980000"/>
            <a:ext cx="3636000" cy="4401205"/>
          </a:xfrm>
          <a:prstGeom prst="rect">
            <a:avLst/>
          </a:prstGeom>
          <a:noFill/>
        </p:spPr>
        <p:txBody>
          <a:bodyPr wrap="square" rtlCol="0">
            <a:spAutoFit/>
          </a:bodyPr>
          <a:lstStyle/>
          <a:p>
            <a:r>
              <a:rPr lang="en-GB" sz="2000" dirty="0"/>
              <a:t>With higher inputs, agriculture yields could be increased drastically, resulting in less land required for agriculture, and less loss of forest and savannah. Greenhouse gas emissions produced by the increased amounts of energy needed for this scenario (approximately tenfold compared to today) would be far less than emissions saved through reduced deforestation and overall reduced agricultural area. </a:t>
            </a:r>
          </a:p>
        </p:txBody>
      </p:sp>
      <p:pic>
        <p:nvPicPr>
          <p:cNvPr id="2051" name="Picture 3"/>
          <p:cNvPicPr preferRelativeResize="0">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60000" y="1800000"/>
            <a:ext cx="8064000" cy="468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468160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txBox="1">
            <a:spLocks/>
          </p:cNvSpPr>
          <p:nvPr/>
        </p:nvSpPr>
        <p:spPr>
          <a:xfrm>
            <a:off x="1735182" y="47168"/>
            <a:ext cx="8721636" cy="107487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sz="4400" dirty="0"/>
              <a:t>New York City</a:t>
            </a:r>
          </a:p>
        </p:txBody>
      </p:sp>
      <p:sp>
        <p:nvSpPr>
          <p:cNvPr id="11" name="AutoShape 9"/>
          <p:cNvSpPr>
            <a:spLocks noChangeArrowheads="1"/>
          </p:cNvSpPr>
          <p:nvPr/>
        </p:nvSpPr>
        <p:spPr bwMode="auto">
          <a:xfrm>
            <a:off x="5594143" y="2782105"/>
            <a:ext cx="6051648" cy="3240089"/>
          </a:xfrm>
          <a:prstGeom prst="roundRect">
            <a:avLst>
              <a:gd name="adj" fmla="val 3868"/>
            </a:avLst>
          </a:prstGeom>
          <a:noFill/>
          <a:ln w="25400">
            <a:solidFill>
              <a:srgbClr val="F8B046"/>
            </a:solidFill>
          </a:ln>
          <a:extLst/>
        </p:spPr>
        <p:txBody>
          <a:bodyPr wrap="square" lIns="107972" tIns="0" rIns="107972" bIns="0" anchor="ctr"/>
          <a:lstStyle/>
          <a:p>
            <a:pPr marL="85678">
              <a:lnSpc>
                <a:spcPct val="110000"/>
              </a:lnSpc>
              <a:spcAft>
                <a:spcPts val="600"/>
              </a:spcAft>
            </a:pPr>
            <a:r>
              <a:rPr lang="en-GB" sz="2000" b="1" dirty="0">
                <a:solidFill>
                  <a:prstClr val="black"/>
                </a:solidFill>
                <a:ea typeface="Tahoma" pitchFamily="34" charset="0"/>
                <a:cs typeface="Tahoma" pitchFamily="34" charset="0"/>
              </a:rPr>
              <a:t>Why: </a:t>
            </a:r>
            <a:r>
              <a:rPr lang="en-GB" sz="2000" dirty="0">
                <a:solidFill>
                  <a:prstClr val="black"/>
                </a:solidFill>
                <a:ea typeface="Tahoma" pitchFamily="34" charset="0"/>
                <a:cs typeface="Tahoma" pitchFamily="34" charset="0"/>
              </a:rPr>
              <a:t>utilities are managed in relative isolation:</a:t>
            </a:r>
          </a:p>
          <a:p>
            <a:pPr marL="285594" indent="-285594">
              <a:lnSpc>
                <a:spcPct val="110000"/>
              </a:lnSpc>
              <a:spcAft>
                <a:spcPts val="300"/>
              </a:spcAft>
              <a:buFont typeface="Arial" pitchFamily="34" charset="0"/>
              <a:buChar char="•"/>
            </a:pPr>
            <a:r>
              <a:rPr lang="sv-SE" sz="1799" dirty="0">
                <a:solidFill>
                  <a:prstClr val="black"/>
                </a:solidFill>
                <a:ea typeface="Tahoma" pitchFamily="34" charset="0"/>
                <a:cs typeface="Tahoma" pitchFamily="34" charset="0"/>
              </a:rPr>
              <a:t>Water efficiency is implemented at a given price payback</a:t>
            </a:r>
          </a:p>
          <a:p>
            <a:pPr marL="285594" indent="-285594">
              <a:lnSpc>
                <a:spcPct val="110000"/>
              </a:lnSpc>
              <a:spcAft>
                <a:spcPts val="300"/>
              </a:spcAft>
              <a:buFont typeface="Arial" pitchFamily="34" charset="0"/>
              <a:buChar char="•"/>
            </a:pPr>
            <a:r>
              <a:rPr lang="sv-SE" sz="1799" dirty="0">
                <a:solidFill>
                  <a:prstClr val="black"/>
                </a:solidFill>
                <a:ea typeface="Tahoma" pitchFamily="34" charset="0"/>
                <a:cs typeface="Tahoma" pitchFamily="34" charset="0"/>
              </a:rPr>
              <a:t>Energy efficiency is implemented at a given price payback</a:t>
            </a:r>
          </a:p>
          <a:p>
            <a:pPr marL="285594" indent="-285594">
              <a:lnSpc>
                <a:spcPct val="110000"/>
              </a:lnSpc>
              <a:spcAft>
                <a:spcPts val="300"/>
              </a:spcAft>
              <a:buFont typeface="Arial" pitchFamily="34" charset="0"/>
              <a:buChar char="•"/>
            </a:pPr>
            <a:r>
              <a:rPr lang="sv-SE" sz="1799" dirty="0">
                <a:solidFill>
                  <a:prstClr val="black"/>
                </a:solidFill>
                <a:ea typeface="Tahoma" pitchFamily="34" charset="0"/>
                <a:cs typeface="Tahoma" pitchFamily="34" charset="0"/>
              </a:rPr>
              <a:t>Emissions mitigation measures are implemented at a given price payback</a:t>
            </a:r>
          </a:p>
          <a:p>
            <a:pPr marL="285594" indent="-285594">
              <a:lnSpc>
                <a:spcPct val="110000"/>
              </a:lnSpc>
              <a:spcAft>
                <a:spcPts val="300"/>
              </a:spcAft>
              <a:buFont typeface="Arial" pitchFamily="34" charset="0"/>
              <a:buChar char="•"/>
            </a:pPr>
            <a:r>
              <a:rPr lang="sv-SE" sz="1799" dirty="0">
                <a:solidFill>
                  <a:prstClr val="black"/>
                </a:solidFill>
                <a:ea typeface="Tahoma" pitchFamily="34" charset="0"/>
                <a:cs typeface="Tahoma" pitchFamily="34" charset="0"/>
              </a:rPr>
              <a:t>So why not take an integrated approach?</a:t>
            </a:r>
          </a:p>
        </p:txBody>
      </p:sp>
      <p:sp>
        <p:nvSpPr>
          <p:cNvPr id="12" name="AutoShape 9"/>
          <p:cNvSpPr>
            <a:spLocks noChangeArrowheads="1"/>
          </p:cNvSpPr>
          <p:nvPr/>
        </p:nvSpPr>
        <p:spPr bwMode="auto">
          <a:xfrm>
            <a:off x="538467" y="1624582"/>
            <a:ext cx="4523537" cy="1019388"/>
          </a:xfrm>
          <a:prstGeom prst="roundRect">
            <a:avLst>
              <a:gd name="adj" fmla="val 12646"/>
            </a:avLst>
          </a:prstGeom>
          <a:noFill/>
          <a:ln w="25400">
            <a:solidFill>
              <a:srgbClr val="F8B046"/>
            </a:solidFill>
          </a:ln>
          <a:extLst/>
        </p:spPr>
        <p:txBody>
          <a:bodyPr wrap="square" lIns="107972" tIns="0" rIns="107972" bIns="0" anchor="ctr"/>
          <a:lstStyle/>
          <a:p>
            <a:pPr>
              <a:lnSpc>
                <a:spcPct val="110000"/>
              </a:lnSpc>
              <a:spcAft>
                <a:spcPts val="600"/>
              </a:spcAft>
            </a:pPr>
            <a:r>
              <a:rPr lang="en-GB" sz="1799" b="1" dirty="0">
                <a:solidFill>
                  <a:prstClr val="black"/>
                </a:solidFill>
                <a:ea typeface="Tahoma" pitchFamily="34" charset="0"/>
                <a:cs typeface="Tahoma" pitchFamily="34" charset="0"/>
              </a:rPr>
              <a:t>Aim: </a:t>
            </a:r>
            <a:r>
              <a:rPr lang="en-GB" sz="1799" dirty="0">
                <a:solidFill>
                  <a:prstClr val="black"/>
                </a:solidFill>
                <a:ea typeface="Tahoma" pitchFamily="34" charset="0"/>
                <a:cs typeface="Tahoma" pitchFamily="34" charset="0"/>
              </a:rPr>
              <a:t>to quantitatively demonstrate the added value of an integrated CLEWS assessment </a:t>
            </a:r>
          </a:p>
        </p:txBody>
      </p:sp>
      <p:sp>
        <p:nvSpPr>
          <p:cNvPr id="13" name="AutoShape 9"/>
          <p:cNvSpPr>
            <a:spLocks noChangeArrowheads="1"/>
          </p:cNvSpPr>
          <p:nvPr/>
        </p:nvSpPr>
        <p:spPr bwMode="auto">
          <a:xfrm>
            <a:off x="5594126" y="1615628"/>
            <a:ext cx="6051734" cy="1019388"/>
          </a:xfrm>
          <a:prstGeom prst="roundRect">
            <a:avLst>
              <a:gd name="adj" fmla="val 12646"/>
            </a:avLst>
          </a:prstGeom>
          <a:noFill/>
          <a:ln w="25400">
            <a:solidFill>
              <a:srgbClr val="F8B046"/>
            </a:solidFill>
          </a:ln>
          <a:extLst/>
        </p:spPr>
        <p:txBody>
          <a:bodyPr wrap="square" lIns="107972" tIns="0" rIns="107972" bIns="0" anchor="ctr"/>
          <a:lstStyle/>
          <a:p>
            <a:pPr>
              <a:lnSpc>
                <a:spcPct val="110000"/>
              </a:lnSpc>
              <a:spcAft>
                <a:spcPts val="600"/>
              </a:spcAft>
            </a:pPr>
            <a:r>
              <a:rPr lang="en-GB" sz="1799" b="1" dirty="0">
                <a:solidFill>
                  <a:prstClr val="black"/>
                </a:solidFill>
                <a:ea typeface="Tahoma" pitchFamily="34" charset="0"/>
                <a:cs typeface="Tahoma" pitchFamily="34" charset="0"/>
              </a:rPr>
              <a:t>How: </a:t>
            </a:r>
            <a:r>
              <a:rPr lang="en-GB" sz="1799" dirty="0">
                <a:solidFill>
                  <a:prstClr val="black"/>
                </a:solidFill>
                <a:ea typeface="Tahoma" pitchFamily="34" charset="0"/>
                <a:cs typeface="Tahoma" pitchFamily="34" charset="0"/>
              </a:rPr>
              <a:t>extend the analysis of water interventions to include energy by using an integrated CLEWS approach</a:t>
            </a:r>
          </a:p>
        </p:txBody>
      </p:sp>
      <p:sp>
        <p:nvSpPr>
          <p:cNvPr id="14" name="AutoShape 9"/>
          <p:cNvSpPr>
            <a:spLocks noChangeArrowheads="1"/>
          </p:cNvSpPr>
          <p:nvPr/>
        </p:nvSpPr>
        <p:spPr bwMode="auto">
          <a:xfrm>
            <a:off x="538467" y="2775838"/>
            <a:ext cx="4523536" cy="3240089"/>
          </a:xfrm>
          <a:prstGeom prst="roundRect">
            <a:avLst>
              <a:gd name="adj" fmla="val 5652"/>
            </a:avLst>
          </a:prstGeom>
          <a:noFill/>
          <a:ln w="25400">
            <a:solidFill>
              <a:srgbClr val="F8B046"/>
            </a:solidFill>
          </a:ln>
          <a:extLst/>
        </p:spPr>
        <p:txBody>
          <a:bodyPr wrap="square" lIns="107972" tIns="0" rIns="107972" bIns="0" anchor="t"/>
          <a:lstStyle/>
          <a:p>
            <a:pPr>
              <a:lnSpc>
                <a:spcPct val="110000"/>
              </a:lnSpc>
              <a:spcAft>
                <a:spcPts val="600"/>
              </a:spcAft>
            </a:pPr>
            <a:r>
              <a:rPr lang="en-GB" sz="1799" b="1" dirty="0">
                <a:solidFill>
                  <a:prstClr val="black"/>
                </a:solidFill>
                <a:ea typeface="Tahoma" pitchFamily="34" charset="0"/>
                <a:cs typeface="Tahoma" pitchFamily="34" charset="0"/>
              </a:rPr>
              <a:t>Where: </a:t>
            </a:r>
            <a:r>
              <a:rPr lang="en-GB" sz="1799" dirty="0">
                <a:solidFill>
                  <a:prstClr val="black"/>
                </a:solidFill>
                <a:ea typeface="Tahoma" pitchFamily="34" charset="0"/>
                <a:cs typeface="Tahoma" pitchFamily="34" charset="0"/>
              </a:rPr>
              <a:t>NYC</a:t>
            </a:r>
          </a:p>
        </p:txBody>
      </p:sp>
      <p:pic>
        <p:nvPicPr>
          <p:cNvPr id="15" name="Picture 14"/>
          <p:cNvPicPr>
            <a:picLocks noChangeAspect="1"/>
          </p:cNvPicPr>
          <p:nvPr/>
        </p:nvPicPr>
        <p:blipFill>
          <a:blip r:embed="rId3" cstate="print"/>
          <a:stretch>
            <a:fillRect/>
          </a:stretch>
        </p:blipFill>
        <p:spPr>
          <a:xfrm>
            <a:off x="563181" y="2891480"/>
            <a:ext cx="4461786" cy="2974523"/>
          </a:xfrm>
          <a:prstGeom prst="rect">
            <a:avLst/>
          </a:prstGeom>
        </p:spPr>
      </p:pic>
    </p:spTree>
    <p:extLst>
      <p:ext uri="{BB962C8B-B14F-4D97-AF65-F5344CB8AC3E}">
        <p14:creationId xmlns:p14="http://schemas.microsoft.com/office/powerpoint/2010/main" val="2360473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bg/>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uiExpand="1" build="p" animBg="1"/>
      <p:bldP spid="13"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9999" y="181507"/>
            <a:ext cx="9913800" cy="861796"/>
          </a:xfrm>
        </p:spPr>
        <p:txBody>
          <a:bodyPr/>
          <a:lstStyle/>
          <a:p>
            <a:r>
              <a:rPr lang="en-US" dirty="0"/>
              <a:t>Reference resource diagram</a:t>
            </a:r>
          </a:p>
        </p:txBody>
      </p:sp>
      <p:sp>
        <p:nvSpPr>
          <p:cNvPr id="4" name="Slide Number Placeholder 3"/>
          <p:cNvSpPr>
            <a:spLocks noGrp="1"/>
          </p:cNvSpPr>
          <p:nvPr>
            <p:ph type="sldNum" sz="quarter" idx="12"/>
          </p:nvPr>
        </p:nvSpPr>
        <p:spPr/>
        <p:txBody>
          <a:bodyPr/>
          <a:lstStyle/>
          <a:p>
            <a:fld id="{CE69EEE3-3703-4990-B76E-929A729607EB}" type="slidenum">
              <a:rPr lang="en-GB" smtClean="0">
                <a:solidFill>
                  <a:prstClr val="white"/>
                </a:solidFill>
              </a:rPr>
              <a:pPr/>
              <a:t>25</a:t>
            </a:fld>
            <a:endParaRPr lang="en-GB" dirty="0">
              <a:solidFill>
                <a:prstClr val="white"/>
              </a:solidFill>
            </a:endParaRPr>
          </a:p>
        </p:txBody>
      </p:sp>
      <p:pic>
        <p:nvPicPr>
          <p:cNvPr id="5" name="officeArt object"/>
          <p:cNvPicPr>
            <a:picLocks noChangeAspect="1"/>
          </p:cNvPicPr>
          <p:nvPr/>
        </p:nvPicPr>
        <p:blipFill>
          <a:blip r:embed="rId3">
            <a:extLst/>
          </a:blip>
          <a:stretch>
            <a:fillRect/>
          </a:stretch>
        </p:blipFill>
        <p:spPr>
          <a:xfrm>
            <a:off x="2019869" y="1043303"/>
            <a:ext cx="7970518" cy="5711238"/>
          </a:xfrm>
          <a:prstGeom prst="rect">
            <a:avLst/>
          </a:prstGeom>
          <a:ln w="12700" cap="flat">
            <a:noFill/>
            <a:miter lim="400000"/>
          </a:ln>
          <a:effectLst/>
        </p:spPr>
      </p:pic>
    </p:spTree>
    <p:extLst>
      <p:ext uri="{BB962C8B-B14F-4D97-AF65-F5344CB8AC3E}">
        <p14:creationId xmlns:p14="http://schemas.microsoft.com/office/powerpoint/2010/main" val="42064238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9999" y="177563"/>
            <a:ext cx="9913800" cy="1074875"/>
          </a:xfrm>
        </p:spPr>
        <p:txBody>
          <a:bodyPr>
            <a:normAutofit/>
          </a:bodyPr>
          <a:lstStyle/>
          <a:p>
            <a:r>
              <a:rPr lang="en-US" sz="4400" dirty="0"/>
              <a:t>New York City</a:t>
            </a:r>
          </a:p>
        </p:txBody>
      </p:sp>
      <p:sp>
        <p:nvSpPr>
          <p:cNvPr id="4" name="Slide Number Placeholder 3"/>
          <p:cNvSpPr>
            <a:spLocks noGrp="1"/>
          </p:cNvSpPr>
          <p:nvPr>
            <p:ph type="sldNum" sz="quarter" idx="12"/>
          </p:nvPr>
        </p:nvSpPr>
        <p:spPr/>
        <p:txBody>
          <a:bodyPr/>
          <a:lstStyle/>
          <a:p>
            <a:fld id="{CE69EEE3-3703-4990-B76E-929A729607EB}" type="slidenum">
              <a:rPr lang="en-GB" smtClean="0">
                <a:solidFill>
                  <a:prstClr val="white"/>
                </a:solidFill>
              </a:rPr>
              <a:pPr/>
              <a:t>26</a:t>
            </a:fld>
            <a:endParaRPr lang="en-GB" dirty="0">
              <a:solidFill>
                <a:prstClr val="white"/>
              </a:solidFill>
            </a:endParaRPr>
          </a:p>
        </p:txBody>
      </p:sp>
      <p:pic>
        <p:nvPicPr>
          <p:cNvPr id="5" name="Picture 4"/>
          <p:cNvPicPr/>
          <p:nvPr/>
        </p:nvPicPr>
        <p:blipFill>
          <a:blip r:embed="rId3"/>
          <a:stretch>
            <a:fillRect/>
          </a:stretch>
        </p:blipFill>
        <p:spPr>
          <a:xfrm>
            <a:off x="2115404" y="1126100"/>
            <a:ext cx="8125630" cy="5042688"/>
          </a:xfrm>
          <a:prstGeom prst="rect">
            <a:avLst/>
          </a:prstGeom>
          <a:ln>
            <a:solidFill>
              <a:schemeClr val="tx1">
                <a:lumMod val="50000"/>
                <a:lumOff val="50000"/>
              </a:schemeClr>
            </a:solidFill>
          </a:ln>
        </p:spPr>
      </p:pic>
    </p:spTree>
    <p:extLst>
      <p:ext uri="{BB962C8B-B14F-4D97-AF65-F5344CB8AC3E}">
        <p14:creationId xmlns:p14="http://schemas.microsoft.com/office/powerpoint/2010/main" val="9804938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p:cNvSpPr txBox="1">
            <a:spLocks/>
          </p:cNvSpPr>
          <p:nvPr/>
        </p:nvSpPr>
        <p:spPr>
          <a:xfrm>
            <a:off x="1735182" y="47168"/>
            <a:ext cx="8721636" cy="107487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sz="4400" dirty="0"/>
              <a:t>Uganda</a:t>
            </a:r>
          </a:p>
        </p:txBody>
      </p:sp>
      <p:sp>
        <p:nvSpPr>
          <p:cNvPr id="8" name="AutoShape 9"/>
          <p:cNvSpPr>
            <a:spLocks noChangeArrowheads="1"/>
          </p:cNvSpPr>
          <p:nvPr/>
        </p:nvSpPr>
        <p:spPr bwMode="auto">
          <a:xfrm>
            <a:off x="5594143" y="2782105"/>
            <a:ext cx="6051648" cy="3240089"/>
          </a:xfrm>
          <a:prstGeom prst="roundRect">
            <a:avLst>
              <a:gd name="adj" fmla="val 3868"/>
            </a:avLst>
          </a:prstGeom>
          <a:noFill/>
          <a:ln w="25400">
            <a:solidFill>
              <a:srgbClr val="F8B046"/>
            </a:solidFill>
          </a:ln>
          <a:extLst/>
        </p:spPr>
        <p:txBody>
          <a:bodyPr wrap="square" lIns="107972" tIns="0" rIns="107972" bIns="0" anchor="ctr"/>
          <a:lstStyle/>
          <a:p>
            <a:pPr marL="85678">
              <a:lnSpc>
                <a:spcPct val="110000"/>
              </a:lnSpc>
              <a:spcAft>
                <a:spcPts val="600"/>
              </a:spcAft>
            </a:pPr>
            <a:endParaRPr lang="en-GB" sz="1799" b="1" dirty="0">
              <a:solidFill>
                <a:prstClr val="black"/>
              </a:solidFill>
              <a:ea typeface="Tahoma" pitchFamily="34" charset="0"/>
              <a:cs typeface="Tahoma" pitchFamily="34" charset="0"/>
            </a:endParaRPr>
          </a:p>
          <a:p>
            <a:pPr marL="85678">
              <a:lnSpc>
                <a:spcPct val="110000"/>
              </a:lnSpc>
              <a:spcAft>
                <a:spcPts val="600"/>
              </a:spcAft>
            </a:pPr>
            <a:r>
              <a:rPr lang="en-GB" sz="1799" b="1" dirty="0">
                <a:solidFill>
                  <a:prstClr val="black"/>
                </a:solidFill>
                <a:ea typeface="Tahoma" pitchFamily="34" charset="0"/>
                <a:cs typeface="Tahoma" pitchFamily="34" charset="0"/>
              </a:rPr>
              <a:t>Why: </a:t>
            </a:r>
            <a:r>
              <a:rPr lang="en-GB" sz="1799" dirty="0">
                <a:solidFill>
                  <a:prstClr val="black"/>
                </a:solidFill>
                <a:ea typeface="Tahoma" pitchFamily="34" charset="0"/>
                <a:cs typeface="Tahoma" pitchFamily="34" charset="0"/>
              </a:rPr>
              <a:t>hydro investments needed to meet local water and regional electricity needs</a:t>
            </a:r>
          </a:p>
          <a:p>
            <a:pPr marL="371343" indent="-285664">
              <a:lnSpc>
                <a:spcPct val="110000"/>
              </a:lnSpc>
              <a:spcAft>
                <a:spcPts val="600"/>
              </a:spcAft>
              <a:buFont typeface="Arial" pitchFamily="34" charset="0"/>
              <a:buChar char="•"/>
            </a:pPr>
            <a:r>
              <a:rPr lang="en-GB" sz="1799" dirty="0">
                <a:solidFill>
                  <a:prstClr val="black"/>
                </a:solidFill>
                <a:ea typeface="Tahoma" pitchFamily="34" charset="0"/>
                <a:cs typeface="Tahoma" pitchFamily="34" charset="0"/>
              </a:rPr>
              <a:t>Ethiopia is expanding its hydro system rapidly, potentially affecting Uganda’s hydropower investments and trade potential</a:t>
            </a:r>
          </a:p>
          <a:p>
            <a:pPr marL="371343" indent="-285664">
              <a:lnSpc>
                <a:spcPct val="110000"/>
              </a:lnSpc>
              <a:spcAft>
                <a:spcPts val="600"/>
              </a:spcAft>
              <a:buFont typeface="Arial" pitchFamily="34" charset="0"/>
              <a:buChar char="•"/>
            </a:pPr>
            <a:r>
              <a:rPr lang="en-GB" sz="1799" dirty="0">
                <a:solidFill>
                  <a:prstClr val="black"/>
                </a:solidFill>
                <a:ea typeface="Tahoma" pitchFamily="34" charset="0"/>
                <a:cs typeface="Tahoma" pitchFamily="34" charset="0"/>
              </a:rPr>
              <a:t>Climate change (with associated water withdrawals) may change overall national production potential</a:t>
            </a:r>
          </a:p>
          <a:p>
            <a:pPr marL="371343" indent="-285664">
              <a:lnSpc>
                <a:spcPct val="110000"/>
              </a:lnSpc>
              <a:spcAft>
                <a:spcPts val="600"/>
              </a:spcAft>
              <a:buFont typeface="Arial" pitchFamily="34" charset="0"/>
              <a:buChar char="•"/>
            </a:pPr>
            <a:r>
              <a:rPr lang="en-GB" sz="1799" dirty="0">
                <a:solidFill>
                  <a:prstClr val="black"/>
                </a:solidFill>
                <a:ea typeface="Tahoma" pitchFamily="34" charset="0"/>
                <a:cs typeface="Tahoma" pitchFamily="34" charset="0"/>
              </a:rPr>
              <a:t>Local water requirements, especially for agriculture, are expected to grow</a:t>
            </a:r>
          </a:p>
          <a:p>
            <a:pPr marL="371343" indent="-285664">
              <a:lnSpc>
                <a:spcPct val="110000"/>
              </a:lnSpc>
              <a:spcAft>
                <a:spcPts val="600"/>
              </a:spcAft>
              <a:buFont typeface="Arial" pitchFamily="34" charset="0"/>
              <a:buChar char="•"/>
            </a:pPr>
            <a:endParaRPr lang="en-GB" sz="1799" dirty="0">
              <a:solidFill>
                <a:prstClr val="black"/>
              </a:solidFill>
              <a:ea typeface="Tahoma" pitchFamily="34" charset="0"/>
              <a:cs typeface="Tahoma" pitchFamily="34" charset="0"/>
            </a:endParaRPr>
          </a:p>
        </p:txBody>
      </p:sp>
      <p:sp>
        <p:nvSpPr>
          <p:cNvPr id="9" name="AutoShape 9"/>
          <p:cNvSpPr>
            <a:spLocks noChangeArrowheads="1"/>
          </p:cNvSpPr>
          <p:nvPr/>
        </p:nvSpPr>
        <p:spPr bwMode="auto">
          <a:xfrm>
            <a:off x="538467" y="1624582"/>
            <a:ext cx="4523537" cy="1019388"/>
          </a:xfrm>
          <a:prstGeom prst="roundRect">
            <a:avLst>
              <a:gd name="adj" fmla="val 12646"/>
            </a:avLst>
          </a:prstGeom>
          <a:noFill/>
          <a:ln w="25400">
            <a:solidFill>
              <a:srgbClr val="F8B046"/>
            </a:solidFill>
          </a:ln>
          <a:extLst/>
        </p:spPr>
        <p:txBody>
          <a:bodyPr wrap="square" lIns="107972" tIns="0" rIns="107972" bIns="0" anchor="ctr"/>
          <a:lstStyle/>
          <a:p>
            <a:pPr>
              <a:lnSpc>
                <a:spcPct val="110000"/>
              </a:lnSpc>
              <a:spcAft>
                <a:spcPts val="600"/>
              </a:spcAft>
            </a:pPr>
            <a:r>
              <a:rPr lang="en-GB" sz="1799" b="1" dirty="0">
                <a:solidFill>
                  <a:prstClr val="black"/>
                </a:solidFill>
                <a:ea typeface="Tahoma" pitchFamily="34" charset="0"/>
                <a:cs typeface="Tahoma" pitchFamily="34" charset="0"/>
              </a:rPr>
              <a:t>Aim: </a:t>
            </a:r>
            <a:r>
              <a:rPr lang="en-GB" sz="1799" dirty="0">
                <a:solidFill>
                  <a:prstClr val="black"/>
                </a:solidFill>
                <a:ea typeface="Tahoma" pitchFamily="34" charset="0"/>
                <a:cs typeface="Tahoma" pitchFamily="34" charset="0"/>
              </a:rPr>
              <a:t>to quantify the resilience of large-scale hydro expansion using a CLEWS assessment </a:t>
            </a:r>
          </a:p>
        </p:txBody>
      </p:sp>
      <p:sp>
        <p:nvSpPr>
          <p:cNvPr id="10" name="AutoShape 9"/>
          <p:cNvSpPr>
            <a:spLocks noChangeArrowheads="1"/>
          </p:cNvSpPr>
          <p:nvPr/>
        </p:nvSpPr>
        <p:spPr bwMode="auto">
          <a:xfrm>
            <a:off x="5594126" y="1615628"/>
            <a:ext cx="6051734" cy="1019388"/>
          </a:xfrm>
          <a:prstGeom prst="roundRect">
            <a:avLst>
              <a:gd name="adj" fmla="val 12646"/>
            </a:avLst>
          </a:prstGeom>
          <a:noFill/>
          <a:ln w="25400">
            <a:solidFill>
              <a:srgbClr val="F8B046"/>
            </a:solidFill>
          </a:ln>
          <a:extLst/>
        </p:spPr>
        <p:txBody>
          <a:bodyPr wrap="square" lIns="107972" tIns="0" rIns="107972" bIns="0" anchor="ctr"/>
          <a:lstStyle/>
          <a:p>
            <a:pPr>
              <a:lnSpc>
                <a:spcPct val="110000"/>
              </a:lnSpc>
              <a:spcAft>
                <a:spcPts val="600"/>
              </a:spcAft>
            </a:pPr>
            <a:r>
              <a:rPr lang="en-GB" sz="1799" b="1" dirty="0">
                <a:solidFill>
                  <a:prstClr val="black"/>
                </a:solidFill>
                <a:ea typeface="Tahoma" pitchFamily="34" charset="0"/>
                <a:cs typeface="Tahoma" pitchFamily="34" charset="0"/>
              </a:rPr>
              <a:t>How: </a:t>
            </a:r>
            <a:r>
              <a:rPr lang="en-GB" sz="1799" dirty="0">
                <a:solidFill>
                  <a:prstClr val="black"/>
                </a:solidFill>
                <a:ea typeface="Tahoma" pitchFamily="34" charset="0"/>
                <a:cs typeface="Tahoma" pitchFamily="34" charset="0"/>
              </a:rPr>
              <a:t>by assessing global climate change, regional power expansion and local demands, a CLEWS approach may provide new insights</a:t>
            </a:r>
          </a:p>
        </p:txBody>
      </p:sp>
      <p:sp>
        <p:nvSpPr>
          <p:cNvPr id="16" name="AutoShape 9"/>
          <p:cNvSpPr>
            <a:spLocks noChangeArrowheads="1"/>
          </p:cNvSpPr>
          <p:nvPr/>
        </p:nvSpPr>
        <p:spPr bwMode="auto">
          <a:xfrm>
            <a:off x="538467" y="2775838"/>
            <a:ext cx="4523536" cy="3240089"/>
          </a:xfrm>
          <a:prstGeom prst="roundRect">
            <a:avLst>
              <a:gd name="adj" fmla="val 5652"/>
            </a:avLst>
          </a:prstGeom>
          <a:noFill/>
          <a:ln w="25400">
            <a:solidFill>
              <a:srgbClr val="F8B046"/>
            </a:solidFill>
          </a:ln>
          <a:extLst/>
        </p:spPr>
        <p:txBody>
          <a:bodyPr wrap="square" lIns="107972" tIns="0" rIns="107972" bIns="0" anchor="t"/>
          <a:lstStyle/>
          <a:p>
            <a:pPr>
              <a:lnSpc>
                <a:spcPct val="110000"/>
              </a:lnSpc>
              <a:spcAft>
                <a:spcPts val="600"/>
              </a:spcAft>
            </a:pPr>
            <a:r>
              <a:rPr lang="en-GB" sz="1799" b="1" dirty="0">
                <a:solidFill>
                  <a:prstClr val="black"/>
                </a:solidFill>
                <a:ea typeface="Tahoma" pitchFamily="34" charset="0"/>
                <a:cs typeface="Tahoma" pitchFamily="34" charset="0"/>
              </a:rPr>
              <a:t>Where: </a:t>
            </a:r>
            <a:r>
              <a:rPr lang="en-GB" sz="1799" dirty="0">
                <a:solidFill>
                  <a:prstClr val="black"/>
                </a:solidFill>
                <a:ea typeface="Tahoma" pitchFamily="34" charset="0"/>
                <a:cs typeface="Tahoma" pitchFamily="34" charset="0"/>
              </a:rPr>
              <a:t>Uganda</a:t>
            </a:r>
          </a:p>
        </p:txBody>
      </p:sp>
      <p:pic>
        <p:nvPicPr>
          <p:cNvPr id="17" name="Picture 16"/>
          <p:cNvPicPr>
            <a:picLocks noChangeAspect="1"/>
          </p:cNvPicPr>
          <p:nvPr/>
        </p:nvPicPr>
        <p:blipFill>
          <a:blip r:embed="rId3" cstate="print"/>
          <a:stretch>
            <a:fillRect/>
          </a:stretch>
        </p:blipFill>
        <p:spPr>
          <a:xfrm>
            <a:off x="665208" y="2891481"/>
            <a:ext cx="4092143" cy="2915652"/>
          </a:xfrm>
          <a:prstGeom prst="rect">
            <a:avLst/>
          </a:prstGeom>
        </p:spPr>
      </p:pic>
    </p:spTree>
    <p:extLst>
      <p:ext uri="{BB962C8B-B14F-4D97-AF65-F5344CB8AC3E}">
        <p14:creationId xmlns:p14="http://schemas.microsoft.com/office/powerpoint/2010/main" val="1786966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bg/>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animBg="1"/>
      <p:bldP spid="10" grpId="0" animBg="1"/>
    </p:bld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p:cNvSpPr txBox="1">
            <a:spLocks/>
          </p:cNvSpPr>
          <p:nvPr/>
        </p:nvSpPr>
        <p:spPr>
          <a:xfrm>
            <a:off x="1735182" y="47168"/>
            <a:ext cx="8721636" cy="107487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sz="4400" dirty="0"/>
              <a:t>Uganda</a:t>
            </a:r>
          </a:p>
        </p:txBody>
      </p:sp>
      <p:sp>
        <p:nvSpPr>
          <p:cNvPr id="18" name="Content Placeholder 6"/>
          <p:cNvSpPr txBox="1">
            <a:spLocks/>
          </p:cNvSpPr>
          <p:nvPr/>
        </p:nvSpPr>
        <p:spPr>
          <a:xfrm>
            <a:off x="599607" y="1573967"/>
            <a:ext cx="11121337" cy="5051685"/>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spcAft>
                <a:spcPts val="600"/>
              </a:spcAft>
            </a:pPr>
            <a:r>
              <a:rPr lang="en-US" sz="2800" dirty="0"/>
              <a:t>Resilience of African energy infrastructure to climate change: </a:t>
            </a:r>
            <a:br>
              <a:rPr lang="en-US" sz="2800" dirty="0"/>
            </a:br>
            <a:r>
              <a:rPr lang="en-US" sz="2800" dirty="0"/>
              <a:t>Uganda as part of the East African Power Pool </a:t>
            </a:r>
          </a:p>
          <a:p>
            <a:pPr algn="l">
              <a:spcAft>
                <a:spcPts val="600"/>
              </a:spcAft>
            </a:pPr>
            <a:endParaRPr lang="en-US" sz="2800" dirty="0"/>
          </a:p>
        </p:txBody>
      </p:sp>
      <p:sp>
        <p:nvSpPr>
          <p:cNvPr id="3" name="TextBox 2"/>
          <p:cNvSpPr txBox="1"/>
          <p:nvPr/>
        </p:nvSpPr>
        <p:spPr>
          <a:xfrm>
            <a:off x="1858218" y="2569504"/>
            <a:ext cx="3043910" cy="461665"/>
          </a:xfrm>
          <a:prstGeom prst="rect">
            <a:avLst/>
          </a:prstGeom>
          <a:noFill/>
        </p:spPr>
        <p:txBody>
          <a:bodyPr wrap="none" rtlCol="0">
            <a:spAutoFit/>
          </a:bodyPr>
          <a:lstStyle/>
          <a:p>
            <a:r>
              <a:rPr lang="en-CA" sz="2400" b="1" dirty="0">
                <a:solidFill>
                  <a:schemeClr val="tx1">
                    <a:lumMod val="50000"/>
                    <a:lumOff val="50000"/>
                  </a:schemeClr>
                </a:solidFill>
              </a:rPr>
              <a:t>Net electricity imports</a:t>
            </a:r>
          </a:p>
        </p:txBody>
      </p:sp>
      <p:pic>
        <p:nvPicPr>
          <p:cNvPr id="4" name="Picture 3"/>
          <p:cNvPicPr>
            <a:picLocks noChangeAspect="1"/>
          </p:cNvPicPr>
          <p:nvPr/>
        </p:nvPicPr>
        <p:blipFill>
          <a:blip r:embed="rId3"/>
          <a:stretch>
            <a:fillRect/>
          </a:stretch>
        </p:blipFill>
        <p:spPr>
          <a:xfrm>
            <a:off x="211300" y="3031169"/>
            <a:ext cx="5400000" cy="3355065"/>
          </a:xfrm>
          <a:prstGeom prst="rect">
            <a:avLst/>
          </a:prstGeom>
        </p:spPr>
      </p:pic>
      <p:pic>
        <p:nvPicPr>
          <p:cNvPr id="5" name="Picture 4"/>
          <p:cNvPicPr>
            <a:picLocks noChangeAspect="1"/>
          </p:cNvPicPr>
          <p:nvPr/>
        </p:nvPicPr>
        <p:blipFill>
          <a:blip r:embed="rId4"/>
          <a:stretch>
            <a:fillRect/>
          </a:stretch>
        </p:blipFill>
        <p:spPr>
          <a:xfrm>
            <a:off x="6502868" y="3031169"/>
            <a:ext cx="5400000" cy="3336176"/>
          </a:xfrm>
          <a:prstGeom prst="rect">
            <a:avLst/>
          </a:prstGeom>
        </p:spPr>
      </p:pic>
      <p:sp>
        <p:nvSpPr>
          <p:cNvPr id="10" name="TextBox 9"/>
          <p:cNvSpPr txBox="1"/>
          <p:nvPr/>
        </p:nvSpPr>
        <p:spPr>
          <a:xfrm>
            <a:off x="6681921" y="2569504"/>
            <a:ext cx="5041893" cy="461665"/>
          </a:xfrm>
          <a:prstGeom prst="rect">
            <a:avLst/>
          </a:prstGeom>
          <a:noFill/>
        </p:spPr>
        <p:txBody>
          <a:bodyPr wrap="none" rtlCol="0">
            <a:spAutoFit/>
          </a:bodyPr>
          <a:lstStyle/>
          <a:p>
            <a:r>
              <a:rPr lang="en-CA" sz="2400" b="1" dirty="0">
                <a:solidFill>
                  <a:schemeClr val="tx1">
                    <a:lumMod val="50000"/>
                    <a:lumOff val="50000"/>
                  </a:schemeClr>
                </a:solidFill>
              </a:rPr>
              <a:t>Average costs of electricity generation</a:t>
            </a:r>
          </a:p>
        </p:txBody>
      </p:sp>
    </p:spTree>
    <p:extLst>
      <p:ext uri="{BB962C8B-B14F-4D97-AF65-F5344CB8AC3E}">
        <p14:creationId xmlns:p14="http://schemas.microsoft.com/office/powerpoint/2010/main" val="6355615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txBox="1">
            <a:spLocks/>
          </p:cNvSpPr>
          <p:nvPr/>
        </p:nvSpPr>
        <p:spPr>
          <a:xfrm>
            <a:off x="1735182" y="47168"/>
            <a:ext cx="8721636" cy="107487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sz="4400" dirty="0"/>
              <a:t>Sava River Basin</a:t>
            </a:r>
          </a:p>
        </p:txBody>
      </p:sp>
      <p:sp>
        <p:nvSpPr>
          <p:cNvPr id="7" name="AutoShape 9"/>
          <p:cNvSpPr>
            <a:spLocks noChangeArrowheads="1"/>
          </p:cNvSpPr>
          <p:nvPr/>
        </p:nvSpPr>
        <p:spPr bwMode="auto">
          <a:xfrm>
            <a:off x="538467" y="1624582"/>
            <a:ext cx="4523537" cy="1019388"/>
          </a:xfrm>
          <a:prstGeom prst="roundRect">
            <a:avLst>
              <a:gd name="adj" fmla="val 12646"/>
            </a:avLst>
          </a:prstGeom>
          <a:noFill/>
          <a:ln w="25400">
            <a:solidFill>
              <a:srgbClr val="F8B046"/>
            </a:solidFill>
          </a:ln>
          <a:extLst/>
        </p:spPr>
        <p:txBody>
          <a:bodyPr wrap="square" lIns="107972" tIns="0" rIns="107972" bIns="0" anchor="ctr"/>
          <a:lstStyle/>
          <a:p>
            <a:pPr>
              <a:lnSpc>
                <a:spcPct val="110000"/>
              </a:lnSpc>
              <a:spcAft>
                <a:spcPts val="600"/>
              </a:spcAft>
            </a:pPr>
            <a:r>
              <a:rPr lang="en-GB" sz="1799" b="1" dirty="0">
                <a:solidFill>
                  <a:prstClr val="black"/>
                </a:solidFill>
                <a:ea typeface="Tahoma" pitchFamily="34" charset="0"/>
                <a:cs typeface="Tahoma" pitchFamily="34" charset="0"/>
              </a:rPr>
              <a:t>Aim: </a:t>
            </a:r>
            <a:r>
              <a:rPr lang="en-GB" sz="1799" dirty="0">
                <a:solidFill>
                  <a:prstClr val="black"/>
                </a:solidFill>
                <a:ea typeface="Tahoma" pitchFamily="34" charset="0"/>
                <a:cs typeface="Tahoma" pitchFamily="34" charset="0"/>
              </a:rPr>
              <a:t>to assess water, energy and agriculture at a subregional level in a transboundary river basin context</a:t>
            </a:r>
          </a:p>
        </p:txBody>
      </p:sp>
      <p:pic>
        <p:nvPicPr>
          <p:cNvPr id="8" name="Picture 2" descr="C:\Users\Admin\Dropbox\SAVA RIVER BASIN THESIS\SRB LITERATURE\SRB map (main rivers).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36022" y="1309400"/>
            <a:ext cx="5904685" cy="4581073"/>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5885291" y="5818379"/>
            <a:ext cx="5868088" cy="523220"/>
          </a:xfrm>
          <a:prstGeom prst="rect">
            <a:avLst/>
          </a:prstGeom>
          <a:noFill/>
        </p:spPr>
        <p:txBody>
          <a:bodyPr wrap="square" rtlCol="0">
            <a:spAutoFit/>
          </a:bodyPr>
          <a:lstStyle/>
          <a:p>
            <a:pPr algn="ctr"/>
            <a:r>
              <a:rPr lang="sv-SE" sz="1400" dirty="0"/>
              <a:t>Source: United Nations Economic Commission for Europé (2011). Se</a:t>
            </a:r>
            <a:r>
              <a:rPr lang="sv-SE" sz="1400" i="1" dirty="0"/>
              <a:t>cond Assessment of Transboundary Rivers, Lakes and Groundwaters.</a:t>
            </a:r>
          </a:p>
        </p:txBody>
      </p:sp>
      <p:sp>
        <p:nvSpPr>
          <p:cNvPr id="10" name="TextBox 9"/>
          <p:cNvSpPr txBox="1"/>
          <p:nvPr/>
        </p:nvSpPr>
        <p:spPr>
          <a:xfrm>
            <a:off x="550942" y="3187439"/>
            <a:ext cx="4511061" cy="2030428"/>
          </a:xfrm>
          <a:prstGeom prst="rect">
            <a:avLst/>
          </a:prstGeom>
          <a:noFill/>
        </p:spPr>
        <p:txBody>
          <a:bodyPr wrap="square" rtlCol="0">
            <a:spAutoFit/>
          </a:bodyPr>
          <a:lstStyle/>
          <a:p>
            <a:r>
              <a:rPr lang="en-US" sz="1799" dirty="0"/>
              <a:t>Main issues:</a:t>
            </a:r>
          </a:p>
          <a:p>
            <a:endParaRPr lang="en-US" sz="1799" dirty="0"/>
          </a:p>
          <a:p>
            <a:pPr marL="285664" indent="-285664">
              <a:buFontTx/>
              <a:buChar char="-"/>
            </a:pPr>
            <a:r>
              <a:rPr lang="en-US" sz="1799" dirty="0"/>
              <a:t>Hydropower expansion versus climate change and competing demand from agriculture (irrigation)</a:t>
            </a:r>
          </a:p>
          <a:p>
            <a:pPr marL="285664" indent="-285664">
              <a:buFontTx/>
              <a:buChar char="-"/>
            </a:pPr>
            <a:endParaRPr lang="en-US" sz="1799" dirty="0"/>
          </a:p>
          <a:p>
            <a:pPr marL="285664" indent="-285664">
              <a:buFontTx/>
              <a:buChar char="-"/>
            </a:pPr>
            <a:r>
              <a:rPr lang="en-US" sz="1799" dirty="0"/>
              <a:t>Electricity trade and water consumption</a:t>
            </a:r>
          </a:p>
        </p:txBody>
      </p:sp>
    </p:spTree>
    <p:extLst>
      <p:ext uri="{BB962C8B-B14F-4D97-AF65-F5344CB8AC3E}">
        <p14:creationId xmlns:p14="http://schemas.microsoft.com/office/powerpoint/2010/main" val="13215278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86222" y="2423802"/>
            <a:ext cx="8799460" cy="769441"/>
          </a:xfrm>
          <a:prstGeom prst="rect">
            <a:avLst/>
          </a:prstGeom>
        </p:spPr>
        <p:txBody>
          <a:bodyPr wrap="square">
            <a:spAutoFit/>
          </a:bodyPr>
          <a:lstStyle/>
          <a:p>
            <a:pPr algn="ctr"/>
            <a:r>
              <a:rPr lang="sv-SE" sz="4400" dirty="0">
                <a:latin typeface="+mj-lt"/>
              </a:rPr>
              <a:t>4. CLEWS case studies</a:t>
            </a:r>
            <a:endParaRPr lang="en-US" sz="4400" dirty="0">
              <a:latin typeface="+mj-lt"/>
            </a:endParaRPr>
          </a:p>
        </p:txBody>
      </p:sp>
    </p:spTree>
    <p:extLst>
      <p:ext uri="{BB962C8B-B14F-4D97-AF65-F5344CB8AC3E}">
        <p14:creationId xmlns:p14="http://schemas.microsoft.com/office/powerpoint/2010/main" val="34681229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txBox="1">
            <a:spLocks/>
          </p:cNvSpPr>
          <p:nvPr/>
        </p:nvSpPr>
        <p:spPr>
          <a:xfrm>
            <a:off x="887628" y="47168"/>
            <a:ext cx="10416745" cy="107487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sz="4400" dirty="0"/>
              <a:t>Sava River Basin: water for thermal cooling</a:t>
            </a:r>
          </a:p>
        </p:txBody>
      </p:sp>
      <p:pic>
        <p:nvPicPr>
          <p:cNvPr id="7" name="Picture 6"/>
          <p:cNvPicPr>
            <a:picLocks noChangeAspect="1"/>
          </p:cNvPicPr>
          <p:nvPr/>
        </p:nvPicPr>
        <p:blipFill>
          <a:blip r:embed="rId3" cstate="print"/>
          <a:stretch>
            <a:fillRect/>
          </a:stretch>
        </p:blipFill>
        <p:spPr>
          <a:xfrm>
            <a:off x="5721727" y="1742684"/>
            <a:ext cx="6255734" cy="3783710"/>
          </a:xfrm>
          <a:prstGeom prst="rect">
            <a:avLst/>
          </a:prstGeom>
        </p:spPr>
      </p:pic>
      <p:pic>
        <p:nvPicPr>
          <p:cNvPr id="8" name="Picture 7"/>
          <p:cNvPicPr>
            <a:picLocks noChangeAspect="1"/>
          </p:cNvPicPr>
          <p:nvPr/>
        </p:nvPicPr>
        <p:blipFill>
          <a:blip r:embed="rId4" cstate="print"/>
          <a:stretch>
            <a:fillRect/>
          </a:stretch>
        </p:blipFill>
        <p:spPr>
          <a:xfrm>
            <a:off x="104561" y="1686568"/>
            <a:ext cx="5617166" cy="3895942"/>
          </a:xfrm>
          <a:prstGeom prst="rect">
            <a:avLst/>
          </a:prstGeom>
        </p:spPr>
      </p:pic>
    </p:spTree>
    <p:extLst>
      <p:ext uri="{BB962C8B-B14F-4D97-AF65-F5344CB8AC3E}">
        <p14:creationId xmlns:p14="http://schemas.microsoft.com/office/powerpoint/2010/main" val="11489809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txBox="1">
            <a:spLocks/>
          </p:cNvSpPr>
          <p:nvPr/>
        </p:nvSpPr>
        <p:spPr>
          <a:xfrm>
            <a:off x="887628" y="380800"/>
            <a:ext cx="10416745" cy="107487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sz="4400" dirty="0"/>
              <a:t>Sava River Basin: cooling requirements and electricity trade</a:t>
            </a:r>
          </a:p>
        </p:txBody>
      </p:sp>
      <p:sp>
        <p:nvSpPr>
          <p:cNvPr id="5" name="TextBox 4"/>
          <p:cNvSpPr txBox="1"/>
          <p:nvPr/>
        </p:nvSpPr>
        <p:spPr>
          <a:xfrm>
            <a:off x="612586" y="2581113"/>
            <a:ext cx="5213112" cy="2030428"/>
          </a:xfrm>
          <a:prstGeom prst="rect">
            <a:avLst/>
          </a:prstGeom>
          <a:noFill/>
        </p:spPr>
        <p:txBody>
          <a:bodyPr wrap="square" rtlCol="0">
            <a:spAutoFit/>
          </a:bodyPr>
          <a:lstStyle/>
          <a:p>
            <a:r>
              <a:rPr lang="en-US" sz="1799" b="1" dirty="0"/>
              <a:t>Trade impact on water consumption for cooling from thermal power plants:</a:t>
            </a:r>
          </a:p>
          <a:p>
            <a:endParaRPr lang="en-US" sz="1799" dirty="0"/>
          </a:p>
          <a:p>
            <a:r>
              <a:rPr lang="en-US" sz="1799" dirty="0"/>
              <a:t>Higher levels of exports imply more generation by fossil fuel-based technologies, especially coal, which is a domestic resource (Bosnia and Herzegovina, Serbia and Slovenia).</a:t>
            </a: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25698" y="1685100"/>
            <a:ext cx="6243478" cy="4098722"/>
          </a:xfrm>
          <a:prstGeom prst="rect">
            <a:avLst/>
          </a:prstGeom>
        </p:spPr>
      </p:pic>
    </p:spTree>
    <p:extLst>
      <p:ext uri="{BB962C8B-B14F-4D97-AF65-F5344CB8AC3E}">
        <p14:creationId xmlns:p14="http://schemas.microsoft.com/office/powerpoint/2010/main" val="23404285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txBox="1">
            <a:spLocks/>
          </p:cNvSpPr>
          <p:nvPr/>
        </p:nvSpPr>
        <p:spPr>
          <a:xfrm>
            <a:off x="1735182" y="47168"/>
            <a:ext cx="8721636" cy="107487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sz="4400" dirty="0"/>
              <a:t>Closing remarks</a:t>
            </a:r>
          </a:p>
        </p:txBody>
      </p:sp>
      <p:sp>
        <p:nvSpPr>
          <p:cNvPr id="7" name="Content Placeholder 6"/>
          <p:cNvSpPr txBox="1">
            <a:spLocks/>
          </p:cNvSpPr>
          <p:nvPr/>
        </p:nvSpPr>
        <p:spPr>
          <a:xfrm>
            <a:off x="1135380" y="1255677"/>
            <a:ext cx="10218420" cy="5369975"/>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spcAft>
                <a:spcPts val="600"/>
              </a:spcAft>
            </a:pPr>
            <a:r>
              <a:rPr lang="en-US" sz="2800" dirty="0"/>
              <a:t>CLEWS studies cannot assess all relevant issues:</a:t>
            </a:r>
          </a:p>
          <a:p>
            <a:pPr marL="342900" indent="-342900" algn="l">
              <a:spcAft>
                <a:spcPts val="600"/>
              </a:spcAft>
              <a:buFont typeface="Arial" panose="020B0604020202020204" pitchFamily="34" charset="0"/>
              <a:buChar char="•"/>
            </a:pPr>
            <a:r>
              <a:rPr lang="en-US" dirty="0"/>
              <a:t>Quantification and valuation of ecosystem services to assess the impact of cropping practices on the loss of biodiversity</a:t>
            </a:r>
          </a:p>
          <a:p>
            <a:pPr marL="342900" indent="-342900" algn="l">
              <a:spcAft>
                <a:spcPts val="600"/>
              </a:spcAft>
              <a:buFont typeface="Arial" panose="020B0604020202020204" pitchFamily="34" charset="0"/>
              <a:buChar char="•"/>
            </a:pPr>
            <a:r>
              <a:rPr lang="en-US" dirty="0"/>
              <a:t>The expansion of agriculture into natural habitats and the adoption of monoculture</a:t>
            </a:r>
          </a:p>
          <a:p>
            <a:pPr marL="800100" lvl="1" indent="-342900" algn="l">
              <a:spcAft>
                <a:spcPts val="600"/>
              </a:spcAft>
              <a:buFont typeface="Arial" panose="020B0604020202020204" pitchFamily="34" charset="0"/>
              <a:buChar char="•"/>
            </a:pPr>
            <a:r>
              <a:rPr lang="en-US" dirty="0"/>
              <a:t>May have an impact on biodiversity and ecosystem services, which, in turn, may lead to adverse effects on freshwater resources, soil health and climate variability</a:t>
            </a:r>
          </a:p>
          <a:p>
            <a:pPr algn="l">
              <a:spcAft>
                <a:spcPts val="600"/>
              </a:spcAft>
            </a:pPr>
            <a:r>
              <a:rPr lang="en-US" dirty="0"/>
              <a:t>CLEWS models help integrated planning at the local and national levels by providing important insights on interlinkages, but cannot foretell the future</a:t>
            </a:r>
          </a:p>
          <a:p>
            <a:pPr marL="342900" indent="-342900" algn="l">
              <a:spcAft>
                <a:spcPts val="600"/>
              </a:spcAft>
              <a:buFont typeface="Arial" panose="020B0604020202020204" pitchFamily="34" charset="0"/>
              <a:buChar char="•"/>
            </a:pPr>
            <a:r>
              <a:rPr lang="en-US" dirty="0"/>
              <a:t>Decisions have to be made by governments and business without a full comprehension of all relevant interlinkages and possible consequences; tools are being designed that inform possible options</a:t>
            </a:r>
          </a:p>
        </p:txBody>
      </p:sp>
    </p:spTree>
    <p:extLst>
      <p:ext uri="{BB962C8B-B14F-4D97-AF65-F5344CB8AC3E}">
        <p14:creationId xmlns:p14="http://schemas.microsoft.com/office/powerpoint/2010/main" val="27050392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30442" y="2406315"/>
            <a:ext cx="10441448" cy="523220"/>
          </a:xfrm>
          <a:prstGeom prst="rect">
            <a:avLst/>
          </a:prstGeom>
          <a:noFill/>
        </p:spPr>
        <p:txBody>
          <a:bodyPr wrap="none" rtlCol="0">
            <a:spAutoFit/>
          </a:bodyPr>
          <a:lstStyle/>
          <a:p>
            <a:r>
              <a:rPr lang="en-CA" sz="2800" dirty="0"/>
              <a:t>http://un-desa-modelling.github.io/clews-mauritius-visualisation/dist/</a:t>
            </a:r>
          </a:p>
        </p:txBody>
      </p:sp>
    </p:spTree>
    <p:extLst>
      <p:ext uri="{BB962C8B-B14F-4D97-AF65-F5344CB8AC3E}">
        <p14:creationId xmlns:p14="http://schemas.microsoft.com/office/powerpoint/2010/main" val="41743834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txBox="1">
            <a:spLocks/>
          </p:cNvSpPr>
          <p:nvPr/>
        </p:nvSpPr>
        <p:spPr>
          <a:xfrm>
            <a:off x="1735182" y="47168"/>
            <a:ext cx="8721636" cy="107487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sz="4400" dirty="0"/>
              <a:t>Applicability</a:t>
            </a:r>
          </a:p>
        </p:txBody>
      </p:sp>
      <p:sp>
        <p:nvSpPr>
          <p:cNvPr id="7" name="Content Placeholder 6"/>
          <p:cNvSpPr txBox="1">
            <a:spLocks/>
          </p:cNvSpPr>
          <p:nvPr/>
        </p:nvSpPr>
        <p:spPr>
          <a:xfrm>
            <a:off x="1135380" y="1255677"/>
            <a:ext cx="10218420" cy="546579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spcAft>
                <a:spcPts val="600"/>
              </a:spcAft>
            </a:pPr>
            <a:r>
              <a:rPr lang="en-US" sz="2500" dirty="0"/>
              <a:t>The model architecture has been designed to serve planners and decision makers in developing countries. </a:t>
            </a:r>
          </a:p>
          <a:p>
            <a:pPr marL="342900" indent="-342900" algn="l">
              <a:lnSpc>
                <a:spcPts val="2500"/>
              </a:lnSpc>
              <a:spcBef>
                <a:spcPts val="600"/>
              </a:spcBef>
              <a:spcAft>
                <a:spcPts val="600"/>
              </a:spcAft>
              <a:buFont typeface="Wingdings" panose="05000000000000000000" pitchFamily="2" charset="2"/>
              <a:buChar char="§"/>
            </a:pPr>
            <a:r>
              <a:rPr lang="en-US" sz="2500" dirty="0"/>
              <a:t>Once properly calibrated, a national or regional CLEWS model calculates the resource and service requirements to meet socioeconomic goals—such as national SDG priorities—in a growing economy. </a:t>
            </a:r>
          </a:p>
          <a:p>
            <a:pPr marL="342900" indent="-342900" algn="l">
              <a:lnSpc>
                <a:spcPts val="2500"/>
              </a:lnSpc>
              <a:spcBef>
                <a:spcPts val="600"/>
              </a:spcBef>
              <a:spcAft>
                <a:spcPts val="600"/>
              </a:spcAft>
              <a:buFont typeface="Wingdings" panose="05000000000000000000" pitchFamily="2" charset="2"/>
              <a:buChar char="§"/>
            </a:pPr>
            <a:r>
              <a:rPr lang="en-US" sz="2500" dirty="0"/>
              <a:t>It allows simulations of interactions within the CLEWS system to meet energy, water and food-related service demands.</a:t>
            </a:r>
          </a:p>
          <a:p>
            <a:pPr marL="342900" indent="-342900" algn="l">
              <a:lnSpc>
                <a:spcPts val="2500"/>
              </a:lnSpc>
              <a:spcBef>
                <a:spcPts val="600"/>
              </a:spcBef>
              <a:spcAft>
                <a:spcPts val="600"/>
              </a:spcAft>
              <a:buFont typeface="Wingdings" panose="05000000000000000000" pitchFamily="2" charset="2"/>
              <a:buChar char="§"/>
            </a:pPr>
            <a:r>
              <a:rPr lang="en-US" sz="2500" dirty="0"/>
              <a:t>Constraints imposed by the physical and economic environments are taken into consideration, for instance:</a:t>
            </a:r>
          </a:p>
          <a:p>
            <a:pPr marL="800100" lvl="1" indent="-342900" algn="l">
              <a:lnSpc>
                <a:spcPts val="2000"/>
              </a:lnSpc>
              <a:spcBef>
                <a:spcPts val="0"/>
              </a:spcBef>
              <a:spcAft>
                <a:spcPts val="600"/>
              </a:spcAft>
              <a:buFont typeface="Arial" panose="020B0604020202020204" pitchFamily="34" charset="0"/>
              <a:buChar char="•"/>
            </a:pPr>
            <a:r>
              <a:rPr lang="en-US" dirty="0"/>
              <a:t>Arable land availability and agricultural production</a:t>
            </a:r>
          </a:p>
          <a:p>
            <a:pPr marL="800100" lvl="1" indent="-342900" algn="l">
              <a:lnSpc>
                <a:spcPts val="2000"/>
              </a:lnSpc>
              <a:spcBef>
                <a:spcPts val="0"/>
              </a:spcBef>
              <a:spcAft>
                <a:spcPts val="600"/>
              </a:spcAft>
              <a:buFont typeface="Arial" panose="020B0604020202020204" pitchFamily="34" charset="0"/>
              <a:buChar char="•"/>
            </a:pPr>
            <a:r>
              <a:rPr lang="en-US" dirty="0"/>
              <a:t>Energy resources (renewable and exhaustible) within the country</a:t>
            </a:r>
          </a:p>
          <a:p>
            <a:pPr marL="800100" lvl="1" indent="-342900" algn="l">
              <a:lnSpc>
                <a:spcPts val="2000"/>
              </a:lnSpc>
              <a:spcBef>
                <a:spcPts val="0"/>
              </a:spcBef>
              <a:spcAft>
                <a:spcPts val="600"/>
              </a:spcAft>
              <a:buFont typeface="Arial" panose="020B0604020202020204" pitchFamily="34" charset="0"/>
              <a:buChar char="•"/>
            </a:pPr>
            <a:r>
              <a:rPr lang="en-GB" dirty="0"/>
              <a:t>Freshwater availability</a:t>
            </a:r>
          </a:p>
          <a:p>
            <a:pPr marL="800100" lvl="1" indent="-342900" algn="l">
              <a:lnSpc>
                <a:spcPts val="2000"/>
              </a:lnSpc>
              <a:spcBef>
                <a:spcPts val="0"/>
              </a:spcBef>
              <a:spcAft>
                <a:spcPts val="600"/>
              </a:spcAft>
              <a:buFont typeface="Arial" panose="020B0604020202020204" pitchFamily="34" charset="0"/>
              <a:buChar char="•"/>
            </a:pPr>
            <a:r>
              <a:rPr lang="en-GB" dirty="0"/>
              <a:t>Environmental constraints</a:t>
            </a:r>
          </a:p>
          <a:p>
            <a:pPr marL="800100" lvl="1" indent="-342900" algn="l">
              <a:lnSpc>
                <a:spcPts val="2000"/>
              </a:lnSpc>
              <a:spcBef>
                <a:spcPts val="0"/>
              </a:spcBef>
              <a:spcAft>
                <a:spcPts val="600"/>
              </a:spcAft>
              <a:buFont typeface="Arial" panose="020B0604020202020204" pitchFamily="34" charset="0"/>
              <a:buChar char="•"/>
            </a:pPr>
            <a:r>
              <a:rPr lang="en-GB" dirty="0"/>
              <a:t>Access to capital</a:t>
            </a:r>
          </a:p>
          <a:p>
            <a:pPr marL="800100" lvl="1" indent="-342900" algn="l">
              <a:lnSpc>
                <a:spcPts val="2000"/>
              </a:lnSpc>
              <a:spcBef>
                <a:spcPts val="0"/>
              </a:spcBef>
              <a:spcAft>
                <a:spcPts val="600"/>
              </a:spcAft>
              <a:buFont typeface="Arial" panose="020B0604020202020204" pitchFamily="34" charset="0"/>
              <a:buChar char="•"/>
            </a:pPr>
            <a:r>
              <a:rPr lang="en-GB" dirty="0"/>
              <a:t>Energy and/or food security</a:t>
            </a:r>
          </a:p>
        </p:txBody>
      </p:sp>
    </p:spTree>
    <p:extLst>
      <p:ext uri="{BB962C8B-B14F-4D97-AF65-F5344CB8AC3E}">
        <p14:creationId xmlns:p14="http://schemas.microsoft.com/office/powerpoint/2010/main" val="3682097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txBox="1">
            <a:spLocks/>
          </p:cNvSpPr>
          <p:nvPr/>
        </p:nvSpPr>
        <p:spPr>
          <a:xfrm>
            <a:off x="864524" y="47168"/>
            <a:ext cx="11097626" cy="107487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sz="4400" dirty="0"/>
              <a:t>Possible CLEWS utilization</a:t>
            </a:r>
            <a:endParaRPr lang="en-GB" sz="4400" dirty="0">
              <a:solidFill>
                <a:srgbClr val="FF0000"/>
              </a:solidFill>
            </a:endParaRPr>
          </a:p>
        </p:txBody>
      </p:sp>
      <p:sp>
        <p:nvSpPr>
          <p:cNvPr id="7" name="Content Placeholder 6"/>
          <p:cNvSpPr txBox="1">
            <a:spLocks/>
          </p:cNvSpPr>
          <p:nvPr/>
        </p:nvSpPr>
        <p:spPr>
          <a:xfrm>
            <a:off x="284813" y="1255677"/>
            <a:ext cx="11677337" cy="546579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spcAft>
                <a:spcPts val="600"/>
              </a:spcAft>
            </a:pPr>
            <a:r>
              <a:rPr lang="en-US" sz="1900" dirty="0"/>
              <a:t>The model architecture has been designed to serve planners and decision makers in developing countries. </a:t>
            </a:r>
          </a:p>
          <a:p>
            <a:pPr marL="342900" indent="-342900" algn="l">
              <a:spcAft>
                <a:spcPts val="600"/>
              </a:spcAft>
              <a:buFont typeface="Arial" panose="020B0604020202020204" pitchFamily="34" charset="0"/>
              <a:buChar char="•"/>
            </a:pPr>
            <a:r>
              <a:rPr lang="en-US" sz="1900" b="1" dirty="0"/>
              <a:t>Decision-making: </a:t>
            </a:r>
            <a:r>
              <a:rPr lang="en-US" sz="1900" dirty="0"/>
              <a:t>Assist decision and policymakers in assessing options in terms of their likely impacts on the broad CLEWS system and transparently evaluate the trade-offs associated with different options. </a:t>
            </a:r>
          </a:p>
          <a:p>
            <a:pPr marL="342900" indent="-342900" algn="l">
              <a:spcAft>
                <a:spcPts val="600"/>
              </a:spcAft>
              <a:buFont typeface="Arial" panose="020B0604020202020204" pitchFamily="34" charset="0"/>
              <a:buChar char="•"/>
            </a:pPr>
            <a:r>
              <a:rPr lang="en-US" sz="1900" b="1" dirty="0"/>
              <a:t>Policy assessments: </a:t>
            </a:r>
            <a:r>
              <a:rPr lang="en-US" sz="1900" dirty="0"/>
              <a:t>Ensure that policies are as cost-effective as possible. If multiple objectives can be achieved by a comprehensive policy, it may advance development more effectively than policies focused separately on single objectives.</a:t>
            </a:r>
          </a:p>
          <a:p>
            <a:pPr marL="342900" indent="-342900" algn="l">
              <a:spcAft>
                <a:spcPts val="600"/>
              </a:spcAft>
              <a:buFont typeface="Arial" panose="020B0604020202020204" pitchFamily="34" charset="0"/>
              <a:buChar char="•"/>
            </a:pPr>
            <a:r>
              <a:rPr lang="en-US" sz="1900" b="1" dirty="0"/>
              <a:t>Facilitating policy harmonization and integration: </a:t>
            </a:r>
            <a:r>
              <a:rPr lang="en-US" sz="1900" dirty="0"/>
              <a:t>A CLEWS tool would help identify potentially conflicting policies, for example, electricity subsidies that accelerate aquifer depletion, which in turns leads to greater electricity use and subsidy requirements. </a:t>
            </a:r>
          </a:p>
          <a:p>
            <a:pPr marL="342900" indent="-342900" algn="l">
              <a:spcAft>
                <a:spcPts val="600"/>
              </a:spcAft>
              <a:buFont typeface="Arial" panose="020B0604020202020204" pitchFamily="34" charset="0"/>
              <a:buChar char="•"/>
            </a:pPr>
            <a:r>
              <a:rPr lang="en-US" sz="1900" b="1" dirty="0"/>
              <a:t>Technology assessments: </a:t>
            </a:r>
            <a:r>
              <a:rPr lang="en-US" sz="1900" dirty="0"/>
              <a:t>Some technology options can affect multiple resources, e.g., a rapid expansion and deployment of solar and wind-based electricity generation instead of fossil fuel generation could reduce greenhouse gas emissions, local pollution and cooling water requirements; improve energy security; and reduce exposure to volatile fossil fuel markets. A CLEWS tool should allow a more inclusive assessment of technological options.  </a:t>
            </a:r>
          </a:p>
          <a:p>
            <a:pPr marL="342900" indent="-342900" algn="l">
              <a:spcAft>
                <a:spcPts val="600"/>
              </a:spcAft>
              <a:buFont typeface="Arial" panose="020B0604020202020204" pitchFamily="34" charset="0"/>
              <a:buChar char="•"/>
            </a:pPr>
            <a:r>
              <a:rPr lang="en-US" sz="1900" b="1" dirty="0"/>
              <a:t>Scenario development: </a:t>
            </a:r>
            <a:r>
              <a:rPr lang="en-US" sz="1900" dirty="0"/>
              <a:t>The elaboration of consistent scenarios of possible socioeconomic development trajectories can help in identifying future development opportunities as well as understanding the implications of different policies. </a:t>
            </a:r>
          </a:p>
        </p:txBody>
      </p:sp>
    </p:spTree>
    <p:extLst>
      <p:ext uri="{BB962C8B-B14F-4D97-AF65-F5344CB8AC3E}">
        <p14:creationId xmlns:p14="http://schemas.microsoft.com/office/powerpoint/2010/main" val="2435531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txBox="1">
            <a:spLocks/>
          </p:cNvSpPr>
          <p:nvPr/>
        </p:nvSpPr>
        <p:spPr>
          <a:xfrm>
            <a:off x="1735182" y="47168"/>
            <a:ext cx="8721636" cy="107487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sz="4400" dirty="0"/>
              <a:t>Mauritius</a:t>
            </a:r>
          </a:p>
        </p:txBody>
      </p:sp>
      <p:sp>
        <p:nvSpPr>
          <p:cNvPr id="7" name="Content Placeholder 6"/>
          <p:cNvSpPr txBox="1">
            <a:spLocks/>
          </p:cNvSpPr>
          <p:nvPr/>
        </p:nvSpPr>
        <p:spPr>
          <a:xfrm>
            <a:off x="764499" y="1255677"/>
            <a:ext cx="8199620" cy="5465797"/>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spcAft>
                <a:spcPts val="600"/>
              </a:spcAft>
              <a:buFont typeface="Wingdings" panose="05000000000000000000" pitchFamily="2" charset="2"/>
              <a:buChar char="§"/>
            </a:pPr>
            <a:r>
              <a:rPr lang="en-US" dirty="0"/>
              <a:t>Main revenue from tourism and sugar exports</a:t>
            </a:r>
          </a:p>
          <a:p>
            <a:pPr marL="717550" lvl="1" indent="-260350" algn="l">
              <a:spcAft>
                <a:spcPts val="600"/>
              </a:spcAft>
              <a:buFont typeface="Arial" panose="020B0604020202020204" pitchFamily="34" charset="0"/>
              <a:buChar char="•"/>
            </a:pPr>
            <a:r>
              <a:rPr lang="en-US" dirty="0"/>
              <a:t>Expiration of European Union agreement and collapse of sugar revenue </a:t>
            </a:r>
          </a:p>
          <a:p>
            <a:pPr marL="342900" indent="-342900" algn="l">
              <a:spcAft>
                <a:spcPts val="600"/>
              </a:spcAft>
              <a:buFont typeface="Wingdings" panose="05000000000000000000" pitchFamily="2" charset="2"/>
              <a:buChar char="§"/>
            </a:pPr>
            <a:r>
              <a:rPr lang="en-US" dirty="0"/>
              <a:t>Diversification away from sugarcane to food crops and vegetables </a:t>
            </a:r>
          </a:p>
          <a:p>
            <a:pPr marL="717550" lvl="1" indent="-260350" algn="l">
              <a:spcAft>
                <a:spcPts val="600"/>
              </a:spcAft>
              <a:buFont typeface="Arial" panose="020B0604020202020204" pitchFamily="34" charset="0"/>
              <a:buChar char="•"/>
            </a:pPr>
            <a:r>
              <a:rPr lang="en-US" dirty="0"/>
              <a:t>Sugarcane production and refining has been a staple industry</a:t>
            </a:r>
          </a:p>
          <a:p>
            <a:pPr marL="342900" indent="-342900" algn="l">
              <a:spcAft>
                <a:spcPts val="600"/>
              </a:spcAft>
              <a:buFont typeface="Wingdings" panose="05000000000000000000" pitchFamily="2" charset="2"/>
              <a:buChar char="§"/>
            </a:pPr>
            <a:r>
              <a:rPr lang="en-US" dirty="0"/>
              <a:t>Bagasse from refining provides cogeneration of heat and electricity</a:t>
            </a:r>
          </a:p>
          <a:p>
            <a:pPr marL="717550" lvl="1" indent="-260350" algn="l">
              <a:spcAft>
                <a:spcPts val="600"/>
              </a:spcAft>
              <a:buFont typeface="Arial" panose="020B0604020202020204" pitchFamily="34" charset="0"/>
              <a:buChar char="•"/>
            </a:pPr>
            <a:r>
              <a:rPr lang="en-US" dirty="0"/>
              <a:t>Reduction in sugar production led to lower electricity generation from bagasse</a:t>
            </a:r>
          </a:p>
          <a:p>
            <a:pPr marL="342900" indent="-342900" algn="l">
              <a:spcAft>
                <a:spcPts val="600"/>
              </a:spcAft>
              <a:buFont typeface="Wingdings" panose="05000000000000000000" pitchFamily="2" charset="2"/>
              <a:buChar char="§"/>
            </a:pPr>
            <a:r>
              <a:rPr lang="en-US" dirty="0"/>
              <a:t>A consequent increase in fuel imports coincided with an increase in international fuel prices</a:t>
            </a:r>
          </a:p>
          <a:p>
            <a:pPr marL="800100" lvl="1" indent="-342900" algn="l">
              <a:spcAft>
                <a:spcPts val="600"/>
              </a:spcAft>
              <a:buFont typeface="Wingdings" panose="05000000000000000000" pitchFamily="2" charset="2"/>
              <a:buChar char="§"/>
            </a:pPr>
            <a:r>
              <a:rPr lang="en-US" dirty="0"/>
              <a:t>Drainage of export revenues and higher carbon emissions</a:t>
            </a:r>
          </a:p>
          <a:p>
            <a:pPr marL="342900" indent="-342900" algn="l">
              <a:spcAft>
                <a:spcPts val="600"/>
              </a:spcAft>
              <a:buFont typeface="Wingdings" panose="05000000000000000000" pitchFamily="2" charset="2"/>
              <a:buChar char="§"/>
            </a:pPr>
            <a:r>
              <a:rPr lang="en-US" dirty="0"/>
              <a:t>Irrigation requirements higher for food crops than for sugarcane</a:t>
            </a:r>
          </a:p>
          <a:p>
            <a:pPr marL="717550" lvl="1" indent="-260350" algn="l">
              <a:spcAft>
                <a:spcPts val="600"/>
              </a:spcAft>
              <a:buFont typeface="Arial" panose="020B0604020202020204" pitchFamily="34" charset="0"/>
              <a:buChar char="•"/>
            </a:pPr>
            <a:r>
              <a:rPr lang="en-US" dirty="0"/>
              <a:t>Increased water demand</a:t>
            </a:r>
          </a:p>
        </p:txBody>
      </p:sp>
      <p:pic>
        <p:nvPicPr>
          <p:cNvPr id="3" name="Picture 2"/>
          <p:cNvPicPr>
            <a:picLocks noChangeAspect="1"/>
          </p:cNvPicPr>
          <p:nvPr/>
        </p:nvPicPr>
        <p:blipFill>
          <a:blip r:embed="rId3"/>
          <a:stretch>
            <a:fillRect/>
          </a:stretch>
        </p:blipFill>
        <p:spPr>
          <a:xfrm>
            <a:off x="8916538" y="2519300"/>
            <a:ext cx="3275462" cy="2307345"/>
          </a:xfrm>
          <a:prstGeom prst="rect">
            <a:avLst/>
          </a:prstGeom>
        </p:spPr>
      </p:pic>
    </p:spTree>
    <p:extLst>
      <p:ext uri="{BB962C8B-B14F-4D97-AF65-F5344CB8AC3E}">
        <p14:creationId xmlns:p14="http://schemas.microsoft.com/office/powerpoint/2010/main" val="4030938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735182" y="1662992"/>
            <a:ext cx="9047635" cy="4908578"/>
            <a:chOff x="792000" y="1476000"/>
            <a:chExt cx="9985908" cy="5417616"/>
          </a:xfrm>
        </p:grpSpPr>
        <p:sp>
          <p:nvSpPr>
            <p:cNvPr id="1848" name="Rectangle 1847"/>
            <p:cNvSpPr/>
            <p:nvPr/>
          </p:nvSpPr>
          <p:spPr>
            <a:xfrm>
              <a:off x="9588985" y="5998217"/>
              <a:ext cx="1188923" cy="471184"/>
            </a:xfrm>
            <a:prstGeom prst="rect">
              <a:avLst/>
            </a:prstGeom>
          </p:spPr>
          <p:txBody>
            <a:bodyPr wrap="square">
              <a:spAutoFit/>
            </a:bodyPr>
            <a:lstStyle/>
            <a:p>
              <a:pPr algn="ctr"/>
              <a:r>
                <a:rPr lang="en-CA" sz="1087" b="1" i="1" dirty="0">
                  <a:solidFill>
                    <a:srgbClr val="E46C0A"/>
                  </a:solidFill>
                </a:rPr>
                <a:t>Electricity sales to the grid</a:t>
              </a:r>
            </a:p>
          </p:txBody>
        </p:sp>
        <p:sp>
          <p:nvSpPr>
            <p:cNvPr id="1900" name="Rectangle 1899"/>
            <p:cNvSpPr/>
            <p:nvPr/>
          </p:nvSpPr>
          <p:spPr>
            <a:xfrm>
              <a:off x="936000" y="3348000"/>
              <a:ext cx="7154667" cy="335841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631" dirty="0"/>
            </a:p>
          </p:txBody>
        </p:sp>
        <p:sp>
          <p:nvSpPr>
            <p:cNvPr id="1901" name="Rectangle 1900"/>
            <p:cNvSpPr/>
            <p:nvPr/>
          </p:nvSpPr>
          <p:spPr>
            <a:xfrm>
              <a:off x="4140000" y="3420000"/>
              <a:ext cx="3960000" cy="1363401"/>
            </a:xfrm>
            <a:prstGeom prst="rect">
              <a:avLst/>
            </a:prstGeom>
            <a:solidFill>
              <a:srgbClr val="DEF8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631" dirty="0"/>
            </a:p>
          </p:txBody>
        </p:sp>
        <p:sp>
          <p:nvSpPr>
            <p:cNvPr id="1773" name="object 1496"/>
            <p:cNvSpPr/>
            <p:nvPr/>
          </p:nvSpPr>
          <p:spPr>
            <a:xfrm>
              <a:off x="3787025" y="4371594"/>
              <a:ext cx="483869" cy="798576"/>
            </a:xfrm>
            <a:custGeom>
              <a:avLst/>
              <a:gdLst/>
              <a:ahLst/>
              <a:cxnLst/>
              <a:rect l="l" t="t" r="r" b="b"/>
              <a:pathLst>
                <a:path w="483870" h="798576">
                  <a:moveTo>
                    <a:pt x="459485" y="59435"/>
                  </a:moveTo>
                  <a:lnTo>
                    <a:pt x="477011" y="84581"/>
                  </a:lnTo>
                  <a:lnTo>
                    <a:pt x="483869" y="0"/>
                  </a:lnTo>
                  <a:lnTo>
                    <a:pt x="442721" y="49529"/>
                  </a:lnTo>
                  <a:lnTo>
                    <a:pt x="459485" y="59435"/>
                  </a:lnTo>
                  <a:close/>
                </a:path>
                <a:path w="483870" h="798576">
                  <a:moveTo>
                    <a:pt x="483869" y="0"/>
                  </a:moveTo>
                  <a:lnTo>
                    <a:pt x="411479" y="45719"/>
                  </a:lnTo>
                  <a:lnTo>
                    <a:pt x="436217" y="60389"/>
                  </a:lnTo>
                  <a:lnTo>
                    <a:pt x="0" y="788669"/>
                  </a:lnTo>
                  <a:lnTo>
                    <a:pt x="16763" y="798576"/>
                  </a:lnTo>
                  <a:lnTo>
                    <a:pt x="452965" y="70321"/>
                  </a:lnTo>
                  <a:lnTo>
                    <a:pt x="477011" y="84581"/>
                  </a:lnTo>
                  <a:lnTo>
                    <a:pt x="459485" y="59435"/>
                  </a:lnTo>
                  <a:lnTo>
                    <a:pt x="442721" y="49529"/>
                  </a:lnTo>
                  <a:lnTo>
                    <a:pt x="483869" y="0"/>
                  </a:lnTo>
                  <a:close/>
                </a:path>
              </a:pathLst>
            </a:custGeom>
            <a:solidFill>
              <a:srgbClr val="8EC100"/>
            </a:solidFill>
          </p:spPr>
          <p:txBody>
            <a:bodyPr wrap="square" lIns="0" tIns="0" rIns="0" bIns="0" rtlCol="0">
              <a:noAutofit/>
            </a:bodyPr>
            <a:lstStyle/>
            <a:p>
              <a:endParaRPr sz="1631"/>
            </a:p>
          </p:txBody>
        </p:sp>
        <p:sp>
          <p:nvSpPr>
            <p:cNvPr id="1821" name="Rectangle 1820"/>
            <p:cNvSpPr/>
            <p:nvPr/>
          </p:nvSpPr>
          <p:spPr>
            <a:xfrm>
              <a:off x="792000" y="3384000"/>
              <a:ext cx="1200677" cy="323558"/>
            </a:xfrm>
            <a:prstGeom prst="rect">
              <a:avLst/>
            </a:prstGeom>
          </p:spPr>
          <p:txBody>
            <a:bodyPr wrap="none">
              <a:spAutoFit/>
            </a:bodyPr>
            <a:lstStyle/>
            <a:p>
              <a:pPr marL="146353">
                <a:lnSpc>
                  <a:spcPct val="95825"/>
                </a:lnSpc>
                <a:spcBef>
                  <a:spcPts val="131"/>
                </a:spcBef>
              </a:pPr>
              <a:r>
                <a:rPr lang="en-CA" sz="1359" spc="4" dirty="0">
                  <a:solidFill>
                    <a:srgbClr val="006500"/>
                  </a:solidFill>
                  <a:cs typeface="Times New Roman"/>
                </a:rPr>
                <a:t>Processing</a:t>
              </a:r>
              <a:endParaRPr lang="en-CA" sz="1359" dirty="0">
                <a:cs typeface="Times New Roman"/>
              </a:endParaRPr>
            </a:p>
          </p:txBody>
        </p:sp>
        <p:sp>
          <p:nvSpPr>
            <p:cNvPr id="1822" name="Rectangle 1821"/>
            <p:cNvSpPr/>
            <p:nvPr/>
          </p:nvSpPr>
          <p:spPr>
            <a:xfrm>
              <a:off x="8316000" y="2970774"/>
              <a:ext cx="1533577" cy="308626"/>
            </a:xfrm>
            <a:prstGeom prst="rect">
              <a:avLst/>
            </a:prstGeom>
          </p:spPr>
          <p:txBody>
            <a:bodyPr wrap="none">
              <a:spAutoFit/>
            </a:bodyPr>
            <a:lstStyle/>
            <a:p>
              <a:pPr marL="146353">
                <a:lnSpc>
                  <a:spcPct val="95825"/>
                </a:lnSpc>
                <a:spcBef>
                  <a:spcPts val="131"/>
                </a:spcBef>
              </a:pPr>
              <a:r>
                <a:rPr lang="en-CA" sz="1268" spc="4" dirty="0">
                  <a:solidFill>
                    <a:srgbClr val="006500"/>
                  </a:solidFill>
                  <a:cs typeface="Times New Roman"/>
                </a:rPr>
                <a:t>Bagasse residue</a:t>
              </a:r>
              <a:endParaRPr lang="en-CA" sz="1268" dirty="0">
                <a:cs typeface="Times New Roman"/>
              </a:endParaRPr>
            </a:p>
          </p:txBody>
        </p:sp>
        <p:sp>
          <p:nvSpPr>
            <p:cNvPr id="874" name="Rectangle 873"/>
            <p:cNvSpPr/>
            <p:nvPr/>
          </p:nvSpPr>
          <p:spPr>
            <a:xfrm>
              <a:off x="8094077" y="5720904"/>
              <a:ext cx="1542579" cy="471184"/>
            </a:xfrm>
            <a:prstGeom prst="rect">
              <a:avLst/>
            </a:prstGeom>
          </p:spPr>
          <p:txBody>
            <a:bodyPr wrap="square">
              <a:spAutoFit/>
            </a:bodyPr>
            <a:lstStyle/>
            <a:p>
              <a:pPr algn="ctr"/>
              <a:r>
                <a:rPr lang="en-CA" sz="1087" b="1" i="1" dirty="0">
                  <a:solidFill>
                    <a:srgbClr val="FF66FF"/>
                  </a:solidFill>
                </a:rPr>
                <a:t>Steam &amp; electricity for process energy</a:t>
              </a:r>
            </a:p>
          </p:txBody>
        </p:sp>
        <p:sp>
          <p:nvSpPr>
            <p:cNvPr id="1823" name="Rectangle 1822"/>
            <p:cNvSpPr/>
            <p:nvPr/>
          </p:nvSpPr>
          <p:spPr>
            <a:xfrm>
              <a:off x="2131270" y="3951022"/>
              <a:ext cx="1897841" cy="532612"/>
            </a:xfrm>
            <a:prstGeom prst="rect">
              <a:avLst/>
            </a:prstGeom>
          </p:spPr>
          <p:txBody>
            <a:bodyPr wrap="square">
              <a:spAutoFit/>
            </a:bodyPr>
            <a:lstStyle/>
            <a:p>
              <a:pPr algn="ctr"/>
              <a:r>
                <a:rPr lang="en-US" sz="1268" dirty="0">
                  <a:solidFill>
                    <a:srgbClr val="7E7A00"/>
                  </a:solidFill>
                </a:rPr>
                <a:t>Juice is converted sugar and/or ethanol </a:t>
              </a:r>
              <a:endParaRPr lang="en-CA" sz="1268" dirty="0"/>
            </a:p>
          </p:txBody>
        </p:sp>
        <p:sp>
          <p:nvSpPr>
            <p:cNvPr id="1824" name="Rectangle 1823"/>
            <p:cNvSpPr/>
            <p:nvPr/>
          </p:nvSpPr>
          <p:spPr>
            <a:xfrm>
              <a:off x="7407142" y="2966477"/>
              <a:ext cx="568280" cy="317261"/>
            </a:xfrm>
            <a:prstGeom prst="rect">
              <a:avLst/>
            </a:prstGeom>
          </p:spPr>
          <p:txBody>
            <a:bodyPr wrap="none">
              <a:spAutoFit/>
            </a:bodyPr>
            <a:lstStyle/>
            <a:p>
              <a:r>
                <a:rPr lang="en-CA" sz="1268" b="1" dirty="0">
                  <a:solidFill>
                    <a:srgbClr val="99CC00"/>
                  </a:solidFill>
                </a:rPr>
                <a:t>Juice</a:t>
              </a:r>
              <a:endParaRPr lang="en-CA" sz="1268" b="1" dirty="0"/>
            </a:p>
          </p:txBody>
        </p:sp>
        <p:sp>
          <p:nvSpPr>
            <p:cNvPr id="1825" name="Rectangle 1824"/>
            <p:cNvSpPr/>
            <p:nvPr/>
          </p:nvSpPr>
          <p:spPr>
            <a:xfrm rot="16200000">
              <a:off x="8170741" y="4586695"/>
              <a:ext cx="1542579" cy="413294"/>
            </a:xfrm>
            <a:prstGeom prst="rect">
              <a:avLst/>
            </a:prstGeom>
          </p:spPr>
          <p:txBody>
            <a:bodyPr wrap="square">
              <a:spAutoFit/>
            </a:bodyPr>
            <a:lstStyle/>
            <a:p>
              <a:pPr>
                <a:lnSpc>
                  <a:spcPts val="1087"/>
                </a:lnSpc>
              </a:pPr>
              <a:r>
                <a:rPr lang="en-CA" sz="1087" dirty="0">
                  <a:solidFill>
                    <a:schemeClr val="tx1">
                      <a:lumMod val="50000"/>
                      <a:lumOff val="50000"/>
                    </a:schemeClr>
                  </a:solidFill>
                </a:rPr>
                <a:t>Steam &amp; electricity generation (CHP)</a:t>
              </a:r>
            </a:p>
          </p:txBody>
        </p:sp>
        <p:sp>
          <p:nvSpPr>
            <p:cNvPr id="1827" name="TextBox 1826"/>
            <p:cNvSpPr txBox="1"/>
            <p:nvPr/>
          </p:nvSpPr>
          <p:spPr>
            <a:xfrm>
              <a:off x="9994900" y="4287510"/>
              <a:ext cx="529356" cy="317261"/>
            </a:xfrm>
            <a:prstGeom prst="rect">
              <a:avLst/>
            </a:prstGeom>
            <a:noFill/>
          </p:spPr>
          <p:txBody>
            <a:bodyPr wrap="none" rtlCol="0">
              <a:spAutoFit/>
            </a:bodyPr>
            <a:lstStyle/>
            <a:p>
              <a:r>
                <a:rPr lang="en-CA" sz="1268" b="1" dirty="0"/>
                <a:t>Coal</a:t>
              </a:r>
            </a:p>
          </p:txBody>
        </p:sp>
        <p:grpSp>
          <p:nvGrpSpPr>
            <p:cNvPr id="1834" name="Group 1833"/>
            <p:cNvGrpSpPr/>
            <p:nvPr/>
          </p:nvGrpSpPr>
          <p:grpSpPr>
            <a:xfrm>
              <a:off x="9612000" y="4590000"/>
              <a:ext cx="838200" cy="309881"/>
              <a:chOff x="9613900" y="4617719"/>
              <a:chExt cx="838200" cy="309881"/>
            </a:xfrm>
          </p:grpSpPr>
          <p:cxnSp>
            <p:nvCxnSpPr>
              <p:cNvPr id="1831" name="Straight Connector 1830"/>
              <p:cNvCxnSpPr/>
              <p:nvPr/>
            </p:nvCxnSpPr>
            <p:spPr>
              <a:xfrm flipH="1">
                <a:off x="9613900" y="4617719"/>
                <a:ext cx="8382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33" name="Straight Arrow Connector 1832"/>
              <p:cNvCxnSpPr/>
              <p:nvPr/>
            </p:nvCxnSpPr>
            <p:spPr>
              <a:xfrm>
                <a:off x="9613900" y="4617719"/>
                <a:ext cx="0" cy="30988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835" name="Rectangle 1834"/>
            <p:cNvSpPr/>
            <p:nvPr/>
          </p:nvSpPr>
          <p:spPr>
            <a:xfrm>
              <a:off x="4176000" y="3398913"/>
              <a:ext cx="1598261" cy="317261"/>
            </a:xfrm>
            <a:prstGeom prst="rect">
              <a:avLst/>
            </a:prstGeom>
          </p:spPr>
          <p:txBody>
            <a:bodyPr wrap="none">
              <a:spAutoFit/>
            </a:bodyPr>
            <a:lstStyle/>
            <a:p>
              <a:r>
                <a:rPr lang="en-CA" sz="1268" dirty="0">
                  <a:solidFill>
                    <a:srgbClr val="006500"/>
                  </a:solidFill>
                </a:rPr>
                <a:t>Ethanol production</a:t>
              </a:r>
              <a:endParaRPr lang="en-CA" sz="1268" dirty="0"/>
            </a:p>
          </p:txBody>
        </p:sp>
        <p:cxnSp>
          <p:nvCxnSpPr>
            <p:cNvPr id="1857" name="Connector: Elbow 1856"/>
            <p:cNvCxnSpPr>
              <a:cxnSpLocks/>
            </p:cNvCxnSpPr>
            <p:nvPr/>
          </p:nvCxnSpPr>
          <p:spPr>
            <a:xfrm rot="16200000" flipH="1">
              <a:off x="8370000" y="2915114"/>
              <a:ext cx="1188000" cy="972000"/>
            </a:xfrm>
            <a:prstGeom prst="bentConnector3">
              <a:avLst>
                <a:gd name="adj1" fmla="val 37606"/>
              </a:avLst>
            </a:prstGeom>
            <a:ln w="19050">
              <a:solidFill>
                <a:srgbClr val="FE9800"/>
              </a:solidFill>
              <a:tailEnd type="triangle"/>
            </a:ln>
          </p:spPr>
          <p:style>
            <a:lnRef idx="1">
              <a:schemeClr val="accent1"/>
            </a:lnRef>
            <a:fillRef idx="0">
              <a:schemeClr val="accent1"/>
            </a:fillRef>
            <a:effectRef idx="0">
              <a:schemeClr val="accent1"/>
            </a:effectRef>
            <a:fontRef idx="minor">
              <a:schemeClr val="tx1"/>
            </a:fontRef>
          </p:style>
        </p:cxnSp>
        <p:cxnSp>
          <p:nvCxnSpPr>
            <p:cNvPr id="1876" name="Connector: Elbow 1875"/>
            <p:cNvCxnSpPr>
              <a:cxnSpLocks/>
            </p:cNvCxnSpPr>
            <p:nvPr/>
          </p:nvCxnSpPr>
          <p:spPr>
            <a:xfrm rot="16200000" flipH="1">
              <a:off x="9641059" y="5438956"/>
              <a:ext cx="580024" cy="570579"/>
            </a:xfrm>
            <a:prstGeom prst="bentConnector3">
              <a:avLst/>
            </a:prstGeom>
            <a:ln w="34925">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79" name="Connector: Elbow 1878"/>
            <p:cNvCxnSpPr>
              <a:cxnSpLocks/>
            </p:cNvCxnSpPr>
            <p:nvPr/>
          </p:nvCxnSpPr>
          <p:spPr>
            <a:xfrm rot="10800000">
              <a:off x="7327901" y="4985766"/>
              <a:ext cx="2078089" cy="751525"/>
            </a:xfrm>
            <a:prstGeom prst="bentConnector3">
              <a:avLst>
                <a:gd name="adj1" fmla="val 50000"/>
              </a:avLst>
            </a:prstGeom>
            <a:ln w="34925">
              <a:solidFill>
                <a:srgbClr val="FF66FF"/>
              </a:solidFill>
              <a:tailEnd type="triangle"/>
            </a:ln>
          </p:spPr>
          <p:style>
            <a:lnRef idx="1">
              <a:schemeClr val="accent1"/>
            </a:lnRef>
            <a:fillRef idx="0">
              <a:schemeClr val="accent1"/>
            </a:fillRef>
            <a:effectRef idx="0">
              <a:schemeClr val="accent1"/>
            </a:effectRef>
            <a:fontRef idx="minor">
              <a:schemeClr val="tx1"/>
            </a:fontRef>
          </p:style>
        </p:cxnSp>
        <p:cxnSp>
          <p:nvCxnSpPr>
            <p:cNvPr id="1883" name="Straight Connector 1882"/>
            <p:cNvCxnSpPr/>
            <p:nvPr/>
          </p:nvCxnSpPr>
          <p:spPr>
            <a:xfrm>
              <a:off x="9405990" y="5423140"/>
              <a:ext cx="0" cy="324000"/>
            </a:xfrm>
            <a:prstGeom prst="line">
              <a:avLst/>
            </a:prstGeom>
            <a:ln w="34925">
              <a:solidFill>
                <a:srgbClr val="FF66FF"/>
              </a:solidFill>
            </a:ln>
          </p:spPr>
          <p:style>
            <a:lnRef idx="1">
              <a:schemeClr val="accent1"/>
            </a:lnRef>
            <a:fillRef idx="0">
              <a:schemeClr val="accent1"/>
            </a:fillRef>
            <a:effectRef idx="0">
              <a:schemeClr val="accent1"/>
            </a:effectRef>
            <a:fontRef idx="minor">
              <a:schemeClr val="tx1"/>
            </a:fontRef>
          </p:style>
        </p:cxnSp>
        <p:sp>
          <p:nvSpPr>
            <p:cNvPr id="1889" name="Rectangle 1888"/>
            <p:cNvSpPr/>
            <p:nvPr/>
          </p:nvSpPr>
          <p:spPr>
            <a:xfrm>
              <a:off x="1098876" y="5438925"/>
              <a:ext cx="1275368" cy="413294"/>
            </a:xfrm>
            <a:prstGeom prst="rect">
              <a:avLst/>
            </a:prstGeom>
          </p:spPr>
          <p:txBody>
            <a:bodyPr wrap="square">
              <a:spAutoFit/>
            </a:bodyPr>
            <a:lstStyle/>
            <a:p>
              <a:pPr algn="ctr">
                <a:lnSpc>
                  <a:spcPts val="1087"/>
                </a:lnSpc>
              </a:pPr>
              <a:r>
                <a:rPr lang="en-US" sz="1087" dirty="0">
                  <a:solidFill>
                    <a:srgbClr val="7E7A00"/>
                  </a:solidFill>
                </a:rPr>
                <a:t>Juice treatment &amp; filtering</a:t>
              </a:r>
              <a:endParaRPr lang="en-CA" sz="1087" dirty="0"/>
            </a:p>
          </p:txBody>
        </p:sp>
        <p:sp>
          <p:nvSpPr>
            <p:cNvPr id="1890" name="Rectangle 1889"/>
            <p:cNvSpPr/>
            <p:nvPr/>
          </p:nvSpPr>
          <p:spPr>
            <a:xfrm>
              <a:off x="2479946" y="5515870"/>
              <a:ext cx="1275368" cy="257601"/>
            </a:xfrm>
            <a:prstGeom prst="rect">
              <a:avLst/>
            </a:prstGeom>
          </p:spPr>
          <p:txBody>
            <a:bodyPr wrap="square">
              <a:spAutoFit/>
            </a:bodyPr>
            <a:lstStyle/>
            <a:p>
              <a:pPr algn="ctr">
                <a:lnSpc>
                  <a:spcPts val="1087"/>
                </a:lnSpc>
              </a:pPr>
              <a:r>
                <a:rPr lang="en-US" sz="1087" dirty="0">
                  <a:solidFill>
                    <a:srgbClr val="7E7A00"/>
                  </a:solidFill>
                </a:rPr>
                <a:t>Evaporation</a:t>
              </a:r>
              <a:endParaRPr lang="en-CA" sz="1087" dirty="0"/>
            </a:p>
          </p:txBody>
        </p:sp>
        <p:sp>
          <p:nvSpPr>
            <p:cNvPr id="1891" name="Rectangle 1890"/>
            <p:cNvSpPr/>
            <p:nvPr/>
          </p:nvSpPr>
          <p:spPr>
            <a:xfrm>
              <a:off x="5469600" y="4440911"/>
              <a:ext cx="1275368" cy="413294"/>
            </a:xfrm>
            <a:prstGeom prst="rect">
              <a:avLst/>
            </a:prstGeom>
          </p:spPr>
          <p:txBody>
            <a:bodyPr wrap="square">
              <a:spAutoFit/>
            </a:bodyPr>
            <a:lstStyle/>
            <a:p>
              <a:pPr algn="ctr">
                <a:lnSpc>
                  <a:spcPts val="1087"/>
                </a:lnSpc>
              </a:pPr>
              <a:r>
                <a:rPr lang="en-US" sz="1087" dirty="0">
                  <a:solidFill>
                    <a:srgbClr val="7E7A00"/>
                  </a:solidFill>
                </a:rPr>
                <a:t>Distillation &amp; Dehydration</a:t>
              </a:r>
              <a:endParaRPr lang="en-CA" sz="1087" dirty="0"/>
            </a:p>
          </p:txBody>
        </p:sp>
        <p:sp>
          <p:nvSpPr>
            <p:cNvPr id="1892" name="Rectangle 1891"/>
            <p:cNvSpPr/>
            <p:nvPr/>
          </p:nvSpPr>
          <p:spPr>
            <a:xfrm>
              <a:off x="4102145" y="4437429"/>
              <a:ext cx="1275368" cy="257601"/>
            </a:xfrm>
            <a:prstGeom prst="rect">
              <a:avLst/>
            </a:prstGeom>
          </p:spPr>
          <p:txBody>
            <a:bodyPr wrap="square">
              <a:spAutoFit/>
            </a:bodyPr>
            <a:lstStyle/>
            <a:p>
              <a:pPr algn="ctr">
                <a:lnSpc>
                  <a:spcPts val="1087"/>
                </a:lnSpc>
              </a:pPr>
              <a:r>
                <a:rPr lang="en-US" sz="1087" dirty="0">
                  <a:solidFill>
                    <a:srgbClr val="7E7A00"/>
                  </a:solidFill>
                </a:rPr>
                <a:t>Fermentation</a:t>
              </a:r>
            </a:p>
          </p:txBody>
        </p:sp>
        <p:sp>
          <p:nvSpPr>
            <p:cNvPr id="1893" name="Rectangle 1892"/>
            <p:cNvSpPr/>
            <p:nvPr/>
          </p:nvSpPr>
          <p:spPr>
            <a:xfrm>
              <a:off x="6753150" y="3917288"/>
              <a:ext cx="1275368" cy="257601"/>
            </a:xfrm>
            <a:prstGeom prst="rect">
              <a:avLst/>
            </a:prstGeom>
          </p:spPr>
          <p:txBody>
            <a:bodyPr wrap="square">
              <a:spAutoFit/>
            </a:bodyPr>
            <a:lstStyle/>
            <a:p>
              <a:pPr algn="ctr">
                <a:lnSpc>
                  <a:spcPts val="1087"/>
                </a:lnSpc>
              </a:pPr>
              <a:r>
                <a:rPr lang="en-US" sz="1087" dirty="0">
                  <a:solidFill>
                    <a:srgbClr val="7E7A00"/>
                  </a:solidFill>
                </a:rPr>
                <a:t>Storage</a:t>
              </a:r>
              <a:endParaRPr lang="en-CA" sz="1087" dirty="0"/>
            </a:p>
          </p:txBody>
        </p:sp>
        <p:sp>
          <p:nvSpPr>
            <p:cNvPr id="1894" name="Rectangle 1893"/>
            <p:cNvSpPr/>
            <p:nvPr/>
          </p:nvSpPr>
          <p:spPr>
            <a:xfrm>
              <a:off x="6783054" y="4547690"/>
              <a:ext cx="1275368" cy="257601"/>
            </a:xfrm>
            <a:prstGeom prst="rect">
              <a:avLst/>
            </a:prstGeom>
          </p:spPr>
          <p:txBody>
            <a:bodyPr wrap="square">
              <a:spAutoFit/>
            </a:bodyPr>
            <a:lstStyle/>
            <a:p>
              <a:pPr algn="ctr">
                <a:lnSpc>
                  <a:spcPts val="1087"/>
                </a:lnSpc>
              </a:pPr>
              <a:r>
                <a:rPr lang="en-US" sz="1087" dirty="0">
                  <a:solidFill>
                    <a:srgbClr val="7E7A00"/>
                  </a:solidFill>
                </a:rPr>
                <a:t>Truck loading</a:t>
              </a:r>
              <a:endParaRPr lang="en-CA" sz="1087" dirty="0"/>
            </a:p>
          </p:txBody>
        </p:sp>
        <p:grpSp>
          <p:nvGrpSpPr>
            <p:cNvPr id="1903" name="Group 1902"/>
            <p:cNvGrpSpPr/>
            <p:nvPr/>
          </p:nvGrpSpPr>
          <p:grpSpPr>
            <a:xfrm>
              <a:off x="3787025" y="5146141"/>
              <a:ext cx="4383273" cy="1426825"/>
              <a:chOff x="3787025" y="5146141"/>
              <a:chExt cx="4383273" cy="1426825"/>
            </a:xfrm>
          </p:grpSpPr>
          <p:sp>
            <p:nvSpPr>
              <p:cNvPr id="1902" name="Rectangle 1901"/>
              <p:cNvSpPr/>
              <p:nvPr/>
            </p:nvSpPr>
            <p:spPr>
              <a:xfrm>
                <a:off x="4140000" y="5184000"/>
                <a:ext cx="3960000" cy="1363401"/>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631" dirty="0"/>
              </a:p>
            </p:txBody>
          </p:sp>
          <p:grpSp>
            <p:nvGrpSpPr>
              <p:cNvPr id="1458" name="Group 1457"/>
              <p:cNvGrpSpPr/>
              <p:nvPr/>
            </p:nvGrpSpPr>
            <p:grpSpPr>
              <a:xfrm>
                <a:off x="4356100" y="5537200"/>
                <a:ext cx="3496804" cy="569213"/>
                <a:chOff x="4327283" y="5449061"/>
                <a:chExt cx="3496804" cy="569213"/>
              </a:xfrm>
            </p:grpSpPr>
            <p:sp>
              <p:nvSpPr>
                <p:cNvPr id="1459" name="object 1501"/>
                <p:cNvSpPr/>
                <p:nvPr/>
              </p:nvSpPr>
              <p:spPr>
                <a:xfrm>
                  <a:off x="4340237" y="5657087"/>
                  <a:ext cx="219456" cy="297180"/>
                </a:xfrm>
                <a:prstGeom prst="rect">
                  <a:avLst/>
                </a:prstGeom>
                <a:blipFill>
                  <a:blip r:embed="rId3" cstate="print"/>
                  <a:stretch>
                    <a:fillRect/>
                  </a:stretch>
                </a:blipFill>
              </p:spPr>
              <p:txBody>
                <a:bodyPr wrap="square" lIns="0" tIns="0" rIns="0" bIns="0" rtlCol="0">
                  <a:noAutofit/>
                </a:bodyPr>
                <a:lstStyle/>
                <a:p>
                  <a:endParaRPr sz="1631"/>
                </a:p>
              </p:txBody>
            </p:sp>
            <p:sp>
              <p:nvSpPr>
                <p:cNvPr id="1460" name="object 1502"/>
                <p:cNvSpPr/>
                <p:nvPr/>
              </p:nvSpPr>
              <p:spPr>
                <a:xfrm>
                  <a:off x="4346333" y="5658612"/>
                  <a:ext cx="211836" cy="288798"/>
                </a:xfrm>
                <a:custGeom>
                  <a:avLst/>
                  <a:gdLst/>
                  <a:ahLst/>
                  <a:cxnLst/>
                  <a:rect l="l" t="t" r="r" b="b"/>
                  <a:pathLst>
                    <a:path w="211836" h="288798">
                      <a:moveTo>
                        <a:pt x="206501" y="4571"/>
                      </a:moveTo>
                      <a:lnTo>
                        <a:pt x="206501" y="288797"/>
                      </a:lnTo>
                      <a:lnTo>
                        <a:pt x="211836" y="288798"/>
                      </a:lnTo>
                      <a:lnTo>
                        <a:pt x="211836" y="4572"/>
                      </a:lnTo>
                      <a:lnTo>
                        <a:pt x="206502" y="0"/>
                      </a:lnTo>
                      <a:lnTo>
                        <a:pt x="0" y="4571"/>
                      </a:lnTo>
                      <a:lnTo>
                        <a:pt x="206501" y="4571"/>
                      </a:lnTo>
                      <a:close/>
                    </a:path>
                  </a:pathLst>
                </a:custGeom>
                <a:solidFill>
                  <a:srgbClr val="000000"/>
                </a:solidFill>
              </p:spPr>
              <p:txBody>
                <a:bodyPr wrap="square" lIns="0" tIns="0" rIns="0" bIns="0" rtlCol="0">
                  <a:noAutofit/>
                </a:bodyPr>
                <a:lstStyle/>
                <a:p>
                  <a:endParaRPr sz="1631"/>
                </a:p>
              </p:txBody>
            </p:sp>
            <p:sp>
              <p:nvSpPr>
                <p:cNvPr id="1461" name="object 1503"/>
                <p:cNvSpPr/>
                <p:nvPr/>
              </p:nvSpPr>
              <p:spPr>
                <a:xfrm>
                  <a:off x="4336427" y="5947410"/>
                  <a:ext cx="226313" cy="9905"/>
                </a:xfrm>
                <a:custGeom>
                  <a:avLst/>
                  <a:gdLst/>
                  <a:ahLst/>
                  <a:cxnLst/>
                  <a:rect l="l" t="t" r="r" b="b"/>
                  <a:pathLst>
                    <a:path w="226313" h="9905">
                      <a:moveTo>
                        <a:pt x="0" y="9905"/>
                      </a:moveTo>
                      <a:lnTo>
                        <a:pt x="226313" y="9905"/>
                      </a:lnTo>
                      <a:lnTo>
                        <a:pt x="216407" y="5334"/>
                      </a:lnTo>
                      <a:lnTo>
                        <a:pt x="9905" y="5334"/>
                      </a:lnTo>
                      <a:lnTo>
                        <a:pt x="5333" y="0"/>
                      </a:lnTo>
                      <a:lnTo>
                        <a:pt x="0" y="9905"/>
                      </a:lnTo>
                      <a:close/>
                    </a:path>
                  </a:pathLst>
                </a:custGeom>
                <a:solidFill>
                  <a:srgbClr val="000000"/>
                </a:solidFill>
              </p:spPr>
              <p:txBody>
                <a:bodyPr wrap="square" lIns="0" tIns="0" rIns="0" bIns="0" rtlCol="0">
                  <a:noAutofit/>
                </a:bodyPr>
                <a:lstStyle/>
                <a:p>
                  <a:endParaRPr sz="1631"/>
                </a:p>
              </p:txBody>
            </p:sp>
            <p:sp>
              <p:nvSpPr>
                <p:cNvPr id="1462" name="object 1504"/>
                <p:cNvSpPr/>
                <p:nvPr/>
              </p:nvSpPr>
              <p:spPr>
                <a:xfrm>
                  <a:off x="4336427" y="5654040"/>
                  <a:ext cx="226314" cy="303275"/>
                </a:xfrm>
                <a:custGeom>
                  <a:avLst/>
                  <a:gdLst/>
                  <a:ahLst/>
                  <a:cxnLst/>
                  <a:rect l="l" t="t" r="r" b="b"/>
                  <a:pathLst>
                    <a:path w="226314" h="303275">
                      <a:moveTo>
                        <a:pt x="5333" y="9144"/>
                      </a:moveTo>
                      <a:lnTo>
                        <a:pt x="9905" y="9143"/>
                      </a:lnTo>
                      <a:lnTo>
                        <a:pt x="216407" y="4572"/>
                      </a:lnTo>
                      <a:lnTo>
                        <a:pt x="221741" y="9144"/>
                      </a:lnTo>
                      <a:lnTo>
                        <a:pt x="221742" y="293370"/>
                      </a:lnTo>
                      <a:lnTo>
                        <a:pt x="9906" y="293370"/>
                      </a:lnTo>
                      <a:lnTo>
                        <a:pt x="9905" y="9143"/>
                      </a:lnTo>
                      <a:lnTo>
                        <a:pt x="5333" y="9144"/>
                      </a:lnTo>
                      <a:lnTo>
                        <a:pt x="9905" y="4572"/>
                      </a:lnTo>
                      <a:lnTo>
                        <a:pt x="226313" y="0"/>
                      </a:lnTo>
                      <a:lnTo>
                        <a:pt x="0" y="0"/>
                      </a:lnTo>
                      <a:lnTo>
                        <a:pt x="0" y="303275"/>
                      </a:lnTo>
                      <a:lnTo>
                        <a:pt x="5334" y="293370"/>
                      </a:lnTo>
                      <a:lnTo>
                        <a:pt x="9906" y="298704"/>
                      </a:lnTo>
                      <a:lnTo>
                        <a:pt x="216408" y="298704"/>
                      </a:lnTo>
                      <a:lnTo>
                        <a:pt x="226314" y="303275"/>
                      </a:lnTo>
                      <a:lnTo>
                        <a:pt x="226313" y="0"/>
                      </a:lnTo>
                      <a:lnTo>
                        <a:pt x="9905" y="4572"/>
                      </a:lnTo>
                      <a:lnTo>
                        <a:pt x="5333" y="9144"/>
                      </a:lnTo>
                      <a:close/>
                    </a:path>
                  </a:pathLst>
                </a:custGeom>
                <a:solidFill>
                  <a:srgbClr val="000000"/>
                </a:solidFill>
              </p:spPr>
              <p:txBody>
                <a:bodyPr wrap="square" lIns="0" tIns="0" rIns="0" bIns="0" rtlCol="0">
                  <a:noAutofit/>
                </a:bodyPr>
                <a:lstStyle/>
                <a:p>
                  <a:endParaRPr sz="1631"/>
                </a:p>
              </p:txBody>
            </p:sp>
            <p:sp>
              <p:nvSpPr>
                <p:cNvPr id="1463" name="object 1505"/>
                <p:cNvSpPr/>
                <p:nvPr/>
              </p:nvSpPr>
              <p:spPr>
                <a:xfrm>
                  <a:off x="4340999" y="5951982"/>
                  <a:ext cx="214884" cy="54864"/>
                </a:xfrm>
                <a:prstGeom prst="rect">
                  <a:avLst/>
                </a:prstGeom>
                <a:blipFill>
                  <a:blip r:embed="rId4" cstate="print"/>
                  <a:stretch>
                    <a:fillRect/>
                  </a:stretch>
                </a:blipFill>
              </p:spPr>
              <p:txBody>
                <a:bodyPr wrap="square" lIns="0" tIns="0" rIns="0" bIns="0" rtlCol="0">
                  <a:noAutofit/>
                </a:bodyPr>
                <a:lstStyle/>
                <a:p>
                  <a:endParaRPr sz="1631"/>
                </a:p>
              </p:txBody>
            </p:sp>
            <p:sp>
              <p:nvSpPr>
                <p:cNvPr id="1464" name="object 1506"/>
                <p:cNvSpPr/>
                <p:nvPr/>
              </p:nvSpPr>
              <p:spPr>
                <a:xfrm>
                  <a:off x="4327283" y="5947409"/>
                  <a:ext cx="227838" cy="63246"/>
                </a:xfrm>
                <a:custGeom>
                  <a:avLst/>
                  <a:gdLst/>
                  <a:ahLst/>
                  <a:cxnLst/>
                  <a:rect l="l" t="t" r="r" b="b"/>
                  <a:pathLst>
                    <a:path w="227837" h="63246">
                      <a:moveTo>
                        <a:pt x="213893" y="9906"/>
                      </a:moveTo>
                      <a:lnTo>
                        <a:pt x="157429" y="53339"/>
                      </a:lnTo>
                      <a:lnTo>
                        <a:pt x="157733" y="53340"/>
                      </a:lnTo>
                      <a:lnTo>
                        <a:pt x="227837" y="9906"/>
                      </a:lnTo>
                      <a:lnTo>
                        <a:pt x="224790" y="1524"/>
                      </a:lnTo>
                      <a:lnTo>
                        <a:pt x="28422" y="9906"/>
                      </a:lnTo>
                      <a:lnTo>
                        <a:pt x="213893" y="9906"/>
                      </a:lnTo>
                      <a:close/>
                    </a:path>
                    <a:path w="227837" h="63246">
                      <a:moveTo>
                        <a:pt x="82295" y="63246"/>
                      </a:moveTo>
                      <a:lnTo>
                        <a:pt x="160019" y="63246"/>
                      </a:lnTo>
                      <a:lnTo>
                        <a:pt x="155447" y="54864"/>
                      </a:lnTo>
                      <a:lnTo>
                        <a:pt x="86867" y="54864"/>
                      </a:lnTo>
                      <a:lnTo>
                        <a:pt x="84581" y="53340"/>
                      </a:lnTo>
                      <a:lnTo>
                        <a:pt x="82295" y="63246"/>
                      </a:lnTo>
                      <a:close/>
                    </a:path>
                    <a:path w="227837" h="63246">
                      <a:moveTo>
                        <a:pt x="14477" y="9906"/>
                      </a:moveTo>
                      <a:lnTo>
                        <a:pt x="28422" y="9906"/>
                      </a:lnTo>
                      <a:lnTo>
                        <a:pt x="224790" y="1524"/>
                      </a:lnTo>
                      <a:lnTo>
                        <a:pt x="227837" y="9906"/>
                      </a:lnTo>
                      <a:lnTo>
                        <a:pt x="157733" y="53340"/>
                      </a:lnTo>
                      <a:lnTo>
                        <a:pt x="84886" y="53340"/>
                      </a:lnTo>
                      <a:lnTo>
                        <a:pt x="28422" y="9906"/>
                      </a:lnTo>
                      <a:lnTo>
                        <a:pt x="14477" y="9906"/>
                      </a:lnTo>
                      <a:lnTo>
                        <a:pt x="17525" y="1524"/>
                      </a:lnTo>
                      <a:lnTo>
                        <a:pt x="242315" y="0"/>
                      </a:lnTo>
                      <a:lnTo>
                        <a:pt x="0" y="0"/>
                      </a:lnTo>
                      <a:lnTo>
                        <a:pt x="82295" y="63246"/>
                      </a:lnTo>
                      <a:lnTo>
                        <a:pt x="84581" y="53340"/>
                      </a:lnTo>
                      <a:lnTo>
                        <a:pt x="86867" y="54864"/>
                      </a:lnTo>
                      <a:lnTo>
                        <a:pt x="155447" y="54864"/>
                      </a:lnTo>
                      <a:lnTo>
                        <a:pt x="160019" y="63246"/>
                      </a:lnTo>
                      <a:lnTo>
                        <a:pt x="242315" y="0"/>
                      </a:lnTo>
                      <a:lnTo>
                        <a:pt x="17525" y="1524"/>
                      </a:lnTo>
                      <a:lnTo>
                        <a:pt x="14477" y="9906"/>
                      </a:lnTo>
                      <a:close/>
                    </a:path>
                  </a:pathLst>
                </a:custGeom>
                <a:solidFill>
                  <a:srgbClr val="000000"/>
                </a:solidFill>
              </p:spPr>
              <p:txBody>
                <a:bodyPr wrap="square" lIns="0" tIns="0" rIns="0" bIns="0" rtlCol="0">
                  <a:noAutofit/>
                </a:bodyPr>
                <a:lstStyle/>
                <a:p>
                  <a:endParaRPr sz="1631"/>
                </a:p>
              </p:txBody>
            </p:sp>
            <p:sp>
              <p:nvSpPr>
                <p:cNvPr id="1465" name="object 1507"/>
                <p:cNvSpPr/>
                <p:nvPr/>
              </p:nvSpPr>
              <p:spPr>
                <a:xfrm>
                  <a:off x="4340999" y="5603748"/>
                  <a:ext cx="217932" cy="55625"/>
                </a:xfrm>
                <a:prstGeom prst="rect">
                  <a:avLst/>
                </a:prstGeom>
                <a:blipFill>
                  <a:blip r:embed="rId5" cstate="print"/>
                  <a:stretch>
                    <a:fillRect/>
                  </a:stretch>
                </a:blipFill>
              </p:spPr>
              <p:txBody>
                <a:bodyPr wrap="square" lIns="0" tIns="0" rIns="0" bIns="0" rtlCol="0">
                  <a:noAutofit/>
                </a:bodyPr>
                <a:lstStyle/>
                <a:p>
                  <a:endParaRPr sz="1631"/>
                </a:p>
              </p:txBody>
            </p:sp>
            <p:sp>
              <p:nvSpPr>
                <p:cNvPr id="1466" name="object 1508"/>
                <p:cNvSpPr/>
                <p:nvPr/>
              </p:nvSpPr>
              <p:spPr>
                <a:xfrm>
                  <a:off x="4331855" y="5599176"/>
                  <a:ext cx="236220" cy="64008"/>
                </a:xfrm>
                <a:custGeom>
                  <a:avLst/>
                  <a:gdLst/>
                  <a:ahLst/>
                  <a:cxnLst/>
                  <a:rect l="l" t="t" r="r" b="b"/>
                  <a:pathLst>
                    <a:path w="236220" h="64008">
                      <a:moveTo>
                        <a:pt x="180293" y="9906"/>
                      </a:moveTo>
                      <a:lnTo>
                        <a:pt x="216386" y="54864"/>
                      </a:lnTo>
                      <a:lnTo>
                        <a:pt x="226314" y="54864"/>
                      </a:lnTo>
                      <a:lnTo>
                        <a:pt x="182880" y="9906"/>
                      </a:lnTo>
                      <a:lnTo>
                        <a:pt x="179070" y="8382"/>
                      </a:lnTo>
                      <a:lnTo>
                        <a:pt x="55185" y="9906"/>
                      </a:lnTo>
                      <a:lnTo>
                        <a:pt x="180293" y="9906"/>
                      </a:lnTo>
                      <a:close/>
                    </a:path>
                    <a:path w="236220" h="64008">
                      <a:moveTo>
                        <a:pt x="0" y="64008"/>
                      </a:moveTo>
                      <a:lnTo>
                        <a:pt x="236220" y="64008"/>
                      </a:lnTo>
                      <a:lnTo>
                        <a:pt x="222504" y="62484"/>
                      </a:lnTo>
                      <a:lnTo>
                        <a:pt x="13716" y="62484"/>
                      </a:lnTo>
                      <a:lnTo>
                        <a:pt x="9906" y="54864"/>
                      </a:lnTo>
                      <a:lnTo>
                        <a:pt x="0" y="64008"/>
                      </a:lnTo>
                      <a:close/>
                    </a:path>
                    <a:path w="236220" h="64008">
                      <a:moveTo>
                        <a:pt x="52577" y="9906"/>
                      </a:moveTo>
                      <a:lnTo>
                        <a:pt x="55185" y="9906"/>
                      </a:lnTo>
                      <a:lnTo>
                        <a:pt x="179070" y="8382"/>
                      </a:lnTo>
                      <a:lnTo>
                        <a:pt x="182880" y="9906"/>
                      </a:lnTo>
                      <a:lnTo>
                        <a:pt x="226314" y="54864"/>
                      </a:lnTo>
                      <a:lnTo>
                        <a:pt x="19726" y="54864"/>
                      </a:lnTo>
                      <a:lnTo>
                        <a:pt x="55185" y="9906"/>
                      </a:lnTo>
                      <a:lnTo>
                        <a:pt x="52577" y="9906"/>
                      </a:lnTo>
                      <a:lnTo>
                        <a:pt x="56388" y="8382"/>
                      </a:lnTo>
                      <a:lnTo>
                        <a:pt x="185166" y="0"/>
                      </a:lnTo>
                      <a:lnTo>
                        <a:pt x="50291" y="0"/>
                      </a:lnTo>
                      <a:lnTo>
                        <a:pt x="0" y="64008"/>
                      </a:lnTo>
                      <a:lnTo>
                        <a:pt x="9906" y="54864"/>
                      </a:lnTo>
                      <a:lnTo>
                        <a:pt x="13716" y="62484"/>
                      </a:lnTo>
                      <a:lnTo>
                        <a:pt x="222504" y="62484"/>
                      </a:lnTo>
                      <a:lnTo>
                        <a:pt x="236220" y="64008"/>
                      </a:lnTo>
                      <a:lnTo>
                        <a:pt x="185166" y="0"/>
                      </a:lnTo>
                      <a:lnTo>
                        <a:pt x="56388" y="8382"/>
                      </a:lnTo>
                      <a:lnTo>
                        <a:pt x="52577" y="9906"/>
                      </a:lnTo>
                      <a:close/>
                    </a:path>
                  </a:pathLst>
                </a:custGeom>
                <a:solidFill>
                  <a:srgbClr val="000000"/>
                </a:solidFill>
              </p:spPr>
              <p:txBody>
                <a:bodyPr wrap="square" lIns="0" tIns="0" rIns="0" bIns="0" rtlCol="0">
                  <a:noAutofit/>
                </a:bodyPr>
                <a:lstStyle/>
                <a:p>
                  <a:endParaRPr sz="1631"/>
                </a:p>
              </p:txBody>
            </p:sp>
            <p:sp>
              <p:nvSpPr>
                <p:cNvPr id="1467" name="object 1509"/>
                <p:cNvSpPr/>
                <p:nvPr/>
              </p:nvSpPr>
              <p:spPr>
                <a:xfrm>
                  <a:off x="4344047" y="5827395"/>
                  <a:ext cx="211074" cy="0"/>
                </a:xfrm>
                <a:custGeom>
                  <a:avLst/>
                  <a:gdLst/>
                  <a:ahLst/>
                  <a:cxnLst/>
                  <a:rect l="l" t="t" r="r" b="b"/>
                  <a:pathLst>
                    <a:path w="211074">
                      <a:moveTo>
                        <a:pt x="211074" y="0"/>
                      </a:moveTo>
                      <a:lnTo>
                        <a:pt x="0" y="0"/>
                      </a:lnTo>
                    </a:path>
                  </a:pathLst>
                </a:custGeom>
                <a:ln w="11176">
                  <a:solidFill>
                    <a:srgbClr val="000000"/>
                  </a:solidFill>
                </a:ln>
              </p:spPr>
              <p:txBody>
                <a:bodyPr wrap="square" lIns="0" tIns="0" rIns="0" bIns="0" rtlCol="0">
                  <a:noAutofit/>
                </a:bodyPr>
                <a:lstStyle/>
                <a:p>
                  <a:endParaRPr sz="1631"/>
                </a:p>
              </p:txBody>
            </p:sp>
            <p:sp>
              <p:nvSpPr>
                <p:cNvPr id="1468" name="object 1510"/>
                <p:cNvSpPr/>
                <p:nvPr/>
              </p:nvSpPr>
              <p:spPr>
                <a:xfrm>
                  <a:off x="4449584" y="5827776"/>
                  <a:ext cx="0" cy="124967"/>
                </a:xfrm>
                <a:custGeom>
                  <a:avLst/>
                  <a:gdLst/>
                  <a:ahLst/>
                  <a:cxnLst/>
                  <a:rect l="l" t="t" r="r" b="b"/>
                  <a:pathLst>
                    <a:path h="124967">
                      <a:moveTo>
                        <a:pt x="0" y="0"/>
                      </a:moveTo>
                      <a:lnTo>
                        <a:pt x="0" y="124967"/>
                      </a:lnTo>
                    </a:path>
                  </a:pathLst>
                </a:custGeom>
                <a:ln w="21844">
                  <a:solidFill>
                    <a:srgbClr val="FEFFFE"/>
                  </a:solidFill>
                </a:ln>
              </p:spPr>
              <p:txBody>
                <a:bodyPr wrap="square" lIns="0" tIns="0" rIns="0" bIns="0" rtlCol="0">
                  <a:noAutofit/>
                </a:bodyPr>
                <a:lstStyle/>
                <a:p>
                  <a:endParaRPr sz="1631"/>
                </a:p>
              </p:txBody>
            </p:sp>
            <p:sp>
              <p:nvSpPr>
                <p:cNvPr id="1469" name="object 1511"/>
                <p:cNvSpPr/>
                <p:nvPr/>
              </p:nvSpPr>
              <p:spPr>
                <a:xfrm>
                  <a:off x="4434725" y="5822442"/>
                  <a:ext cx="25146" cy="134874"/>
                </a:xfrm>
                <a:custGeom>
                  <a:avLst/>
                  <a:gdLst/>
                  <a:ahLst/>
                  <a:cxnLst/>
                  <a:rect l="l" t="t" r="r" b="b"/>
                  <a:pathLst>
                    <a:path w="25146" h="134874">
                      <a:moveTo>
                        <a:pt x="20574" y="9906"/>
                      </a:moveTo>
                      <a:lnTo>
                        <a:pt x="20574" y="124968"/>
                      </a:lnTo>
                      <a:lnTo>
                        <a:pt x="25146" y="124968"/>
                      </a:lnTo>
                      <a:lnTo>
                        <a:pt x="25145" y="9906"/>
                      </a:lnTo>
                      <a:lnTo>
                        <a:pt x="20573" y="5334"/>
                      </a:lnTo>
                      <a:lnTo>
                        <a:pt x="9143" y="9905"/>
                      </a:lnTo>
                      <a:lnTo>
                        <a:pt x="20574" y="9906"/>
                      </a:lnTo>
                      <a:close/>
                    </a:path>
                    <a:path w="25146" h="134874">
                      <a:moveTo>
                        <a:pt x="0" y="134874"/>
                      </a:moveTo>
                      <a:lnTo>
                        <a:pt x="29718" y="134874"/>
                      </a:lnTo>
                      <a:lnTo>
                        <a:pt x="20574" y="130302"/>
                      </a:lnTo>
                      <a:lnTo>
                        <a:pt x="9144" y="130302"/>
                      </a:lnTo>
                      <a:lnTo>
                        <a:pt x="4572" y="124968"/>
                      </a:lnTo>
                      <a:lnTo>
                        <a:pt x="0" y="134874"/>
                      </a:lnTo>
                      <a:close/>
                    </a:path>
                    <a:path w="25146" h="134874">
                      <a:moveTo>
                        <a:pt x="4571" y="9906"/>
                      </a:moveTo>
                      <a:lnTo>
                        <a:pt x="9143" y="9905"/>
                      </a:lnTo>
                      <a:lnTo>
                        <a:pt x="20573" y="5334"/>
                      </a:lnTo>
                      <a:lnTo>
                        <a:pt x="25145" y="9906"/>
                      </a:lnTo>
                      <a:lnTo>
                        <a:pt x="25146" y="124968"/>
                      </a:lnTo>
                      <a:lnTo>
                        <a:pt x="9144" y="124968"/>
                      </a:lnTo>
                      <a:lnTo>
                        <a:pt x="9143" y="9905"/>
                      </a:lnTo>
                      <a:lnTo>
                        <a:pt x="4571" y="9906"/>
                      </a:lnTo>
                      <a:lnTo>
                        <a:pt x="9143" y="5334"/>
                      </a:lnTo>
                      <a:lnTo>
                        <a:pt x="29717" y="0"/>
                      </a:lnTo>
                      <a:lnTo>
                        <a:pt x="0" y="0"/>
                      </a:lnTo>
                      <a:lnTo>
                        <a:pt x="0" y="134874"/>
                      </a:lnTo>
                      <a:lnTo>
                        <a:pt x="4572" y="124968"/>
                      </a:lnTo>
                      <a:lnTo>
                        <a:pt x="9144" y="130302"/>
                      </a:lnTo>
                      <a:lnTo>
                        <a:pt x="20574" y="130302"/>
                      </a:lnTo>
                      <a:lnTo>
                        <a:pt x="29718" y="134874"/>
                      </a:lnTo>
                      <a:lnTo>
                        <a:pt x="29717" y="0"/>
                      </a:lnTo>
                      <a:lnTo>
                        <a:pt x="9143" y="5334"/>
                      </a:lnTo>
                      <a:lnTo>
                        <a:pt x="4571" y="9906"/>
                      </a:lnTo>
                      <a:close/>
                    </a:path>
                  </a:pathLst>
                </a:custGeom>
                <a:solidFill>
                  <a:srgbClr val="000000"/>
                </a:solidFill>
              </p:spPr>
              <p:txBody>
                <a:bodyPr wrap="square" lIns="0" tIns="0" rIns="0" bIns="0" rtlCol="0">
                  <a:noAutofit/>
                </a:bodyPr>
                <a:lstStyle/>
                <a:p>
                  <a:endParaRPr sz="1631"/>
                </a:p>
              </p:txBody>
            </p:sp>
            <p:sp>
              <p:nvSpPr>
                <p:cNvPr id="1470" name="object 1512"/>
                <p:cNvSpPr/>
                <p:nvPr/>
              </p:nvSpPr>
              <p:spPr>
                <a:xfrm>
                  <a:off x="4439297" y="5727192"/>
                  <a:ext cx="15239" cy="30479"/>
                </a:xfrm>
                <a:prstGeom prst="rect">
                  <a:avLst/>
                </a:prstGeom>
                <a:blipFill>
                  <a:blip r:embed="rId6" cstate="print"/>
                  <a:stretch>
                    <a:fillRect/>
                  </a:stretch>
                </a:blipFill>
              </p:spPr>
              <p:txBody>
                <a:bodyPr wrap="square" lIns="0" tIns="0" rIns="0" bIns="0" rtlCol="0">
                  <a:noAutofit/>
                </a:bodyPr>
                <a:lstStyle/>
                <a:p>
                  <a:endParaRPr sz="1631"/>
                </a:p>
              </p:txBody>
            </p:sp>
            <p:sp>
              <p:nvSpPr>
                <p:cNvPr id="1471" name="object 1513"/>
                <p:cNvSpPr/>
                <p:nvPr/>
              </p:nvSpPr>
              <p:spPr>
                <a:xfrm>
                  <a:off x="4434052" y="5732526"/>
                  <a:ext cx="25819" cy="16675"/>
                </a:xfrm>
                <a:custGeom>
                  <a:avLst/>
                  <a:gdLst/>
                  <a:ahLst/>
                  <a:cxnLst/>
                  <a:rect l="l" t="t" r="r" b="b"/>
                  <a:pathLst>
                    <a:path w="25819" h="16675">
                      <a:moveTo>
                        <a:pt x="12103" y="762"/>
                      </a:moveTo>
                      <a:lnTo>
                        <a:pt x="2197" y="0"/>
                      </a:lnTo>
                      <a:lnTo>
                        <a:pt x="0" y="6769"/>
                      </a:lnTo>
                      <a:lnTo>
                        <a:pt x="10579" y="5334"/>
                      </a:lnTo>
                      <a:lnTo>
                        <a:pt x="12103" y="762"/>
                      </a:lnTo>
                      <a:close/>
                    </a:path>
                    <a:path w="25819" h="16675">
                      <a:moveTo>
                        <a:pt x="10579" y="-9143"/>
                      </a:moveTo>
                      <a:lnTo>
                        <a:pt x="7531" y="-8381"/>
                      </a:lnTo>
                      <a:lnTo>
                        <a:pt x="5245" y="-5333"/>
                      </a:lnTo>
                      <a:lnTo>
                        <a:pt x="2959" y="-2285"/>
                      </a:lnTo>
                      <a:lnTo>
                        <a:pt x="2197" y="0"/>
                      </a:lnTo>
                      <a:lnTo>
                        <a:pt x="12103" y="762"/>
                      </a:lnTo>
                      <a:lnTo>
                        <a:pt x="15151" y="3048"/>
                      </a:lnTo>
                      <a:lnTo>
                        <a:pt x="15151" y="4572"/>
                      </a:lnTo>
                      <a:lnTo>
                        <a:pt x="15913" y="7620"/>
                      </a:lnTo>
                      <a:lnTo>
                        <a:pt x="15913" y="12192"/>
                      </a:lnTo>
                      <a:lnTo>
                        <a:pt x="15151" y="15240"/>
                      </a:lnTo>
                      <a:lnTo>
                        <a:pt x="14389" y="19050"/>
                      </a:lnTo>
                      <a:lnTo>
                        <a:pt x="11341" y="17526"/>
                      </a:lnTo>
                      <a:lnTo>
                        <a:pt x="10579" y="15240"/>
                      </a:lnTo>
                      <a:lnTo>
                        <a:pt x="10579" y="5334"/>
                      </a:lnTo>
                      <a:lnTo>
                        <a:pt x="0" y="6769"/>
                      </a:lnTo>
                      <a:lnTo>
                        <a:pt x="0" y="13042"/>
                      </a:lnTo>
                      <a:lnTo>
                        <a:pt x="2197" y="19812"/>
                      </a:lnTo>
                      <a:lnTo>
                        <a:pt x="2959" y="22860"/>
                      </a:lnTo>
                      <a:lnTo>
                        <a:pt x="5245" y="25908"/>
                      </a:lnTo>
                      <a:lnTo>
                        <a:pt x="9055" y="28956"/>
                      </a:lnTo>
                      <a:lnTo>
                        <a:pt x="12103" y="29718"/>
                      </a:lnTo>
                      <a:lnTo>
                        <a:pt x="15913" y="29718"/>
                      </a:lnTo>
                      <a:lnTo>
                        <a:pt x="18961" y="28194"/>
                      </a:lnTo>
                      <a:lnTo>
                        <a:pt x="21247" y="25146"/>
                      </a:lnTo>
                      <a:lnTo>
                        <a:pt x="23533" y="20574"/>
                      </a:lnTo>
                      <a:lnTo>
                        <a:pt x="25057" y="17526"/>
                      </a:lnTo>
                      <a:lnTo>
                        <a:pt x="25057" y="13716"/>
                      </a:lnTo>
                      <a:lnTo>
                        <a:pt x="25819" y="10668"/>
                      </a:lnTo>
                      <a:lnTo>
                        <a:pt x="25057" y="6858"/>
                      </a:lnTo>
                      <a:lnTo>
                        <a:pt x="25057" y="3048"/>
                      </a:lnTo>
                      <a:lnTo>
                        <a:pt x="24295" y="762"/>
                      </a:lnTo>
                      <a:lnTo>
                        <a:pt x="22771" y="-2285"/>
                      </a:lnTo>
                      <a:lnTo>
                        <a:pt x="21247" y="-5333"/>
                      </a:lnTo>
                      <a:lnTo>
                        <a:pt x="18199" y="-8381"/>
                      </a:lnTo>
                      <a:lnTo>
                        <a:pt x="14389" y="-9905"/>
                      </a:lnTo>
                      <a:lnTo>
                        <a:pt x="10579" y="-9143"/>
                      </a:lnTo>
                      <a:close/>
                    </a:path>
                  </a:pathLst>
                </a:custGeom>
                <a:solidFill>
                  <a:srgbClr val="000000"/>
                </a:solidFill>
              </p:spPr>
              <p:txBody>
                <a:bodyPr wrap="square" lIns="0" tIns="0" rIns="0" bIns="0" rtlCol="0">
                  <a:noAutofit/>
                </a:bodyPr>
                <a:lstStyle/>
                <a:p>
                  <a:endParaRPr sz="1631"/>
                </a:p>
              </p:txBody>
            </p:sp>
            <p:sp>
              <p:nvSpPr>
                <p:cNvPr id="1472" name="object 1514"/>
                <p:cNvSpPr/>
                <p:nvPr/>
              </p:nvSpPr>
              <p:spPr>
                <a:xfrm>
                  <a:off x="4439297" y="5778246"/>
                  <a:ext cx="15239" cy="30479"/>
                </a:xfrm>
                <a:prstGeom prst="rect">
                  <a:avLst/>
                </a:prstGeom>
                <a:blipFill>
                  <a:blip r:embed="rId7" cstate="print"/>
                  <a:stretch>
                    <a:fillRect/>
                  </a:stretch>
                </a:blipFill>
              </p:spPr>
              <p:txBody>
                <a:bodyPr wrap="square" lIns="0" tIns="0" rIns="0" bIns="0" rtlCol="0">
                  <a:noAutofit/>
                </a:bodyPr>
                <a:lstStyle/>
                <a:p>
                  <a:endParaRPr sz="1631"/>
                </a:p>
              </p:txBody>
            </p:sp>
            <p:sp>
              <p:nvSpPr>
                <p:cNvPr id="1473" name="object 1515"/>
                <p:cNvSpPr/>
                <p:nvPr/>
              </p:nvSpPr>
              <p:spPr>
                <a:xfrm>
                  <a:off x="4434052" y="5773674"/>
                  <a:ext cx="25819" cy="39624"/>
                </a:xfrm>
                <a:custGeom>
                  <a:avLst/>
                  <a:gdLst/>
                  <a:ahLst/>
                  <a:cxnLst/>
                  <a:rect l="l" t="t" r="r" b="b"/>
                  <a:pathLst>
                    <a:path w="25819" h="39624">
                      <a:moveTo>
                        <a:pt x="2197" y="9906"/>
                      </a:moveTo>
                      <a:lnTo>
                        <a:pt x="0" y="16675"/>
                      </a:lnTo>
                      <a:lnTo>
                        <a:pt x="10579" y="15240"/>
                      </a:lnTo>
                      <a:lnTo>
                        <a:pt x="12103" y="10668"/>
                      </a:lnTo>
                      <a:lnTo>
                        <a:pt x="15151" y="12954"/>
                      </a:lnTo>
                      <a:lnTo>
                        <a:pt x="15913" y="16764"/>
                      </a:lnTo>
                      <a:lnTo>
                        <a:pt x="15913" y="22098"/>
                      </a:lnTo>
                      <a:lnTo>
                        <a:pt x="15151" y="26670"/>
                      </a:lnTo>
                      <a:lnTo>
                        <a:pt x="13627" y="30480"/>
                      </a:lnTo>
                      <a:lnTo>
                        <a:pt x="11341" y="27432"/>
                      </a:lnTo>
                      <a:lnTo>
                        <a:pt x="10579" y="25146"/>
                      </a:lnTo>
                      <a:lnTo>
                        <a:pt x="0" y="22948"/>
                      </a:lnTo>
                      <a:lnTo>
                        <a:pt x="2197" y="29718"/>
                      </a:lnTo>
                      <a:lnTo>
                        <a:pt x="2959" y="32766"/>
                      </a:lnTo>
                      <a:lnTo>
                        <a:pt x="5245" y="35814"/>
                      </a:lnTo>
                      <a:lnTo>
                        <a:pt x="9055" y="38862"/>
                      </a:lnTo>
                      <a:lnTo>
                        <a:pt x="12103" y="39624"/>
                      </a:lnTo>
                      <a:lnTo>
                        <a:pt x="15913" y="39624"/>
                      </a:lnTo>
                      <a:lnTo>
                        <a:pt x="18961" y="38100"/>
                      </a:lnTo>
                      <a:lnTo>
                        <a:pt x="21247" y="35052"/>
                      </a:lnTo>
                      <a:lnTo>
                        <a:pt x="23533" y="30480"/>
                      </a:lnTo>
                      <a:lnTo>
                        <a:pt x="25057" y="27432"/>
                      </a:lnTo>
                      <a:lnTo>
                        <a:pt x="25057" y="23622"/>
                      </a:lnTo>
                      <a:lnTo>
                        <a:pt x="25819" y="19812"/>
                      </a:lnTo>
                      <a:lnTo>
                        <a:pt x="25057" y="16764"/>
                      </a:lnTo>
                      <a:lnTo>
                        <a:pt x="25057" y="12954"/>
                      </a:lnTo>
                      <a:lnTo>
                        <a:pt x="24295" y="9906"/>
                      </a:lnTo>
                      <a:lnTo>
                        <a:pt x="22771" y="6858"/>
                      </a:lnTo>
                      <a:lnTo>
                        <a:pt x="21247" y="3810"/>
                      </a:lnTo>
                      <a:lnTo>
                        <a:pt x="18199" y="1524"/>
                      </a:lnTo>
                      <a:lnTo>
                        <a:pt x="14389" y="0"/>
                      </a:lnTo>
                      <a:lnTo>
                        <a:pt x="10579" y="0"/>
                      </a:lnTo>
                      <a:lnTo>
                        <a:pt x="7531" y="1524"/>
                      </a:lnTo>
                      <a:lnTo>
                        <a:pt x="5245" y="4572"/>
                      </a:lnTo>
                      <a:lnTo>
                        <a:pt x="2959" y="7620"/>
                      </a:lnTo>
                      <a:lnTo>
                        <a:pt x="2197" y="9906"/>
                      </a:lnTo>
                      <a:close/>
                    </a:path>
                    <a:path w="25819" h="39624">
                      <a:moveTo>
                        <a:pt x="10579" y="25146"/>
                      </a:moveTo>
                      <a:lnTo>
                        <a:pt x="10579" y="15240"/>
                      </a:lnTo>
                      <a:lnTo>
                        <a:pt x="0" y="16675"/>
                      </a:lnTo>
                      <a:lnTo>
                        <a:pt x="0" y="22948"/>
                      </a:lnTo>
                      <a:lnTo>
                        <a:pt x="10579" y="25146"/>
                      </a:lnTo>
                      <a:close/>
                    </a:path>
                  </a:pathLst>
                </a:custGeom>
                <a:solidFill>
                  <a:srgbClr val="000000"/>
                </a:solidFill>
              </p:spPr>
              <p:txBody>
                <a:bodyPr wrap="square" lIns="0" tIns="0" rIns="0" bIns="0" rtlCol="0">
                  <a:noAutofit/>
                </a:bodyPr>
                <a:lstStyle/>
                <a:p>
                  <a:endParaRPr sz="1631"/>
                </a:p>
              </p:txBody>
            </p:sp>
            <p:sp>
              <p:nvSpPr>
                <p:cNvPr id="1474" name="object 1516"/>
                <p:cNvSpPr/>
                <p:nvPr/>
              </p:nvSpPr>
              <p:spPr>
                <a:xfrm>
                  <a:off x="4515497" y="5827776"/>
                  <a:ext cx="38100" cy="124967"/>
                </a:xfrm>
                <a:custGeom>
                  <a:avLst/>
                  <a:gdLst/>
                  <a:ahLst/>
                  <a:cxnLst/>
                  <a:rect l="l" t="t" r="r" b="b"/>
                  <a:pathLst>
                    <a:path w="38100" h="124967">
                      <a:moveTo>
                        <a:pt x="38099" y="0"/>
                      </a:moveTo>
                      <a:lnTo>
                        <a:pt x="25907" y="0"/>
                      </a:lnTo>
                      <a:lnTo>
                        <a:pt x="25907" y="124967"/>
                      </a:lnTo>
                      <a:lnTo>
                        <a:pt x="38100" y="124967"/>
                      </a:lnTo>
                      <a:lnTo>
                        <a:pt x="38099" y="0"/>
                      </a:lnTo>
                      <a:close/>
                    </a:path>
                    <a:path w="38100" h="124967">
                      <a:moveTo>
                        <a:pt x="12953" y="0"/>
                      </a:moveTo>
                      <a:lnTo>
                        <a:pt x="0" y="0"/>
                      </a:lnTo>
                      <a:lnTo>
                        <a:pt x="0" y="124967"/>
                      </a:lnTo>
                      <a:lnTo>
                        <a:pt x="12954" y="124967"/>
                      </a:lnTo>
                      <a:lnTo>
                        <a:pt x="12953" y="0"/>
                      </a:lnTo>
                      <a:close/>
                    </a:path>
                  </a:pathLst>
                </a:custGeom>
                <a:solidFill>
                  <a:srgbClr val="000000"/>
                </a:solidFill>
              </p:spPr>
              <p:txBody>
                <a:bodyPr wrap="square" lIns="0" tIns="0" rIns="0" bIns="0" rtlCol="0">
                  <a:noAutofit/>
                </a:bodyPr>
                <a:lstStyle/>
                <a:p>
                  <a:endParaRPr sz="1631"/>
                </a:p>
              </p:txBody>
            </p:sp>
            <p:sp>
              <p:nvSpPr>
                <p:cNvPr id="1475" name="object 1517"/>
                <p:cNvSpPr/>
                <p:nvPr/>
              </p:nvSpPr>
              <p:spPr>
                <a:xfrm>
                  <a:off x="4547501" y="5827776"/>
                  <a:ext cx="0" cy="124967"/>
                </a:xfrm>
                <a:custGeom>
                  <a:avLst/>
                  <a:gdLst/>
                  <a:ahLst/>
                  <a:cxnLst/>
                  <a:rect l="l" t="t" r="r" b="b"/>
                  <a:pathLst>
                    <a:path h="124967">
                      <a:moveTo>
                        <a:pt x="0" y="0"/>
                      </a:moveTo>
                      <a:lnTo>
                        <a:pt x="0" y="124967"/>
                      </a:lnTo>
                    </a:path>
                  </a:pathLst>
                </a:custGeom>
                <a:ln w="13462">
                  <a:solidFill>
                    <a:srgbClr val="000000"/>
                  </a:solidFill>
                </a:ln>
              </p:spPr>
              <p:txBody>
                <a:bodyPr wrap="square" lIns="0" tIns="0" rIns="0" bIns="0" rtlCol="0">
                  <a:noAutofit/>
                </a:bodyPr>
                <a:lstStyle/>
                <a:p>
                  <a:endParaRPr sz="1631"/>
                </a:p>
              </p:txBody>
            </p:sp>
            <p:sp>
              <p:nvSpPr>
                <p:cNvPr id="1476" name="object 1518"/>
                <p:cNvSpPr/>
                <p:nvPr/>
              </p:nvSpPr>
              <p:spPr>
                <a:xfrm>
                  <a:off x="4521974" y="5827776"/>
                  <a:ext cx="0" cy="124967"/>
                </a:xfrm>
                <a:custGeom>
                  <a:avLst/>
                  <a:gdLst/>
                  <a:ahLst/>
                  <a:cxnLst/>
                  <a:rect l="l" t="t" r="r" b="b"/>
                  <a:pathLst>
                    <a:path h="124967">
                      <a:moveTo>
                        <a:pt x="0" y="0"/>
                      </a:moveTo>
                      <a:lnTo>
                        <a:pt x="0" y="124967"/>
                      </a:lnTo>
                    </a:path>
                  </a:pathLst>
                </a:custGeom>
                <a:ln w="14223">
                  <a:solidFill>
                    <a:srgbClr val="000000"/>
                  </a:solidFill>
                </a:ln>
              </p:spPr>
              <p:txBody>
                <a:bodyPr wrap="square" lIns="0" tIns="0" rIns="0" bIns="0" rtlCol="0">
                  <a:noAutofit/>
                </a:bodyPr>
                <a:lstStyle/>
                <a:p>
                  <a:endParaRPr sz="1631"/>
                </a:p>
              </p:txBody>
            </p:sp>
            <p:sp>
              <p:nvSpPr>
                <p:cNvPr id="1477" name="object 1519"/>
                <p:cNvSpPr/>
                <p:nvPr/>
              </p:nvSpPr>
              <p:spPr>
                <a:xfrm>
                  <a:off x="4489589" y="5827776"/>
                  <a:ext cx="38100" cy="124967"/>
                </a:xfrm>
                <a:custGeom>
                  <a:avLst/>
                  <a:gdLst/>
                  <a:ahLst/>
                  <a:cxnLst/>
                  <a:rect l="l" t="t" r="r" b="b"/>
                  <a:pathLst>
                    <a:path w="38100" h="124967">
                      <a:moveTo>
                        <a:pt x="38100" y="0"/>
                      </a:moveTo>
                      <a:lnTo>
                        <a:pt x="25908" y="0"/>
                      </a:lnTo>
                      <a:lnTo>
                        <a:pt x="25908" y="124967"/>
                      </a:lnTo>
                      <a:lnTo>
                        <a:pt x="38100" y="124967"/>
                      </a:lnTo>
                      <a:lnTo>
                        <a:pt x="38100" y="0"/>
                      </a:lnTo>
                      <a:close/>
                    </a:path>
                    <a:path w="38100" h="124967">
                      <a:moveTo>
                        <a:pt x="12953" y="0"/>
                      </a:moveTo>
                      <a:lnTo>
                        <a:pt x="0" y="0"/>
                      </a:lnTo>
                      <a:lnTo>
                        <a:pt x="0" y="124967"/>
                      </a:lnTo>
                      <a:lnTo>
                        <a:pt x="12954" y="124967"/>
                      </a:lnTo>
                      <a:lnTo>
                        <a:pt x="12953" y="0"/>
                      </a:lnTo>
                      <a:close/>
                    </a:path>
                  </a:pathLst>
                </a:custGeom>
                <a:solidFill>
                  <a:srgbClr val="000000"/>
                </a:solidFill>
              </p:spPr>
              <p:txBody>
                <a:bodyPr wrap="square" lIns="0" tIns="0" rIns="0" bIns="0" rtlCol="0">
                  <a:noAutofit/>
                </a:bodyPr>
                <a:lstStyle/>
                <a:p>
                  <a:endParaRPr sz="1631"/>
                </a:p>
              </p:txBody>
            </p:sp>
            <p:sp>
              <p:nvSpPr>
                <p:cNvPr id="1478" name="object 1520"/>
                <p:cNvSpPr/>
                <p:nvPr/>
              </p:nvSpPr>
              <p:spPr>
                <a:xfrm>
                  <a:off x="4521593" y="5827776"/>
                  <a:ext cx="0" cy="124967"/>
                </a:xfrm>
                <a:custGeom>
                  <a:avLst/>
                  <a:gdLst/>
                  <a:ahLst/>
                  <a:cxnLst/>
                  <a:rect l="l" t="t" r="r" b="b"/>
                  <a:pathLst>
                    <a:path h="124967">
                      <a:moveTo>
                        <a:pt x="0" y="0"/>
                      </a:moveTo>
                      <a:lnTo>
                        <a:pt x="0" y="124967"/>
                      </a:lnTo>
                    </a:path>
                  </a:pathLst>
                </a:custGeom>
                <a:ln w="13461">
                  <a:solidFill>
                    <a:srgbClr val="000000"/>
                  </a:solidFill>
                </a:ln>
              </p:spPr>
              <p:txBody>
                <a:bodyPr wrap="square" lIns="0" tIns="0" rIns="0" bIns="0" rtlCol="0">
                  <a:noAutofit/>
                </a:bodyPr>
                <a:lstStyle/>
                <a:p>
                  <a:endParaRPr sz="1631"/>
                </a:p>
              </p:txBody>
            </p:sp>
            <p:sp>
              <p:nvSpPr>
                <p:cNvPr id="1479" name="object 1521"/>
                <p:cNvSpPr/>
                <p:nvPr/>
              </p:nvSpPr>
              <p:spPr>
                <a:xfrm>
                  <a:off x="4496066" y="5827776"/>
                  <a:ext cx="0" cy="124967"/>
                </a:xfrm>
                <a:custGeom>
                  <a:avLst/>
                  <a:gdLst/>
                  <a:ahLst/>
                  <a:cxnLst/>
                  <a:rect l="l" t="t" r="r" b="b"/>
                  <a:pathLst>
                    <a:path h="124967">
                      <a:moveTo>
                        <a:pt x="0" y="0"/>
                      </a:moveTo>
                      <a:lnTo>
                        <a:pt x="0" y="124967"/>
                      </a:lnTo>
                    </a:path>
                  </a:pathLst>
                </a:custGeom>
                <a:ln w="14223">
                  <a:solidFill>
                    <a:srgbClr val="000000"/>
                  </a:solidFill>
                </a:ln>
              </p:spPr>
              <p:txBody>
                <a:bodyPr wrap="square" lIns="0" tIns="0" rIns="0" bIns="0" rtlCol="0">
                  <a:noAutofit/>
                </a:bodyPr>
                <a:lstStyle/>
                <a:p>
                  <a:endParaRPr sz="1631"/>
                </a:p>
              </p:txBody>
            </p:sp>
            <p:sp>
              <p:nvSpPr>
                <p:cNvPr id="1480" name="object 1522"/>
                <p:cNvSpPr/>
                <p:nvPr/>
              </p:nvSpPr>
              <p:spPr>
                <a:xfrm>
                  <a:off x="4459109" y="5827776"/>
                  <a:ext cx="38100" cy="124967"/>
                </a:xfrm>
                <a:custGeom>
                  <a:avLst/>
                  <a:gdLst/>
                  <a:ahLst/>
                  <a:cxnLst/>
                  <a:rect l="l" t="t" r="r" b="b"/>
                  <a:pathLst>
                    <a:path w="38100" h="124967">
                      <a:moveTo>
                        <a:pt x="38100" y="0"/>
                      </a:moveTo>
                      <a:lnTo>
                        <a:pt x="25146" y="0"/>
                      </a:lnTo>
                      <a:lnTo>
                        <a:pt x="25146" y="124967"/>
                      </a:lnTo>
                      <a:lnTo>
                        <a:pt x="38100" y="124967"/>
                      </a:lnTo>
                      <a:lnTo>
                        <a:pt x="38100" y="0"/>
                      </a:lnTo>
                      <a:close/>
                    </a:path>
                    <a:path w="38100" h="124967">
                      <a:moveTo>
                        <a:pt x="12953" y="0"/>
                      </a:moveTo>
                      <a:lnTo>
                        <a:pt x="0" y="0"/>
                      </a:lnTo>
                      <a:lnTo>
                        <a:pt x="0" y="124967"/>
                      </a:lnTo>
                      <a:lnTo>
                        <a:pt x="12954" y="124967"/>
                      </a:lnTo>
                      <a:lnTo>
                        <a:pt x="12953" y="0"/>
                      </a:lnTo>
                      <a:close/>
                    </a:path>
                  </a:pathLst>
                </a:custGeom>
                <a:solidFill>
                  <a:srgbClr val="000000"/>
                </a:solidFill>
              </p:spPr>
              <p:txBody>
                <a:bodyPr wrap="square" lIns="0" tIns="0" rIns="0" bIns="0" rtlCol="0">
                  <a:noAutofit/>
                </a:bodyPr>
                <a:lstStyle/>
                <a:p>
                  <a:endParaRPr sz="1631"/>
                </a:p>
              </p:txBody>
            </p:sp>
            <p:sp>
              <p:nvSpPr>
                <p:cNvPr id="1481" name="object 1523"/>
                <p:cNvSpPr/>
                <p:nvPr/>
              </p:nvSpPr>
              <p:spPr>
                <a:xfrm>
                  <a:off x="4490732" y="5827776"/>
                  <a:ext cx="0" cy="124967"/>
                </a:xfrm>
                <a:custGeom>
                  <a:avLst/>
                  <a:gdLst/>
                  <a:ahLst/>
                  <a:cxnLst/>
                  <a:rect l="l" t="t" r="r" b="b"/>
                  <a:pathLst>
                    <a:path h="124967">
                      <a:moveTo>
                        <a:pt x="0" y="0"/>
                      </a:moveTo>
                      <a:lnTo>
                        <a:pt x="0" y="124967"/>
                      </a:lnTo>
                    </a:path>
                  </a:pathLst>
                </a:custGeom>
                <a:ln w="14223">
                  <a:solidFill>
                    <a:srgbClr val="000000"/>
                  </a:solidFill>
                </a:ln>
              </p:spPr>
              <p:txBody>
                <a:bodyPr wrap="square" lIns="0" tIns="0" rIns="0" bIns="0" rtlCol="0">
                  <a:noAutofit/>
                </a:bodyPr>
                <a:lstStyle/>
                <a:p>
                  <a:endParaRPr sz="1631"/>
                </a:p>
              </p:txBody>
            </p:sp>
            <p:sp>
              <p:nvSpPr>
                <p:cNvPr id="1482" name="object 1524"/>
                <p:cNvSpPr/>
                <p:nvPr/>
              </p:nvSpPr>
              <p:spPr>
                <a:xfrm>
                  <a:off x="4465586" y="5827776"/>
                  <a:ext cx="0" cy="124967"/>
                </a:xfrm>
                <a:custGeom>
                  <a:avLst/>
                  <a:gdLst/>
                  <a:ahLst/>
                  <a:cxnLst/>
                  <a:rect l="l" t="t" r="r" b="b"/>
                  <a:pathLst>
                    <a:path h="124967">
                      <a:moveTo>
                        <a:pt x="0" y="0"/>
                      </a:moveTo>
                      <a:lnTo>
                        <a:pt x="0" y="124967"/>
                      </a:lnTo>
                    </a:path>
                  </a:pathLst>
                </a:custGeom>
                <a:ln w="14223">
                  <a:solidFill>
                    <a:srgbClr val="000000"/>
                  </a:solidFill>
                </a:ln>
              </p:spPr>
              <p:txBody>
                <a:bodyPr wrap="square" lIns="0" tIns="0" rIns="0" bIns="0" rtlCol="0">
                  <a:noAutofit/>
                </a:bodyPr>
                <a:lstStyle/>
                <a:p>
                  <a:endParaRPr sz="1631"/>
                </a:p>
              </p:txBody>
            </p:sp>
            <p:sp>
              <p:nvSpPr>
                <p:cNvPr id="1483" name="object 1525"/>
                <p:cNvSpPr/>
                <p:nvPr/>
              </p:nvSpPr>
              <p:spPr>
                <a:xfrm>
                  <a:off x="4397387" y="5827776"/>
                  <a:ext cx="38099" cy="124967"/>
                </a:xfrm>
                <a:custGeom>
                  <a:avLst/>
                  <a:gdLst/>
                  <a:ahLst/>
                  <a:cxnLst/>
                  <a:rect l="l" t="t" r="r" b="b"/>
                  <a:pathLst>
                    <a:path w="38099" h="124967">
                      <a:moveTo>
                        <a:pt x="38099" y="0"/>
                      </a:moveTo>
                      <a:lnTo>
                        <a:pt x="25145" y="0"/>
                      </a:lnTo>
                      <a:lnTo>
                        <a:pt x="25145" y="124967"/>
                      </a:lnTo>
                      <a:lnTo>
                        <a:pt x="38099" y="124967"/>
                      </a:lnTo>
                      <a:lnTo>
                        <a:pt x="38099" y="0"/>
                      </a:lnTo>
                      <a:close/>
                    </a:path>
                    <a:path w="38099" h="124967">
                      <a:moveTo>
                        <a:pt x="12191" y="0"/>
                      </a:moveTo>
                      <a:lnTo>
                        <a:pt x="0" y="0"/>
                      </a:lnTo>
                      <a:lnTo>
                        <a:pt x="0" y="124967"/>
                      </a:lnTo>
                      <a:lnTo>
                        <a:pt x="12191" y="124967"/>
                      </a:lnTo>
                      <a:lnTo>
                        <a:pt x="12191" y="0"/>
                      </a:lnTo>
                      <a:close/>
                    </a:path>
                  </a:pathLst>
                </a:custGeom>
                <a:solidFill>
                  <a:srgbClr val="000000"/>
                </a:solidFill>
              </p:spPr>
              <p:txBody>
                <a:bodyPr wrap="square" lIns="0" tIns="0" rIns="0" bIns="0" rtlCol="0">
                  <a:noAutofit/>
                </a:bodyPr>
                <a:lstStyle/>
                <a:p>
                  <a:endParaRPr sz="1631"/>
                </a:p>
              </p:txBody>
            </p:sp>
            <p:sp>
              <p:nvSpPr>
                <p:cNvPr id="1484" name="object 1526"/>
                <p:cNvSpPr/>
                <p:nvPr/>
              </p:nvSpPr>
              <p:spPr>
                <a:xfrm>
                  <a:off x="4429010" y="5827776"/>
                  <a:ext cx="0" cy="124967"/>
                </a:xfrm>
                <a:custGeom>
                  <a:avLst/>
                  <a:gdLst/>
                  <a:ahLst/>
                  <a:cxnLst/>
                  <a:rect l="l" t="t" r="r" b="b"/>
                  <a:pathLst>
                    <a:path h="124967">
                      <a:moveTo>
                        <a:pt x="0" y="0"/>
                      </a:moveTo>
                      <a:lnTo>
                        <a:pt x="0" y="124967"/>
                      </a:lnTo>
                    </a:path>
                  </a:pathLst>
                </a:custGeom>
                <a:ln w="14223">
                  <a:solidFill>
                    <a:srgbClr val="000000"/>
                  </a:solidFill>
                </a:ln>
              </p:spPr>
              <p:txBody>
                <a:bodyPr wrap="square" lIns="0" tIns="0" rIns="0" bIns="0" rtlCol="0">
                  <a:noAutofit/>
                </a:bodyPr>
                <a:lstStyle/>
                <a:p>
                  <a:endParaRPr sz="1631"/>
                </a:p>
              </p:txBody>
            </p:sp>
            <p:sp>
              <p:nvSpPr>
                <p:cNvPr id="1485" name="object 1527"/>
                <p:cNvSpPr/>
                <p:nvPr/>
              </p:nvSpPr>
              <p:spPr>
                <a:xfrm>
                  <a:off x="4403483" y="5827776"/>
                  <a:ext cx="0" cy="124967"/>
                </a:xfrm>
                <a:custGeom>
                  <a:avLst/>
                  <a:gdLst/>
                  <a:ahLst/>
                  <a:cxnLst/>
                  <a:rect l="l" t="t" r="r" b="b"/>
                  <a:pathLst>
                    <a:path h="124967">
                      <a:moveTo>
                        <a:pt x="0" y="0"/>
                      </a:moveTo>
                      <a:lnTo>
                        <a:pt x="0" y="124967"/>
                      </a:lnTo>
                    </a:path>
                  </a:pathLst>
                </a:custGeom>
                <a:ln w="13461">
                  <a:solidFill>
                    <a:srgbClr val="000000"/>
                  </a:solidFill>
                </a:ln>
              </p:spPr>
              <p:txBody>
                <a:bodyPr wrap="square" lIns="0" tIns="0" rIns="0" bIns="0" rtlCol="0">
                  <a:noAutofit/>
                </a:bodyPr>
                <a:lstStyle/>
                <a:p>
                  <a:endParaRPr sz="1631"/>
                </a:p>
              </p:txBody>
            </p:sp>
            <p:sp>
              <p:nvSpPr>
                <p:cNvPr id="1486" name="object 1528"/>
                <p:cNvSpPr/>
                <p:nvPr/>
              </p:nvSpPr>
              <p:spPr>
                <a:xfrm>
                  <a:off x="4340237" y="5827776"/>
                  <a:ext cx="38100" cy="124967"/>
                </a:xfrm>
                <a:custGeom>
                  <a:avLst/>
                  <a:gdLst/>
                  <a:ahLst/>
                  <a:cxnLst/>
                  <a:rect l="l" t="t" r="r" b="b"/>
                  <a:pathLst>
                    <a:path w="38100" h="124967">
                      <a:moveTo>
                        <a:pt x="38099" y="0"/>
                      </a:moveTo>
                      <a:lnTo>
                        <a:pt x="25908" y="0"/>
                      </a:lnTo>
                      <a:lnTo>
                        <a:pt x="25908" y="124967"/>
                      </a:lnTo>
                      <a:lnTo>
                        <a:pt x="38100" y="124967"/>
                      </a:lnTo>
                      <a:lnTo>
                        <a:pt x="38099" y="0"/>
                      </a:lnTo>
                      <a:close/>
                    </a:path>
                    <a:path w="38100" h="124967">
                      <a:moveTo>
                        <a:pt x="12953" y="0"/>
                      </a:moveTo>
                      <a:lnTo>
                        <a:pt x="0" y="0"/>
                      </a:lnTo>
                      <a:lnTo>
                        <a:pt x="0" y="124967"/>
                      </a:lnTo>
                      <a:lnTo>
                        <a:pt x="12954" y="124967"/>
                      </a:lnTo>
                      <a:lnTo>
                        <a:pt x="12953" y="0"/>
                      </a:lnTo>
                      <a:close/>
                    </a:path>
                  </a:pathLst>
                </a:custGeom>
                <a:solidFill>
                  <a:srgbClr val="000000"/>
                </a:solidFill>
              </p:spPr>
              <p:txBody>
                <a:bodyPr wrap="square" lIns="0" tIns="0" rIns="0" bIns="0" rtlCol="0">
                  <a:noAutofit/>
                </a:bodyPr>
                <a:lstStyle/>
                <a:p>
                  <a:endParaRPr sz="1631"/>
                </a:p>
              </p:txBody>
            </p:sp>
            <p:sp>
              <p:nvSpPr>
                <p:cNvPr id="1487" name="object 1529"/>
                <p:cNvSpPr/>
                <p:nvPr/>
              </p:nvSpPr>
              <p:spPr>
                <a:xfrm>
                  <a:off x="4372241" y="5827776"/>
                  <a:ext cx="0" cy="124967"/>
                </a:xfrm>
                <a:custGeom>
                  <a:avLst/>
                  <a:gdLst/>
                  <a:ahLst/>
                  <a:cxnLst/>
                  <a:rect l="l" t="t" r="r" b="b"/>
                  <a:pathLst>
                    <a:path h="124967">
                      <a:moveTo>
                        <a:pt x="0" y="0"/>
                      </a:moveTo>
                      <a:lnTo>
                        <a:pt x="0" y="124967"/>
                      </a:lnTo>
                    </a:path>
                  </a:pathLst>
                </a:custGeom>
                <a:ln w="13461">
                  <a:solidFill>
                    <a:srgbClr val="000000"/>
                  </a:solidFill>
                </a:ln>
              </p:spPr>
              <p:txBody>
                <a:bodyPr wrap="square" lIns="0" tIns="0" rIns="0" bIns="0" rtlCol="0">
                  <a:noAutofit/>
                </a:bodyPr>
                <a:lstStyle/>
                <a:p>
                  <a:endParaRPr sz="1631"/>
                </a:p>
              </p:txBody>
            </p:sp>
            <p:sp>
              <p:nvSpPr>
                <p:cNvPr id="1488" name="object 1530"/>
                <p:cNvSpPr/>
                <p:nvPr/>
              </p:nvSpPr>
              <p:spPr>
                <a:xfrm>
                  <a:off x="4346714" y="5827776"/>
                  <a:ext cx="0" cy="124967"/>
                </a:xfrm>
                <a:custGeom>
                  <a:avLst/>
                  <a:gdLst/>
                  <a:ahLst/>
                  <a:cxnLst/>
                  <a:rect l="l" t="t" r="r" b="b"/>
                  <a:pathLst>
                    <a:path h="124967">
                      <a:moveTo>
                        <a:pt x="0" y="0"/>
                      </a:moveTo>
                      <a:lnTo>
                        <a:pt x="0" y="124967"/>
                      </a:lnTo>
                    </a:path>
                  </a:pathLst>
                </a:custGeom>
                <a:ln w="14223">
                  <a:solidFill>
                    <a:srgbClr val="000000"/>
                  </a:solidFill>
                </a:ln>
              </p:spPr>
              <p:txBody>
                <a:bodyPr wrap="square" lIns="0" tIns="0" rIns="0" bIns="0" rtlCol="0">
                  <a:noAutofit/>
                </a:bodyPr>
                <a:lstStyle/>
                <a:p>
                  <a:endParaRPr sz="1631"/>
                </a:p>
              </p:txBody>
            </p:sp>
            <p:sp>
              <p:nvSpPr>
                <p:cNvPr id="1489" name="object 1531"/>
                <p:cNvSpPr/>
                <p:nvPr/>
              </p:nvSpPr>
              <p:spPr>
                <a:xfrm>
                  <a:off x="4371479" y="5827776"/>
                  <a:ext cx="38100" cy="124967"/>
                </a:xfrm>
                <a:custGeom>
                  <a:avLst/>
                  <a:gdLst/>
                  <a:ahLst/>
                  <a:cxnLst/>
                  <a:rect l="l" t="t" r="r" b="b"/>
                  <a:pathLst>
                    <a:path w="38100" h="124967">
                      <a:moveTo>
                        <a:pt x="38100" y="0"/>
                      </a:moveTo>
                      <a:lnTo>
                        <a:pt x="25146" y="0"/>
                      </a:lnTo>
                      <a:lnTo>
                        <a:pt x="25146" y="124967"/>
                      </a:lnTo>
                      <a:lnTo>
                        <a:pt x="38100" y="124967"/>
                      </a:lnTo>
                      <a:lnTo>
                        <a:pt x="38100" y="0"/>
                      </a:lnTo>
                      <a:close/>
                    </a:path>
                    <a:path w="38100" h="124967">
                      <a:moveTo>
                        <a:pt x="12953" y="0"/>
                      </a:moveTo>
                      <a:lnTo>
                        <a:pt x="0" y="0"/>
                      </a:lnTo>
                      <a:lnTo>
                        <a:pt x="0" y="124967"/>
                      </a:lnTo>
                      <a:lnTo>
                        <a:pt x="12954" y="124967"/>
                      </a:lnTo>
                      <a:lnTo>
                        <a:pt x="12953" y="0"/>
                      </a:lnTo>
                      <a:close/>
                    </a:path>
                  </a:pathLst>
                </a:custGeom>
                <a:solidFill>
                  <a:srgbClr val="000000"/>
                </a:solidFill>
              </p:spPr>
              <p:txBody>
                <a:bodyPr wrap="square" lIns="0" tIns="0" rIns="0" bIns="0" rtlCol="0">
                  <a:noAutofit/>
                </a:bodyPr>
                <a:lstStyle/>
                <a:p>
                  <a:endParaRPr sz="1631"/>
                </a:p>
              </p:txBody>
            </p:sp>
            <p:sp>
              <p:nvSpPr>
                <p:cNvPr id="1490" name="object 1532"/>
                <p:cNvSpPr/>
                <p:nvPr/>
              </p:nvSpPr>
              <p:spPr>
                <a:xfrm>
                  <a:off x="4403102" y="5827776"/>
                  <a:ext cx="0" cy="124967"/>
                </a:xfrm>
                <a:custGeom>
                  <a:avLst/>
                  <a:gdLst/>
                  <a:ahLst/>
                  <a:cxnLst/>
                  <a:rect l="l" t="t" r="r" b="b"/>
                  <a:pathLst>
                    <a:path h="124967">
                      <a:moveTo>
                        <a:pt x="0" y="0"/>
                      </a:moveTo>
                      <a:lnTo>
                        <a:pt x="0" y="124967"/>
                      </a:lnTo>
                    </a:path>
                  </a:pathLst>
                </a:custGeom>
                <a:ln w="14223">
                  <a:solidFill>
                    <a:srgbClr val="000000"/>
                  </a:solidFill>
                </a:ln>
              </p:spPr>
              <p:txBody>
                <a:bodyPr wrap="square" lIns="0" tIns="0" rIns="0" bIns="0" rtlCol="0">
                  <a:noAutofit/>
                </a:bodyPr>
                <a:lstStyle/>
                <a:p>
                  <a:endParaRPr sz="1631"/>
                </a:p>
              </p:txBody>
            </p:sp>
            <p:sp>
              <p:nvSpPr>
                <p:cNvPr id="1491" name="object 1533"/>
                <p:cNvSpPr/>
                <p:nvPr/>
              </p:nvSpPr>
              <p:spPr>
                <a:xfrm>
                  <a:off x="4377956" y="5827776"/>
                  <a:ext cx="0" cy="124967"/>
                </a:xfrm>
                <a:custGeom>
                  <a:avLst/>
                  <a:gdLst/>
                  <a:ahLst/>
                  <a:cxnLst/>
                  <a:rect l="l" t="t" r="r" b="b"/>
                  <a:pathLst>
                    <a:path h="124967">
                      <a:moveTo>
                        <a:pt x="0" y="0"/>
                      </a:moveTo>
                      <a:lnTo>
                        <a:pt x="0" y="124967"/>
                      </a:lnTo>
                    </a:path>
                  </a:pathLst>
                </a:custGeom>
                <a:ln w="14223">
                  <a:solidFill>
                    <a:srgbClr val="000000"/>
                  </a:solidFill>
                </a:ln>
              </p:spPr>
              <p:txBody>
                <a:bodyPr wrap="square" lIns="0" tIns="0" rIns="0" bIns="0" rtlCol="0">
                  <a:noAutofit/>
                </a:bodyPr>
                <a:lstStyle/>
                <a:p>
                  <a:endParaRPr sz="1631"/>
                </a:p>
              </p:txBody>
            </p:sp>
            <p:sp>
              <p:nvSpPr>
                <p:cNvPr id="1492" name="object 1534"/>
                <p:cNvSpPr/>
                <p:nvPr/>
              </p:nvSpPr>
              <p:spPr>
                <a:xfrm>
                  <a:off x="4393577" y="5536692"/>
                  <a:ext cx="105155" cy="51816"/>
                </a:xfrm>
                <a:prstGeom prst="rect">
                  <a:avLst/>
                </a:prstGeom>
                <a:blipFill>
                  <a:blip r:embed="rId8" cstate="print"/>
                  <a:stretch>
                    <a:fillRect/>
                  </a:stretch>
                </a:blipFill>
              </p:spPr>
              <p:txBody>
                <a:bodyPr wrap="square" lIns="0" tIns="0" rIns="0" bIns="0" rtlCol="0">
                  <a:noAutofit/>
                </a:bodyPr>
                <a:lstStyle/>
                <a:p>
                  <a:endParaRPr sz="1631"/>
                </a:p>
              </p:txBody>
            </p:sp>
            <p:sp>
              <p:nvSpPr>
                <p:cNvPr id="1493" name="object 1535"/>
                <p:cNvSpPr/>
                <p:nvPr/>
              </p:nvSpPr>
              <p:spPr>
                <a:xfrm>
                  <a:off x="4390529" y="5533644"/>
                  <a:ext cx="112013" cy="57912"/>
                </a:xfrm>
                <a:custGeom>
                  <a:avLst/>
                  <a:gdLst/>
                  <a:ahLst/>
                  <a:cxnLst/>
                  <a:rect l="l" t="t" r="r" b="b"/>
                  <a:pathLst>
                    <a:path w="112013" h="57912">
                      <a:moveTo>
                        <a:pt x="9905" y="4572"/>
                      </a:moveTo>
                      <a:lnTo>
                        <a:pt x="102107" y="4572"/>
                      </a:lnTo>
                      <a:lnTo>
                        <a:pt x="106679" y="9144"/>
                      </a:lnTo>
                      <a:lnTo>
                        <a:pt x="106679" y="48768"/>
                      </a:lnTo>
                      <a:lnTo>
                        <a:pt x="112013" y="57912"/>
                      </a:lnTo>
                      <a:lnTo>
                        <a:pt x="112013" y="0"/>
                      </a:lnTo>
                      <a:lnTo>
                        <a:pt x="9905" y="4572"/>
                      </a:lnTo>
                      <a:close/>
                    </a:path>
                    <a:path w="112013" h="57912">
                      <a:moveTo>
                        <a:pt x="0" y="57912"/>
                      </a:moveTo>
                      <a:lnTo>
                        <a:pt x="112013" y="57912"/>
                      </a:lnTo>
                      <a:lnTo>
                        <a:pt x="106679" y="48768"/>
                      </a:lnTo>
                      <a:lnTo>
                        <a:pt x="106679" y="9144"/>
                      </a:lnTo>
                      <a:lnTo>
                        <a:pt x="102107" y="4572"/>
                      </a:lnTo>
                      <a:lnTo>
                        <a:pt x="9905" y="4572"/>
                      </a:lnTo>
                      <a:lnTo>
                        <a:pt x="112013" y="0"/>
                      </a:lnTo>
                      <a:lnTo>
                        <a:pt x="0" y="0"/>
                      </a:lnTo>
                      <a:lnTo>
                        <a:pt x="0" y="57912"/>
                      </a:lnTo>
                      <a:lnTo>
                        <a:pt x="4572" y="9144"/>
                      </a:lnTo>
                      <a:lnTo>
                        <a:pt x="102108" y="9144"/>
                      </a:lnTo>
                      <a:lnTo>
                        <a:pt x="102107" y="53340"/>
                      </a:lnTo>
                      <a:lnTo>
                        <a:pt x="9905" y="53340"/>
                      </a:lnTo>
                      <a:lnTo>
                        <a:pt x="4572" y="48768"/>
                      </a:lnTo>
                      <a:lnTo>
                        <a:pt x="0" y="57912"/>
                      </a:lnTo>
                      <a:close/>
                    </a:path>
                    <a:path w="112013" h="57912">
                      <a:moveTo>
                        <a:pt x="102107" y="53340"/>
                      </a:moveTo>
                      <a:lnTo>
                        <a:pt x="102108" y="48768"/>
                      </a:lnTo>
                      <a:lnTo>
                        <a:pt x="9905" y="48767"/>
                      </a:lnTo>
                      <a:lnTo>
                        <a:pt x="9905" y="9143"/>
                      </a:lnTo>
                      <a:lnTo>
                        <a:pt x="4572" y="9144"/>
                      </a:lnTo>
                      <a:lnTo>
                        <a:pt x="0" y="57912"/>
                      </a:lnTo>
                      <a:lnTo>
                        <a:pt x="4572" y="48768"/>
                      </a:lnTo>
                      <a:lnTo>
                        <a:pt x="9905" y="53340"/>
                      </a:lnTo>
                      <a:lnTo>
                        <a:pt x="102107" y="53340"/>
                      </a:lnTo>
                      <a:close/>
                    </a:path>
                  </a:pathLst>
                </a:custGeom>
                <a:solidFill>
                  <a:srgbClr val="000000"/>
                </a:solidFill>
              </p:spPr>
              <p:txBody>
                <a:bodyPr wrap="square" lIns="0" tIns="0" rIns="0" bIns="0" rtlCol="0">
                  <a:noAutofit/>
                </a:bodyPr>
                <a:lstStyle/>
                <a:p>
                  <a:endParaRPr sz="1631"/>
                </a:p>
              </p:txBody>
            </p:sp>
            <p:sp>
              <p:nvSpPr>
                <p:cNvPr id="1494" name="object 1536"/>
                <p:cNvSpPr/>
                <p:nvPr/>
              </p:nvSpPr>
              <p:spPr>
                <a:xfrm>
                  <a:off x="4406531" y="5544312"/>
                  <a:ext cx="80010" cy="36575"/>
                </a:xfrm>
                <a:prstGeom prst="rect">
                  <a:avLst/>
                </a:prstGeom>
                <a:blipFill>
                  <a:blip r:embed="rId9" cstate="print"/>
                  <a:stretch>
                    <a:fillRect/>
                  </a:stretch>
                </a:blipFill>
              </p:spPr>
              <p:txBody>
                <a:bodyPr wrap="square" lIns="0" tIns="0" rIns="0" bIns="0" rtlCol="0">
                  <a:noAutofit/>
                </a:bodyPr>
                <a:lstStyle/>
                <a:p>
                  <a:endParaRPr sz="1631"/>
                </a:p>
              </p:txBody>
            </p:sp>
            <p:sp>
              <p:nvSpPr>
                <p:cNvPr id="1495" name="object 1537"/>
                <p:cNvSpPr/>
                <p:nvPr/>
              </p:nvSpPr>
              <p:spPr>
                <a:xfrm>
                  <a:off x="4401959" y="5539740"/>
                  <a:ext cx="89154" cy="45720"/>
                </a:xfrm>
                <a:custGeom>
                  <a:avLst/>
                  <a:gdLst/>
                  <a:ahLst/>
                  <a:cxnLst/>
                  <a:rect l="l" t="t" r="r" b="b"/>
                  <a:pathLst>
                    <a:path w="89153" h="45720">
                      <a:moveTo>
                        <a:pt x="9144" y="4571"/>
                      </a:moveTo>
                      <a:lnTo>
                        <a:pt x="80010" y="4571"/>
                      </a:lnTo>
                      <a:lnTo>
                        <a:pt x="84582" y="9143"/>
                      </a:lnTo>
                      <a:lnTo>
                        <a:pt x="84582" y="35813"/>
                      </a:lnTo>
                      <a:lnTo>
                        <a:pt x="89154" y="45719"/>
                      </a:lnTo>
                      <a:lnTo>
                        <a:pt x="89154" y="0"/>
                      </a:lnTo>
                      <a:lnTo>
                        <a:pt x="9144" y="4571"/>
                      </a:lnTo>
                      <a:close/>
                    </a:path>
                    <a:path w="89153" h="45720">
                      <a:moveTo>
                        <a:pt x="0" y="45719"/>
                      </a:moveTo>
                      <a:lnTo>
                        <a:pt x="89154" y="45719"/>
                      </a:lnTo>
                      <a:lnTo>
                        <a:pt x="84582" y="35813"/>
                      </a:lnTo>
                      <a:lnTo>
                        <a:pt x="84582" y="9143"/>
                      </a:lnTo>
                      <a:lnTo>
                        <a:pt x="80010" y="4571"/>
                      </a:lnTo>
                      <a:lnTo>
                        <a:pt x="9144" y="4571"/>
                      </a:lnTo>
                      <a:lnTo>
                        <a:pt x="89154" y="0"/>
                      </a:lnTo>
                      <a:lnTo>
                        <a:pt x="0" y="0"/>
                      </a:lnTo>
                      <a:lnTo>
                        <a:pt x="0" y="45719"/>
                      </a:lnTo>
                      <a:lnTo>
                        <a:pt x="4572" y="9143"/>
                      </a:lnTo>
                      <a:lnTo>
                        <a:pt x="80009" y="9143"/>
                      </a:lnTo>
                      <a:lnTo>
                        <a:pt x="80010" y="41147"/>
                      </a:lnTo>
                      <a:lnTo>
                        <a:pt x="9144" y="41147"/>
                      </a:lnTo>
                      <a:lnTo>
                        <a:pt x="4572" y="35813"/>
                      </a:lnTo>
                      <a:lnTo>
                        <a:pt x="0" y="45719"/>
                      </a:lnTo>
                      <a:close/>
                    </a:path>
                    <a:path w="89153" h="45720">
                      <a:moveTo>
                        <a:pt x="80010" y="41147"/>
                      </a:moveTo>
                      <a:lnTo>
                        <a:pt x="80009" y="35813"/>
                      </a:lnTo>
                      <a:lnTo>
                        <a:pt x="9143" y="35813"/>
                      </a:lnTo>
                      <a:lnTo>
                        <a:pt x="9144" y="9143"/>
                      </a:lnTo>
                      <a:lnTo>
                        <a:pt x="4572" y="9143"/>
                      </a:lnTo>
                      <a:lnTo>
                        <a:pt x="0" y="45719"/>
                      </a:lnTo>
                      <a:lnTo>
                        <a:pt x="4572" y="35813"/>
                      </a:lnTo>
                      <a:lnTo>
                        <a:pt x="9144" y="41147"/>
                      </a:lnTo>
                      <a:lnTo>
                        <a:pt x="80010" y="41147"/>
                      </a:lnTo>
                      <a:close/>
                    </a:path>
                  </a:pathLst>
                </a:custGeom>
                <a:solidFill>
                  <a:srgbClr val="000000"/>
                </a:solidFill>
              </p:spPr>
              <p:txBody>
                <a:bodyPr wrap="square" lIns="0" tIns="0" rIns="0" bIns="0" rtlCol="0">
                  <a:noAutofit/>
                </a:bodyPr>
                <a:lstStyle/>
                <a:p>
                  <a:endParaRPr sz="1631"/>
                </a:p>
              </p:txBody>
            </p:sp>
            <p:sp>
              <p:nvSpPr>
                <p:cNvPr id="1496" name="object 1538"/>
                <p:cNvSpPr/>
                <p:nvPr/>
              </p:nvSpPr>
              <p:spPr>
                <a:xfrm>
                  <a:off x="4423295" y="5501640"/>
                  <a:ext cx="44196" cy="19050"/>
                </a:xfrm>
                <a:prstGeom prst="rect">
                  <a:avLst/>
                </a:prstGeom>
                <a:blipFill>
                  <a:blip r:embed="rId10" cstate="print"/>
                  <a:stretch>
                    <a:fillRect/>
                  </a:stretch>
                </a:blipFill>
              </p:spPr>
              <p:txBody>
                <a:bodyPr wrap="square" lIns="0" tIns="0" rIns="0" bIns="0" rtlCol="0">
                  <a:noAutofit/>
                </a:bodyPr>
                <a:lstStyle/>
                <a:p>
                  <a:endParaRPr sz="1631"/>
                </a:p>
              </p:txBody>
            </p:sp>
            <p:sp>
              <p:nvSpPr>
                <p:cNvPr id="1497" name="object 1539"/>
                <p:cNvSpPr/>
                <p:nvPr/>
              </p:nvSpPr>
              <p:spPr>
                <a:xfrm>
                  <a:off x="4417961" y="5497068"/>
                  <a:ext cx="54101" cy="28194"/>
                </a:xfrm>
                <a:custGeom>
                  <a:avLst/>
                  <a:gdLst/>
                  <a:ahLst/>
                  <a:cxnLst/>
                  <a:rect l="l" t="t" r="r" b="b"/>
                  <a:pathLst>
                    <a:path w="54101" h="28194">
                      <a:moveTo>
                        <a:pt x="9906" y="4572"/>
                      </a:moveTo>
                      <a:lnTo>
                        <a:pt x="44196" y="4572"/>
                      </a:lnTo>
                      <a:lnTo>
                        <a:pt x="49530" y="9144"/>
                      </a:lnTo>
                      <a:lnTo>
                        <a:pt x="49530" y="18287"/>
                      </a:lnTo>
                      <a:lnTo>
                        <a:pt x="54101" y="28194"/>
                      </a:lnTo>
                      <a:lnTo>
                        <a:pt x="54101" y="0"/>
                      </a:lnTo>
                      <a:lnTo>
                        <a:pt x="9906" y="4572"/>
                      </a:lnTo>
                      <a:close/>
                    </a:path>
                    <a:path w="54101" h="28194">
                      <a:moveTo>
                        <a:pt x="0" y="28194"/>
                      </a:moveTo>
                      <a:lnTo>
                        <a:pt x="54101" y="28194"/>
                      </a:lnTo>
                      <a:lnTo>
                        <a:pt x="49530" y="18287"/>
                      </a:lnTo>
                      <a:lnTo>
                        <a:pt x="49530" y="9144"/>
                      </a:lnTo>
                      <a:lnTo>
                        <a:pt x="44196" y="4572"/>
                      </a:lnTo>
                      <a:lnTo>
                        <a:pt x="9906" y="4572"/>
                      </a:lnTo>
                      <a:lnTo>
                        <a:pt x="54101" y="0"/>
                      </a:lnTo>
                      <a:lnTo>
                        <a:pt x="0" y="0"/>
                      </a:lnTo>
                      <a:lnTo>
                        <a:pt x="0" y="28194"/>
                      </a:lnTo>
                      <a:lnTo>
                        <a:pt x="5334" y="9144"/>
                      </a:lnTo>
                      <a:lnTo>
                        <a:pt x="44196" y="9144"/>
                      </a:lnTo>
                      <a:lnTo>
                        <a:pt x="44196" y="23622"/>
                      </a:lnTo>
                      <a:lnTo>
                        <a:pt x="9906" y="23622"/>
                      </a:lnTo>
                      <a:lnTo>
                        <a:pt x="5334" y="18287"/>
                      </a:lnTo>
                      <a:lnTo>
                        <a:pt x="0" y="28194"/>
                      </a:lnTo>
                      <a:close/>
                    </a:path>
                    <a:path w="54101" h="28194">
                      <a:moveTo>
                        <a:pt x="44196" y="23622"/>
                      </a:moveTo>
                      <a:lnTo>
                        <a:pt x="44196" y="18288"/>
                      </a:lnTo>
                      <a:lnTo>
                        <a:pt x="9905" y="18287"/>
                      </a:lnTo>
                      <a:lnTo>
                        <a:pt x="9905" y="9143"/>
                      </a:lnTo>
                      <a:lnTo>
                        <a:pt x="5334" y="9144"/>
                      </a:lnTo>
                      <a:lnTo>
                        <a:pt x="0" y="28194"/>
                      </a:lnTo>
                      <a:lnTo>
                        <a:pt x="5334" y="18287"/>
                      </a:lnTo>
                      <a:lnTo>
                        <a:pt x="9906" y="23622"/>
                      </a:lnTo>
                      <a:lnTo>
                        <a:pt x="44196" y="23622"/>
                      </a:lnTo>
                      <a:close/>
                    </a:path>
                  </a:pathLst>
                </a:custGeom>
                <a:solidFill>
                  <a:srgbClr val="000000"/>
                </a:solidFill>
              </p:spPr>
              <p:txBody>
                <a:bodyPr wrap="square" lIns="0" tIns="0" rIns="0" bIns="0" rtlCol="0">
                  <a:noAutofit/>
                </a:bodyPr>
                <a:lstStyle/>
                <a:p>
                  <a:endParaRPr sz="1631"/>
                </a:p>
              </p:txBody>
            </p:sp>
            <p:sp>
              <p:nvSpPr>
                <p:cNvPr id="1498" name="object 1540"/>
                <p:cNvSpPr/>
                <p:nvPr/>
              </p:nvSpPr>
              <p:spPr>
                <a:xfrm>
                  <a:off x="4415675" y="5517642"/>
                  <a:ext cx="58674" cy="9143"/>
                </a:xfrm>
                <a:prstGeom prst="rect">
                  <a:avLst/>
                </a:prstGeom>
                <a:blipFill>
                  <a:blip r:embed="rId11" cstate="print"/>
                  <a:stretch>
                    <a:fillRect/>
                  </a:stretch>
                </a:blipFill>
              </p:spPr>
              <p:txBody>
                <a:bodyPr wrap="square" lIns="0" tIns="0" rIns="0" bIns="0" rtlCol="0">
                  <a:noAutofit/>
                </a:bodyPr>
                <a:lstStyle/>
                <a:p>
                  <a:endParaRPr sz="1631"/>
                </a:p>
              </p:txBody>
            </p:sp>
            <p:sp>
              <p:nvSpPr>
                <p:cNvPr id="1499" name="object 1541"/>
                <p:cNvSpPr/>
                <p:nvPr/>
              </p:nvSpPr>
              <p:spPr>
                <a:xfrm>
                  <a:off x="4412627" y="5514594"/>
                  <a:ext cx="64770" cy="16001"/>
                </a:xfrm>
                <a:custGeom>
                  <a:avLst/>
                  <a:gdLst/>
                  <a:ahLst/>
                  <a:cxnLst/>
                  <a:rect l="l" t="t" r="r" b="b"/>
                  <a:pathLst>
                    <a:path w="64770" h="16001">
                      <a:moveTo>
                        <a:pt x="60197" y="6095"/>
                      </a:moveTo>
                      <a:lnTo>
                        <a:pt x="58674" y="7620"/>
                      </a:lnTo>
                      <a:lnTo>
                        <a:pt x="60197" y="9143"/>
                      </a:lnTo>
                      <a:lnTo>
                        <a:pt x="64770" y="16001"/>
                      </a:lnTo>
                      <a:lnTo>
                        <a:pt x="64770" y="0"/>
                      </a:lnTo>
                      <a:lnTo>
                        <a:pt x="0" y="0"/>
                      </a:lnTo>
                      <a:lnTo>
                        <a:pt x="0" y="16001"/>
                      </a:lnTo>
                      <a:lnTo>
                        <a:pt x="4571" y="9143"/>
                      </a:lnTo>
                      <a:lnTo>
                        <a:pt x="4571" y="6095"/>
                      </a:lnTo>
                      <a:lnTo>
                        <a:pt x="9905" y="4571"/>
                      </a:lnTo>
                      <a:lnTo>
                        <a:pt x="55625" y="4571"/>
                      </a:lnTo>
                      <a:lnTo>
                        <a:pt x="57150" y="6096"/>
                      </a:lnTo>
                      <a:lnTo>
                        <a:pt x="58674" y="7620"/>
                      </a:lnTo>
                      <a:lnTo>
                        <a:pt x="60197" y="6095"/>
                      </a:lnTo>
                      <a:close/>
                    </a:path>
                    <a:path w="64770" h="16001">
                      <a:moveTo>
                        <a:pt x="0" y="16001"/>
                      </a:moveTo>
                      <a:lnTo>
                        <a:pt x="64770" y="16001"/>
                      </a:lnTo>
                      <a:lnTo>
                        <a:pt x="60197" y="9143"/>
                      </a:lnTo>
                      <a:lnTo>
                        <a:pt x="58674" y="7620"/>
                      </a:lnTo>
                      <a:lnTo>
                        <a:pt x="57150" y="6096"/>
                      </a:lnTo>
                      <a:lnTo>
                        <a:pt x="55625" y="4571"/>
                      </a:lnTo>
                      <a:lnTo>
                        <a:pt x="9905" y="4571"/>
                      </a:lnTo>
                      <a:lnTo>
                        <a:pt x="4571" y="6095"/>
                      </a:lnTo>
                      <a:lnTo>
                        <a:pt x="4571" y="9143"/>
                      </a:lnTo>
                      <a:lnTo>
                        <a:pt x="0" y="16001"/>
                      </a:lnTo>
                      <a:lnTo>
                        <a:pt x="55625" y="10667"/>
                      </a:lnTo>
                      <a:lnTo>
                        <a:pt x="57150" y="9144"/>
                      </a:lnTo>
                      <a:lnTo>
                        <a:pt x="55626" y="9144"/>
                      </a:lnTo>
                      <a:lnTo>
                        <a:pt x="9905" y="10667"/>
                      </a:lnTo>
                      <a:lnTo>
                        <a:pt x="8128" y="9144"/>
                      </a:lnTo>
                      <a:lnTo>
                        <a:pt x="6350" y="7620"/>
                      </a:lnTo>
                      <a:lnTo>
                        <a:pt x="8128" y="6096"/>
                      </a:lnTo>
                      <a:lnTo>
                        <a:pt x="55626" y="6096"/>
                      </a:lnTo>
                      <a:lnTo>
                        <a:pt x="55626" y="9144"/>
                      </a:lnTo>
                      <a:lnTo>
                        <a:pt x="57150" y="9144"/>
                      </a:lnTo>
                      <a:lnTo>
                        <a:pt x="55625" y="10667"/>
                      </a:lnTo>
                      <a:lnTo>
                        <a:pt x="0" y="16001"/>
                      </a:lnTo>
                      <a:close/>
                    </a:path>
                    <a:path w="64770" h="16001">
                      <a:moveTo>
                        <a:pt x="9906" y="9144"/>
                      </a:moveTo>
                      <a:lnTo>
                        <a:pt x="6350" y="7620"/>
                      </a:lnTo>
                      <a:lnTo>
                        <a:pt x="8128" y="9144"/>
                      </a:lnTo>
                      <a:lnTo>
                        <a:pt x="9905" y="10667"/>
                      </a:lnTo>
                      <a:lnTo>
                        <a:pt x="55626" y="9144"/>
                      </a:lnTo>
                      <a:lnTo>
                        <a:pt x="55626" y="6096"/>
                      </a:lnTo>
                      <a:lnTo>
                        <a:pt x="8128" y="6096"/>
                      </a:lnTo>
                      <a:lnTo>
                        <a:pt x="6350" y="7620"/>
                      </a:lnTo>
                      <a:lnTo>
                        <a:pt x="9906" y="9144"/>
                      </a:lnTo>
                      <a:close/>
                    </a:path>
                  </a:pathLst>
                </a:custGeom>
                <a:solidFill>
                  <a:srgbClr val="000000"/>
                </a:solidFill>
              </p:spPr>
              <p:txBody>
                <a:bodyPr wrap="square" lIns="0" tIns="0" rIns="0" bIns="0" rtlCol="0">
                  <a:noAutofit/>
                </a:bodyPr>
                <a:lstStyle/>
                <a:p>
                  <a:endParaRPr sz="1631"/>
                </a:p>
              </p:txBody>
            </p:sp>
            <p:sp>
              <p:nvSpPr>
                <p:cNvPr id="1500" name="object 1542"/>
                <p:cNvSpPr/>
                <p:nvPr/>
              </p:nvSpPr>
              <p:spPr>
                <a:xfrm>
                  <a:off x="4421771" y="5494782"/>
                  <a:ext cx="47244" cy="10668"/>
                </a:xfrm>
                <a:prstGeom prst="rect">
                  <a:avLst/>
                </a:prstGeom>
                <a:blipFill>
                  <a:blip r:embed="rId12" cstate="print"/>
                  <a:stretch>
                    <a:fillRect/>
                  </a:stretch>
                </a:blipFill>
              </p:spPr>
              <p:txBody>
                <a:bodyPr wrap="square" lIns="0" tIns="0" rIns="0" bIns="0" rtlCol="0">
                  <a:noAutofit/>
                </a:bodyPr>
                <a:lstStyle/>
                <a:p>
                  <a:endParaRPr sz="1631"/>
                </a:p>
              </p:txBody>
            </p:sp>
            <p:sp>
              <p:nvSpPr>
                <p:cNvPr id="1501" name="object 1543"/>
                <p:cNvSpPr/>
                <p:nvPr/>
              </p:nvSpPr>
              <p:spPr>
                <a:xfrm>
                  <a:off x="4417961" y="5491734"/>
                  <a:ext cx="54101" cy="17525"/>
                </a:xfrm>
                <a:custGeom>
                  <a:avLst/>
                  <a:gdLst/>
                  <a:ahLst/>
                  <a:cxnLst/>
                  <a:rect l="l" t="t" r="r" b="b"/>
                  <a:pathLst>
                    <a:path w="54101" h="17525">
                      <a:moveTo>
                        <a:pt x="49530" y="7619"/>
                      </a:moveTo>
                      <a:lnTo>
                        <a:pt x="48299" y="8675"/>
                      </a:lnTo>
                      <a:lnTo>
                        <a:pt x="49530" y="9905"/>
                      </a:lnTo>
                      <a:lnTo>
                        <a:pt x="54101" y="17525"/>
                      </a:lnTo>
                      <a:lnTo>
                        <a:pt x="54101" y="0"/>
                      </a:lnTo>
                      <a:lnTo>
                        <a:pt x="0" y="0"/>
                      </a:lnTo>
                      <a:lnTo>
                        <a:pt x="0" y="17525"/>
                      </a:lnTo>
                      <a:lnTo>
                        <a:pt x="5334" y="9905"/>
                      </a:lnTo>
                      <a:lnTo>
                        <a:pt x="5334" y="7619"/>
                      </a:lnTo>
                      <a:lnTo>
                        <a:pt x="9906" y="4571"/>
                      </a:lnTo>
                      <a:lnTo>
                        <a:pt x="44196" y="4571"/>
                      </a:lnTo>
                      <a:lnTo>
                        <a:pt x="47244" y="7620"/>
                      </a:lnTo>
                      <a:lnTo>
                        <a:pt x="48299" y="8675"/>
                      </a:lnTo>
                      <a:lnTo>
                        <a:pt x="49530" y="7619"/>
                      </a:lnTo>
                      <a:close/>
                    </a:path>
                    <a:path w="54101" h="17525">
                      <a:moveTo>
                        <a:pt x="0" y="17525"/>
                      </a:moveTo>
                      <a:lnTo>
                        <a:pt x="54101" y="17525"/>
                      </a:lnTo>
                      <a:lnTo>
                        <a:pt x="49530" y="9905"/>
                      </a:lnTo>
                      <a:lnTo>
                        <a:pt x="48299" y="8675"/>
                      </a:lnTo>
                      <a:lnTo>
                        <a:pt x="47244" y="7620"/>
                      </a:lnTo>
                      <a:lnTo>
                        <a:pt x="44196" y="4571"/>
                      </a:lnTo>
                      <a:lnTo>
                        <a:pt x="9906" y="4571"/>
                      </a:lnTo>
                      <a:lnTo>
                        <a:pt x="5334" y="7619"/>
                      </a:lnTo>
                      <a:lnTo>
                        <a:pt x="5334" y="9905"/>
                      </a:lnTo>
                      <a:lnTo>
                        <a:pt x="0" y="17525"/>
                      </a:lnTo>
                      <a:lnTo>
                        <a:pt x="44196" y="12191"/>
                      </a:lnTo>
                      <a:lnTo>
                        <a:pt x="46863" y="9906"/>
                      </a:lnTo>
                      <a:lnTo>
                        <a:pt x="44196" y="9906"/>
                      </a:lnTo>
                      <a:lnTo>
                        <a:pt x="9906" y="12191"/>
                      </a:lnTo>
                      <a:lnTo>
                        <a:pt x="7619" y="9905"/>
                      </a:lnTo>
                      <a:lnTo>
                        <a:pt x="6389" y="8675"/>
                      </a:lnTo>
                      <a:lnTo>
                        <a:pt x="7293" y="7620"/>
                      </a:lnTo>
                      <a:lnTo>
                        <a:pt x="44196" y="7620"/>
                      </a:lnTo>
                      <a:lnTo>
                        <a:pt x="44196" y="9906"/>
                      </a:lnTo>
                      <a:lnTo>
                        <a:pt x="46863" y="9906"/>
                      </a:lnTo>
                      <a:lnTo>
                        <a:pt x="44196" y="12191"/>
                      </a:lnTo>
                      <a:lnTo>
                        <a:pt x="0" y="17525"/>
                      </a:lnTo>
                      <a:close/>
                    </a:path>
                    <a:path w="54101" h="17525">
                      <a:moveTo>
                        <a:pt x="9906" y="9906"/>
                      </a:moveTo>
                      <a:lnTo>
                        <a:pt x="6389" y="8675"/>
                      </a:lnTo>
                      <a:lnTo>
                        <a:pt x="7619" y="9905"/>
                      </a:lnTo>
                      <a:lnTo>
                        <a:pt x="9906" y="12191"/>
                      </a:lnTo>
                      <a:lnTo>
                        <a:pt x="44196" y="9906"/>
                      </a:lnTo>
                      <a:lnTo>
                        <a:pt x="44196" y="7620"/>
                      </a:lnTo>
                      <a:lnTo>
                        <a:pt x="7293" y="7620"/>
                      </a:lnTo>
                      <a:lnTo>
                        <a:pt x="6389" y="8675"/>
                      </a:lnTo>
                      <a:lnTo>
                        <a:pt x="9906" y="9906"/>
                      </a:lnTo>
                      <a:close/>
                    </a:path>
                  </a:pathLst>
                </a:custGeom>
                <a:solidFill>
                  <a:srgbClr val="000000"/>
                </a:solidFill>
              </p:spPr>
              <p:txBody>
                <a:bodyPr wrap="square" lIns="0" tIns="0" rIns="0" bIns="0" rtlCol="0">
                  <a:noAutofit/>
                </a:bodyPr>
                <a:lstStyle/>
                <a:p>
                  <a:endParaRPr sz="1631"/>
                </a:p>
              </p:txBody>
            </p:sp>
            <p:sp>
              <p:nvSpPr>
                <p:cNvPr id="1502" name="object 1544"/>
                <p:cNvSpPr/>
                <p:nvPr/>
              </p:nvSpPr>
              <p:spPr>
                <a:xfrm>
                  <a:off x="4445393" y="5525262"/>
                  <a:ext cx="0" cy="12953"/>
                </a:xfrm>
                <a:custGeom>
                  <a:avLst/>
                  <a:gdLst/>
                  <a:ahLst/>
                  <a:cxnLst/>
                  <a:rect l="l" t="t" r="r" b="b"/>
                  <a:pathLst>
                    <a:path h="12953">
                      <a:moveTo>
                        <a:pt x="0" y="0"/>
                      </a:moveTo>
                      <a:lnTo>
                        <a:pt x="0" y="12953"/>
                      </a:lnTo>
                    </a:path>
                  </a:pathLst>
                </a:custGeom>
                <a:ln w="39370">
                  <a:solidFill>
                    <a:srgbClr val="000000"/>
                  </a:solidFill>
                </a:ln>
              </p:spPr>
              <p:txBody>
                <a:bodyPr wrap="square" lIns="0" tIns="0" rIns="0" bIns="0" rtlCol="0">
                  <a:noAutofit/>
                </a:bodyPr>
                <a:lstStyle/>
                <a:p>
                  <a:endParaRPr sz="1631"/>
                </a:p>
              </p:txBody>
            </p:sp>
            <p:sp>
              <p:nvSpPr>
                <p:cNvPr id="1503" name="object 1545"/>
                <p:cNvSpPr/>
                <p:nvPr/>
              </p:nvSpPr>
              <p:spPr>
                <a:xfrm>
                  <a:off x="4394339" y="5586222"/>
                  <a:ext cx="103632" cy="6857"/>
                </a:xfrm>
                <a:prstGeom prst="rect">
                  <a:avLst/>
                </a:prstGeom>
                <a:blipFill>
                  <a:blip r:embed="rId13" cstate="print"/>
                  <a:stretch>
                    <a:fillRect/>
                  </a:stretch>
                </a:blipFill>
              </p:spPr>
              <p:txBody>
                <a:bodyPr wrap="square" lIns="0" tIns="0" rIns="0" bIns="0" rtlCol="0">
                  <a:noAutofit/>
                </a:bodyPr>
                <a:lstStyle/>
                <a:p>
                  <a:endParaRPr sz="1631"/>
                </a:p>
              </p:txBody>
            </p:sp>
            <p:sp>
              <p:nvSpPr>
                <p:cNvPr id="1504" name="object 1546"/>
                <p:cNvSpPr/>
                <p:nvPr/>
              </p:nvSpPr>
              <p:spPr>
                <a:xfrm>
                  <a:off x="4357763" y="5582411"/>
                  <a:ext cx="177545" cy="14478"/>
                </a:xfrm>
                <a:custGeom>
                  <a:avLst/>
                  <a:gdLst/>
                  <a:ahLst/>
                  <a:cxnLst/>
                  <a:rect l="l" t="t" r="r" b="b"/>
                  <a:pathLst>
                    <a:path w="177546" h="14477">
                      <a:moveTo>
                        <a:pt x="113537" y="4572"/>
                      </a:moveTo>
                      <a:lnTo>
                        <a:pt x="63245" y="4572"/>
                      </a:lnTo>
                      <a:lnTo>
                        <a:pt x="113537" y="4572"/>
                      </a:lnTo>
                      <a:lnTo>
                        <a:pt x="37337" y="9144"/>
                      </a:lnTo>
                      <a:lnTo>
                        <a:pt x="62483" y="14478"/>
                      </a:lnTo>
                      <a:lnTo>
                        <a:pt x="115061" y="14478"/>
                      </a:lnTo>
                      <a:lnTo>
                        <a:pt x="139445" y="9144"/>
                      </a:lnTo>
                      <a:lnTo>
                        <a:pt x="114299" y="4572"/>
                      </a:lnTo>
                      <a:lnTo>
                        <a:pt x="138683" y="0"/>
                      </a:lnTo>
                      <a:lnTo>
                        <a:pt x="38861" y="0"/>
                      </a:lnTo>
                      <a:lnTo>
                        <a:pt x="37337" y="9144"/>
                      </a:lnTo>
                      <a:lnTo>
                        <a:pt x="113537" y="4572"/>
                      </a:lnTo>
                      <a:close/>
                    </a:path>
                    <a:path w="177546" h="14477">
                      <a:moveTo>
                        <a:pt x="139445" y="9144"/>
                      </a:moveTo>
                      <a:lnTo>
                        <a:pt x="115061" y="14478"/>
                      </a:lnTo>
                      <a:lnTo>
                        <a:pt x="177545" y="2286"/>
                      </a:lnTo>
                      <a:lnTo>
                        <a:pt x="177545" y="0"/>
                      </a:lnTo>
                      <a:lnTo>
                        <a:pt x="138683" y="0"/>
                      </a:lnTo>
                      <a:lnTo>
                        <a:pt x="114299" y="4572"/>
                      </a:lnTo>
                      <a:lnTo>
                        <a:pt x="139445" y="9144"/>
                      </a:lnTo>
                      <a:close/>
                    </a:path>
                    <a:path w="177546" h="14477">
                      <a:moveTo>
                        <a:pt x="0" y="2286"/>
                      </a:moveTo>
                      <a:lnTo>
                        <a:pt x="62483" y="14478"/>
                      </a:lnTo>
                      <a:lnTo>
                        <a:pt x="37337" y="9144"/>
                      </a:lnTo>
                      <a:lnTo>
                        <a:pt x="38861" y="0"/>
                      </a:lnTo>
                      <a:lnTo>
                        <a:pt x="0" y="0"/>
                      </a:lnTo>
                      <a:lnTo>
                        <a:pt x="0" y="2286"/>
                      </a:lnTo>
                      <a:close/>
                    </a:path>
                  </a:pathLst>
                </a:custGeom>
                <a:solidFill>
                  <a:srgbClr val="000000"/>
                </a:solidFill>
              </p:spPr>
              <p:txBody>
                <a:bodyPr wrap="square" lIns="0" tIns="0" rIns="0" bIns="0" rtlCol="0">
                  <a:noAutofit/>
                </a:bodyPr>
                <a:lstStyle/>
                <a:p>
                  <a:endParaRPr sz="1631"/>
                </a:p>
              </p:txBody>
            </p:sp>
            <p:sp>
              <p:nvSpPr>
                <p:cNvPr id="1505" name="object 1547"/>
                <p:cNvSpPr/>
                <p:nvPr/>
              </p:nvSpPr>
              <p:spPr>
                <a:xfrm>
                  <a:off x="4389767" y="5536692"/>
                  <a:ext cx="113537" cy="0"/>
                </a:xfrm>
                <a:custGeom>
                  <a:avLst/>
                  <a:gdLst/>
                  <a:ahLst/>
                  <a:cxnLst/>
                  <a:rect l="l" t="t" r="r" b="b"/>
                  <a:pathLst>
                    <a:path w="113537">
                      <a:moveTo>
                        <a:pt x="113537" y="0"/>
                      </a:moveTo>
                      <a:lnTo>
                        <a:pt x="0" y="0"/>
                      </a:lnTo>
                    </a:path>
                  </a:pathLst>
                </a:custGeom>
                <a:ln w="27178">
                  <a:solidFill>
                    <a:srgbClr val="000000"/>
                  </a:solidFill>
                </a:ln>
              </p:spPr>
              <p:txBody>
                <a:bodyPr wrap="square" lIns="0" tIns="0" rIns="0" bIns="0" rtlCol="0">
                  <a:noAutofit/>
                </a:bodyPr>
                <a:lstStyle/>
                <a:p>
                  <a:endParaRPr sz="1631"/>
                </a:p>
              </p:txBody>
            </p:sp>
            <p:sp>
              <p:nvSpPr>
                <p:cNvPr id="1506" name="object 1548"/>
                <p:cNvSpPr/>
                <p:nvPr/>
              </p:nvSpPr>
              <p:spPr>
                <a:xfrm>
                  <a:off x="4419485" y="5591556"/>
                  <a:ext cx="54101" cy="12192"/>
                </a:xfrm>
                <a:prstGeom prst="rect">
                  <a:avLst/>
                </a:prstGeom>
                <a:blipFill>
                  <a:blip r:embed="rId14" cstate="print"/>
                  <a:stretch>
                    <a:fillRect/>
                  </a:stretch>
                </a:blipFill>
              </p:spPr>
              <p:txBody>
                <a:bodyPr wrap="square" lIns="0" tIns="0" rIns="0" bIns="0" rtlCol="0">
                  <a:noAutofit/>
                </a:bodyPr>
                <a:lstStyle/>
                <a:p>
                  <a:endParaRPr sz="1631"/>
                </a:p>
              </p:txBody>
            </p:sp>
            <p:sp>
              <p:nvSpPr>
                <p:cNvPr id="1507" name="object 1549"/>
                <p:cNvSpPr/>
                <p:nvPr/>
              </p:nvSpPr>
              <p:spPr>
                <a:xfrm>
                  <a:off x="4407293" y="5586983"/>
                  <a:ext cx="78486" cy="21336"/>
                </a:xfrm>
                <a:custGeom>
                  <a:avLst/>
                  <a:gdLst/>
                  <a:ahLst/>
                  <a:cxnLst/>
                  <a:rect l="l" t="t" r="r" b="b"/>
                  <a:pathLst>
                    <a:path w="78486" h="21336">
                      <a:moveTo>
                        <a:pt x="16001" y="1524"/>
                      </a:moveTo>
                      <a:lnTo>
                        <a:pt x="62483" y="1524"/>
                      </a:lnTo>
                      <a:lnTo>
                        <a:pt x="65531" y="9906"/>
                      </a:lnTo>
                      <a:lnTo>
                        <a:pt x="52577" y="11430"/>
                      </a:lnTo>
                      <a:lnTo>
                        <a:pt x="54101" y="21336"/>
                      </a:lnTo>
                      <a:lnTo>
                        <a:pt x="78485" y="0"/>
                      </a:lnTo>
                      <a:lnTo>
                        <a:pt x="16001" y="1524"/>
                      </a:lnTo>
                      <a:close/>
                    </a:path>
                    <a:path w="78486" h="21336">
                      <a:moveTo>
                        <a:pt x="24383" y="21336"/>
                      </a:moveTo>
                      <a:lnTo>
                        <a:pt x="54101" y="21336"/>
                      </a:lnTo>
                      <a:lnTo>
                        <a:pt x="52577" y="11430"/>
                      </a:lnTo>
                      <a:lnTo>
                        <a:pt x="65531" y="9906"/>
                      </a:lnTo>
                      <a:lnTo>
                        <a:pt x="62483" y="1524"/>
                      </a:lnTo>
                      <a:lnTo>
                        <a:pt x="16001" y="1524"/>
                      </a:lnTo>
                      <a:lnTo>
                        <a:pt x="78485" y="0"/>
                      </a:lnTo>
                      <a:lnTo>
                        <a:pt x="0" y="0"/>
                      </a:lnTo>
                      <a:lnTo>
                        <a:pt x="24383" y="21336"/>
                      </a:lnTo>
                      <a:lnTo>
                        <a:pt x="12953" y="9906"/>
                      </a:lnTo>
                      <a:lnTo>
                        <a:pt x="52984" y="9905"/>
                      </a:lnTo>
                      <a:lnTo>
                        <a:pt x="51257" y="11429"/>
                      </a:lnTo>
                      <a:lnTo>
                        <a:pt x="49529" y="12954"/>
                      </a:lnTo>
                      <a:lnTo>
                        <a:pt x="28955" y="12954"/>
                      </a:lnTo>
                      <a:lnTo>
                        <a:pt x="25907" y="11430"/>
                      </a:lnTo>
                      <a:lnTo>
                        <a:pt x="24383" y="21336"/>
                      </a:lnTo>
                      <a:close/>
                    </a:path>
                    <a:path w="78486" h="21336">
                      <a:moveTo>
                        <a:pt x="49529" y="12954"/>
                      </a:moveTo>
                      <a:lnTo>
                        <a:pt x="51257" y="11429"/>
                      </a:lnTo>
                      <a:lnTo>
                        <a:pt x="27228" y="11429"/>
                      </a:lnTo>
                      <a:lnTo>
                        <a:pt x="25501" y="9905"/>
                      </a:lnTo>
                      <a:lnTo>
                        <a:pt x="12953" y="9906"/>
                      </a:lnTo>
                      <a:lnTo>
                        <a:pt x="24383" y="21336"/>
                      </a:lnTo>
                      <a:lnTo>
                        <a:pt x="25907" y="11430"/>
                      </a:lnTo>
                      <a:lnTo>
                        <a:pt x="28955" y="12954"/>
                      </a:lnTo>
                      <a:lnTo>
                        <a:pt x="49529" y="12954"/>
                      </a:lnTo>
                      <a:close/>
                    </a:path>
                  </a:pathLst>
                </a:custGeom>
                <a:solidFill>
                  <a:srgbClr val="000000"/>
                </a:solidFill>
              </p:spPr>
              <p:txBody>
                <a:bodyPr wrap="square" lIns="0" tIns="0" rIns="0" bIns="0" rtlCol="0">
                  <a:noAutofit/>
                </a:bodyPr>
                <a:lstStyle/>
                <a:p>
                  <a:endParaRPr sz="1631"/>
                </a:p>
              </p:txBody>
            </p:sp>
            <p:sp>
              <p:nvSpPr>
                <p:cNvPr id="1508" name="object 1550"/>
                <p:cNvSpPr/>
                <p:nvPr/>
              </p:nvSpPr>
              <p:spPr>
                <a:xfrm>
                  <a:off x="4593221" y="5657087"/>
                  <a:ext cx="219455" cy="297180"/>
                </a:xfrm>
                <a:prstGeom prst="rect">
                  <a:avLst/>
                </a:prstGeom>
                <a:blipFill>
                  <a:blip r:embed="rId15" cstate="print"/>
                  <a:stretch>
                    <a:fillRect/>
                  </a:stretch>
                </a:blipFill>
              </p:spPr>
              <p:txBody>
                <a:bodyPr wrap="square" lIns="0" tIns="0" rIns="0" bIns="0" rtlCol="0">
                  <a:noAutofit/>
                </a:bodyPr>
                <a:lstStyle/>
                <a:p>
                  <a:endParaRPr sz="1631"/>
                </a:p>
              </p:txBody>
            </p:sp>
            <p:sp>
              <p:nvSpPr>
                <p:cNvPr id="1509" name="object 1551"/>
                <p:cNvSpPr/>
                <p:nvPr/>
              </p:nvSpPr>
              <p:spPr>
                <a:xfrm>
                  <a:off x="4599317" y="5658612"/>
                  <a:ext cx="211836" cy="288798"/>
                </a:xfrm>
                <a:custGeom>
                  <a:avLst/>
                  <a:gdLst/>
                  <a:ahLst/>
                  <a:cxnLst/>
                  <a:rect l="l" t="t" r="r" b="b"/>
                  <a:pathLst>
                    <a:path w="211836" h="288798">
                      <a:moveTo>
                        <a:pt x="207263" y="4571"/>
                      </a:moveTo>
                      <a:lnTo>
                        <a:pt x="207264" y="288798"/>
                      </a:lnTo>
                      <a:lnTo>
                        <a:pt x="211836" y="288798"/>
                      </a:lnTo>
                      <a:lnTo>
                        <a:pt x="211836" y="4572"/>
                      </a:lnTo>
                      <a:lnTo>
                        <a:pt x="207264" y="0"/>
                      </a:lnTo>
                      <a:lnTo>
                        <a:pt x="0" y="4571"/>
                      </a:lnTo>
                      <a:lnTo>
                        <a:pt x="207263" y="4571"/>
                      </a:lnTo>
                      <a:close/>
                    </a:path>
                  </a:pathLst>
                </a:custGeom>
                <a:solidFill>
                  <a:srgbClr val="000000"/>
                </a:solidFill>
              </p:spPr>
              <p:txBody>
                <a:bodyPr wrap="square" lIns="0" tIns="0" rIns="0" bIns="0" rtlCol="0">
                  <a:noAutofit/>
                </a:bodyPr>
                <a:lstStyle/>
                <a:p>
                  <a:endParaRPr sz="1631"/>
                </a:p>
              </p:txBody>
            </p:sp>
            <p:sp>
              <p:nvSpPr>
                <p:cNvPr id="1510" name="object 1552"/>
                <p:cNvSpPr/>
                <p:nvPr/>
              </p:nvSpPr>
              <p:spPr>
                <a:xfrm>
                  <a:off x="4590173" y="5947410"/>
                  <a:ext cx="225551" cy="9905"/>
                </a:xfrm>
                <a:custGeom>
                  <a:avLst/>
                  <a:gdLst/>
                  <a:ahLst/>
                  <a:cxnLst/>
                  <a:rect l="l" t="t" r="r" b="b"/>
                  <a:pathLst>
                    <a:path w="225551" h="9905">
                      <a:moveTo>
                        <a:pt x="0" y="9905"/>
                      </a:moveTo>
                      <a:lnTo>
                        <a:pt x="225551" y="9905"/>
                      </a:lnTo>
                      <a:lnTo>
                        <a:pt x="216408" y="5334"/>
                      </a:lnTo>
                      <a:lnTo>
                        <a:pt x="9144" y="5334"/>
                      </a:lnTo>
                      <a:lnTo>
                        <a:pt x="4572" y="0"/>
                      </a:lnTo>
                      <a:lnTo>
                        <a:pt x="0" y="9905"/>
                      </a:lnTo>
                      <a:close/>
                    </a:path>
                  </a:pathLst>
                </a:custGeom>
                <a:solidFill>
                  <a:srgbClr val="000000"/>
                </a:solidFill>
              </p:spPr>
              <p:txBody>
                <a:bodyPr wrap="square" lIns="0" tIns="0" rIns="0" bIns="0" rtlCol="0">
                  <a:noAutofit/>
                </a:bodyPr>
                <a:lstStyle/>
                <a:p>
                  <a:endParaRPr sz="1631"/>
                </a:p>
              </p:txBody>
            </p:sp>
            <p:sp>
              <p:nvSpPr>
                <p:cNvPr id="1511" name="object 1553"/>
                <p:cNvSpPr/>
                <p:nvPr/>
              </p:nvSpPr>
              <p:spPr>
                <a:xfrm>
                  <a:off x="4590173" y="5654040"/>
                  <a:ext cx="225552" cy="303275"/>
                </a:xfrm>
                <a:custGeom>
                  <a:avLst/>
                  <a:gdLst/>
                  <a:ahLst/>
                  <a:cxnLst/>
                  <a:rect l="l" t="t" r="r" b="b"/>
                  <a:pathLst>
                    <a:path w="225552" h="303275">
                      <a:moveTo>
                        <a:pt x="4572" y="9144"/>
                      </a:moveTo>
                      <a:lnTo>
                        <a:pt x="9143" y="9143"/>
                      </a:lnTo>
                      <a:lnTo>
                        <a:pt x="216408" y="4572"/>
                      </a:lnTo>
                      <a:lnTo>
                        <a:pt x="220980" y="9144"/>
                      </a:lnTo>
                      <a:lnTo>
                        <a:pt x="220980" y="293370"/>
                      </a:lnTo>
                      <a:lnTo>
                        <a:pt x="9144" y="293370"/>
                      </a:lnTo>
                      <a:lnTo>
                        <a:pt x="9143" y="9143"/>
                      </a:lnTo>
                      <a:lnTo>
                        <a:pt x="4572" y="9144"/>
                      </a:lnTo>
                      <a:lnTo>
                        <a:pt x="9144" y="4572"/>
                      </a:lnTo>
                      <a:lnTo>
                        <a:pt x="225551" y="0"/>
                      </a:lnTo>
                      <a:lnTo>
                        <a:pt x="0" y="0"/>
                      </a:lnTo>
                      <a:lnTo>
                        <a:pt x="0" y="303275"/>
                      </a:lnTo>
                      <a:lnTo>
                        <a:pt x="4572" y="293370"/>
                      </a:lnTo>
                      <a:lnTo>
                        <a:pt x="9144" y="298704"/>
                      </a:lnTo>
                      <a:lnTo>
                        <a:pt x="216408" y="298704"/>
                      </a:lnTo>
                      <a:lnTo>
                        <a:pt x="225552" y="303275"/>
                      </a:lnTo>
                      <a:lnTo>
                        <a:pt x="225551" y="0"/>
                      </a:lnTo>
                      <a:lnTo>
                        <a:pt x="9144" y="4572"/>
                      </a:lnTo>
                      <a:lnTo>
                        <a:pt x="4572" y="9144"/>
                      </a:lnTo>
                      <a:close/>
                    </a:path>
                  </a:pathLst>
                </a:custGeom>
                <a:solidFill>
                  <a:srgbClr val="000000"/>
                </a:solidFill>
              </p:spPr>
              <p:txBody>
                <a:bodyPr wrap="square" lIns="0" tIns="0" rIns="0" bIns="0" rtlCol="0">
                  <a:noAutofit/>
                </a:bodyPr>
                <a:lstStyle/>
                <a:p>
                  <a:endParaRPr sz="1631"/>
                </a:p>
              </p:txBody>
            </p:sp>
            <p:sp>
              <p:nvSpPr>
                <p:cNvPr id="1512" name="object 1554"/>
                <p:cNvSpPr/>
                <p:nvPr/>
              </p:nvSpPr>
              <p:spPr>
                <a:xfrm>
                  <a:off x="4593983" y="5951982"/>
                  <a:ext cx="215646" cy="54864"/>
                </a:xfrm>
                <a:prstGeom prst="rect">
                  <a:avLst/>
                </a:prstGeom>
                <a:blipFill>
                  <a:blip r:embed="rId16" cstate="print"/>
                  <a:stretch>
                    <a:fillRect/>
                  </a:stretch>
                </a:blipFill>
              </p:spPr>
              <p:txBody>
                <a:bodyPr wrap="square" lIns="0" tIns="0" rIns="0" bIns="0" rtlCol="0">
                  <a:noAutofit/>
                </a:bodyPr>
                <a:lstStyle/>
                <a:p>
                  <a:endParaRPr sz="1631"/>
                </a:p>
              </p:txBody>
            </p:sp>
            <p:sp>
              <p:nvSpPr>
                <p:cNvPr id="1513" name="object 1555"/>
                <p:cNvSpPr/>
                <p:nvPr/>
              </p:nvSpPr>
              <p:spPr>
                <a:xfrm>
                  <a:off x="4581029" y="5947409"/>
                  <a:ext cx="227838" cy="63246"/>
                </a:xfrm>
                <a:custGeom>
                  <a:avLst/>
                  <a:gdLst/>
                  <a:ahLst/>
                  <a:cxnLst/>
                  <a:rect l="l" t="t" r="r" b="b"/>
                  <a:pathLst>
                    <a:path w="227837" h="63246">
                      <a:moveTo>
                        <a:pt x="213773" y="9906"/>
                      </a:moveTo>
                      <a:lnTo>
                        <a:pt x="156688" y="53340"/>
                      </a:lnTo>
                      <a:lnTo>
                        <a:pt x="157733" y="53340"/>
                      </a:lnTo>
                      <a:lnTo>
                        <a:pt x="227837" y="9906"/>
                      </a:lnTo>
                      <a:lnTo>
                        <a:pt x="224790" y="1524"/>
                      </a:lnTo>
                      <a:lnTo>
                        <a:pt x="27780" y="9906"/>
                      </a:lnTo>
                      <a:lnTo>
                        <a:pt x="213773" y="9906"/>
                      </a:lnTo>
                      <a:close/>
                    </a:path>
                    <a:path w="227837" h="63246">
                      <a:moveTo>
                        <a:pt x="82295" y="63246"/>
                      </a:moveTo>
                      <a:lnTo>
                        <a:pt x="159257" y="63246"/>
                      </a:lnTo>
                      <a:lnTo>
                        <a:pt x="154685" y="54864"/>
                      </a:lnTo>
                      <a:lnTo>
                        <a:pt x="86867" y="54864"/>
                      </a:lnTo>
                      <a:lnTo>
                        <a:pt x="83819" y="53340"/>
                      </a:lnTo>
                      <a:lnTo>
                        <a:pt x="82295" y="63246"/>
                      </a:lnTo>
                      <a:close/>
                    </a:path>
                    <a:path w="227837" h="63246">
                      <a:moveTo>
                        <a:pt x="13715" y="9906"/>
                      </a:moveTo>
                      <a:lnTo>
                        <a:pt x="27780" y="9906"/>
                      </a:lnTo>
                      <a:lnTo>
                        <a:pt x="224790" y="1524"/>
                      </a:lnTo>
                      <a:lnTo>
                        <a:pt x="227837" y="9906"/>
                      </a:lnTo>
                      <a:lnTo>
                        <a:pt x="157733" y="53340"/>
                      </a:lnTo>
                      <a:lnTo>
                        <a:pt x="84865" y="53339"/>
                      </a:lnTo>
                      <a:lnTo>
                        <a:pt x="27780" y="9906"/>
                      </a:lnTo>
                      <a:lnTo>
                        <a:pt x="13715" y="9906"/>
                      </a:lnTo>
                      <a:lnTo>
                        <a:pt x="16763" y="1524"/>
                      </a:lnTo>
                      <a:lnTo>
                        <a:pt x="241553" y="0"/>
                      </a:lnTo>
                      <a:lnTo>
                        <a:pt x="0" y="0"/>
                      </a:lnTo>
                      <a:lnTo>
                        <a:pt x="82295" y="63246"/>
                      </a:lnTo>
                      <a:lnTo>
                        <a:pt x="83819" y="53340"/>
                      </a:lnTo>
                      <a:lnTo>
                        <a:pt x="86867" y="54864"/>
                      </a:lnTo>
                      <a:lnTo>
                        <a:pt x="154685" y="54864"/>
                      </a:lnTo>
                      <a:lnTo>
                        <a:pt x="159257" y="63246"/>
                      </a:lnTo>
                      <a:lnTo>
                        <a:pt x="241553" y="0"/>
                      </a:lnTo>
                      <a:lnTo>
                        <a:pt x="16763" y="1524"/>
                      </a:lnTo>
                      <a:lnTo>
                        <a:pt x="13715" y="9906"/>
                      </a:lnTo>
                      <a:close/>
                    </a:path>
                  </a:pathLst>
                </a:custGeom>
                <a:solidFill>
                  <a:srgbClr val="000000"/>
                </a:solidFill>
              </p:spPr>
              <p:txBody>
                <a:bodyPr wrap="square" lIns="0" tIns="0" rIns="0" bIns="0" rtlCol="0">
                  <a:noAutofit/>
                </a:bodyPr>
                <a:lstStyle/>
                <a:p>
                  <a:endParaRPr sz="1631"/>
                </a:p>
              </p:txBody>
            </p:sp>
            <p:sp>
              <p:nvSpPr>
                <p:cNvPr id="1514" name="object 1556"/>
                <p:cNvSpPr/>
                <p:nvPr/>
              </p:nvSpPr>
              <p:spPr>
                <a:xfrm>
                  <a:off x="4593983" y="5603748"/>
                  <a:ext cx="217932" cy="55625"/>
                </a:xfrm>
                <a:prstGeom prst="rect">
                  <a:avLst/>
                </a:prstGeom>
                <a:blipFill>
                  <a:blip r:embed="rId17" cstate="print"/>
                  <a:stretch>
                    <a:fillRect/>
                  </a:stretch>
                </a:blipFill>
              </p:spPr>
              <p:txBody>
                <a:bodyPr wrap="square" lIns="0" tIns="0" rIns="0" bIns="0" rtlCol="0">
                  <a:noAutofit/>
                </a:bodyPr>
                <a:lstStyle/>
                <a:p>
                  <a:endParaRPr sz="1631"/>
                </a:p>
              </p:txBody>
            </p:sp>
            <p:sp>
              <p:nvSpPr>
                <p:cNvPr id="1515" name="object 1557"/>
                <p:cNvSpPr/>
                <p:nvPr/>
              </p:nvSpPr>
              <p:spPr>
                <a:xfrm>
                  <a:off x="4584839" y="5599176"/>
                  <a:ext cx="236220" cy="64008"/>
                </a:xfrm>
                <a:custGeom>
                  <a:avLst/>
                  <a:gdLst/>
                  <a:ahLst/>
                  <a:cxnLst/>
                  <a:rect l="l" t="t" r="r" b="b"/>
                  <a:pathLst>
                    <a:path w="236220" h="64008">
                      <a:moveTo>
                        <a:pt x="180293" y="9906"/>
                      </a:moveTo>
                      <a:lnTo>
                        <a:pt x="216386" y="54864"/>
                      </a:lnTo>
                      <a:lnTo>
                        <a:pt x="226314" y="54864"/>
                      </a:lnTo>
                      <a:lnTo>
                        <a:pt x="182880" y="9906"/>
                      </a:lnTo>
                      <a:lnTo>
                        <a:pt x="179070" y="8382"/>
                      </a:lnTo>
                      <a:lnTo>
                        <a:pt x="55926" y="9906"/>
                      </a:lnTo>
                      <a:lnTo>
                        <a:pt x="180293" y="9906"/>
                      </a:lnTo>
                      <a:close/>
                    </a:path>
                    <a:path w="236220" h="64008">
                      <a:moveTo>
                        <a:pt x="0" y="64008"/>
                      </a:moveTo>
                      <a:lnTo>
                        <a:pt x="236220" y="64008"/>
                      </a:lnTo>
                      <a:lnTo>
                        <a:pt x="222504" y="62484"/>
                      </a:lnTo>
                      <a:lnTo>
                        <a:pt x="13716" y="62484"/>
                      </a:lnTo>
                      <a:lnTo>
                        <a:pt x="9906" y="54864"/>
                      </a:lnTo>
                      <a:lnTo>
                        <a:pt x="0" y="64008"/>
                      </a:lnTo>
                      <a:close/>
                    </a:path>
                    <a:path w="236220" h="64008">
                      <a:moveTo>
                        <a:pt x="53340" y="9906"/>
                      </a:moveTo>
                      <a:lnTo>
                        <a:pt x="55926" y="9906"/>
                      </a:lnTo>
                      <a:lnTo>
                        <a:pt x="179070" y="8382"/>
                      </a:lnTo>
                      <a:lnTo>
                        <a:pt x="182880" y="9906"/>
                      </a:lnTo>
                      <a:lnTo>
                        <a:pt x="226314" y="54864"/>
                      </a:lnTo>
                      <a:lnTo>
                        <a:pt x="19833" y="54864"/>
                      </a:lnTo>
                      <a:lnTo>
                        <a:pt x="55926" y="9906"/>
                      </a:lnTo>
                      <a:lnTo>
                        <a:pt x="53340" y="9906"/>
                      </a:lnTo>
                      <a:lnTo>
                        <a:pt x="57150" y="8382"/>
                      </a:lnTo>
                      <a:lnTo>
                        <a:pt x="185166" y="0"/>
                      </a:lnTo>
                      <a:lnTo>
                        <a:pt x="51053" y="0"/>
                      </a:lnTo>
                      <a:lnTo>
                        <a:pt x="0" y="64008"/>
                      </a:lnTo>
                      <a:lnTo>
                        <a:pt x="9906" y="54864"/>
                      </a:lnTo>
                      <a:lnTo>
                        <a:pt x="13716" y="62484"/>
                      </a:lnTo>
                      <a:lnTo>
                        <a:pt x="222504" y="62484"/>
                      </a:lnTo>
                      <a:lnTo>
                        <a:pt x="236220" y="64008"/>
                      </a:lnTo>
                      <a:lnTo>
                        <a:pt x="185166" y="0"/>
                      </a:lnTo>
                      <a:lnTo>
                        <a:pt x="57150" y="8382"/>
                      </a:lnTo>
                      <a:lnTo>
                        <a:pt x="53340" y="9906"/>
                      </a:lnTo>
                      <a:close/>
                    </a:path>
                  </a:pathLst>
                </a:custGeom>
                <a:solidFill>
                  <a:srgbClr val="000000"/>
                </a:solidFill>
              </p:spPr>
              <p:txBody>
                <a:bodyPr wrap="square" lIns="0" tIns="0" rIns="0" bIns="0" rtlCol="0">
                  <a:noAutofit/>
                </a:bodyPr>
                <a:lstStyle/>
                <a:p>
                  <a:endParaRPr sz="1631"/>
                </a:p>
              </p:txBody>
            </p:sp>
            <p:sp>
              <p:nvSpPr>
                <p:cNvPr id="1516" name="object 1558"/>
                <p:cNvSpPr/>
                <p:nvPr/>
              </p:nvSpPr>
              <p:spPr>
                <a:xfrm>
                  <a:off x="4597031" y="5827395"/>
                  <a:ext cx="211836" cy="0"/>
                </a:xfrm>
                <a:custGeom>
                  <a:avLst/>
                  <a:gdLst/>
                  <a:ahLst/>
                  <a:cxnLst/>
                  <a:rect l="l" t="t" r="r" b="b"/>
                  <a:pathLst>
                    <a:path w="211836">
                      <a:moveTo>
                        <a:pt x="211836" y="0"/>
                      </a:moveTo>
                      <a:lnTo>
                        <a:pt x="0" y="0"/>
                      </a:lnTo>
                    </a:path>
                  </a:pathLst>
                </a:custGeom>
                <a:ln w="11176">
                  <a:solidFill>
                    <a:srgbClr val="000000"/>
                  </a:solidFill>
                </a:ln>
              </p:spPr>
              <p:txBody>
                <a:bodyPr wrap="square" lIns="0" tIns="0" rIns="0" bIns="0" rtlCol="0">
                  <a:noAutofit/>
                </a:bodyPr>
                <a:lstStyle/>
                <a:p>
                  <a:endParaRPr sz="1631"/>
                </a:p>
              </p:txBody>
            </p:sp>
            <p:sp>
              <p:nvSpPr>
                <p:cNvPr id="1517" name="object 1559"/>
                <p:cNvSpPr/>
                <p:nvPr/>
              </p:nvSpPr>
              <p:spPr>
                <a:xfrm>
                  <a:off x="4702949" y="5827776"/>
                  <a:ext cx="0" cy="124967"/>
                </a:xfrm>
                <a:custGeom>
                  <a:avLst/>
                  <a:gdLst/>
                  <a:ahLst/>
                  <a:cxnLst/>
                  <a:rect l="l" t="t" r="r" b="b"/>
                  <a:pathLst>
                    <a:path h="124967">
                      <a:moveTo>
                        <a:pt x="0" y="0"/>
                      </a:moveTo>
                      <a:lnTo>
                        <a:pt x="0" y="124967"/>
                      </a:lnTo>
                    </a:path>
                  </a:pathLst>
                </a:custGeom>
                <a:ln w="21082">
                  <a:solidFill>
                    <a:srgbClr val="FEFFFE"/>
                  </a:solidFill>
                </a:ln>
              </p:spPr>
              <p:txBody>
                <a:bodyPr wrap="square" lIns="0" tIns="0" rIns="0" bIns="0" rtlCol="0">
                  <a:noAutofit/>
                </a:bodyPr>
                <a:lstStyle/>
                <a:p>
                  <a:endParaRPr sz="1631"/>
                </a:p>
              </p:txBody>
            </p:sp>
            <p:sp>
              <p:nvSpPr>
                <p:cNvPr id="1518" name="object 1560"/>
                <p:cNvSpPr/>
                <p:nvPr/>
              </p:nvSpPr>
              <p:spPr>
                <a:xfrm>
                  <a:off x="4687709" y="5822442"/>
                  <a:ext cx="25146" cy="134874"/>
                </a:xfrm>
                <a:custGeom>
                  <a:avLst/>
                  <a:gdLst/>
                  <a:ahLst/>
                  <a:cxnLst/>
                  <a:rect l="l" t="t" r="r" b="b"/>
                  <a:pathLst>
                    <a:path w="25146" h="134874">
                      <a:moveTo>
                        <a:pt x="20573" y="9905"/>
                      </a:moveTo>
                      <a:lnTo>
                        <a:pt x="20574" y="124968"/>
                      </a:lnTo>
                      <a:lnTo>
                        <a:pt x="25146" y="124968"/>
                      </a:lnTo>
                      <a:lnTo>
                        <a:pt x="25145" y="9906"/>
                      </a:lnTo>
                      <a:lnTo>
                        <a:pt x="20573" y="5334"/>
                      </a:lnTo>
                      <a:lnTo>
                        <a:pt x="9905" y="9905"/>
                      </a:lnTo>
                      <a:lnTo>
                        <a:pt x="20573" y="9905"/>
                      </a:lnTo>
                      <a:close/>
                    </a:path>
                    <a:path w="25146" h="134874">
                      <a:moveTo>
                        <a:pt x="0" y="134874"/>
                      </a:moveTo>
                      <a:lnTo>
                        <a:pt x="30480" y="134874"/>
                      </a:lnTo>
                      <a:lnTo>
                        <a:pt x="20574" y="130302"/>
                      </a:lnTo>
                      <a:lnTo>
                        <a:pt x="9906" y="130302"/>
                      </a:lnTo>
                      <a:lnTo>
                        <a:pt x="5334" y="124968"/>
                      </a:lnTo>
                      <a:lnTo>
                        <a:pt x="0" y="134874"/>
                      </a:lnTo>
                      <a:close/>
                    </a:path>
                    <a:path w="25146" h="134874">
                      <a:moveTo>
                        <a:pt x="5333" y="9906"/>
                      </a:moveTo>
                      <a:lnTo>
                        <a:pt x="9905" y="9905"/>
                      </a:lnTo>
                      <a:lnTo>
                        <a:pt x="20573" y="5334"/>
                      </a:lnTo>
                      <a:lnTo>
                        <a:pt x="25145" y="9906"/>
                      </a:lnTo>
                      <a:lnTo>
                        <a:pt x="25146" y="124968"/>
                      </a:lnTo>
                      <a:lnTo>
                        <a:pt x="9906" y="124968"/>
                      </a:lnTo>
                      <a:lnTo>
                        <a:pt x="9905" y="9905"/>
                      </a:lnTo>
                      <a:lnTo>
                        <a:pt x="5333" y="9906"/>
                      </a:lnTo>
                      <a:lnTo>
                        <a:pt x="9905" y="5334"/>
                      </a:lnTo>
                      <a:lnTo>
                        <a:pt x="30479" y="0"/>
                      </a:lnTo>
                      <a:lnTo>
                        <a:pt x="0" y="0"/>
                      </a:lnTo>
                      <a:lnTo>
                        <a:pt x="0" y="134874"/>
                      </a:lnTo>
                      <a:lnTo>
                        <a:pt x="5334" y="124968"/>
                      </a:lnTo>
                      <a:lnTo>
                        <a:pt x="9906" y="130302"/>
                      </a:lnTo>
                      <a:lnTo>
                        <a:pt x="20574" y="130302"/>
                      </a:lnTo>
                      <a:lnTo>
                        <a:pt x="30480" y="134874"/>
                      </a:lnTo>
                      <a:lnTo>
                        <a:pt x="30479" y="0"/>
                      </a:lnTo>
                      <a:lnTo>
                        <a:pt x="9905" y="5334"/>
                      </a:lnTo>
                      <a:lnTo>
                        <a:pt x="5333" y="9906"/>
                      </a:lnTo>
                      <a:close/>
                    </a:path>
                  </a:pathLst>
                </a:custGeom>
                <a:solidFill>
                  <a:srgbClr val="000000"/>
                </a:solidFill>
              </p:spPr>
              <p:txBody>
                <a:bodyPr wrap="square" lIns="0" tIns="0" rIns="0" bIns="0" rtlCol="0">
                  <a:noAutofit/>
                </a:bodyPr>
                <a:lstStyle/>
                <a:p>
                  <a:endParaRPr sz="1631"/>
                </a:p>
              </p:txBody>
            </p:sp>
            <p:sp>
              <p:nvSpPr>
                <p:cNvPr id="1519" name="object 1561"/>
                <p:cNvSpPr/>
                <p:nvPr/>
              </p:nvSpPr>
              <p:spPr>
                <a:xfrm>
                  <a:off x="4693043" y="5727192"/>
                  <a:ext cx="15239" cy="30479"/>
                </a:xfrm>
                <a:prstGeom prst="rect">
                  <a:avLst/>
                </a:prstGeom>
                <a:blipFill>
                  <a:blip r:embed="rId18" cstate="print"/>
                  <a:stretch>
                    <a:fillRect/>
                  </a:stretch>
                </a:blipFill>
              </p:spPr>
              <p:txBody>
                <a:bodyPr wrap="square" lIns="0" tIns="0" rIns="0" bIns="0" rtlCol="0">
                  <a:noAutofit/>
                </a:bodyPr>
                <a:lstStyle/>
                <a:p>
                  <a:endParaRPr sz="1631"/>
                </a:p>
              </p:txBody>
            </p:sp>
            <p:sp>
              <p:nvSpPr>
                <p:cNvPr id="1520" name="object 1562"/>
                <p:cNvSpPr/>
                <p:nvPr/>
              </p:nvSpPr>
              <p:spPr>
                <a:xfrm>
                  <a:off x="4686808" y="5730240"/>
                  <a:ext cx="26047" cy="30480"/>
                </a:xfrm>
                <a:custGeom>
                  <a:avLst/>
                  <a:gdLst/>
                  <a:ahLst/>
                  <a:cxnLst/>
                  <a:rect l="l" t="t" r="r" b="b"/>
                  <a:pathLst>
                    <a:path w="26047" h="30479">
                      <a:moveTo>
                        <a:pt x="10528" y="11175"/>
                      </a:moveTo>
                      <a:lnTo>
                        <a:pt x="0" y="8293"/>
                      </a:lnTo>
                      <a:lnTo>
                        <a:pt x="1168" y="15646"/>
                      </a:lnTo>
                      <a:lnTo>
                        <a:pt x="10452" y="14198"/>
                      </a:lnTo>
                      <a:lnTo>
                        <a:pt x="10528" y="11175"/>
                      </a:lnTo>
                      <a:close/>
                    </a:path>
                    <a:path w="26047" h="30479">
                      <a:moveTo>
                        <a:pt x="19189" y="30479"/>
                      </a:moveTo>
                      <a:lnTo>
                        <a:pt x="22237" y="27431"/>
                      </a:lnTo>
                      <a:lnTo>
                        <a:pt x="24523" y="22859"/>
                      </a:lnTo>
                      <a:lnTo>
                        <a:pt x="14617" y="21335"/>
                      </a:lnTo>
                      <a:lnTo>
                        <a:pt x="11569" y="19811"/>
                      </a:lnTo>
                      <a:lnTo>
                        <a:pt x="10677" y="12411"/>
                      </a:lnTo>
                      <a:lnTo>
                        <a:pt x="11569" y="5333"/>
                      </a:lnTo>
                      <a:lnTo>
                        <a:pt x="13093" y="2285"/>
                      </a:lnTo>
                      <a:lnTo>
                        <a:pt x="23761" y="0"/>
                      </a:lnTo>
                      <a:lnTo>
                        <a:pt x="22237" y="-3048"/>
                      </a:lnTo>
                      <a:lnTo>
                        <a:pt x="19189" y="-5334"/>
                      </a:lnTo>
                      <a:lnTo>
                        <a:pt x="16141" y="-6858"/>
                      </a:lnTo>
                      <a:lnTo>
                        <a:pt x="13093" y="-7620"/>
                      </a:lnTo>
                      <a:lnTo>
                        <a:pt x="10045" y="-6858"/>
                      </a:lnTo>
                      <a:lnTo>
                        <a:pt x="6997" y="-4572"/>
                      </a:lnTo>
                      <a:lnTo>
                        <a:pt x="3949" y="-762"/>
                      </a:lnTo>
                      <a:lnTo>
                        <a:pt x="3187" y="2285"/>
                      </a:lnTo>
                      <a:lnTo>
                        <a:pt x="0" y="8293"/>
                      </a:lnTo>
                      <a:lnTo>
                        <a:pt x="10528" y="11175"/>
                      </a:lnTo>
                      <a:lnTo>
                        <a:pt x="10452" y="14198"/>
                      </a:lnTo>
                      <a:lnTo>
                        <a:pt x="1168" y="15646"/>
                      </a:lnTo>
                      <a:lnTo>
                        <a:pt x="2425" y="22097"/>
                      </a:lnTo>
                      <a:lnTo>
                        <a:pt x="3949" y="25145"/>
                      </a:lnTo>
                      <a:lnTo>
                        <a:pt x="5473" y="28193"/>
                      </a:lnTo>
                      <a:lnTo>
                        <a:pt x="8521" y="30479"/>
                      </a:lnTo>
                      <a:lnTo>
                        <a:pt x="12331" y="32003"/>
                      </a:lnTo>
                      <a:lnTo>
                        <a:pt x="16141" y="32003"/>
                      </a:lnTo>
                      <a:lnTo>
                        <a:pt x="19189" y="30479"/>
                      </a:lnTo>
                      <a:close/>
                    </a:path>
                    <a:path w="26047" h="30479">
                      <a:moveTo>
                        <a:pt x="23761" y="0"/>
                      </a:moveTo>
                      <a:lnTo>
                        <a:pt x="13093" y="2285"/>
                      </a:lnTo>
                      <a:lnTo>
                        <a:pt x="15379" y="5333"/>
                      </a:lnTo>
                      <a:lnTo>
                        <a:pt x="16141" y="6857"/>
                      </a:lnTo>
                      <a:lnTo>
                        <a:pt x="16141" y="17525"/>
                      </a:lnTo>
                      <a:lnTo>
                        <a:pt x="14617" y="21335"/>
                      </a:lnTo>
                      <a:lnTo>
                        <a:pt x="24523" y="22859"/>
                      </a:lnTo>
                      <a:lnTo>
                        <a:pt x="25285" y="19811"/>
                      </a:lnTo>
                      <a:lnTo>
                        <a:pt x="26047" y="16001"/>
                      </a:lnTo>
                      <a:lnTo>
                        <a:pt x="26047" y="9143"/>
                      </a:lnTo>
                      <a:lnTo>
                        <a:pt x="25285" y="5333"/>
                      </a:lnTo>
                      <a:lnTo>
                        <a:pt x="24523" y="3047"/>
                      </a:lnTo>
                      <a:lnTo>
                        <a:pt x="23761" y="0"/>
                      </a:lnTo>
                      <a:close/>
                    </a:path>
                  </a:pathLst>
                </a:custGeom>
                <a:solidFill>
                  <a:srgbClr val="000000"/>
                </a:solidFill>
              </p:spPr>
              <p:txBody>
                <a:bodyPr wrap="square" lIns="0" tIns="0" rIns="0" bIns="0" rtlCol="0">
                  <a:noAutofit/>
                </a:bodyPr>
                <a:lstStyle/>
                <a:p>
                  <a:endParaRPr sz="1631"/>
                </a:p>
              </p:txBody>
            </p:sp>
            <p:sp>
              <p:nvSpPr>
                <p:cNvPr id="1521" name="object 1563"/>
                <p:cNvSpPr/>
                <p:nvPr/>
              </p:nvSpPr>
              <p:spPr>
                <a:xfrm>
                  <a:off x="4693043" y="5778246"/>
                  <a:ext cx="15239" cy="30479"/>
                </a:xfrm>
                <a:prstGeom prst="rect">
                  <a:avLst/>
                </a:prstGeom>
                <a:blipFill>
                  <a:blip r:embed="rId19" cstate="print"/>
                  <a:stretch>
                    <a:fillRect/>
                  </a:stretch>
                </a:blipFill>
              </p:spPr>
              <p:txBody>
                <a:bodyPr wrap="square" lIns="0" tIns="0" rIns="0" bIns="0" rtlCol="0">
                  <a:noAutofit/>
                </a:bodyPr>
                <a:lstStyle/>
                <a:p>
                  <a:endParaRPr sz="1631"/>
                </a:p>
              </p:txBody>
            </p:sp>
            <p:sp>
              <p:nvSpPr>
                <p:cNvPr id="1522" name="object 1564"/>
                <p:cNvSpPr/>
                <p:nvPr/>
              </p:nvSpPr>
              <p:spPr>
                <a:xfrm>
                  <a:off x="4686808" y="5783580"/>
                  <a:ext cx="26047" cy="30480"/>
                </a:xfrm>
                <a:custGeom>
                  <a:avLst/>
                  <a:gdLst/>
                  <a:ahLst/>
                  <a:cxnLst/>
                  <a:rect l="l" t="t" r="r" b="b"/>
                  <a:pathLst>
                    <a:path w="26047" h="30479">
                      <a:moveTo>
                        <a:pt x="24523" y="0"/>
                      </a:moveTo>
                      <a:lnTo>
                        <a:pt x="15379" y="3048"/>
                      </a:lnTo>
                      <a:lnTo>
                        <a:pt x="16141" y="6858"/>
                      </a:lnTo>
                      <a:lnTo>
                        <a:pt x="16903" y="9906"/>
                      </a:lnTo>
                      <a:lnTo>
                        <a:pt x="16141" y="12192"/>
                      </a:lnTo>
                      <a:lnTo>
                        <a:pt x="16141" y="14478"/>
                      </a:lnTo>
                      <a:lnTo>
                        <a:pt x="14617" y="19050"/>
                      </a:lnTo>
                      <a:lnTo>
                        <a:pt x="24523" y="20574"/>
                      </a:lnTo>
                      <a:lnTo>
                        <a:pt x="25285" y="17526"/>
                      </a:lnTo>
                      <a:lnTo>
                        <a:pt x="26047" y="13716"/>
                      </a:lnTo>
                      <a:lnTo>
                        <a:pt x="26047" y="6858"/>
                      </a:lnTo>
                      <a:lnTo>
                        <a:pt x="25285" y="3048"/>
                      </a:lnTo>
                      <a:lnTo>
                        <a:pt x="24523" y="0"/>
                      </a:lnTo>
                      <a:close/>
                    </a:path>
                    <a:path w="26047" h="30479">
                      <a:moveTo>
                        <a:pt x="14617" y="-9905"/>
                      </a:moveTo>
                      <a:lnTo>
                        <a:pt x="10807" y="-9905"/>
                      </a:lnTo>
                      <a:lnTo>
                        <a:pt x="7759" y="-7619"/>
                      </a:lnTo>
                      <a:lnTo>
                        <a:pt x="3949" y="-3047"/>
                      </a:lnTo>
                      <a:lnTo>
                        <a:pt x="3187" y="0"/>
                      </a:lnTo>
                      <a:lnTo>
                        <a:pt x="0" y="6007"/>
                      </a:lnTo>
                      <a:lnTo>
                        <a:pt x="10452" y="8661"/>
                      </a:lnTo>
                      <a:lnTo>
                        <a:pt x="10528" y="11684"/>
                      </a:lnTo>
                      <a:lnTo>
                        <a:pt x="1168" y="13360"/>
                      </a:lnTo>
                      <a:lnTo>
                        <a:pt x="2425" y="19812"/>
                      </a:lnTo>
                      <a:lnTo>
                        <a:pt x="3949" y="22860"/>
                      </a:lnTo>
                      <a:lnTo>
                        <a:pt x="5473" y="25908"/>
                      </a:lnTo>
                      <a:lnTo>
                        <a:pt x="8521" y="28194"/>
                      </a:lnTo>
                      <a:lnTo>
                        <a:pt x="12331" y="29718"/>
                      </a:lnTo>
                      <a:lnTo>
                        <a:pt x="16141" y="29718"/>
                      </a:lnTo>
                      <a:lnTo>
                        <a:pt x="19189" y="28194"/>
                      </a:lnTo>
                      <a:lnTo>
                        <a:pt x="21475" y="25146"/>
                      </a:lnTo>
                      <a:lnTo>
                        <a:pt x="24523" y="20574"/>
                      </a:lnTo>
                      <a:lnTo>
                        <a:pt x="14617" y="19050"/>
                      </a:lnTo>
                      <a:lnTo>
                        <a:pt x="11569" y="17526"/>
                      </a:lnTo>
                      <a:lnTo>
                        <a:pt x="10677" y="10448"/>
                      </a:lnTo>
                      <a:lnTo>
                        <a:pt x="11569" y="3048"/>
                      </a:lnTo>
                      <a:lnTo>
                        <a:pt x="13093" y="0"/>
                      </a:lnTo>
                      <a:lnTo>
                        <a:pt x="15379" y="3048"/>
                      </a:lnTo>
                      <a:lnTo>
                        <a:pt x="24523" y="0"/>
                      </a:lnTo>
                      <a:lnTo>
                        <a:pt x="22999" y="-3047"/>
                      </a:lnTo>
                      <a:lnTo>
                        <a:pt x="21475" y="-6095"/>
                      </a:lnTo>
                      <a:lnTo>
                        <a:pt x="17665" y="-9143"/>
                      </a:lnTo>
                      <a:lnTo>
                        <a:pt x="14617" y="-9905"/>
                      </a:lnTo>
                      <a:close/>
                    </a:path>
                    <a:path w="26047" h="30479">
                      <a:moveTo>
                        <a:pt x="10452" y="8661"/>
                      </a:moveTo>
                      <a:lnTo>
                        <a:pt x="0" y="6007"/>
                      </a:lnTo>
                      <a:lnTo>
                        <a:pt x="1168" y="13360"/>
                      </a:lnTo>
                      <a:lnTo>
                        <a:pt x="10528" y="11684"/>
                      </a:lnTo>
                      <a:lnTo>
                        <a:pt x="10452" y="8661"/>
                      </a:lnTo>
                      <a:close/>
                    </a:path>
                  </a:pathLst>
                </a:custGeom>
                <a:solidFill>
                  <a:srgbClr val="000000"/>
                </a:solidFill>
              </p:spPr>
              <p:txBody>
                <a:bodyPr wrap="square" lIns="0" tIns="0" rIns="0" bIns="0" rtlCol="0">
                  <a:noAutofit/>
                </a:bodyPr>
                <a:lstStyle/>
                <a:p>
                  <a:endParaRPr sz="1631"/>
                </a:p>
              </p:txBody>
            </p:sp>
            <p:sp>
              <p:nvSpPr>
                <p:cNvPr id="1523" name="object 1565"/>
                <p:cNvSpPr/>
                <p:nvPr/>
              </p:nvSpPr>
              <p:spPr>
                <a:xfrm>
                  <a:off x="4769243" y="5827776"/>
                  <a:ext cx="38100" cy="124967"/>
                </a:xfrm>
                <a:custGeom>
                  <a:avLst/>
                  <a:gdLst/>
                  <a:ahLst/>
                  <a:cxnLst/>
                  <a:rect l="l" t="t" r="r" b="b"/>
                  <a:pathLst>
                    <a:path w="38100" h="124967">
                      <a:moveTo>
                        <a:pt x="38100" y="0"/>
                      </a:moveTo>
                      <a:lnTo>
                        <a:pt x="25146" y="0"/>
                      </a:lnTo>
                      <a:lnTo>
                        <a:pt x="25146" y="124967"/>
                      </a:lnTo>
                      <a:lnTo>
                        <a:pt x="38100" y="124967"/>
                      </a:lnTo>
                      <a:lnTo>
                        <a:pt x="38100" y="0"/>
                      </a:lnTo>
                      <a:close/>
                    </a:path>
                    <a:path w="38100" h="124967">
                      <a:moveTo>
                        <a:pt x="12192" y="0"/>
                      </a:moveTo>
                      <a:lnTo>
                        <a:pt x="0" y="0"/>
                      </a:lnTo>
                      <a:lnTo>
                        <a:pt x="0" y="124967"/>
                      </a:lnTo>
                      <a:lnTo>
                        <a:pt x="12192" y="124967"/>
                      </a:lnTo>
                      <a:lnTo>
                        <a:pt x="12192" y="0"/>
                      </a:lnTo>
                      <a:close/>
                    </a:path>
                  </a:pathLst>
                </a:custGeom>
                <a:solidFill>
                  <a:srgbClr val="000000"/>
                </a:solidFill>
              </p:spPr>
              <p:txBody>
                <a:bodyPr wrap="square" lIns="0" tIns="0" rIns="0" bIns="0" rtlCol="0">
                  <a:noAutofit/>
                </a:bodyPr>
                <a:lstStyle/>
                <a:p>
                  <a:endParaRPr sz="1631"/>
                </a:p>
              </p:txBody>
            </p:sp>
            <p:sp>
              <p:nvSpPr>
                <p:cNvPr id="1524" name="object 1566"/>
                <p:cNvSpPr/>
                <p:nvPr/>
              </p:nvSpPr>
              <p:spPr>
                <a:xfrm>
                  <a:off x="4800866" y="5827776"/>
                  <a:ext cx="0" cy="124967"/>
                </a:xfrm>
                <a:custGeom>
                  <a:avLst/>
                  <a:gdLst/>
                  <a:ahLst/>
                  <a:cxnLst/>
                  <a:rect l="l" t="t" r="r" b="b"/>
                  <a:pathLst>
                    <a:path h="124967">
                      <a:moveTo>
                        <a:pt x="0" y="0"/>
                      </a:moveTo>
                      <a:lnTo>
                        <a:pt x="0" y="124967"/>
                      </a:lnTo>
                    </a:path>
                  </a:pathLst>
                </a:custGeom>
                <a:ln w="14223">
                  <a:solidFill>
                    <a:srgbClr val="000000"/>
                  </a:solidFill>
                </a:ln>
              </p:spPr>
              <p:txBody>
                <a:bodyPr wrap="square" lIns="0" tIns="0" rIns="0" bIns="0" rtlCol="0">
                  <a:noAutofit/>
                </a:bodyPr>
                <a:lstStyle/>
                <a:p>
                  <a:endParaRPr sz="1631"/>
                </a:p>
              </p:txBody>
            </p:sp>
            <p:sp>
              <p:nvSpPr>
                <p:cNvPr id="1525" name="object 1567"/>
                <p:cNvSpPr/>
                <p:nvPr/>
              </p:nvSpPr>
              <p:spPr>
                <a:xfrm>
                  <a:off x="4775339" y="5827776"/>
                  <a:ext cx="0" cy="124967"/>
                </a:xfrm>
                <a:custGeom>
                  <a:avLst/>
                  <a:gdLst/>
                  <a:ahLst/>
                  <a:cxnLst/>
                  <a:rect l="l" t="t" r="r" b="b"/>
                  <a:pathLst>
                    <a:path h="124967">
                      <a:moveTo>
                        <a:pt x="0" y="0"/>
                      </a:moveTo>
                      <a:lnTo>
                        <a:pt x="0" y="124967"/>
                      </a:lnTo>
                    </a:path>
                  </a:pathLst>
                </a:custGeom>
                <a:ln w="13462">
                  <a:solidFill>
                    <a:srgbClr val="000000"/>
                  </a:solidFill>
                </a:ln>
              </p:spPr>
              <p:txBody>
                <a:bodyPr wrap="square" lIns="0" tIns="0" rIns="0" bIns="0" rtlCol="0">
                  <a:noAutofit/>
                </a:bodyPr>
                <a:lstStyle/>
                <a:p>
                  <a:endParaRPr sz="1631"/>
                </a:p>
              </p:txBody>
            </p:sp>
            <p:sp>
              <p:nvSpPr>
                <p:cNvPr id="1526" name="object 1568"/>
                <p:cNvSpPr/>
                <p:nvPr/>
              </p:nvSpPr>
              <p:spPr>
                <a:xfrm>
                  <a:off x="4743335" y="5827776"/>
                  <a:ext cx="38099" cy="124967"/>
                </a:xfrm>
                <a:custGeom>
                  <a:avLst/>
                  <a:gdLst/>
                  <a:ahLst/>
                  <a:cxnLst/>
                  <a:rect l="l" t="t" r="r" b="b"/>
                  <a:pathLst>
                    <a:path w="38099" h="124967">
                      <a:moveTo>
                        <a:pt x="38099" y="0"/>
                      </a:moveTo>
                      <a:lnTo>
                        <a:pt x="25145" y="0"/>
                      </a:lnTo>
                      <a:lnTo>
                        <a:pt x="25145" y="124967"/>
                      </a:lnTo>
                      <a:lnTo>
                        <a:pt x="38099" y="124967"/>
                      </a:lnTo>
                      <a:lnTo>
                        <a:pt x="38099" y="0"/>
                      </a:lnTo>
                      <a:close/>
                    </a:path>
                    <a:path w="38099" h="124967">
                      <a:moveTo>
                        <a:pt x="12191" y="0"/>
                      </a:moveTo>
                      <a:lnTo>
                        <a:pt x="0" y="0"/>
                      </a:lnTo>
                      <a:lnTo>
                        <a:pt x="0" y="124967"/>
                      </a:lnTo>
                      <a:lnTo>
                        <a:pt x="12191" y="124967"/>
                      </a:lnTo>
                      <a:lnTo>
                        <a:pt x="12191" y="0"/>
                      </a:lnTo>
                      <a:close/>
                    </a:path>
                  </a:pathLst>
                </a:custGeom>
                <a:solidFill>
                  <a:srgbClr val="000000"/>
                </a:solidFill>
              </p:spPr>
              <p:txBody>
                <a:bodyPr wrap="square" lIns="0" tIns="0" rIns="0" bIns="0" rtlCol="0">
                  <a:noAutofit/>
                </a:bodyPr>
                <a:lstStyle/>
                <a:p>
                  <a:endParaRPr sz="1631"/>
                </a:p>
              </p:txBody>
            </p:sp>
            <p:sp>
              <p:nvSpPr>
                <p:cNvPr id="1527" name="object 1569"/>
                <p:cNvSpPr/>
                <p:nvPr/>
              </p:nvSpPr>
              <p:spPr>
                <a:xfrm>
                  <a:off x="4774958" y="5827776"/>
                  <a:ext cx="0" cy="124967"/>
                </a:xfrm>
                <a:custGeom>
                  <a:avLst/>
                  <a:gdLst/>
                  <a:ahLst/>
                  <a:cxnLst/>
                  <a:rect l="l" t="t" r="r" b="b"/>
                  <a:pathLst>
                    <a:path h="124967">
                      <a:moveTo>
                        <a:pt x="0" y="0"/>
                      </a:moveTo>
                      <a:lnTo>
                        <a:pt x="0" y="124967"/>
                      </a:lnTo>
                    </a:path>
                  </a:pathLst>
                </a:custGeom>
                <a:ln w="14223">
                  <a:solidFill>
                    <a:srgbClr val="000000"/>
                  </a:solidFill>
                </a:ln>
              </p:spPr>
              <p:txBody>
                <a:bodyPr wrap="square" lIns="0" tIns="0" rIns="0" bIns="0" rtlCol="0">
                  <a:noAutofit/>
                </a:bodyPr>
                <a:lstStyle/>
                <a:p>
                  <a:endParaRPr sz="1631"/>
                </a:p>
              </p:txBody>
            </p:sp>
            <p:sp>
              <p:nvSpPr>
                <p:cNvPr id="1528" name="object 1570"/>
                <p:cNvSpPr/>
                <p:nvPr/>
              </p:nvSpPr>
              <p:spPr>
                <a:xfrm>
                  <a:off x="4749431" y="5827776"/>
                  <a:ext cx="0" cy="124967"/>
                </a:xfrm>
                <a:custGeom>
                  <a:avLst/>
                  <a:gdLst/>
                  <a:ahLst/>
                  <a:cxnLst/>
                  <a:rect l="l" t="t" r="r" b="b"/>
                  <a:pathLst>
                    <a:path h="124967">
                      <a:moveTo>
                        <a:pt x="0" y="0"/>
                      </a:moveTo>
                      <a:lnTo>
                        <a:pt x="0" y="124967"/>
                      </a:lnTo>
                    </a:path>
                  </a:pathLst>
                </a:custGeom>
                <a:ln w="13461">
                  <a:solidFill>
                    <a:srgbClr val="000000"/>
                  </a:solidFill>
                </a:ln>
              </p:spPr>
              <p:txBody>
                <a:bodyPr wrap="square" lIns="0" tIns="0" rIns="0" bIns="0" rtlCol="0">
                  <a:noAutofit/>
                </a:bodyPr>
                <a:lstStyle/>
                <a:p>
                  <a:endParaRPr sz="1631"/>
                </a:p>
              </p:txBody>
            </p:sp>
            <p:sp>
              <p:nvSpPr>
                <p:cNvPr id="1529" name="object 1571"/>
                <p:cNvSpPr/>
                <p:nvPr/>
              </p:nvSpPr>
              <p:spPr>
                <a:xfrm>
                  <a:off x="4712093" y="5827776"/>
                  <a:ext cx="38100" cy="124967"/>
                </a:xfrm>
                <a:custGeom>
                  <a:avLst/>
                  <a:gdLst/>
                  <a:ahLst/>
                  <a:cxnLst/>
                  <a:rect l="l" t="t" r="r" b="b"/>
                  <a:pathLst>
                    <a:path w="38100" h="124967">
                      <a:moveTo>
                        <a:pt x="38100" y="0"/>
                      </a:moveTo>
                      <a:lnTo>
                        <a:pt x="25908" y="0"/>
                      </a:lnTo>
                      <a:lnTo>
                        <a:pt x="25908" y="124967"/>
                      </a:lnTo>
                      <a:lnTo>
                        <a:pt x="38100" y="124967"/>
                      </a:lnTo>
                      <a:lnTo>
                        <a:pt x="38100" y="0"/>
                      </a:lnTo>
                      <a:close/>
                    </a:path>
                    <a:path w="38100" h="124967">
                      <a:moveTo>
                        <a:pt x="12953" y="0"/>
                      </a:moveTo>
                      <a:lnTo>
                        <a:pt x="0" y="0"/>
                      </a:lnTo>
                      <a:lnTo>
                        <a:pt x="0" y="124967"/>
                      </a:lnTo>
                      <a:lnTo>
                        <a:pt x="12954" y="124967"/>
                      </a:lnTo>
                      <a:lnTo>
                        <a:pt x="12953" y="0"/>
                      </a:lnTo>
                      <a:close/>
                    </a:path>
                  </a:pathLst>
                </a:custGeom>
                <a:solidFill>
                  <a:srgbClr val="000000"/>
                </a:solidFill>
              </p:spPr>
              <p:txBody>
                <a:bodyPr wrap="square" lIns="0" tIns="0" rIns="0" bIns="0" rtlCol="0">
                  <a:noAutofit/>
                </a:bodyPr>
                <a:lstStyle/>
                <a:p>
                  <a:endParaRPr sz="1631"/>
                </a:p>
              </p:txBody>
            </p:sp>
            <p:sp>
              <p:nvSpPr>
                <p:cNvPr id="1530" name="object 1572"/>
                <p:cNvSpPr/>
                <p:nvPr/>
              </p:nvSpPr>
              <p:spPr>
                <a:xfrm>
                  <a:off x="4744097" y="5827776"/>
                  <a:ext cx="0" cy="124967"/>
                </a:xfrm>
                <a:custGeom>
                  <a:avLst/>
                  <a:gdLst/>
                  <a:ahLst/>
                  <a:cxnLst/>
                  <a:rect l="l" t="t" r="r" b="b"/>
                  <a:pathLst>
                    <a:path h="124967">
                      <a:moveTo>
                        <a:pt x="0" y="0"/>
                      </a:moveTo>
                      <a:lnTo>
                        <a:pt x="0" y="124967"/>
                      </a:lnTo>
                    </a:path>
                  </a:pathLst>
                </a:custGeom>
                <a:ln w="13461">
                  <a:solidFill>
                    <a:srgbClr val="000000"/>
                  </a:solidFill>
                </a:ln>
              </p:spPr>
              <p:txBody>
                <a:bodyPr wrap="square" lIns="0" tIns="0" rIns="0" bIns="0" rtlCol="0">
                  <a:noAutofit/>
                </a:bodyPr>
                <a:lstStyle/>
                <a:p>
                  <a:endParaRPr sz="1631"/>
                </a:p>
              </p:txBody>
            </p:sp>
            <p:sp>
              <p:nvSpPr>
                <p:cNvPr id="1531" name="object 1573"/>
                <p:cNvSpPr/>
                <p:nvPr/>
              </p:nvSpPr>
              <p:spPr>
                <a:xfrm>
                  <a:off x="4718570" y="5827776"/>
                  <a:ext cx="0" cy="124967"/>
                </a:xfrm>
                <a:custGeom>
                  <a:avLst/>
                  <a:gdLst/>
                  <a:ahLst/>
                  <a:cxnLst/>
                  <a:rect l="l" t="t" r="r" b="b"/>
                  <a:pathLst>
                    <a:path h="124967">
                      <a:moveTo>
                        <a:pt x="0" y="0"/>
                      </a:moveTo>
                      <a:lnTo>
                        <a:pt x="0" y="124967"/>
                      </a:lnTo>
                    </a:path>
                  </a:pathLst>
                </a:custGeom>
                <a:ln w="14223">
                  <a:solidFill>
                    <a:srgbClr val="000000"/>
                  </a:solidFill>
                </a:ln>
              </p:spPr>
              <p:txBody>
                <a:bodyPr wrap="square" lIns="0" tIns="0" rIns="0" bIns="0" rtlCol="0">
                  <a:noAutofit/>
                </a:bodyPr>
                <a:lstStyle/>
                <a:p>
                  <a:endParaRPr sz="1631"/>
                </a:p>
              </p:txBody>
            </p:sp>
            <p:sp>
              <p:nvSpPr>
                <p:cNvPr id="1532" name="object 1574"/>
                <p:cNvSpPr/>
                <p:nvPr/>
              </p:nvSpPr>
              <p:spPr>
                <a:xfrm>
                  <a:off x="4650371" y="5827776"/>
                  <a:ext cx="38100" cy="124967"/>
                </a:xfrm>
                <a:custGeom>
                  <a:avLst/>
                  <a:gdLst/>
                  <a:ahLst/>
                  <a:cxnLst/>
                  <a:rect l="l" t="t" r="r" b="b"/>
                  <a:pathLst>
                    <a:path w="38100" h="124967">
                      <a:moveTo>
                        <a:pt x="38100" y="0"/>
                      </a:moveTo>
                      <a:lnTo>
                        <a:pt x="25146" y="0"/>
                      </a:lnTo>
                      <a:lnTo>
                        <a:pt x="25146" y="124967"/>
                      </a:lnTo>
                      <a:lnTo>
                        <a:pt x="38100" y="124967"/>
                      </a:lnTo>
                      <a:lnTo>
                        <a:pt x="38100" y="0"/>
                      </a:lnTo>
                      <a:close/>
                    </a:path>
                    <a:path w="38100" h="124967">
                      <a:moveTo>
                        <a:pt x="12953" y="0"/>
                      </a:moveTo>
                      <a:lnTo>
                        <a:pt x="0" y="0"/>
                      </a:lnTo>
                      <a:lnTo>
                        <a:pt x="0" y="124967"/>
                      </a:lnTo>
                      <a:lnTo>
                        <a:pt x="12954" y="124967"/>
                      </a:lnTo>
                      <a:lnTo>
                        <a:pt x="12953" y="0"/>
                      </a:lnTo>
                      <a:close/>
                    </a:path>
                  </a:pathLst>
                </a:custGeom>
                <a:solidFill>
                  <a:srgbClr val="000000"/>
                </a:solidFill>
              </p:spPr>
              <p:txBody>
                <a:bodyPr wrap="square" lIns="0" tIns="0" rIns="0" bIns="0" rtlCol="0">
                  <a:noAutofit/>
                </a:bodyPr>
                <a:lstStyle/>
                <a:p>
                  <a:endParaRPr sz="1631"/>
                </a:p>
              </p:txBody>
            </p:sp>
            <p:sp>
              <p:nvSpPr>
                <p:cNvPr id="1533" name="object 1575"/>
                <p:cNvSpPr/>
                <p:nvPr/>
              </p:nvSpPr>
              <p:spPr>
                <a:xfrm>
                  <a:off x="4681994" y="5827776"/>
                  <a:ext cx="0" cy="124967"/>
                </a:xfrm>
                <a:custGeom>
                  <a:avLst/>
                  <a:gdLst/>
                  <a:ahLst/>
                  <a:cxnLst/>
                  <a:rect l="l" t="t" r="r" b="b"/>
                  <a:pathLst>
                    <a:path h="124967">
                      <a:moveTo>
                        <a:pt x="0" y="0"/>
                      </a:moveTo>
                      <a:lnTo>
                        <a:pt x="0" y="124967"/>
                      </a:lnTo>
                    </a:path>
                  </a:pathLst>
                </a:custGeom>
                <a:ln w="14223">
                  <a:solidFill>
                    <a:srgbClr val="000000"/>
                  </a:solidFill>
                </a:ln>
              </p:spPr>
              <p:txBody>
                <a:bodyPr wrap="square" lIns="0" tIns="0" rIns="0" bIns="0" rtlCol="0">
                  <a:noAutofit/>
                </a:bodyPr>
                <a:lstStyle/>
                <a:p>
                  <a:endParaRPr sz="1631"/>
                </a:p>
              </p:txBody>
            </p:sp>
            <p:sp>
              <p:nvSpPr>
                <p:cNvPr id="1534" name="object 1576"/>
                <p:cNvSpPr/>
                <p:nvPr/>
              </p:nvSpPr>
              <p:spPr>
                <a:xfrm>
                  <a:off x="4656848" y="5827776"/>
                  <a:ext cx="0" cy="124967"/>
                </a:xfrm>
                <a:custGeom>
                  <a:avLst/>
                  <a:gdLst/>
                  <a:ahLst/>
                  <a:cxnLst/>
                  <a:rect l="l" t="t" r="r" b="b"/>
                  <a:pathLst>
                    <a:path h="124967">
                      <a:moveTo>
                        <a:pt x="0" y="0"/>
                      </a:moveTo>
                      <a:lnTo>
                        <a:pt x="0" y="124967"/>
                      </a:lnTo>
                    </a:path>
                  </a:pathLst>
                </a:custGeom>
                <a:ln w="14223">
                  <a:solidFill>
                    <a:srgbClr val="000000"/>
                  </a:solidFill>
                </a:ln>
              </p:spPr>
              <p:txBody>
                <a:bodyPr wrap="square" lIns="0" tIns="0" rIns="0" bIns="0" rtlCol="0">
                  <a:noAutofit/>
                </a:bodyPr>
                <a:lstStyle/>
                <a:p>
                  <a:endParaRPr sz="1631"/>
                </a:p>
              </p:txBody>
            </p:sp>
            <p:sp>
              <p:nvSpPr>
                <p:cNvPr id="1535" name="object 1577"/>
                <p:cNvSpPr/>
                <p:nvPr/>
              </p:nvSpPr>
              <p:spPr>
                <a:xfrm>
                  <a:off x="4593983" y="5827776"/>
                  <a:ext cx="38099" cy="124967"/>
                </a:xfrm>
                <a:custGeom>
                  <a:avLst/>
                  <a:gdLst/>
                  <a:ahLst/>
                  <a:cxnLst/>
                  <a:rect l="l" t="t" r="r" b="b"/>
                  <a:pathLst>
                    <a:path w="38099" h="124967">
                      <a:moveTo>
                        <a:pt x="38099" y="0"/>
                      </a:moveTo>
                      <a:lnTo>
                        <a:pt x="25145" y="0"/>
                      </a:lnTo>
                      <a:lnTo>
                        <a:pt x="25145" y="124967"/>
                      </a:lnTo>
                      <a:lnTo>
                        <a:pt x="38099" y="124967"/>
                      </a:lnTo>
                      <a:lnTo>
                        <a:pt x="38099" y="0"/>
                      </a:lnTo>
                      <a:close/>
                    </a:path>
                    <a:path w="38099" h="124967">
                      <a:moveTo>
                        <a:pt x="12191" y="0"/>
                      </a:moveTo>
                      <a:lnTo>
                        <a:pt x="0" y="0"/>
                      </a:lnTo>
                      <a:lnTo>
                        <a:pt x="0" y="124967"/>
                      </a:lnTo>
                      <a:lnTo>
                        <a:pt x="12191" y="124967"/>
                      </a:lnTo>
                      <a:lnTo>
                        <a:pt x="12191" y="0"/>
                      </a:lnTo>
                      <a:close/>
                    </a:path>
                  </a:pathLst>
                </a:custGeom>
                <a:solidFill>
                  <a:srgbClr val="000000"/>
                </a:solidFill>
              </p:spPr>
              <p:txBody>
                <a:bodyPr wrap="square" lIns="0" tIns="0" rIns="0" bIns="0" rtlCol="0">
                  <a:noAutofit/>
                </a:bodyPr>
                <a:lstStyle/>
                <a:p>
                  <a:endParaRPr sz="1631"/>
                </a:p>
              </p:txBody>
            </p:sp>
            <p:sp>
              <p:nvSpPr>
                <p:cNvPr id="1536" name="object 1578"/>
                <p:cNvSpPr/>
                <p:nvPr/>
              </p:nvSpPr>
              <p:spPr>
                <a:xfrm>
                  <a:off x="4625606" y="5827776"/>
                  <a:ext cx="0" cy="124967"/>
                </a:xfrm>
                <a:custGeom>
                  <a:avLst/>
                  <a:gdLst/>
                  <a:ahLst/>
                  <a:cxnLst/>
                  <a:rect l="l" t="t" r="r" b="b"/>
                  <a:pathLst>
                    <a:path h="124967">
                      <a:moveTo>
                        <a:pt x="0" y="0"/>
                      </a:moveTo>
                      <a:lnTo>
                        <a:pt x="0" y="124967"/>
                      </a:lnTo>
                    </a:path>
                  </a:pathLst>
                </a:custGeom>
                <a:ln w="14223">
                  <a:solidFill>
                    <a:srgbClr val="000000"/>
                  </a:solidFill>
                </a:ln>
              </p:spPr>
              <p:txBody>
                <a:bodyPr wrap="square" lIns="0" tIns="0" rIns="0" bIns="0" rtlCol="0">
                  <a:noAutofit/>
                </a:bodyPr>
                <a:lstStyle/>
                <a:p>
                  <a:endParaRPr sz="1631"/>
                </a:p>
              </p:txBody>
            </p:sp>
            <p:sp>
              <p:nvSpPr>
                <p:cNvPr id="1537" name="object 1579"/>
                <p:cNvSpPr/>
                <p:nvPr/>
              </p:nvSpPr>
              <p:spPr>
                <a:xfrm>
                  <a:off x="4600079" y="5827776"/>
                  <a:ext cx="0" cy="124967"/>
                </a:xfrm>
                <a:custGeom>
                  <a:avLst/>
                  <a:gdLst/>
                  <a:ahLst/>
                  <a:cxnLst/>
                  <a:rect l="l" t="t" r="r" b="b"/>
                  <a:pathLst>
                    <a:path h="124967">
                      <a:moveTo>
                        <a:pt x="0" y="0"/>
                      </a:moveTo>
                      <a:lnTo>
                        <a:pt x="0" y="124967"/>
                      </a:lnTo>
                    </a:path>
                  </a:pathLst>
                </a:custGeom>
                <a:ln w="13461">
                  <a:solidFill>
                    <a:srgbClr val="000000"/>
                  </a:solidFill>
                </a:ln>
              </p:spPr>
              <p:txBody>
                <a:bodyPr wrap="square" lIns="0" tIns="0" rIns="0" bIns="0" rtlCol="0">
                  <a:noAutofit/>
                </a:bodyPr>
                <a:lstStyle/>
                <a:p>
                  <a:endParaRPr sz="1631"/>
                </a:p>
              </p:txBody>
            </p:sp>
            <p:sp>
              <p:nvSpPr>
                <p:cNvPr id="1538" name="object 1580"/>
                <p:cNvSpPr/>
                <p:nvPr/>
              </p:nvSpPr>
              <p:spPr>
                <a:xfrm>
                  <a:off x="4624463" y="5827776"/>
                  <a:ext cx="38100" cy="124967"/>
                </a:xfrm>
                <a:custGeom>
                  <a:avLst/>
                  <a:gdLst/>
                  <a:ahLst/>
                  <a:cxnLst/>
                  <a:rect l="l" t="t" r="r" b="b"/>
                  <a:pathLst>
                    <a:path w="38100" h="124967">
                      <a:moveTo>
                        <a:pt x="38099" y="0"/>
                      </a:moveTo>
                      <a:lnTo>
                        <a:pt x="25908" y="0"/>
                      </a:lnTo>
                      <a:lnTo>
                        <a:pt x="25908" y="124967"/>
                      </a:lnTo>
                      <a:lnTo>
                        <a:pt x="38100" y="124967"/>
                      </a:lnTo>
                      <a:lnTo>
                        <a:pt x="38099" y="0"/>
                      </a:lnTo>
                      <a:close/>
                    </a:path>
                    <a:path w="38100" h="124967">
                      <a:moveTo>
                        <a:pt x="12953" y="0"/>
                      </a:moveTo>
                      <a:lnTo>
                        <a:pt x="0" y="0"/>
                      </a:lnTo>
                      <a:lnTo>
                        <a:pt x="0" y="124967"/>
                      </a:lnTo>
                      <a:lnTo>
                        <a:pt x="12954" y="124967"/>
                      </a:lnTo>
                      <a:lnTo>
                        <a:pt x="12953" y="0"/>
                      </a:lnTo>
                      <a:close/>
                    </a:path>
                  </a:pathLst>
                </a:custGeom>
                <a:solidFill>
                  <a:srgbClr val="000000"/>
                </a:solidFill>
              </p:spPr>
              <p:txBody>
                <a:bodyPr wrap="square" lIns="0" tIns="0" rIns="0" bIns="0" rtlCol="0">
                  <a:noAutofit/>
                </a:bodyPr>
                <a:lstStyle/>
                <a:p>
                  <a:endParaRPr sz="1631"/>
                </a:p>
              </p:txBody>
            </p:sp>
            <p:sp>
              <p:nvSpPr>
                <p:cNvPr id="1539" name="object 1581"/>
                <p:cNvSpPr/>
                <p:nvPr/>
              </p:nvSpPr>
              <p:spPr>
                <a:xfrm>
                  <a:off x="4656467" y="5827776"/>
                  <a:ext cx="0" cy="124967"/>
                </a:xfrm>
                <a:custGeom>
                  <a:avLst/>
                  <a:gdLst/>
                  <a:ahLst/>
                  <a:cxnLst/>
                  <a:rect l="l" t="t" r="r" b="b"/>
                  <a:pathLst>
                    <a:path h="124967">
                      <a:moveTo>
                        <a:pt x="0" y="0"/>
                      </a:moveTo>
                      <a:lnTo>
                        <a:pt x="0" y="124967"/>
                      </a:lnTo>
                    </a:path>
                  </a:pathLst>
                </a:custGeom>
                <a:ln w="13461">
                  <a:solidFill>
                    <a:srgbClr val="000000"/>
                  </a:solidFill>
                </a:ln>
              </p:spPr>
              <p:txBody>
                <a:bodyPr wrap="square" lIns="0" tIns="0" rIns="0" bIns="0" rtlCol="0">
                  <a:noAutofit/>
                </a:bodyPr>
                <a:lstStyle/>
                <a:p>
                  <a:endParaRPr sz="1631"/>
                </a:p>
              </p:txBody>
            </p:sp>
            <p:sp>
              <p:nvSpPr>
                <p:cNvPr id="1540" name="object 1582"/>
                <p:cNvSpPr/>
                <p:nvPr/>
              </p:nvSpPr>
              <p:spPr>
                <a:xfrm>
                  <a:off x="4630940" y="5827776"/>
                  <a:ext cx="0" cy="124967"/>
                </a:xfrm>
                <a:custGeom>
                  <a:avLst/>
                  <a:gdLst/>
                  <a:ahLst/>
                  <a:cxnLst/>
                  <a:rect l="l" t="t" r="r" b="b"/>
                  <a:pathLst>
                    <a:path h="124967">
                      <a:moveTo>
                        <a:pt x="0" y="0"/>
                      </a:moveTo>
                      <a:lnTo>
                        <a:pt x="0" y="124967"/>
                      </a:lnTo>
                    </a:path>
                  </a:pathLst>
                </a:custGeom>
                <a:ln w="14223">
                  <a:solidFill>
                    <a:srgbClr val="000000"/>
                  </a:solidFill>
                </a:ln>
              </p:spPr>
              <p:txBody>
                <a:bodyPr wrap="square" lIns="0" tIns="0" rIns="0" bIns="0" rtlCol="0">
                  <a:noAutofit/>
                </a:bodyPr>
                <a:lstStyle/>
                <a:p>
                  <a:endParaRPr sz="1631"/>
                </a:p>
              </p:txBody>
            </p:sp>
            <p:sp>
              <p:nvSpPr>
                <p:cNvPr id="1541" name="object 1583"/>
                <p:cNvSpPr/>
                <p:nvPr/>
              </p:nvSpPr>
              <p:spPr>
                <a:xfrm>
                  <a:off x="4647323" y="5536692"/>
                  <a:ext cx="105155" cy="51816"/>
                </a:xfrm>
                <a:prstGeom prst="rect">
                  <a:avLst/>
                </a:prstGeom>
                <a:blipFill>
                  <a:blip r:embed="rId20" cstate="print"/>
                  <a:stretch>
                    <a:fillRect/>
                  </a:stretch>
                </a:blipFill>
              </p:spPr>
              <p:txBody>
                <a:bodyPr wrap="square" lIns="0" tIns="0" rIns="0" bIns="0" rtlCol="0">
                  <a:noAutofit/>
                </a:bodyPr>
                <a:lstStyle/>
                <a:p>
                  <a:endParaRPr sz="1631"/>
                </a:p>
              </p:txBody>
            </p:sp>
            <p:sp>
              <p:nvSpPr>
                <p:cNvPr id="1542" name="object 1584"/>
                <p:cNvSpPr/>
                <p:nvPr/>
              </p:nvSpPr>
              <p:spPr>
                <a:xfrm>
                  <a:off x="4644275" y="5533644"/>
                  <a:ext cx="111251" cy="57912"/>
                </a:xfrm>
                <a:custGeom>
                  <a:avLst/>
                  <a:gdLst/>
                  <a:ahLst/>
                  <a:cxnLst/>
                  <a:rect l="l" t="t" r="r" b="b"/>
                  <a:pathLst>
                    <a:path w="111251" h="57912">
                      <a:moveTo>
                        <a:pt x="9144" y="4572"/>
                      </a:moveTo>
                      <a:lnTo>
                        <a:pt x="102108" y="4572"/>
                      </a:lnTo>
                      <a:lnTo>
                        <a:pt x="106680" y="9144"/>
                      </a:lnTo>
                      <a:lnTo>
                        <a:pt x="106680" y="48768"/>
                      </a:lnTo>
                      <a:lnTo>
                        <a:pt x="111251" y="57912"/>
                      </a:lnTo>
                      <a:lnTo>
                        <a:pt x="111251" y="0"/>
                      </a:lnTo>
                      <a:lnTo>
                        <a:pt x="9144" y="4572"/>
                      </a:lnTo>
                      <a:close/>
                    </a:path>
                    <a:path w="111251" h="57912">
                      <a:moveTo>
                        <a:pt x="0" y="57912"/>
                      </a:moveTo>
                      <a:lnTo>
                        <a:pt x="111251" y="57912"/>
                      </a:lnTo>
                      <a:lnTo>
                        <a:pt x="106680" y="48768"/>
                      </a:lnTo>
                      <a:lnTo>
                        <a:pt x="106680" y="9144"/>
                      </a:lnTo>
                      <a:lnTo>
                        <a:pt x="102108" y="4572"/>
                      </a:lnTo>
                      <a:lnTo>
                        <a:pt x="9144" y="4572"/>
                      </a:lnTo>
                      <a:lnTo>
                        <a:pt x="111251" y="0"/>
                      </a:lnTo>
                      <a:lnTo>
                        <a:pt x="0" y="0"/>
                      </a:lnTo>
                      <a:lnTo>
                        <a:pt x="0" y="57912"/>
                      </a:lnTo>
                      <a:lnTo>
                        <a:pt x="4572" y="9144"/>
                      </a:lnTo>
                      <a:lnTo>
                        <a:pt x="102107" y="9143"/>
                      </a:lnTo>
                      <a:lnTo>
                        <a:pt x="102108" y="53340"/>
                      </a:lnTo>
                      <a:lnTo>
                        <a:pt x="9144" y="53340"/>
                      </a:lnTo>
                      <a:lnTo>
                        <a:pt x="4572" y="48768"/>
                      </a:lnTo>
                      <a:lnTo>
                        <a:pt x="0" y="57912"/>
                      </a:lnTo>
                      <a:close/>
                    </a:path>
                    <a:path w="111251" h="57912">
                      <a:moveTo>
                        <a:pt x="102108" y="53340"/>
                      </a:moveTo>
                      <a:lnTo>
                        <a:pt x="102108" y="48768"/>
                      </a:lnTo>
                      <a:lnTo>
                        <a:pt x="9143" y="48767"/>
                      </a:lnTo>
                      <a:lnTo>
                        <a:pt x="9143" y="9143"/>
                      </a:lnTo>
                      <a:lnTo>
                        <a:pt x="4572" y="9144"/>
                      </a:lnTo>
                      <a:lnTo>
                        <a:pt x="0" y="57912"/>
                      </a:lnTo>
                      <a:lnTo>
                        <a:pt x="4572" y="48768"/>
                      </a:lnTo>
                      <a:lnTo>
                        <a:pt x="9144" y="53340"/>
                      </a:lnTo>
                      <a:lnTo>
                        <a:pt x="102108" y="53340"/>
                      </a:lnTo>
                      <a:close/>
                    </a:path>
                  </a:pathLst>
                </a:custGeom>
                <a:solidFill>
                  <a:srgbClr val="000000"/>
                </a:solidFill>
              </p:spPr>
              <p:txBody>
                <a:bodyPr wrap="square" lIns="0" tIns="0" rIns="0" bIns="0" rtlCol="0">
                  <a:noAutofit/>
                </a:bodyPr>
                <a:lstStyle/>
                <a:p>
                  <a:endParaRPr sz="1631"/>
                </a:p>
              </p:txBody>
            </p:sp>
            <p:sp>
              <p:nvSpPr>
                <p:cNvPr id="1543" name="object 1585"/>
                <p:cNvSpPr/>
                <p:nvPr/>
              </p:nvSpPr>
              <p:spPr>
                <a:xfrm>
                  <a:off x="4659515" y="5544312"/>
                  <a:ext cx="80010" cy="36575"/>
                </a:xfrm>
                <a:prstGeom prst="rect">
                  <a:avLst/>
                </a:prstGeom>
                <a:blipFill>
                  <a:blip r:embed="rId21" cstate="print"/>
                  <a:stretch>
                    <a:fillRect/>
                  </a:stretch>
                </a:blipFill>
              </p:spPr>
              <p:txBody>
                <a:bodyPr wrap="square" lIns="0" tIns="0" rIns="0" bIns="0" rtlCol="0">
                  <a:noAutofit/>
                </a:bodyPr>
                <a:lstStyle/>
                <a:p>
                  <a:endParaRPr sz="1631"/>
                </a:p>
              </p:txBody>
            </p:sp>
            <p:sp>
              <p:nvSpPr>
                <p:cNvPr id="1544" name="object 1586"/>
                <p:cNvSpPr/>
                <p:nvPr/>
              </p:nvSpPr>
              <p:spPr>
                <a:xfrm>
                  <a:off x="4654943" y="5539740"/>
                  <a:ext cx="89916" cy="45720"/>
                </a:xfrm>
                <a:custGeom>
                  <a:avLst/>
                  <a:gdLst/>
                  <a:ahLst/>
                  <a:cxnLst/>
                  <a:rect l="l" t="t" r="r" b="b"/>
                  <a:pathLst>
                    <a:path w="89915" h="45720">
                      <a:moveTo>
                        <a:pt x="9906" y="4571"/>
                      </a:moveTo>
                      <a:lnTo>
                        <a:pt x="80010" y="4571"/>
                      </a:lnTo>
                      <a:lnTo>
                        <a:pt x="84582" y="9143"/>
                      </a:lnTo>
                      <a:lnTo>
                        <a:pt x="84582" y="35813"/>
                      </a:lnTo>
                      <a:lnTo>
                        <a:pt x="89916" y="45719"/>
                      </a:lnTo>
                      <a:lnTo>
                        <a:pt x="89916" y="0"/>
                      </a:lnTo>
                      <a:lnTo>
                        <a:pt x="9906" y="4571"/>
                      </a:lnTo>
                      <a:close/>
                    </a:path>
                    <a:path w="89915" h="45720">
                      <a:moveTo>
                        <a:pt x="0" y="45719"/>
                      </a:moveTo>
                      <a:lnTo>
                        <a:pt x="89916" y="45719"/>
                      </a:lnTo>
                      <a:lnTo>
                        <a:pt x="84582" y="35813"/>
                      </a:lnTo>
                      <a:lnTo>
                        <a:pt x="84582" y="9143"/>
                      </a:lnTo>
                      <a:lnTo>
                        <a:pt x="80010" y="4571"/>
                      </a:lnTo>
                      <a:lnTo>
                        <a:pt x="9906" y="4571"/>
                      </a:lnTo>
                      <a:lnTo>
                        <a:pt x="89916" y="0"/>
                      </a:lnTo>
                      <a:lnTo>
                        <a:pt x="0" y="0"/>
                      </a:lnTo>
                      <a:lnTo>
                        <a:pt x="0" y="45719"/>
                      </a:lnTo>
                      <a:lnTo>
                        <a:pt x="4572" y="9143"/>
                      </a:lnTo>
                      <a:lnTo>
                        <a:pt x="80010" y="9143"/>
                      </a:lnTo>
                      <a:lnTo>
                        <a:pt x="80010" y="41147"/>
                      </a:lnTo>
                      <a:lnTo>
                        <a:pt x="9906" y="41147"/>
                      </a:lnTo>
                      <a:lnTo>
                        <a:pt x="4572" y="35813"/>
                      </a:lnTo>
                      <a:lnTo>
                        <a:pt x="0" y="45719"/>
                      </a:lnTo>
                      <a:close/>
                    </a:path>
                    <a:path w="89915" h="45720">
                      <a:moveTo>
                        <a:pt x="80010" y="41147"/>
                      </a:moveTo>
                      <a:lnTo>
                        <a:pt x="80010" y="35814"/>
                      </a:lnTo>
                      <a:lnTo>
                        <a:pt x="9906" y="35813"/>
                      </a:lnTo>
                      <a:lnTo>
                        <a:pt x="9906" y="9143"/>
                      </a:lnTo>
                      <a:lnTo>
                        <a:pt x="4572" y="9143"/>
                      </a:lnTo>
                      <a:lnTo>
                        <a:pt x="0" y="45719"/>
                      </a:lnTo>
                      <a:lnTo>
                        <a:pt x="4572" y="35813"/>
                      </a:lnTo>
                      <a:lnTo>
                        <a:pt x="9906" y="41147"/>
                      </a:lnTo>
                      <a:lnTo>
                        <a:pt x="80010" y="41147"/>
                      </a:lnTo>
                      <a:close/>
                    </a:path>
                  </a:pathLst>
                </a:custGeom>
                <a:solidFill>
                  <a:srgbClr val="000000"/>
                </a:solidFill>
              </p:spPr>
              <p:txBody>
                <a:bodyPr wrap="square" lIns="0" tIns="0" rIns="0" bIns="0" rtlCol="0">
                  <a:noAutofit/>
                </a:bodyPr>
                <a:lstStyle/>
                <a:p>
                  <a:endParaRPr sz="1631"/>
                </a:p>
              </p:txBody>
            </p:sp>
            <p:sp>
              <p:nvSpPr>
                <p:cNvPr id="1545" name="object 1587"/>
                <p:cNvSpPr/>
                <p:nvPr/>
              </p:nvSpPr>
              <p:spPr>
                <a:xfrm>
                  <a:off x="4676279" y="5501640"/>
                  <a:ext cx="44196" cy="19050"/>
                </a:xfrm>
                <a:prstGeom prst="rect">
                  <a:avLst/>
                </a:prstGeom>
                <a:blipFill>
                  <a:blip r:embed="rId22" cstate="print"/>
                  <a:stretch>
                    <a:fillRect/>
                  </a:stretch>
                </a:blipFill>
              </p:spPr>
              <p:txBody>
                <a:bodyPr wrap="square" lIns="0" tIns="0" rIns="0" bIns="0" rtlCol="0">
                  <a:noAutofit/>
                </a:bodyPr>
                <a:lstStyle/>
                <a:p>
                  <a:endParaRPr sz="1631"/>
                </a:p>
              </p:txBody>
            </p:sp>
            <p:sp>
              <p:nvSpPr>
                <p:cNvPr id="1546" name="object 1588"/>
                <p:cNvSpPr/>
                <p:nvPr/>
              </p:nvSpPr>
              <p:spPr>
                <a:xfrm>
                  <a:off x="4671707" y="5497068"/>
                  <a:ext cx="53339" cy="28194"/>
                </a:xfrm>
                <a:custGeom>
                  <a:avLst/>
                  <a:gdLst/>
                  <a:ahLst/>
                  <a:cxnLst/>
                  <a:rect l="l" t="t" r="r" b="b"/>
                  <a:pathLst>
                    <a:path w="53339" h="28194">
                      <a:moveTo>
                        <a:pt x="4572" y="18287"/>
                      </a:moveTo>
                      <a:lnTo>
                        <a:pt x="9143" y="18287"/>
                      </a:lnTo>
                      <a:lnTo>
                        <a:pt x="9143" y="9143"/>
                      </a:lnTo>
                      <a:lnTo>
                        <a:pt x="4572" y="9144"/>
                      </a:lnTo>
                      <a:lnTo>
                        <a:pt x="0" y="28194"/>
                      </a:lnTo>
                      <a:lnTo>
                        <a:pt x="9144" y="23622"/>
                      </a:lnTo>
                      <a:lnTo>
                        <a:pt x="9143" y="18287"/>
                      </a:lnTo>
                      <a:lnTo>
                        <a:pt x="4572" y="18287"/>
                      </a:lnTo>
                      <a:close/>
                    </a:path>
                    <a:path w="53339" h="28194">
                      <a:moveTo>
                        <a:pt x="9144" y="23622"/>
                      </a:moveTo>
                      <a:lnTo>
                        <a:pt x="0" y="28194"/>
                      </a:lnTo>
                      <a:lnTo>
                        <a:pt x="44196" y="23622"/>
                      </a:lnTo>
                      <a:lnTo>
                        <a:pt x="44195" y="18287"/>
                      </a:lnTo>
                      <a:lnTo>
                        <a:pt x="9143" y="18287"/>
                      </a:lnTo>
                      <a:lnTo>
                        <a:pt x="9144" y="23622"/>
                      </a:lnTo>
                      <a:close/>
                    </a:path>
                    <a:path w="53339" h="28194">
                      <a:moveTo>
                        <a:pt x="9144" y="4572"/>
                      </a:moveTo>
                      <a:lnTo>
                        <a:pt x="44196" y="4572"/>
                      </a:lnTo>
                      <a:lnTo>
                        <a:pt x="48767" y="9144"/>
                      </a:lnTo>
                      <a:lnTo>
                        <a:pt x="48767" y="18287"/>
                      </a:lnTo>
                      <a:lnTo>
                        <a:pt x="53339" y="28194"/>
                      </a:lnTo>
                      <a:lnTo>
                        <a:pt x="53339" y="0"/>
                      </a:lnTo>
                      <a:lnTo>
                        <a:pt x="9144" y="4572"/>
                      </a:lnTo>
                      <a:close/>
                    </a:path>
                    <a:path w="53339" h="28194">
                      <a:moveTo>
                        <a:pt x="0" y="28194"/>
                      </a:moveTo>
                      <a:lnTo>
                        <a:pt x="53339" y="28194"/>
                      </a:lnTo>
                      <a:lnTo>
                        <a:pt x="48767" y="18287"/>
                      </a:lnTo>
                      <a:lnTo>
                        <a:pt x="48767" y="9144"/>
                      </a:lnTo>
                      <a:lnTo>
                        <a:pt x="44196" y="4572"/>
                      </a:lnTo>
                      <a:lnTo>
                        <a:pt x="9144" y="4572"/>
                      </a:lnTo>
                      <a:lnTo>
                        <a:pt x="53339" y="0"/>
                      </a:lnTo>
                      <a:lnTo>
                        <a:pt x="0" y="0"/>
                      </a:lnTo>
                      <a:lnTo>
                        <a:pt x="0" y="28194"/>
                      </a:lnTo>
                      <a:lnTo>
                        <a:pt x="4572" y="9144"/>
                      </a:lnTo>
                      <a:lnTo>
                        <a:pt x="44195" y="9143"/>
                      </a:lnTo>
                      <a:lnTo>
                        <a:pt x="44196" y="23622"/>
                      </a:lnTo>
                      <a:lnTo>
                        <a:pt x="0" y="28194"/>
                      </a:lnTo>
                      <a:close/>
                    </a:path>
                  </a:pathLst>
                </a:custGeom>
                <a:solidFill>
                  <a:srgbClr val="000000"/>
                </a:solidFill>
              </p:spPr>
              <p:txBody>
                <a:bodyPr wrap="square" lIns="0" tIns="0" rIns="0" bIns="0" rtlCol="0">
                  <a:noAutofit/>
                </a:bodyPr>
                <a:lstStyle/>
                <a:p>
                  <a:endParaRPr sz="1631"/>
                </a:p>
              </p:txBody>
            </p:sp>
            <p:sp>
              <p:nvSpPr>
                <p:cNvPr id="1547" name="object 1589"/>
                <p:cNvSpPr/>
                <p:nvPr/>
              </p:nvSpPr>
              <p:spPr>
                <a:xfrm>
                  <a:off x="4669421" y="5517642"/>
                  <a:ext cx="57912" cy="9143"/>
                </a:xfrm>
                <a:prstGeom prst="rect">
                  <a:avLst/>
                </a:prstGeom>
                <a:blipFill>
                  <a:blip r:embed="rId23" cstate="print"/>
                  <a:stretch>
                    <a:fillRect/>
                  </a:stretch>
                </a:blipFill>
              </p:spPr>
              <p:txBody>
                <a:bodyPr wrap="square" lIns="0" tIns="0" rIns="0" bIns="0" rtlCol="0">
                  <a:noAutofit/>
                </a:bodyPr>
                <a:lstStyle/>
                <a:p>
                  <a:endParaRPr sz="1631"/>
                </a:p>
              </p:txBody>
            </p:sp>
            <p:sp>
              <p:nvSpPr>
                <p:cNvPr id="1548" name="object 1590"/>
                <p:cNvSpPr/>
                <p:nvPr/>
              </p:nvSpPr>
              <p:spPr>
                <a:xfrm>
                  <a:off x="4666373" y="5514594"/>
                  <a:ext cx="64008" cy="16001"/>
                </a:xfrm>
                <a:custGeom>
                  <a:avLst/>
                  <a:gdLst/>
                  <a:ahLst/>
                  <a:cxnLst/>
                  <a:rect l="l" t="t" r="r" b="b"/>
                  <a:pathLst>
                    <a:path w="64008" h="16001">
                      <a:moveTo>
                        <a:pt x="59436" y="6095"/>
                      </a:moveTo>
                      <a:lnTo>
                        <a:pt x="57912" y="7620"/>
                      </a:lnTo>
                      <a:lnTo>
                        <a:pt x="59436" y="9143"/>
                      </a:lnTo>
                      <a:lnTo>
                        <a:pt x="64008" y="16001"/>
                      </a:lnTo>
                      <a:lnTo>
                        <a:pt x="64008" y="0"/>
                      </a:lnTo>
                      <a:lnTo>
                        <a:pt x="0" y="0"/>
                      </a:lnTo>
                      <a:lnTo>
                        <a:pt x="0" y="16001"/>
                      </a:lnTo>
                      <a:lnTo>
                        <a:pt x="4572" y="9143"/>
                      </a:lnTo>
                      <a:lnTo>
                        <a:pt x="4572" y="6095"/>
                      </a:lnTo>
                      <a:lnTo>
                        <a:pt x="9144" y="4571"/>
                      </a:lnTo>
                      <a:lnTo>
                        <a:pt x="54863" y="4571"/>
                      </a:lnTo>
                      <a:lnTo>
                        <a:pt x="56388" y="6096"/>
                      </a:lnTo>
                      <a:lnTo>
                        <a:pt x="57912" y="7620"/>
                      </a:lnTo>
                      <a:lnTo>
                        <a:pt x="59436" y="6095"/>
                      </a:lnTo>
                      <a:close/>
                    </a:path>
                    <a:path w="64008" h="16001">
                      <a:moveTo>
                        <a:pt x="0" y="16001"/>
                      </a:moveTo>
                      <a:lnTo>
                        <a:pt x="64008" y="16001"/>
                      </a:lnTo>
                      <a:lnTo>
                        <a:pt x="59436" y="9143"/>
                      </a:lnTo>
                      <a:lnTo>
                        <a:pt x="57912" y="7620"/>
                      </a:lnTo>
                      <a:lnTo>
                        <a:pt x="56388" y="6096"/>
                      </a:lnTo>
                      <a:lnTo>
                        <a:pt x="54863" y="4571"/>
                      </a:lnTo>
                      <a:lnTo>
                        <a:pt x="9144" y="4571"/>
                      </a:lnTo>
                      <a:lnTo>
                        <a:pt x="4572" y="6095"/>
                      </a:lnTo>
                      <a:lnTo>
                        <a:pt x="4572" y="9143"/>
                      </a:lnTo>
                      <a:lnTo>
                        <a:pt x="0" y="16001"/>
                      </a:lnTo>
                      <a:lnTo>
                        <a:pt x="54863" y="10667"/>
                      </a:lnTo>
                      <a:lnTo>
                        <a:pt x="56388" y="9144"/>
                      </a:lnTo>
                      <a:lnTo>
                        <a:pt x="54864" y="9144"/>
                      </a:lnTo>
                      <a:lnTo>
                        <a:pt x="9144" y="10667"/>
                      </a:lnTo>
                      <a:lnTo>
                        <a:pt x="7619" y="9143"/>
                      </a:lnTo>
                      <a:lnTo>
                        <a:pt x="6096" y="7620"/>
                      </a:lnTo>
                      <a:lnTo>
                        <a:pt x="7620" y="6096"/>
                      </a:lnTo>
                      <a:lnTo>
                        <a:pt x="54864" y="6096"/>
                      </a:lnTo>
                      <a:lnTo>
                        <a:pt x="54864" y="9144"/>
                      </a:lnTo>
                      <a:lnTo>
                        <a:pt x="56388" y="9144"/>
                      </a:lnTo>
                      <a:lnTo>
                        <a:pt x="54863" y="10667"/>
                      </a:lnTo>
                      <a:lnTo>
                        <a:pt x="0" y="16001"/>
                      </a:lnTo>
                      <a:close/>
                    </a:path>
                    <a:path w="64008" h="16001">
                      <a:moveTo>
                        <a:pt x="9143" y="9143"/>
                      </a:moveTo>
                      <a:lnTo>
                        <a:pt x="6096" y="7620"/>
                      </a:lnTo>
                      <a:lnTo>
                        <a:pt x="7619" y="9143"/>
                      </a:lnTo>
                      <a:lnTo>
                        <a:pt x="9144" y="10667"/>
                      </a:lnTo>
                      <a:lnTo>
                        <a:pt x="54864" y="9144"/>
                      </a:lnTo>
                      <a:lnTo>
                        <a:pt x="54864" y="6096"/>
                      </a:lnTo>
                      <a:lnTo>
                        <a:pt x="7620" y="6096"/>
                      </a:lnTo>
                      <a:lnTo>
                        <a:pt x="6096" y="7620"/>
                      </a:lnTo>
                      <a:lnTo>
                        <a:pt x="9143" y="9143"/>
                      </a:lnTo>
                      <a:close/>
                    </a:path>
                  </a:pathLst>
                </a:custGeom>
                <a:solidFill>
                  <a:srgbClr val="000000"/>
                </a:solidFill>
              </p:spPr>
              <p:txBody>
                <a:bodyPr wrap="square" lIns="0" tIns="0" rIns="0" bIns="0" rtlCol="0">
                  <a:noAutofit/>
                </a:bodyPr>
                <a:lstStyle/>
                <a:p>
                  <a:endParaRPr sz="1631"/>
                </a:p>
              </p:txBody>
            </p:sp>
            <p:sp>
              <p:nvSpPr>
                <p:cNvPr id="1549" name="object 1591"/>
                <p:cNvSpPr/>
                <p:nvPr/>
              </p:nvSpPr>
              <p:spPr>
                <a:xfrm>
                  <a:off x="4674755" y="5494782"/>
                  <a:ext cx="47244" cy="10668"/>
                </a:xfrm>
                <a:prstGeom prst="rect">
                  <a:avLst/>
                </a:prstGeom>
                <a:blipFill>
                  <a:blip r:embed="rId24" cstate="print"/>
                  <a:stretch>
                    <a:fillRect/>
                  </a:stretch>
                </a:blipFill>
              </p:spPr>
              <p:txBody>
                <a:bodyPr wrap="square" lIns="0" tIns="0" rIns="0" bIns="0" rtlCol="0">
                  <a:noAutofit/>
                </a:bodyPr>
                <a:lstStyle/>
                <a:p>
                  <a:endParaRPr sz="1631"/>
                </a:p>
              </p:txBody>
            </p:sp>
            <p:sp>
              <p:nvSpPr>
                <p:cNvPr id="1550" name="object 1592"/>
                <p:cNvSpPr/>
                <p:nvPr/>
              </p:nvSpPr>
              <p:spPr>
                <a:xfrm>
                  <a:off x="4671707" y="5491734"/>
                  <a:ext cx="53339" cy="17525"/>
                </a:xfrm>
                <a:custGeom>
                  <a:avLst/>
                  <a:gdLst/>
                  <a:ahLst/>
                  <a:cxnLst/>
                  <a:rect l="l" t="t" r="r" b="b"/>
                  <a:pathLst>
                    <a:path w="53339" h="17525">
                      <a:moveTo>
                        <a:pt x="48767" y="7619"/>
                      </a:moveTo>
                      <a:lnTo>
                        <a:pt x="47713" y="8675"/>
                      </a:lnTo>
                      <a:lnTo>
                        <a:pt x="48767" y="9905"/>
                      </a:lnTo>
                      <a:lnTo>
                        <a:pt x="53339" y="17525"/>
                      </a:lnTo>
                      <a:lnTo>
                        <a:pt x="53339" y="0"/>
                      </a:lnTo>
                      <a:lnTo>
                        <a:pt x="0" y="0"/>
                      </a:lnTo>
                      <a:lnTo>
                        <a:pt x="0" y="17525"/>
                      </a:lnTo>
                      <a:lnTo>
                        <a:pt x="4572" y="9905"/>
                      </a:lnTo>
                      <a:lnTo>
                        <a:pt x="4572" y="7619"/>
                      </a:lnTo>
                      <a:lnTo>
                        <a:pt x="9144" y="4571"/>
                      </a:lnTo>
                      <a:lnTo>
                        <a:pt x="44196" y="4571"/>
                      </a:lnTo>
                      <a:lnTo>
                        <a:pt x="46808" y="7620"/>
                      </a:lnTo>
                      <a:lnTo>
                        <a:pt x="47713" y="8675"/>
                      </a:lnTo>
                      <a:lnTo>
                        <a:pt x="48767" y="7619"/>
                      </a:lnTo>
                      <a:close/>
                    </a:path>
                    <a:path w="53339" h="17525">
                      <a:moveTo>
                        <a:pt x="0" y="17525"/>
                      </a:moveTo>
                      <a:lnTo>
                        <a:pt x="53339" y="17525"/>
                      </a:lnTo>
                      <a:lnTo>
                        <a:pt x="48767" y="9905"/>
                      </a:lnTo>
                      <a:lnTo>
                        <a:pt x="47713" y="8675"/>
                      </a:lnTo>
                      <a:lnTo>
                        <a:pt x="46808" y="7620"/>
                      </a:lnTo>
                      <a:lnTo>
                        <a:pt x="44196" y="4571"/>
                      </a:lnTo>
                      <a:lnTo>
                        <a:pt x="9144" y="4571"/>
                      </a:lnTo>
                      <a:lnTo>
                        <a:pt x="4572" y="7619"/>
                      </a:lnTo>
                      <a:lnTo>
                        <a:pt x="4572" y="9905"/>
                      </a:lnTo>
                      <a:lnTo>
                        <a:pt x="0" y="17525"/>
                      </a:lnTo>
                      <a:lnTo>
                        <a:pt x="44196" y="12191"/>
                      </a:lnTo>
                      <a:lnTo>
                        <a:pt x="46481" y="9905"/>
                      </a:lnTo>
                      <a:lnTo>
                        <a:pt x="44195" y="9905"/>
                      </a:lnTo>
                      <a:lnTo>
                        <a:pt x="9144" y="12191"/>
                      </a:lnTo>
                      <a:lnTo>
                        <a:pt x="6857" y="9905"/>
                      </a:lnTo>
                      <a:lnTo>
                        <a:pt x="5627" y="8675"/>
                      </a:lnTo>
                      <a:lnTo>
                        <a:pt x="6531" y="7620"/>
                      </a:lnTo>
                      <a:lnTo>
                        <a:pt x="44196" y="7620"/>
                      </a:lnTo>
                      <a:lnTo>
                        <a:pt x="44195" y="9905"/>
                      </a:lnTo>
                      <a:lnTo>
                        <a:pt x="46481" y="9905"/>
                      </a:lnTo>
                      <a:lnTo>
                        <a:pt x="44196" y="12191"/>
                      </a:lnTo>
                      <a:lnTo>
                        <a:pt x="0" y="17525"/>
                      </a:lnTo>
                      <a:close/>
                    </a:path>
                    <a:path w="53339" h="17525">
                      <a:moveTo>
                        <a:pt x="9144" y="9906"/>
                      </a:moveTo>
                      <a:lnTo>
                        <a:pt x="5627" y="8675"/>
                      </a:lnTo>
                      <a:lnTo>
                        <a:pt x="6857" y="9905"/>
                      </a:lnTo>
                      <a:lnTo>
                        <a:pt x="9144" y="12191"/>
                      </a:lnTo>
                      <a:lnTo>
                        <a:pt x="44195" y="9905"/>
                      </a:lnTo>
                      <a:lnTo>
                        <a:pt x="44196" y="7620"/>
                      </a:lnTo>
                      <a:lnTo>
                        <a:pt x="6531" y="7620"/>
                      </a:lnTo>
                      <a:lnTo>
                        <a:pt x="5627" y="8675"/>
                      </a:lnTo>
                      <a:lnTo>
                        <a:pt x="9144" y="9906"/>
                      </a:lnTo>
                      <a:close/>
                    </a:path>
                  </a:pathLst>
                </a:custGeom>
                <a:solidFill>
                  <a:srgbClr val="000000"/>
                </a:solidFill>
              </p:spPr>
              <p:txBody>
                <a:bodyPr wrap="square" lIns="0" tIns="0" rIns="0" bIns="0" rtlCol="0">
                  <a:noAutofit/>
                </a:bodyPr>
                <a:lstStyle/>
                <a:p>
                  <a:endParaRPr sz="1631"/>
                </a:p>
              </p:txBody>
            </p:sp>
            <p:sp>
              <p:nvSpPr>
                <p:cNvPr id="1551" name="object 1593"/>
                <p:cNvSpPr/>
                <p:nvPr/>
              </p:nvSpPr>
              <p:spPr>
                <a:xfrm>
                  <a:off x="4698377" y="5525262"/>
                  <a:ext cx="0" cy="12953"/>
                </a:xfrm>
                <a:custGeom>
                  <a:avLst/>
                  <a:gdLst/>
                  <a:ahLst/>
                  <a:cxnLst/>
                  <a:rect l="l" t="t" r="r" b="b"/>
                  <a:pathLst>
                    <a:path h="12953">
                      <a:moveTo>
                        <a:pt x="0" y="0"/>
                      </a:moveTo>
                      <a:lnTo>
                        <a:pt x="0" y="12953"/>
                      </a:lnTo>
                    </a:path>
                  </a:pathLst>
                </a:custGeom>
                <a:ln w="39370">
                  <a:solidFill>
                    <a:srgbClr val="000000"/>
                  </a:solidFill>
                </a:ln>
              </p:spPr>
              <p:txBody>
                <a:bodyPr wrap="square" lIns="0" tIns="0" rIns="0" bIns="0" rtlCol="0">
                  <a:noAutofit/>
                </a:bodyPr>
                <a:lstStyle/>
                <a:p>
                  <a:endParaRPr sz="1631"/>
                </a:p>
              </p:txBody>
            </p:sp>
            <p:sp>
              <p:nvSpPr>
                <p:cNvPr id="1552" name="object 1594"/>
                <p:cNvSpPr/>
                <p:nvPr/>
              </p:nvSpPr>
              <p:spPr>
                <a:xfrm>
                  <a:off x="4648085" y="5586222"/>
                  <a:ext cx="103632" cy="6857"/>
                </a:xfrm>
                <a:prstGeom prst="rect">
                  <a:avLst/>
                </a:prstGeom>
                <a:blipFill>
                  <a:blip r:embed="rId13" cstate="print"/>
                  <a:stretch>
                    <a:fillRect/>
                  </a:stretch>
                </a:blipFill>
              </p:spPr>
              <p:txBody>
                <a:bodyPr wrap="square" lIns="0" tIns="0" rIns="0" bIns="0" rtlCol="0">
                  <a:noAutofit/>
                </a:bodyPr>
                <a:lstStyle/>
                <a:p>
                  <a:endParaRPr sz="1631"/>
                </a:p>
              </p:txBody>
            </p:sp>
            <p:sp>
              <p:nvSpPr>
                <p:cNvPr id="1553" name="object 1595"/>
                <p:cNvSpPr/>
                <p:nvPr/>
              </p:nvSpPr>
              <p:spPr>
                <a:xfrm>
                  <a:off x="4610747" y="5582411"/>
                  <a:ext cx="178308" cy="14478"/>
                </a:xfrm>
                <a:custGeom>
                  <a:avLst/>
                  <a:gdLst/>
                  <a:ahLst/>
                  <a:cxnLst/>
                  <a:rect l="l" t="t" r="r" b="b"/>
                  <a:pathLst>
                    <a:path w="178308" h="14477">
                      <a:moveTo>
                        <a:pt x="113538" y="4572"/>
                      </a:moveTo>
                      <a:lnTo>
                        <a:pt x="63246" y="4572"/>
                      </a:lnTo>
                      <a:lnTo>
                        <a:pt x="113538" y="4572"/>
                      </a:lnTo>
                      <a:lnTo>
                        <a:pt x="38100" y="9144"/>
                      </a:lnTo>
                      <a:lnTo>
                        <a:pt x="63246" y="14478"/>
                      </a:lnTo>
                      <a:lnTo>
                        <a:pt x="115061" y="14478"/>
                      </a:lnTo>
                      <a:lnTo>
                        <a:pt x="140208" y="9144"/>
                      </a:lnTo>
                      <a:lnTo>
                        <a:pt x="114300" y="4572"/>
                      </a:lnTo>
                      <a:lnTo>
                        <a:pt x="139446" y="0"/>
                      </a:lnTo>
                      <a:lnTo>
                        <a:pt x="38862" y="0"/>
                      </a:lnTo>
                      <a:lnTo>
                        <a:pt x="38100" y="9144"/>
                      </a:lnTo>
                      <a:lnTo>
                        <a:pt x="113538" y="4572"/>
                      </a:lnTo>
                      <a:close/>
                    </a:path>
                    <a:path w="178308" h="14477">
                      <a:moveTo>
                        <a:pt x="140208" y="9144"/>
                      </a:moveTo>
                      <a:lnTo>
                        <a:pt x="115061" y="14478"/>
                      </a:lnTo>
                      <a:lnTo>
                        <a:pt x="178308" y="2286"/>
                      </a:lnTo>
                      <a:lnTo>
                        <a:pt x="177546" y="0"/>
                      </a:lnTo>
                      <a:lnTo>
                        <a:pt x="139446" y="0"/>
                      </a:lnTo>
                      <a:lnTo>
                        <a:pt x="114300" y="4572"/>
                      </a:lnTo>
                      <a:lnTo>
                        <a:pt x="140208" y="9144"/>
                      </a:lnTo>
                      <a:close/>
                    </a:path>
                    <a:path w="178308" h="14477">
                      <a:moveTo>
                        <a:pt x="0" y="2286"/>
                      </a:moveTo>
                      <a:lnTo>
                        <a:pt x="63246" y="14478"/>
                      </a:lnTo>
                      <a:lnTo>
                        <a:pt x="38100" y="9144"/>
                      </a:lnTo>
                      <a:lnTo>
                        <a:pt x="38862" y="0"/>
                      </a:lnTo>
                      <a:lnTo>
                        <a:pt x="0" y="0"/>
                      </a:lnTo>
                      <a:lnTo>
                        <a:pt x="0" y="2286"/>
                      </a:lnTo>
                      <a:close/>
                    </a:path>
                  </a:pathLst>
                </a:custGeom>
                <a:solidFill>
                  <a:srgbClr val="000000"/>
                </a:solidFill>
              </p:spPr>
              <p:txBody>
                <a:bodyPr wrap="square" lIns="0" tIns="0" rIns="0" bIns="0" rtlCol="0">
                  <a:noAutofit/>
                </a:bodyPr>
                <a:lstStyle/>
                <a:p>
                  <a:endParaRPr sz="1631"/>
                </a:p>
              </p:txBody>
            </p:sp>
            <p:sp>
              <p:nvSpPr>
                <p:cNvPr id="1554" name="object 1596"/>
                <p:cNvSpPr/>
                <p:nvPr/>
              </p:nvSpPr>
              <p:spPr>
                <a:xfrm>
                  <a:off x="4643513" y="5536692"/>
                  <a:ext cx="112775" cy="0"/>
                </a:xfrm>
                <a:custGeom>
                  <a:avLst/>
                  <a:gdLst/>
                  <a:ahLst/>
                  <a:cxnLst/>
                  <a:rect l="l" t="t" r="r" b="b"/>
                  <a:pathLst>
                    <a:path w="112775">
                      <a:moveTo>
                        <a:pt x="112775" y="0"/>
                      </a:moveTo>
                      <a:lnTo>
                        <a:pt x="0" y="0"/>
                      </a:lnTo>
                    </a:path>
                  </a:pathLst>
                </a:custGeom>
                <a:ln w="27178">
                  <a:solidFill>
                    <a:srgbClr val="000000"/>
                  </a:solidFill>
                </a:ln>
              </p:spPr>
              <p:txBody>
                <a:bodyPr wrap="square" lIns="0" tIns="0" rIns="0" bIns="0" rtlCol="0">
                  <a:noAutofit/>
                </a:bodyPr>
                <a:lstStyle/>
                <a:p>
                  <a:endParaRPr sz="1631"/>
                </a:p>
              </p:txBody>
            </p:sp>
            <p:sp>
              <p:nvSpPr>
                <p:cNvPr id="1555" name="object 1597"/>
                <p:cNvSpPr/>
                <p:nvPr/>
              </p:nvSpPr>
              <p:spPr>
                <a:xfrm>
                  <a:off x="4672469" y="5591556"/>
                  <a:ext cx="54101" cy="12192"/>
                </a:xfrm>
                <a:prstGeom prst="rect">
                  <a:avLst/>
                </a:prstGeom>
                <a:blipFill>
                  <a:blip r:embed="rId25" cstate="print"/>
                  <a:stretch>
                    <a:fillRect/>
                  </a:stretch>
                </a:blipFill>
              </p:spPr>
              <p:txBody>
                <a:bodyPr wrap="square" lIns="0" tIns="0" rIns="0" bIns="0" rtlCol="0">
                  <a:noAutofit/>
                </a:bodyPr>
                <a:lstStyle/>
                <a:p>
                  <a:endParaRPr sz="1631"/>
                </a:p>
              </p:txBody>
            </p:sp>
            <p:sp>
              <p:nvSpPr>
                <p:cNvPr id="1556" name="object 1598"/>
                <p:cNvSpPr/>
                <p:nvPr/>
              </p:nvSpPr>
              <p:spPr>
                <a:xfrm>
                  <a:off x="4661039" y="5586983"/>
                  <a:ext cx="77724" cy="21336"/>
                </a:xfrm>
                <a:custGeom>
                  <a:avLst/>
                  <a:gdLst/>
                  <a:ahLst/>
                  <a:cxnLst/>
                  <a:rect l="l" t="t" r="r" b="b"/>
                  <a:pathLst>
                    <a:path w="77724" h="21336">
                      <a:moveTo>
                        <a:pt x="16001" y="1524"/>
                      </a:moveTo>
                      <a:lnTo>
                        <a:pt x="61721" y="1524"/>
                      </a:lnTo>
                      <a:lnTo>
                        <a:pt x="64769" y="9906"/>
                      </a:lnTo>
                      <a:lnTo>
                        <a:pt x="51815" y="11430"/>
                      </a:lnTo>
                      <a:lnTo>
                        <a:pt x="53339" y="21336"/>
                      </a:lnTo>
                      <a:lnTo>
                        <a:pt x="77723" y="0"/>
                      </a:lnTo>
                      <a:lnTo>
                        <a:pt x="16001" y="1524"/>
                      </a:lnTo>
                      <a:close/>
                    </a:path>
                    <a:path w="77724" h="21336">
                      <a:moveTo>
                        <a:pt x="23621" y="21336"/>
                      </a:moveTo>
                      <a:lnTo>
                        <a:pt x="53339" y="21336"/>
                      </a:lnTo>
                      <a:lnTo>
                        <a:pt x="51815" y="11430"/>
                      </a:lnTo>
                      <a:lnTo>
                        <a:pt x="64769" y="9906"/>
                      </a:lnTo>
                      <a:lnTo>
                        <a:pt x="61721" y="1524"/>
                      </a:lnTo>
                      <a:lnTo>
                        <a:pt x="16001" y="1524"/>
                      </a:lnTo>
                      <a:lnTo>
                        <a:pt x="77723" y="0"/>
                      </a:lnTo>
                      <a:lnTo>
                        <a:pt x="0" y="0"/>
                      </a:lnTo>
                      <a:lnTo>
                        <a:pt x="23621" y="21336"/>
                      </a:lnTo>
                      <a:lnTo>
                        <a:pt x="12191" y="9906"/>
                      </a:lnTo>
                      <a:lnTo>
                        <a:pt x="52222" y="9905"/>
                      </a:lnTo>
                      <a:lnTo>
                        <a:pt x="50495" y="11430"/>
                      </a:lnTo>
                      <a:lnTo>
                        <a:pt x="48767" y="12954"/>
                      </a:lnTo>
                      <a:lnTo>
                        <a:pt x="28955" y="12954"/>
                      </a:lnTo>
                      <a:lnTo>
                        <a:pt x="25907" y="11430"/>
                      </a:lnTo>
                      <a:lnTo>
                        <a:pt x="23621" y="21336"/>
                      </a:lnTo>
                      <a:close/>
                    </a:path>
                    <a:path w="77724" h="21336">
                      <a:moveTo>
                        <a:pt x="48767" y="12954"/>
                      </a:moveTo>
                      <a:lnTo>
                        <a:pt x="50495" y="11430"/>
                      </a:lnTo>
                      <a:lnTo>
                        <a:pt x="27228" y="11429"/>
                      </a:lnTo>
                      <a:lnTo>
                        <a:pt x="25501" y="9905"/>
                      </a:lnTo>
                      <a:lnTo>
                        <a:pt x="12191" y="9906"/>
                      </a:lnTo>
                      <a:lnTo>
                        <a:pt x="23621" y="21336"/>
                      </a:lnTo>
                      <a:lnTo>
                        <a:pt x="25907" y="11430"/>
                      </a:lnTo>
                      <a:lnTo>
                        <a:pt x="28955" y="12954"/>
                      </a:lnTo>
                      <a:lnTo>
                        <a:pt x="48767" y="12954"/>
                      </a:lnTo>
                      <a:close/>
                    </a:path>
                  </a:pathLst>
                </a:custGeom>
                <a:solidFill>
                  <a:srgbClr val="000000"/>
                </a:solidFill>
              </p:spPr>
              <p:txBody>
                <a:bodyPr wrap="square" lIns="0" tIns="0" rIns="0" bIns="0" rtlCol="0">
                  <a:noAutofit/>
                </a:bodyPr>
                <a:lstStyle/>
                <a:p>
                  <a:endParaRPr sz="1631"/>
                </a:p>
              </p:txBody>
            </p:sp>
            <p:sp>
              <p:nvSpPr>
                <p:cNvPr id="1557" name="object 1599"/>
                <p:cNvSpPr/>
                <p:nvPr/>
              </p:nvSpPr>
              <p:spPr>
                <a:xfrm>
                  <a:off x="4843919" y="5657087"/>
                  <a:ext cx="218694" cy="297180"/>
                </a:xfrm>
                <a:prstGeom prst="rect">
                  <a:avLst/>
                </a:prstGeom>
                <a:blipFill>
                  <a:blip r:embed="rId26" cstate="print"/>
                  <a:stretch>
                    <a:fillRect/>
                  </a:stretch>
                </a:blipFill>
              </p:spPr>
              <p:txBody>
                <a:bodyPr wrap="square" lIns="0" tIns="0" rIns="0" bIns="0" rtlCol="0">
                  <a:noAutofit/>
                </a:bodyPr>
                <a:lstStyle/>
                <a:p>
                  <a:endParaRPr sz="1631"/>
                </a:p>
              </p:txBody>
            </p:sp>
            <p:sp>
              <p:nvSpPr>
                <p:cNvPr id="1558" name="object 1600"/>
                <p:cNvSpPr/>
                <p:nvPr/>
              </p:nvSpPr>
              <p:spPr>
                <a:xfrm>
                  <a:off x="4850015" y="5658612"/>
                  <a:ext cx="211074" cy="288798"/>
                </a:xfrm>
                <a:custGeom>
                  <a:avLst/>
                  <a:gdLst/>
                  <a:ahLst/>
                  <a:cxnLst/>
                  <a:rect l="l" t="t" r="r" b="b"/>
                  <a:pathLst>
                    <a:path w="211074" h="288798">
                      <a:moveTo>
                        <a:pt x="206502" y="4572"/>
                      </a:moveTo>
                      <a:lnTo>
                        <a:pt x="206502" y="288798"/>
                      </a:lnTo>
                      <a:lnTo>
                        <a:pt x="211074" y="288798"/>
                      </a:lnTo>
                      <a:lnTo>
                        <a:pt x="211074" y="4572"/>
                      </a:lnTo>
                      <a:lnTo>
                        <a:pt x="206502" y="0"/>
                      </a:lnTo>
                      <a:lnTo>
                        <a:pt x="0" y="4571"/>
                      </a:lnTo>
                      <a:lnTo>
                        <a:pt x="206502" y="4572"/>
                      </a:lnTo>
                      <a:close/>
                    </a:path>
                  </a:pathLst>
                </a:custGeom>
                <a:solidFill>
                  <a:srgbClr val="000000"/>
                </a:solidFill>
              </p:spPr>
              <p:txBody>
                <a:bodyPr wrap="square" lIns="0" tIns="0" rIns="0" bIns="0" rtlCol="0">
                  <a:noAutofit/>
                </a:bodyPr>
                <a:lstStyle/>
                <a:p>
                  <a:endParaRPr sz="1631"/>
                </a:p>
              </p:txBody>
            </p:sp>
            <p:sp>
              <p:nvSpPr>
                <p:cNvPr id="1559" name="object 1601"/>
                <p:cNvSpPr/>
                <p:nvPr/>
              </p:nvSpPr>
              <p:spPr>
                <a:xfrm>
                  <a:off x="4840109" y="5947410"/>
                  <a:ext cx="226313" cy="9905"/>
                </a:xfrm>
                <a:custGeom>
                  <a:avLst/>
                  <a:gdLst/>
                  <a:ahLst/>
                  <a:cxnLst/>
                  <a:rect l="l" t="t" r="r" b="b"/>
                  <a:pathLst>
                    <a:path w="226313" h="9905">
                      <a:moveTo>
                        <a:pt x="0" y="9905"/>
                      </a:moveTo>
                      <a:lnTo>
                        <a:pt x="226313" y="9905"/>
                      </a:lnTo>
                      <a:lnTo>
                        <a:pt x="216408" y="5334"/>
                      </a:lnTo>
                      <a:lnTo>
                        <a:pt x="9906" y="5334"/>
                      </a:lnTo>
                      <a:lnTo>
                        <a:pt x="5334" y="0"/>
                      </a:lnTo>
                      <a:lnTo>
                        <a:pt x="0" y="9905"/>
                      </a:lnTo>
                      <a:close/>
                    </a:path>
                  </a:pathLst>
                </a:custGeom>
                <a:solidFill>
                  <a:srgbClr val="000000"/>
                </a:solidFill>
              </p:spPr>
              <p:txBody>
                <a:bodyPr wrap="square" lIns="0" tIns="0" rIns="0" bIns="0" rtlCol="0">
                  <a:noAutofit/>
                </a:bodyPr>
                <a:lstStyle/>
                <a:p>
                  <a:endParaRPr sz="1631"/>
                </a:p>
              </p:txBody>
            </p:sp>
            <p:sp>
              <p:nvSpPr>
                <p:cNvPr id="1560" name="object 1602"/>
                <p:cNvSpPr/>
                <p:nvPr/>
              </p:nvSpPr>
              <p:spPr>
                <a:xfrm>
                  <a:off x="4840109" y="5654040"/>
                  <a:ext cx="226314" cy="303275"/>
                </a:xfrm>
                <a:custGeom>
                  <a:avLst/>
                  <a:gdLst/>
                  <a:ahLst/>
                  <a:cxnLst/>
                  <a:rect l="l" t="t" r="r" b="b"/>
                  <a:pathLst>
                    <a:path w="226314" h="303275">
                      <a:moveTo>
                        <a:pt x="5334" y="9144"/>
                      </a:moveTo>
                      <a:lnTo>
                        <a:pt x="9905" y="9143"/>
                      </a:lnTo>
                      <a:lnTo>
                        <a:pt x="216408" y="4572"/>
                      </a:lnTo>
                      <a:lnTo>
                        <a:pt x="220980" y="9144"/>
                      </a:lnTo>
                      <a:lnTo>
                        <a:pt x="220980" y="293370"/>
                      </a:lnTo>
                      <a:lnTo>
                        <a:pt x="9905" y="293369"/>
                      </a:lnTo>
                      <a:lnTo>
                        <a:pt x="9905" y="9143"/>
                      </a:lnTo>
                      <a:lnTo>
                        <a:pt x="5334" y="9144"/>
                      </a:lnTo>
                      <a:lnTo>
                        <a:pt x="9906" y="4572"/>
                      </a:lnTo>
                      <a:lnTo>
                        <a:pt x="226313" y="0"/>
                      </a:lnTo>
                      <a:lnTo>
                        <a:pt x="0" y="0"/>
                      </a:lnTo>
                      <a:lnTo>
                        <a:pt x="0" y="303275"/>
                      </a:lnTo>
                      <a:lnTo>
                        <a:pt x="5334" y="293370"/>
                      </a:lnTo>
                      <a:lnTo>
                        <a:pt x="9906" y="298704"/>
                      </a:lnTo>
                      <a:lnTo>
                        <a:pt x="216408" y="298704"/>
                      </a:lnTo>
                      <a:lnTo>
                        <a:pt x="226314" y="303275"/>
                      </a:lnTo>
                      <a:lnTo>
                        <a:pt x="226313" y="0"/>
                      </a:lnTo>
                      <a:lnTo>
                        <a:pt x="9906" y="4572"/>
                      </a:lnTo>
                      <a:lnTo>
                        <a:pt x="5334" y="9144"/>
                      </a:lnTo>
                      <a:close/>
                    </a:path>
                  </a:pathLst>
                </a:custGeom>
                <a:solidFill>
                  <a:srgbClr val="000000"/>
                </a:solidFill>
              </p:spPr>
              <p:txBody>
                <a:bodyPr wrap="square" lIns="0" tIns="0" rIns="0" bIns="0" rtlCol="0">
                  <a:noAutofit/>
                </a:bodyPr>
                <a:lstStyle/>
                <a:p>
                  <a:endParaRPr sz="1631"/>
                </a:p>
              </p:txBody>
            </p:sp>
            <p:sp>
              <p:nvSpPr>
                <p:cNvPr id="1561" name="object 1603"/>
                <p:cNvSpPr/>
                <p:nvPr/>
              </p:nvSpPr>
              <p:spPr>
                <a:xfrm>
                  <a:off x="4844681" y="5951982"/>
                  <a:ext cx="214884" cy="54864"/>
                </a:xfrm>
                <a:prstGeom prst="rect">
                  <a:avLst/>
                </a:prstGeom>
                <a:blipFill>
                  <a:blip r:embed="rId27" cstate="print"/>
                  <a:stretch>
                    <a:fillRect/>
                  </a:stretch>
                </a:blipFill>
              </p:spPr>
              <p:txBody>
                <a:bodyPr wrap="square" lIns="0" tIns="0" rIns="0" bIns="0" rtlCol="0">
                  <a:noAutofit/>
                </a:bodyPr>
                <a:lstStyle/>
                <a:p>
                  <a:endParaRPr sz="1631"/>
                </a:p>
              </p:txBody>
            </p:sp>
            <p:sp>
              <p:nvSpPr>
                <p:cNvPr id="1562" name="object 1604"/>
                <p:cNvSpPr/>
                <p:nvPr/>
              </p:nvSpPr>
              <p:spPr>
                <a:xfrm>
                  <a:off x="4830965" y="5947409"/>
                  <a:ext cx="227838" cy="63246"/>
                </a:xfrm>
                <a:custGeom>
                  <a:avLst/>
                  <a:gdLst/>
                  <a:ahLst/>
                  <a:cxnLst/>
                  <a:rect l="l" t="t" r="r" b="b"/>
                  <a:pathLst>
                    <a:path w="227837" h="63246">
                      <a:moveTo>
                        <a:pt x="213893" y="9906"/>
                      </a:moveTo>
                      <a:lnTo>
                        <a:pt x="157429" y="53339"/>
                      </a:lnTo>
                      <a:lnTo>
                        <a:pt x="157733" y="53340"/>
                      </a:lnTo>
                      <a:lnTo>
                        <a:pt x="227837" y="9906"/>
                      </a:lnTo>
                      <a:lnTo>
                        <a:pt x="224790" y="1524"/>
                      </a:lnTo>
                      <a:lnTo>
                        <a:pt x="27780" y="9906"/>
                      </a:lnTo>
                      <a:lnTo>
                        <a:pt x="213893" y="9906"/>
                      </a:lnTo>
                      <a:close/>
                    </a:path>
                    <a:path w="227837" h="63246">
                      <a:moveTo>
                        <a:pt x="82295" y="63246"/>
                      </a:moveTo>
                      <a:lnTo>
                        <a:pt x="159257" y="63246"/>
                      </a:lnTo>
                      <a:lnTo>
                        <a:pt x="155447" y="54864"/>
                      </a:lnTo>
                      <a:lnTo>
                        <a:pt x="86867" y="54864"/>
                      </a:lnTo>
                      <a:lnTo>
                        <a:pt x="83819" y="53340"/>
                      </a:lnTo>
                      <a:lnTo>
                        <a:pt x="82295" y="63246"/>
                      </a:lnTo>
                      <a:close/>
                    </a:path>
                    <a:path w="227837" h="63246">
                      <a:moveTo>
                        <a:pt x="14477" y="9906"/>
                      </a:moveTo>
                      <a:lnTo>
                        <a:pt x="27780" y="9906"/>
                      </a:lnTo>
                      <a:lnTo>
                        <a:pt x="224790" y="1524"/>
                      </a:lnTo>
                      <a:lnTo>
                        <a:pt x="227837" y="9906"/>
                      </a:lnTo>
                      <a:lnTo>
                        <a:pt x="157733" y="53340"/>
                      </a:lnTo>
                      <a:lnTo>
                        <a:pt x="84865" y="53339"/>
                      </a:lnTo>
                      <a:lnTo>
                        <a:pt x="27780" y="9906"/>
                      </a:lnTo>
                      <a:lnTo>
                        <a:pt x="14477" y="9906"/>
                      </a:lnTo>
                      <a:lnTo>
                        <a:pt x="16763" y="1524"/>
                      </a:lnTo>
                      <a:lnTo>
                        <a:pt x="242315" y="0"/>
                      </a:lnTo>
                      <a:lnTo>
                        <a:pt x="0" y="0"/>
                      </a:lnTo>
                      <a:lnTo>
                        <a:pt x="82295" y="63246"/>
                      </a:lnTo>
                      <a:lnTo>
                        <a:pt x="83819" y="53340"/>
                      </a:lnTo>
                      <a:lnTo>
                        <a:pt x="86867" y="54864"/>
                      </a:lnTo>
                      <a:lnTo>
                        <a:pt x="155447" y="54864"/>
                      </a:lnTo>
                      <a:lnTo>
                        <a:pt x="159257" y="63246"/>
                      </a:lnTo>
                      <a:lnTo>
                        <a:pt x="242315" y="0"/>
                      </a:lnTo>
                      <a:lnTo>
                        <a:pt x="16763" y="1524"/>
                      </a:lnTo>
                      <a:lnTo>
                        <a:pt x="14477" y="9906"/>
                      </a:lnTo>
                      <a:close/>
                    </a:path>
                  </a:pathLst>
                </a:custGeom>
                <a:solidFill>
                  <a:srgbClr val="000000"/>
                </a:solidFill>
              </p:spPr>
              <p:txBody>
                <a:bodyPr wrap="square" lIns="0" tIns="0" rIns="0" bIns="0" rtlCol="0">
                  <a:noAutofit/>
                </a:bodyPr>
                <a:lstStyle/>
                <a:p>
                  <a:endParaRPr sz="1631"/>
                </a:p>
              </p:txBody>
            </p:sp>
            <p:sp>
              <p:nvSpPr>
                <p:cNvPr id="1563" name="object 1605"/>
                <p:cNvSpPr/>
                <p:nvPr/>
              </p:nvSpPr>
              <p:spPr>
                <a:xfrm>
                  <a:off x="4844681" y="5603748"/>
                  <a:ext cx="217170" cy="55625"/>
                </a:xfrm>
                <a:prstGeom prst="rect">
                  <a:avLst/>
                </a:prstGeom>
                <a:blipFill>
                  <a:blip r:embed="rId28" cstate="print"/>
                  <a:stretch>
                    <a:fillRect/>
                  </a:stretch>
                </a:blipFill>
              </p:spPr>
              <p:txBody>
                <a:bodyPr wrap="square" lIns="0" tIns="0" rIns="0" bIns="0" rtlCol="0">
                  <a:noAutofit/>
                </a:bodyPr>
                <a:lstStyle/>
                <a:p>
                  <a:endParaRPr sz="1631"/>
                </a:p>
              </p:txBody>
            </p:sp>
            <p:sp>
              <p:nvSpPr>
                <p:cNvPr id="1564" name="object 1606"/>
                <p:cNvSpPr/>
                <p:nvPr/>
              </p:nvSpPr>
              <p:spPr>
                <a:xfrm>
                  <a:off x="4835537" y="5599176"/>
                  <a:ext cx="235458" cy="64008"/>
                </a:xfrm>
                <a:custGeom>
                  <a:avLst/>
                  <a:gdLst/>
                  <a:ahLst/>
                  <a:cxnLst/>
                  <a:rect l="l" t="t" r="r" b="b"/>
                  <a:pathLst>
                    <a:path w="235458" h="64008">
                      <a:moveTo>
                        <a:pt x="180293" y="9906"/>
                      </a:moveTo>
                      <a:lnTo>
                        <a:pt x="216386" y="54864"/>
                      </a:lnTo>
                      <a:lnTo>
                        <a:pt x="225552" y="54864"/>
                      </a:lnTo>
                      <a:lnTo>
                        <a:pt x="182880" y="9906"/>
                      </a:lnTo>
                      <a:lnTo>
                        <a:pt x="179070" y="8382"/>
                      </a:lnTo>
                      <a:lnTo>
                        <a:pt x="55185" y="9906"/>
                      </a:lnTo>
                      <a:lnTo>
                        <a:pt x="180293" y="9906"/>
                      </a:lnTo>
                      <a:close/>
                    </a:path>
                    <a:path w="235458" h="64008">
                      <a:moveTo>
                        <a:pt x="0" y="64008"/>
                      </a:moveTo>
                      <a:lnTo>
                        <a:pt x="235458" y="64008"/>
                      </a:lnTo>
                      <a:lnTo>
                        <a:pt x="222504" y="62484"/>
                      </a:lnTo>
                      <a:lnTo>
                        <a:pt x="13716" y="62484"/>
                      </a:lnTo>
                      <a:lnTo>
                        <a:pt x="9906" y="54864"/>
                      </a:lnTo>
                      <a:lnTo>
                        <a:pt x="0" y="64008"/>
                      </a:lnTo>
                      <a:close/>
                    </a:path>
                    <a:path w="235458" h="64008">
                      <a:moveTo>
                        <a:pt x="52577" y="9906"/>
                      </a:moveTo>
                      <a:lnTo>
                        <a:pt x="55185" y="9906"/>
                      </a:lnTo>
                      <a:lnTo>
                        <a:pt x="179070" y="8382"/>
                      </a:lnTo>
                      <a:lnTo>
                        <a:pt x="182880" y="9906"/>
                      </a:lnTo>
                      <a:lnTo>
                        <a:pt x="225552" y="54864"/>
                      </a:lnTo>
                      <a:lnTo>
                        <a:pt x="19726" y="54864"/>
                      </a:lnTo>
                      <a:lnTo>
                        <a:pt x="55185" y="9906"/>
                      </a:lnTo>
                      <a:lnTo>
                        <a:pt x="52577" y="9906"/>
                      </a:lnTo>
                      <a:lnTo>
                        <a:pt x="56388" y="8382"/>
                      </a:lnTo>
                      <a:lnTo>
                        <a:pt x="185166" y="0"/>
                      </a:lnTo>
                      <a:lnTo>
                        <a:pt x="50291" y="0"/>
                      </a:lnTo>
                      <a:lnTo>
                        <a:pt x="0" y="64008"/>
                      </a:lnTo>
                      <a:lnTo>
                        <a:pt x="9906" y="54864"/>
                      </a:lnTo>
                      <a:lnTo>
                        <a:pt x="13716" y="62484"/>
                      </a:lnTo>
                      <a:lnTo>
                        <a:pt x="222504" y="62484"/>
                      </a:lnTo>
                      <a:lnTo>
                        <a:pt x="235458" y="64008"/>
                      </a:lnTo>
                      <a:lnTo>
                        <a:pt x="185166" y="0"/>
                      </a:lnTo>
                      <a:lnTo>
                        <a:pt x="56388" y="8382"/>
                      </a:lnTo>
                      <a:lnTo>
                        <a:pt x="52577" y="9906"/>
                      </a:lnTo>
                      <a:close/>
                    </a:path>
                  </a:pathLst>
                </a:custGeom>
                <a:solidFill>
                  <a:srgbClr val="000000"/>
                </a:solidFill>
              </p:spPr>
              <p:txBody>
                <a:bodyPr wrap="square" lIns="0" tIns="0" rIns="0" bIns="0" rtlCol="0">
                  <a:noAutofit/>
                </a:bodyPr>
                <a:lstStyle/>
                <a:p>
                  <a:endParaRPr sz="1631"/>
                </a:p>
              </p:txBody>
            </p:sp>
            <p:sp>
              <p:nvSpPr>
                <p:cNvPr id="1565" name="object 1607"/>
                <p:cNvSpPr/>
                <p:nvPr/>
              </p:nvSpPr>
              <p:spPr>
                <a:xfrm>
                  <a:off x="4847729" y="5827395"/>
                  <a:ext cx="211074" cy="0"/>
                </a:xfrm>
                <a:custGeom>
                  <a:avLst/>
                  <a:gdLst/>
                  <a:ahLst/>
                  <a:cxnLst/>
                  <a:rect l="l" t="t" r="r" b="b"/>
                  <a:pathLst>
                    <a:path w="211074">
                      <a:moveTo>
                        <a:pt x="211074" y="0"/>
                      </a:moveTo>
                      <a:lnTo>
                        <a:pt x="0" y="0"/>
                      </a:lnTo>
                    </a:path>
                  </a:pathLst>
                </a:custGeom>
                <a:ln w="11176">
                  <a:solidFill>
                    <a:srgbClr val="000000"/>
                  </a:solidFill>
                </a:ln>
              </p:spPr>
              <p:txBody>
                <a:bodyPr wrap="square" lIns="0" tIns="0" rIns="0" bIns="0" rtlCol="0">
                  <a:noAutofit/>
                </a:bodyPr>
                <a:lstStyle/>
                <a:p>
                  <a:endParaRPr sz="1631"/>
                </a:p>
              </p:txBody>
            </p:sp>
            <p:sp>
              <p:nvSpPr>
                <p:cNvPr id="1566" name="object 1608"/>
                <p:cNvSpPr/>
                <p:nvPr/>
              </p:nvSpPr>
              <p:spPr>
                <a:xfrm>
                  <a:off x="4953266" y="5827776"/>
                  <a:ext cx="0" cy="124967"/>
                </a:xfrm>
                <a:custGeom>
                  <a:avLst/>
                  <a:gdLst/>
                  <a:ahLst/>
                  <a:cxnLst/>
                  <a:rect l="l" t="t" r="r" b="b"/>
                  <a:pathLst>
                    <a:path h="124967">
                      <a:moveTo>
                        <a:pt x="0" y="0"/>
                      </a:moveTo>
                      <a:lnTo>
                        <a:pt x="0" y="124967"/>
                      </a:lnTo>
                    </a:path>
                  </a:pathLst>
                </a:custGeom>
                <a:ln w="21844">
                  <a:solidFill>
                    <a:srgbClr val="FEFFFE"/>
                  </a:solidFill>
                </a:ln>
              </p:spPr>
              <p:txBody>
                <a:bodyPr wrap="square" lIns="0" tIns="0" rIns="0" bIns="0" rtlCol="0">
                  <a:noAutofit/>
                </a:bodyPr>
                <a:lstStyle/>
                <a:p>
                  <a:endParaRPr sz="1631"/>
                </a:p>
              </p:txBody>
            </p:sp>
            <p:sp>
              <p:nvSpPr>
                <p:cNvPr id="1567" name="object 1609"/>
                <p:cNvSpPr/>
                <p:nvPr/>
              </p:nvSpPr>
              <p:spPr>
                <a:xfrm>
                  <a:off x="4938407" y="5822442"/>
                  <a:ext cx="25146" cy="134874"/>
                </a:xfrm>
                <a:custGeom>
                  <a:avLst/>
                  <a:gdLst/>
                  <a:ahLst/>
                  <a:cxnLst/>
                  <a:rect l="l" t="t" r="r" b="b"/>
                  <a:pathLst>
                    <a:path w="25146" h="134874">
                      <a:moveTo>
                        <a:pt x="20574" y="9906"/>
                      </a:moveTo>
                      <a:lnTo>
                        <a:pt x="20574" y="124968"/>
                      </a:lnTo>
                      <a:lnTo>
                        <a:pt x="25146" y="124968"/>
                      </a:lnTo>
                      <a:lnTo>
                        <a:pt x="25146" y="9906"/>
                      </a:lnTo>
                      <a:lnTo>
                        <a:pt x="20574" y="5334"/>
                      </a:lnTo>
                      <a:lnTo>
                        <a:pt x="9143" y="9905"/>
                      </a:lnTo>
                      <a:lnTo>
                        <a:pt x="20574" y="9906"/>
                      </a:lnTo>
                      <a:close/>
                    </a:path>
                    <a:path w="25146" h="134874">
                      <a:moveTo>
                        <a:pt x="0" y="134874"/>
                      </a:moveTo>
                      <a:lnTo>
                        <a:pt x="29718" y="134874"/>
                      </a:lnTo>
                      <a:lnTo>
                        <a:pt x="20574" y="130302"/>
                      </a:lnTo>
                      <a:lnTo>
                        <a:pt x="9144" y="130302"/>
                      </a:lnTo>
                      <a:lnTo>
                        <a:pt x="4572" y="124968"/>
                      </a:lnTo>
                      <a:lnTo>
                        <a:pt x="0" y="134874"/>
                      </a:lnTo>
                      <a:close/>
                    </a:path>
                    <a:path w="25146" h="134874">
                      <a:moveTo>
                        <a:pt x="4572" y="9906"/>
                      </a:moveTo>
                      <a:lnTo>
                        <a:pt x="9143" y="9905"/>
                      </a:lnTo>
                      <a:lnTo>
                        <a:pt x="20574" y="5334"/>
                      </a:lnTo>
                      <a:lnTo>
                        <a:pt x="25146" y="9906"/>
                      </a:lnTo>
                      <a:lnTo>
                        <a:pt x="25146" y="124968"/>
                      </a:lnTo>
                      <a:lnTo>
                        <a:pt x="9144" y="124968"/>
                      </a:lnTo>
                      <a:lnTo>
                        <a:pt x="9143" y="9905"/>
                      </a:lnTo>
                      <a:lnTo>
                        <a:pt x="4572" y="9906"/>
                      </a:lnTo>
                      <a:lnTo>
                        <a:pt x="9144" y="5334"/>
                      </a:lnTo>
                      <a:lnTo>
                        <a:pt x="29717" y="0"/>
                      </a:lnTo>
                      <a:lnTo>
                        <a:pt x="0" y="0"/>
                      </a:lnTo>
                      <a:lnTo>
                        <a:pt x="0" y="134874"/>
                      </a:lnTo>
                      <a:lnTo>
                        <a:pt x="4572" y="124968"/>
                      </a:lnTo>
                      <a:lnTo>
                        <a:pt x="9144" y="130302"/>
                      </a:lnTo>
                      <a:lnTo>
                        <a:pt x="20574" y="130302"/>
                      </a:lnTo>
                      <a:lnTo>
                        <a:pt x="29718" y="134874"/>
                      </a:lnTo>
                      <a:lnTo>
                        <a:pt x="29717" y="0"/>
                      </a:lnTo>
                      <a:lnTo>
                        <a:pt x="9144" y="5334"/>
                      </a:lnTo>
                      <a:lnTo>
                        <a:pt x="4572" y="9906"/>
                      </a:lnTo>
                      <a:close/>
                    </a:path>
                  </a:pathLst>
                </a:custGeom>
                <a:solidFill>
                  <a:srgbClr val="000000"/>
                </a:solidFill>
              </p:spPr>
              <p:txBody>
                <a:bodyPr wrap="square" lIns="0" tIns="0" rIns="0" bIns="0" rtlCol="0">
                  <a:noAutofit/>
                </a:bodyPr>
                <a:lstStyle/>
                <a:p>
                  <a:endParaRPr sz="1631"/>
                </a:p>
              </p:txBody>
            </p:sp>
            <p:sp>
              <p:nvSpPr>
                <p:cNvPr id="1568" name="object 1610"/>
                <p:cNvSpPr/>
                <p:nvPr/>
              </p:nvSpPr>
              <p:spPr>
                <a:xfrm>
                  <a:off x="4942979" y="5727192"/>
                  <a:ext cx="15239" cy="30479"/>
                </a:xfrm>
                <a:prstGeom prst="rect">
                  <a:avLst/>
                </a:prstGeom>
                <a:blipFill>
                  <a:blip r:embed="rId18" cstate="print"/>
                  <a:stretch>
                    <a:fillRect/>
                  </a:stretch>
                </a:blipFill>
              </p:spPr>
              <p:txBody>
                <a:bodyPr wrap="square" lIns="0" tIns="0" rIns="0" bIns="0" rtlCol="0">
                  <a:noAutofit/>
                </a:bodyPr>
                <a:lstStyle/>
                <a:p>
                  <a:endParaRPr sz="1631"/>
                </a:p>
              </p:txBody>
            </p:sp>
            <p:sp>
              <p:nvSpPr>
                <p:cNvPr id="1569" name="object 1611"/>
                <p:cNvSpPr/>
                <p:nvPr/>
              </p:nvSpPr>
              <p:spPr>
                <a:xfrm>
                  <a:off x="4937734" y="5732526"/>
                  <a:ext cx="25819" cy="22948"/>
                </a:xfrm>
                <a:custGeom>
                  <a:avLst/>
                  <a:gdLst/>
                  <a:ahLst/>
                  <a:cxnLst/>
                  <a:rect l="l" t="t" r="r" b="b"/>
                  <a:pathLst>
                    <a:path w="25819" h="22948">
                      <a:moveTo>
                        <a:pt x="0" y="6769"/>
                      </a:moveTo>
                      <a:lnTo>
                        <a:pt x="0" y="13042"/>
                      </a:lnTo>
                      <a:lnTo>
                        <a:pt x="9779" y="8102"/>
                      </a:lnTo>
                      <a:lnTo>
                        <a:pt x="11341" y="3048"/>
                      </a:lnTo>
                      <a:lnTo>
                        <a:pt x="12865" y="0"/>
                      </a:lnTo>
                      <a:lnTo>
                        <a:pt x="2197" y="0"/>
                      </a:lnTo>
                      <a:lnTo>
                        <a:pt x="0" y="6769"/>
                      </a:lnTo>
                      <a:close/>
                    </a:path>
                    <a:path w="25819" h="22948">
                      <a:moveTo>
                        <a:pt x="10579" y="-9143"/>
                      </a:moveTo>
                      <a:lnTo>
                        <a:pt x="7531" y="-8381"/>
                      </a:lnTo>
                      <a:lnTo>
                        <a:pt x="5245" y="-5333"/>
                      </a:lnTo>
                      <a:lnTo>
                        <a:pt x="2959" y="-2285"/>
                      </a:lnTo>
                      <a:lnTo>
                        <a:pt x="2197" y="0"/>
                      </a:lnTo>
                      <a:lnTo>
                        <a:pt x="12865" y="0"/>
                      </a:lnTo>
                      <a:lnTo>
                        <a:pt x="15151" y="3048"/>
                      </a:lnTo>
                      <a:lnTo>
                        <a:pt x="15151" y="4572"/>
                      </a:lnTo>
                      <a:lnTo>
                        <a:pt x="15913" y="7620"/>
                      </a:lnTo>
                      <a:lnTo>
                        <a:pt x="15913" y="12192"/>
                      </a:lnTo>
                      <a:lnTo>
                        <a:pt x="15151" y="15240"/>
                      </a:lnTo>
                      <a:lnTo>
                        <a:pt x="14389" y="19050"/>
                      </a:lnTo>
                      <a:lnTo>
                        <a:pt x="11341" y="18288"/>
                      </a:lnTo>
                      <a:lnTo>
                        <a:pt x="11341" y="17526"/>
                      </a:lnTo>
                      <a:lnTo>
                        <a:pt x="9690" y="12496"/>
                      </a:lnTo>
                      <a:lnTo>
                        <a:pt x="9779" y="8102"/>
                      </a:lnTo>
                      <a:lnTo>
                        <a:pt x="0" y="13042"/>
                      </a:lnTo>
                      <a:lnTo>
                        <a:pt x="2197" y="19812"/>
                      </a:lnTo>
                      <a:lnTo>
                        <a:pt x="2959" y="22860"/>
                      </a:lnTo>
                      <a:lnTo>
                        <a:pt x="4483" y="25908"/>
                      </a:lnTo>
                      <a:lnTo>
                        <a:pt x="7531" y="28194"/>
                      </a:lnTo>
                      <a:lnTo>
                        <a:pt x="10579" y="29718"/>
                      </a:lnTo>
                      <a:lnTo>
                        <a:pt x="13627" y="30480"/>
                      </a:lnTo>
                      <a:lnTo>
                        <a:pt x="16675" y="29718"/>
                      </a:lnTo>
                      <a:lnTo>
                        <a:pt x="19723" y="27432"/>
                      </a:lnTo>
                      <a:lnTo>
                        <a:pt x="22771" y="23622"/>
                      </a:lnTo>
                      <a:lnTo>
                        <a:pt x="23533" y="20574"/>
                      </a:lnTo>
                      <a:lnTo>
                        <a:pt x="25057" y="17526"/>
                      </a:lnTo>
                      <a:lnTo>
                        <a:pt x="25057" y="13716"/>
                      </a:lnTo>
                      <a:lnTo>
                        <a:pt x="25819" y="10668"/>
                      </a:lnTo>
                      <a:lnTo>
                        <a:pt x="25057" y="6858"/>
                      </a:lnTo>
                      <a:lnTo>
                        <a:pt x="25057" y="3048"/>
                      </a:lnTo>
                      <a:lnTo>
                        <a:pt x="24295" y="762"/>
                      </a:lnTo>
                      <a:lnTo>
                        <a:pt x="22771" y="-2285"/>
                      </a:lnTo>
                      <a:lnTo>
                        <a:pt x="21247" y="-5333"/>
                      </a:lnTo>
                      <a:lnTo>
                        <a:pt x="18199" y="-8381"/>
                      </a:lnTo>
                      <a:lnTo>
                        <a:pt x="14389" y="-9905"/>
                      </a:lnTo>
                      <a:lnTo>
                        <a:pt x="10579" y="-9143"/>
                      </a:lnTo>
                      <a:close/>
                    </a:path>
                  </a:pathLst>
                </a:custGeom>
                <a:solidFill>
                  <a:srgbClr val="000000"/>
                </a:solidFill>
              </p:spPr>
              <p:txBody>
                <a:bodyPr wrap="square" lIns="0" tIns="0" rIns="0" bIns="0" rtlCol="0">
                  <a:noAutofit/>
                </a:bodyPr>
                <a:lstStyle/>
                <a:p>
                  <a:endParaRPr sz="1631"/>
                </a:p>
              </p:txBody>
            </p:sp>
            <p:sp>
              <p:nvSpPr>
                <p:cNvPr id="1570" name="object 1612"/>
                <p:cNvSpPr/>
                <p:nvPr/>
              </p:nvSpPr>
              <p:spPr>
                <a:xfrm>
                  <a:off x="4942979" y="5778246"/>
                  <a:ext cx="15239" cy="30479"/>
                </a:xfrm>
                <a:prstGeom prst="rect">
                  <a:avLst/>
                </a:prstGeom>
                <a:blipFill>
                  <a:blip r:embed="rId18" cstate="print"/>
                  <a:stretch>
                    <a:fillRect/>
                  </a:stretch>
                </a:blipFill>
              </p:spPr>
              <p:txBody>
                <a:bodyPr wrap="square" lIns="0" tIns="0" rIns="0" bIns="0" rtlCol="0">
                  <a:noAutofit/>
                </a:bodyPr>
                <a:lstStyle/>
                <a:p>
                  <a:endParaRPr sz="1631"/>
                </a:p>
              </p:txBody>
            </p:sp>
            <p:sp>
              <p:nvSpPr>
                <p:cNvPr id="1571" name="object 1613"/>
                <p:cNvSpPr/>
                <p:nvPr/>
              </p:nvSpPr>
              <p:spPr>
                <a:xfrm>
                  <a:off x="4937734" y="5791657"/>
                  <a:ext cx="25819" cy="32766"/>
                </a:xfrm>
                <a:custGeom>
                  <a:avLst/>
                  <a:gdLst/>
                  <a:ahLst/>
                  <a:cxnLst/>
                  <a:rect l="l" t="t" r="r" b="b"/>
                  <a:pathLst>
                    <a:path w="25819" h="32765">
                      <a:moveTo>
                        <a:pt x="2959" y="14782"/>
                      </a:moveTo>
                      <a:lnTo>
                        <a:pt x="13627" y="12496"/>
                      </a:lnTo>
                      <a:lnTo>
                        <a:pt x="11341" y="9448"/>
                      </a:lnTo>
                      <a:lnTo>
                        <a:pt x="9779" y="4394"/>
                      </a:lnTo>
                      <a:lnTo>
                        <a:pt x="9690" y="0"/>
                      </a:lnTo>
                      <a:lnTo>
                        <a:pt x="0" y="4965"/>
                      </a:lnTo>
                      <a:lnTo>
                        <a:pt x="2197" y="11734"/>
                      </a:lnTo>
                      <a:lnTo>
                        <a:pt x="2959" y="14782"/>
                      </a:lnTo>
                      <a:close/>
                    </a:path>
                    <a:path w="25819" h="32765">
                      <a:moveTo>
                        <a:pt x="7531" y="-16459"/>
                      </a:moveTo>
                      <a:lnTo>
                        <a:pt x="5245" y="-13411"/>
                      </a:lnTo>
                      <a:lnTo>
                        <a:pt x="2959" y="-10363"/>
                      </a:lnTo>
                      <a:lnTo>
                        <a:pt x="2197" y="-8077"/>
                      </a:lnTo>
                      <a:lnTo>
                        <a:pt x="0" y="-1308"/>
                      </a:lnTo>
                      <a:lnTo>
                        <a:pt x="0" y="4965"/>
                      </a:lnTo>
                      <a:lnTo>
                        <a:pt x="9690" y="0"/>
                      </a:lnTo>
                      <a:lnTo>
                        <a:pt x="11341" y="-5029"/>
                      </a:lnTo>
                      <a:lnTo>
                        <a:pt x="12865" y="-8077"/>
                      </a:lnTo>
                      <a:lnTo>
                        <a:pt x="15151" y="-5029"/>
                      </a:lnTo>
                      <a:lnTo>
                        <a:pt x="15913" y="-1219"/>
                      </a:lnTo>
                      <a:lnTo>
                        <a:pt x="15913" y="4114"/>
                      </a:lnTo>
                      <a:lnTo>
                        <a:pt x="15151" y="8686"/>
                      </a:lnTo>
                      <a:lnTo>
                        <a:pt x="13627" y="12496"/>
                      </a:lnTo>
                      <a:lnTo>
                        <a:pt x="2959" y="14782"/>
                      </a:lnTo>
                      <a:lnTo>
                        <a:pt x="4483" y="17068"/>
                      </a:lnTo>
                      <a:lnTo>
                        <a:pt x="7531" y="20116"/>
                      </a:lnTo>
                      <a:lnTo>
                        <a:pt x="10579" y="21640"/>
                      </a:lnTo>
                      <a:lnTo>
                        <a:pt x="13627" y="22402"/>
                      </a:lnTo>
                      <a:lnTo>
                        <a:pt x="16675" y="21640"/>
                      </a:lnTo>
                      <a:lnTo>
                        <a:pt x="19723" y="19354"/>
                      </a:lnTo>
                      <a:lnTo>
                        <a:pt x="22771" y="15544"/>
                      </a:lnTo>
                      <a:lnTo>
                        <a:pt x="23533" y="12496"/>
                      </a:lnTo>
                      <a:lnTo>
                        <a:pt x="25057" y="9448"/>
                      </a:lnTo>
                      <a:lnTo>
                        <a:pt x="25057" y="5638"/>
                      </a:lnTo>
                      <a:lnTo>
                        <a:pt x="25819" y="1828"/>
                      </a:lnTo>
                      <a:lnTo>
                        <a:pt x="25057" y="-1219"/>
                      </a:lnTo>
                      <a:lnTo>
                        <a:pt x="25057" y="-5029"/>
                      </a:lnTo>
                      <a:lnTo>
                        <a:pt x="24295" y="-8077"/>
                      </a:lnTo>
                      <a:lnTo>
                        <a:pt x="22771" y="-11125"/>
                      </a:lnTo>
                      <a:lnTo>
                        <a:pt x="20485" y="-14173"/>
                      </a:lnTo>
                      <a:lnTo>
                        <a:pt x="16675" y="-17221"/>
                      </a:lnTo>
                      <a:lnTo>
                        <a:pt x="13627" y="-17983"/>
                      </a:lnTo>
                      <a:lnTo>
                        <a:pt x="10579" y="-17983"/>
                      </a:lnTo>
                      <a:lnTo>
                        <a:pt x="7531" y="-16459"/>
                      </a:lnTo>
                      <a:close/>
                    </a:path>
                  </a:pathLst>
                </a:custGeom>
                <a:solidFill>
                  <a:srgbClr val="000000"/>
                </a:solidFill>
              </p:spPr>
              <p:txBody>
                <a:bodyPr wrap="square" lIns="0" tIns="0" rIns="0" bIns="0" rtlCol="0">
                  <a:noAutofit/>
                </a:bodyPr>
                <a:lstStyle/>
                <a:p>
                  <a:endParaRPr sz="1631"/>
                </a:p>
              </p:txBody>
            </p:sp>
            <p:sp>
              <p:nvSpPr>
                <p:cNvPr id="1572" name="object 1614"/>
                <p:cNvSpPr/>
                <p:nvPr/>
              </p:nvSpPr>
              <p:spPr>
                <a:xfrm>
                  <a:off x="5019179" y="5827776"/>
                  <a:ext cx="38100" cy="124967"/>
                </a:xfrm>
                <a:custGeom>
                  <a:avLst/>
                  <a:gdLst/>
                  <a:ahLst/>
                  <a:cxnLst/>
                  <a:rect l="l" t="t" r="r" b="b"/>
                  <a:pathLst>
                    <a:path w="38100" h="124967">
                      <a:moveTo>
                        <a:pt x="38100" y="0"/>
                      </a:moveTo>
                      <a:lnTo>
                        <a:pt x="25908" y="0"/>
                      </a:lnTo>
                      <a:lnTo>
                        <a:pt x="25908" y="124967"/>
                      </a:lnTo>
                      <a:lnTo>
                        <a:pt x="38100" y="124967"/>
                      </a:lnTo>
                      <a:lnTo>
                        <a:pt x="38100" y="0"/>
                      </a:lnTo>
                      <a:close/>
                    </a:path>
                    <a:path w="38100" h="124967">
                      <a:moveTo>
                        <a:pt x="12953" y="0"/>
                      </a:moveTo>
                      <a:lnTo>
                        <a:pt x="0" y="0"/>
                      </a:lnTo>
                      <a:lnTo>
                        <a:pt x="0" y="124967"/>
                      </a:lnTo>
                      <a:lnTo>
                        <a:pt x="12954" y="124967"/>
                      </a:lnTo>
                      <a:lnTo>
                        <a:pt x="12953" y="0"/>
                      </a:lnTo>
                      <a:close/>
                    </a:path>
                  </a:pathLst>
                </a:custGeom>
                <a:solidFill>
                  <a:srgbClr val="000000"/>
                </a:solidFill>
              </p:spPr>
              <p:txBody>
                <a:bodyPr wrap="square" lIns="0" tIns="0" rIns="0" bIns="0" rtlCol="0">
                  <a:noAutofit/>
                </a:bodyPr>
                <a:lstStyle/>
                <a:p>
                  <a:endParaRPr sz="1631"/>
                </a:p>
              </p:txBody>
            </p:sp>
            <p:sp>
              <p:nvSpPr>
                <p:cNvPr id="1573" name="object 1615"/>
                <p:cNvSpPr/>
                <p:nvPr/>
              </p:nvSpPr>
              <p:spPr>
                <a:xfrm>
                  <a:off x="5051183" y="5827776"/>
                  <a:ext cx="0" cy="124967"/>
                </a:xfrm>
                <a:custGeom>
                  <a:avLst/>
                  <a:gdLst/>
                  <a:ahLst/>
                  <a:cxnLst/>
                  <a:rect l="l" t="t" r="r" b="b"/>
                  <a:pathLst>
                    <a:path h="124967">
                      <a:moveTo>
                        <a:pt x="0" y="0"/>
                      </a:moveTo>
                      <a:lnTo>
                        <a:pt x="0" y="124967"/>
                      </a:lnTo>
                    </a:path>
                  </a:pathLst>
                </a:custGeom>
                <a:ln w="13461">
                  <a:solidFill>
                    <a:srgbClr val="000000"/>
                  </a:solidFill>
                </a:ln>
              </p:spPr>
              <p:txBody>
                <a:bodyPr wrap="square" lIns="0" tIns="0" rIns="0" bIns="0" rtlCol="0">
                  <a:noAutofit/>
                </a:bodyPr>
                <a:lstStyle/>
                <a:p>
                  <a:endParaRPr sz="1631"/>
                </a:p>
              </p:txBody>
            </p:sp>
            <p:sp>
              <p:nvSpPr>
                <p:cNvPr id="1574" name="object 1616"/>
                <p:cNvSpPr/>
                <p:nvPr/>
              </p:nvSpPr>
              <p:spPr>
                <a:xfrm>
                  <a:off x="5025656" y="5827776"/>
                  <a:ext cx="0" cy="124967"/>
                </a:xfrm>
                <a:custGeom>
                  <a:avLst/>
                  <a:gdLst/>
                  <a:ahLst/>
                  <a:cxnLst/>
                  <a:rect l="l" t="t" r="r" b="b"/>
                  <a:pathLst>
                    <a:path h="124967">
                      <a:moveTo>
                        <a:pt x="0" y="0"/>
                      </a:moveTo>
                      <a:lnTo>
                        <a:pt x="0" y="124967"/>
                      </a:lnTo>
                    </a:path>
                  </a:pathLst>
                </a:custGeom>
                <a:ln w="14223">
                  <a:solidFill>
                    <a:srgbClr val="000000"/>
                  </a:solidFill>
                </a:ln>
              </p:spPr>
              <p:txBody>
                <a:bodyPr wrap="square" lIns="0" tIns="0" rIns="0" bIns="0" rtlCol="0">
                  <a:noAutofit/>
                </a:bodyPr>
                <a:lstStyle/>
                <a:p>
                  <a:endParaRPr sz="1631"/>
                </a:p>
              </p:txBody>
            </p:sp>
            <p:sp>
              <p:nvSpPr>
                <p:cNvPr id="1575" name="object 1617"/>
                <p:cNvSpPr/>
                <p:nvPr/>
              </p:nvSpPr>
              <p:spPr>
                <a:xfrm>
                  <a:off x="4993271" y="5827776"/>
                  <a:ext cx="38100" cy="124967"/>
                </a:xfrm>
                <a:custGeom>
                  <a:avLst/>
                  <a:gdLst/>
                  <a:ahLst/>
                  <a:cxnLst/>
                  <a:rect l="l" t="t" r="r" b="b"/>
                  <a:pathLst>
                    <a:path w="38100" h="124967">
                      <a:moveTo>
                        <a:pt x="38100" y="0"/>
                      </a:moveTo>
                      <a:lnTo>
                        <a:pt x="25907" y="0"/>
                      </a:lnTo>
                      <a:lnTo>
                        <a:pt x="25907" y="124967"/>
                      </a:lnTo>
                      <a:lnTo>
                        <a:pt x="38100" y="124967"/>
                      </a:lnTo>
                      <a:lnTo>
                        <a:pt x="38100" y="0"/>
                      </a:lnTo>
                      <a:close/>
                    </a:path>
                    <a:path w="38100" h="124967">
                      <a:moveTo>
                        <a:pt x="12953" y="0"/>
                      </a:moveTo>
                      <a:lnTo>
                        <a:pt x="0" y="0"/>
                      </a:lnTo>
                      <a:lnTo>
                        <a:pt x="0" y="124967"/>
                      </a:lnTo>
                      <a:lnTo>
                        <a:pt x="12954" y="124967"/>
                      </a:lnTo>
                      <a:lnTo>
                        <a:pt x="12953" y="0"/>
                      </a:lnTo>
                      <a:close/>
                    </a:path>
                  </a:pathLst>
                </a:custGeom>
                <a:solidFill>
                  <a:srgbClr val="000000"/>
                </a:solidFill>
              </p:spPr>
              <p:txBody>
                <a:bodyPr wrap="square" lIns="0" tIns="0" rIns="0" bIns="0" rtlCol="0">
                  <a:noAutofit/>
                </a:bodyPr>
                <a:lstStyle/>
                <a:p>
                  <a:endParaRPr sz="1631"/>
                </a:p>
              </p:txBody>
            </p:sp>
            <p:sp>
              <p:nvSpPr>
                <p:cNvPr id="1576" name="object 1618"/>
                <p:cNvSpPr/>
                <p:nvPr/>
              </p:nvSpPr>
              <p:spPr>
                <a:xfrm>
                  <a:off x="5025275" y="5827776"/>
                  <a:ext cx="0" cy="124967"/>
                </a:xfrm>
                <a:custGeom>
                  <a:avLst/>
                  <a:gdLst/>
                  <a:ahLst/>
                  <a:cxnLst/>
                  <a:rect l="l" t="t" r="r" b="b"/>
                  <a:pathLst>
                    <a:path h="124967">
                      <a:moveTo>
                        <a:pt x="0" y="0"/>
                      </a:moveTo>
                      <a:lnTo>
                        <a:pt x="0" y="124967"/>
                      </a:lnTo>
                    </a:path>
                  </a:pathLst>
                </a:custGeom>
                <a:ln w="13462">
                  <a:solidFill>
                    <a:srgbClr val="000000"/>
                  </a:solidFill>
                </a:ln>
              </p:spPr>
              <p:txBody>
                <a:bodyPr wrap="square" lIns="0" tIns="0" rIns="0" bIns="0" rtlCol="0">
                  <a:noAutofit/>
                </a:bodyPr>
                <a:lstStyle/>
                <a:p>
                  <a:endParaRPr sz="1631"/>
                </a:p>
              </p:txBody>
            </p:sp>
            <p:sp>
              <p:nvSpPr>
                <p:cNvPr id="1577" name="object 1619"/>
                <p:cNvSpPr/>
                <p:nvPr/>
              </p:nvSpPr>
              <p:spPr>
                <a:xfrm>
                  <a:off x="4999748" y="5827776"/>
                  <a:ext cx="0" cy="124967"/>
                </a:xfrm>
                <a:custGeom>
                  <a:avLst/>
                  <a:gdLst/>
                  <a:ahLst/>
                  <a:cxnLst/>
                  <a:rect l="l" t="t" r="r" b="b"/>
                  <a:pathLst>
                    <a:path h="124967">
                      <a:moveTo>
                        <a:pt x="0" y="0"/>
                      </a:moveTo>
                      <a:lnTo>
                        <a:pt x="0" y="124967"/>
                      </a:lnTo>
                    </a:path>
                  </a:pathLst>
                </a:custGeom>
                <a:ln w="14223">
                  <a:solidFill>
                    <a:srgbClr val="000000"/>
                  </a:solidFill>
                </a:ln>
              </p:spPr>
              <p:txBody>
                <a:bodyPr wrap="square" lIns="0" tIns="0" rIns="0" bIns="0" rtlCol="0">
                  <a:noAutofit/>
                </a:bodyPr>
                <a:lstStyle/>
                <a:p>
                  <a:endParaRPr sz="1631"/>
                </a:p>
              </p:txBody>
            </p:sp>
            <p:sp>
              <p:nvSpPr>
                <p:cNvPr id="1578" name="object 1620"/>
                <p:cNvSpPr/>
                <p:nvPr/>
              </p:nvSpPr>
              <p:spPr>
                <a:xfrm>
                  <a:off x="4962791" y="5827776"/>
                  <a:ext cx="38100" cy="124967"/>
                </a:xfrm>
                <a:custGeom>
                  <a:avLst/>
                  <a:gdLst/>
                  <a:ahLst/>
                  <a:cxnLst/>
                  <a:rect l="l" t="t" r="r" b="b"/>
                  <a:pathLst>
                    <a:path w="38100" h="124967">
                      <a:moveTo>
                        <a:pt x="38100" y="0"/>
                      </a:moveTo>
                      <a:lnTo>
                        <a:pt x="25146" y="0"/>
                      </a:lnTo>
                      <a:lnTo>
                        <a:pt x="25146" y="124967"/>
                      </a:lnTo>
                      <a:lnTo>
                        <a:pt x="38100" y="124967"/>
                      </a:lnTo>
                      <a:lnTo>
                        <a:pt x="38100" y="0"/>
                      </a:lnTo>
                      <a:close/>
                    </a:path>
                    <a:path w="38100" h="124967">
                      <a:moveTo>
                        <a:pt x="12953" y="0"/>
                      </a:moveTo>
                      <a:lnTo>
                        <a:pt x="0" y="0"/>
                      </a:lnTo>
                      <a:lnTo>
                        <a:pt x="0" y="124967"/>
                      </a:lnTo>
                      <a:lnTo>
                        <a:pt x="12954" y="124967"/>
                      </a:lnTo>
                      <a:lnTo>
                        <a:pt x="12953" y="0"/>
                      </a:lnTo>
                      <a:close/>
                    </a:path>
                  </a:pathLst>
                </a:custGeom>
                <a:solidFill>
                  <a:srgbClr val="000000"/>
                </a:solidFill>
              </p:spPr>
              <p:txBody>
                <a:bodyPr wrap="square" lIns="0" tIns="0" rIns="0" bIns="0" rtlCol="0">
                  <a:noAutofit/>
                </a:bodyPr>
                <a:lstStyle/>
                <a:p>
                  <a:endParaRPr sz="1631"/>
                </a:p>
              </p:txBody>
            </p:sp>
            <p:sp>
              <p:nvSpPr>
                <p:cNvPr id="1579" name="object 1621"/>
                <p:cNvSpPr/>
                <p:nvPr/>
              </p:nvSpPr>
              <p:spPr>
                <a:xfrm>
                  <a:off x="4994414" y="5827776"/>
                  <a:ext cx="0" cy="124967"/>
                </a:xfrm>
                <a:custGeom>
                  <a:avLst/>
                  <a:gdLst/>
                  <a:ahLst/>
                  <a:cxnLst/>
                  <a:rect l="l" t="t" r="r" b="b"/>
                  <a:pathLst>
                    <a:path h="124967">
                      <a:moveTo>
                        <a:pt x="0" y="0"/>
                      </a:moveTo>
                      <a:lnTo>
                        <a:pt x="0" y="124967"/>
                      </a:lnTo>
                    </a:path>
                  </a:pathLst>
                </a:custGeom>
                <a:ln w="14223">
                  <a:solidFill>
                    <a:srgbClr val="000000"/>
                  </a:solidFill>
                </a:ln>
              </p:spPr>
              <p:txBody>
                <a:bodyPr wrap="square" lIns="0" tIns="0" rIns="0" bIns="0" rtlCol="0">
                  <a:noAutofit/>
                </a:bodyPr>
                <a:lstStyle/>
                <a:p>
                  <a:endParaRPr sz="1631"/>
                </a:p>
              </p:txBody>
            </p:sp>
            <p:sp>
              <p:nvSpPr>
                <p:cNvPr id="1580" name="object 1622"/>
                <p:cNvSpPr/>
                <p:nvPr/>
              </p:nvSpPr>
              <p:spPr>
                <a:xfrm>
                  <a:off x="4969268" y="5827776"/>
                  <a:ext cx="0" cy="124967"/>
                </a:xfrm>
                <a:custGeom>
                  <a:avLst/>
                  <a:gdLst/>
                  <a:ahLst/>
                  <a:cxnLst/>
                  <a:rect l="l" t="t" r="r" b="b"/>
                  <a:pathLst>
                    <a:path h="124967">
                      <a:moveTo>
                        <a:pt x="0" y="0"/>
                      </a:moveTo>
                      <a:lnTo>
                        <a:pt x="0" y="124967"/>
                      </a:lnTo>
                    </a:path>
                  </a:pathLst>
                </a:custGeom>
                <a:ln w="14223">
                  <a:solidFill>
                    <a:srgbClr val="000000"/>
                  </a:solidFill>
                </a:ln>
              </p:spPr>
              <p:txBody>
                <a:bodyPr wrap="square" lIns="0" tIns="0" rIns="0" bIns="0" rtlCol="0">
                  <a:noAutofit/>
                </a:bodyPr>
                <a:lstStyle/>
                <a:p>
                  <a:endParaRPr sz="1631"/>
                </a:p>
              </p:txBody>
            </p:sp>
            <p:sp>
              <p:nvSpPr>
                <p:cNvPr id="1581" name="object 1623"/>
                <p:cNvSpPr/>
                <p:nvPr/>
              </p:nvSpPr>
              <p:spPr>
                <a:xfrm>
                  <a:off x="4900307" y="5827776"/>
                  <a:ext cx="38100" cy="124967"/>
                </a:xfrm>
                <a:custGeom>
                  <a:avLst/>
                  <a:gdLst/>
                  <a:ahLst/>
                  <a:cxnLst/>
                  <a:rect l="l" t="t" r="r" b="b"/>
                  <a:pathLst>
                    <a:path w="38100" h="124967">
                      <a:moveTo>
                        <a:pt x="38100" y="0"/>
                      </a:moveTo>
                      <a:lnTo>
                        <a:pt x="25908" y="0"/>
                      </a:lnTo>
                      <a:lnTo>
                        <a:pt x="25908" y="124967"/>
                      </a:lnTo>
                      <a:lnTo>
                        <a:pt x="38100" y="124967"/>
                      </a:lnTo>
                      <a:lnTo>
                        <a:pt x="38100" y="0"/>
                      </a:lnTo>
                      <a:close/>
                    </a:path>
                    <a:path w="38100" h="124967">
                      <a:moveTo>
                        <a:pt x="12953" y="0"/>
                      </a:moveTo>
                      <a:lnTo>
                        <a:pt x="0" y="0"/>
                      </a:lnTo>
                      <a:lnTo>
                        <a:pt x="0" y="124967"/>
                      </a:lnTo>
                      <a:lnTo>
                        <a:pt x="12954" y="124967"/>
                      </a:lnTo>
                      <a:lnTo>
                        <a:pt x="12953" y="0"/>
                      </a:lnTo>
                      <a:close/>
                    </a:path>
                  </a:pathLst>
                </a:custGeom>
                <a:solidFill>
                  <a:srgbClr val="000000"/>
                </a:solidFill>
              </p:spPr>
              <p:txBody>
                <a:bodyPr wrap="square" lIns="0" tIns="0" rIns="0" bIns="0" rtlCol="0">
                  <a:noAutofit/>
                </a:bodyPr>
                <a:lstStyle/>
                <a:p>
                  <a:endParaRPr sz="1631"/>
                </a:p>
              </p:txBody>
            </p:sp>
            <p:sp>
              <p:nvSpPr>
                <p:cNvPr id="1582" name="object 1624"/>
                <p:cNvSpPr/>
                <p:nvPr/>
              </p:nvSpPr>
              <p:spPr>
                <a:xfrm>
                  <a:off x="4932311" y="5827776"/>
                  <a:ext cx="0" cy="124967"/>
                </a:xfrm>
                <a:custGeom>
                  <a:avLst/>
                  <a:gdLst/>
                  <a:ahLst/>
                  <a:cxnLst/>
                  <a:rect l="l" t="t" r="r" b="b"/>
                  <a:pathLst>
                    <a:path h="124967">
                      <a:moveTo>
                        <a:pt x="0" y="0"/>
                      </a:moveTo>
                      <a:lnTo>
                        <a:pt x="0" y="124967"/>
                      </a:lnTo>
                    </a:path>
                  </a:pathLst>
                </a:custGeom>
                <a:ln w="13461">
                  <a:solidFill>
                    <a:srgbClr val="000000"/>
                  </a:solidFill>
                </a:ln>
              </p:spPr>
              <p:txBody>
                <a:bodyPr wrap="square" lIns="0" tIns="0" rIns="0" bIns="0" rtlCol="0">
                  <a:noAutofit/>
                </a:bodyPr>
                <a:lstStyle/>
                <a:p>
                  <a:endParaRPr sz="1631"/>
                </a:p>
              </p:txBody>
            </p:sp>
            <p:sp>
              <p:nvSpPr>
                <p:cNvPr id="1583" name="object 1625"/>
                <p:cNvSpPr/>
                <p:nvPr/>
              </p:nvSpPr>
              <p:spPr>
                <a:xfrm>
                  <a:off x="4906784" y="5827776"/>
                  <a:ext cx="0" cy="124967"/>
                </a:xfrm>
                <a:custGeom>
                  <a:avLst/>
                  <a:gdLst/>
                  <a:ahLst/>
                  <a:cxnLst/>
                  <a:rect l="l" t="t" r="r" b="b"/>
                  <a:pathLst>
                    <a:path h="124967">
                      <a:moveTo>
                        <a:pt x="0" y="0"/>
                      </a:moveTo>
                      <a:lnTo>
                        <a:pt x="0" y="124967"/>
                      </a:lnTo>
                    </a:path>
                  </a:pathLst>
                </a:custGeom>
                <a:ln w="14223">
                  <a:solidFill>
                    <a:srgbClr val="000000"/>
                  </a:solidFill>
                </a:ln>
              </p:spPr>
              <p:txBody>
                <a:bodyPr wrap="square" lIns="0" tIns="0" rIns="0" bIns="0" rtlCol="0">
                  <a:noAutofit/>
                </a:bodyPr>
                <a:lstStyle/>
                <a:p>
                  <a:endParaRPr sz="1631"/>
                </a:p>
              </p:txBody>
            </p:sp>
            <p:sp>
              <p:nvSpPr>
                <p:cNvPr id="1584" name="object 1626"/>
                <p:cNvSpPr/>
                <p:nvPr/>
              </p:nvSpPr>
              <p:spPr>
                <a:xfrm>
                  <a:off x="4843919" y="5827776"/>
                  <a:ext cx="38100" cy="124967"/>
                </a:xfrm>
                <a:custGeom>
                  <a:avLst/>
                  <a:gdLst/>
                  <a:ahLst/>
                  <a:cxnLst/>
                  <a:rect l="l" t="t" r="r" b="b"/>
                  <a:pathLst>
                    <a:path w="38100" h="124967">
                      <a:moveTo>
                        <a:pt x="38100" y="0"/>
                      </a:moveTo>
                      <a:lnTo>
                        <a:pt x="25146" y="0"/>
                      </a:lnTo>
                      <a:lnTo>
                        <a:pt x="25146" y="124967"/>
                      </a:lnTo>
                      <a:lnTo>
                        <a:pt x="38100" y="124967"/>
                      </a:lnTo>
                      <a:lnTo>
                        <a:pt x="38100" y="0"/>
                      </a:lnTo>
                      <a:close/>
                    </a:path>
                    <a:path w="38100" h="124967">
                      <a:moveTo>
                        <a:pt x="12953" y="0"/>
                      </a:moveTo>
                      <a:lnTo>
                        <a:pt x="0" y="0"/>
                      </a:lnTo>
                      <a:lnTo>
                        <a:pt x="0" y="124967"/>
                      </a:lnTo>
                      <a:lnTo>
                        <a:pt x="12954" y="124967"/>
                      </a:lnTo>
                      <a:lnTo>
                        <a:pt x="12953" y="0"/>
                      </a:lnTo>
                      <a:close/>
                    </a:path>
                  </a:pathLst>
                </a:custGeom>
                <a:solidFill>
                  <a:srgbClr val="000000"/>
                </a:solidFill>
              </p:spPr>
              <p:txBody>
                <a:bodyPr wrap="square" lIns="0" tIns="0" rIns="0" bIns="0" rtlCol="0">
                  <a:noAutofit/>
                </a:bodyPr>
                <a:lstStyle/>
                <a:p>
                  <a:endParaRPr sz="1631"/>
                </a:p>
              </p:txBody>
            </p:sp>
            <p:sp>
              <p:nvSpPr>
                <p:cNvPr id="1585" name="object 1627"/>
                <p:cNvSpPr/>
                <p:nvPr/>
              </p:nvSpPr>
              <p:spPr>
                <a:xfrm>
                  <a:off x="4875542" y="5827776"/>
                  <a:ext cx="0" cy="124967"/>
                </a:xfrm>
                <a:custGeom>
                  <a:avLst/>
                  <a:gdLst/>
                  <a:ahLst/>
                  <a:cxnLst/>
                  <a:rect l="l" t="t" r="r" b="b"/>
                  <a:pathLst>
                    <a:path h="124967">
                      <a:moveTo>
                        <a:pt x="0" y="0"/>
                      </a:moveTo>
                      <a:lnTo>
                        <a:pt x="0" y="124967"/>
                      </a:lnTo>
                    </a:path>
                  </a:pathLst>
                </a:custGeom>
                <a:ln w="14223">
                  <a:solidFill>
                    <a:srgbClr val="000000"/>
                  </a:solidFill>
                </a:ln>
              </p:spPr>
              <p:txBody>
                <a:bodyPr wrap="square" lIns="0" tIns="0" rIns="0" bIns="0" rtlCol="0">
                  <a:noAutofit/>
                </a:bodyPr>
                <a:lstStyle/>
                <a:p>
                  <a:endParaRPr sz="1631"/>
                </a:p>
              </p:txBody>
            </p:sp>
            <p:sp>
              <p:nvSpPr>
                <p:cNvPr id="1586" name="object 1628"/>
                <p:cNvSpPr/>
                <p:nvPr/>
              </p:nvSpPr>
              <p:spPr>
                <a:xfrm>
                  <a:off x="4850396" y="5827776"/>
                  <a:ext cx="0" cy="124967"/>
                </a:xfrm>
                <a:custGeom>
                  <a:avLst/>
                  <a:gdLst/>
                  <a:ahLst/>
                  <a:cxnLst/>
                  <a:rect l="l" t="t" r="r" b="b"/>
                  <a:pathLst>
                    <a:path h="124967">
                      <a:moveTo>
                        <a:pt x="0" y="0"/>
                      </a:moveTo>
                      <a:lnTo>
                        <a:pt x="0" y="124967"/>
                      </a:lnTo>
                    </a:path>
                  </a:pathLst>
                </a:custGeom>
                <a:ln w="14223">
                  <a:solidFill>
                    <a:srgbClr val="000000"/>
                  </a:solidFill>
                </a:ln>
              </p:spPr>
              <p:txBody>
                <a:bodyPr wrap="square" lIns="0" tIns="0" rIns="0" bIns="0" rtlCol="0">
                  <a:noAutofit/>
                </a:bodyPr>
                <a:lstStyle/>
                <a:p>
                  <a:endParaRPr sz="1631"/>
                </a:p>
              </p:txBody>
            </p:sp>
            <p:sp>
              <p:nvSpPr>
                <p:cNvPr id="1587" name="object 1629"/>
                <p:cNvSpPr/>
                <p:nvPr/>
              </p:nvSpPr>
              <p:spPr>
                <a:xfrm>
                  <a:off x="4875161" y="5827776"/>
                  <a:ext cx="38100" cy="124967"/>
                </a:xfrm>
                <a:custGeom>
                  <a:avLst/>
                  <a:gdLst/>
                  <a:ahLst/>
                  <a:cxnLst/>
                  <a:rect l="l" t="t" r="r" b="b"/>
                  <a:pathLst>
                    <a:path w="38100" h="124967">
                      <a:moveTo>
                        <a:pt x="38099" y="0"/>
                      </a:moveTo>
                      <a:lnTo>
                        <a:pt x="25145" y="0"/>
                      </a:lnTo>
                      <a:lnTo>
                        <a:pt x="25146" y="124967"/>
                      </a:lnTo>
                      <a:lnTo>
                        <a:pt x="38100" y="124967"/>
                      </a:lnTo>
                      <a:lnTo>
                        <a:pt x="38099" y="0"/>
                      </a:lnTo>
                      <a:close/>
                    </a:path>
                    <a:path w="38100" h="124967">
                      <a:moveTo>
                        <a:pt x="12953" y="0"/>
                      </a:moveTo>
                      <a:lnTo>
                        <a:pt x="0" y="0"/>
                      </a:lnTo>
                      <a:lnTo>
                        <a:pt x="0" y="124967"/>
                      </a:lnTo>
                      <a:lnTo>
                        <a:pt x="12954" y="124967"/>
                      </a:lnTo>
                      <a:lnTo>
                        <a:pt x="12953" y="0"/>
                      </a:lnTo>
                      <a:close/>
                    </a:path>
                  </a:pathLst>
                </a:custGeom>
                <a:solidFill>
                  <a:srgbClr val="000000"/>
                </a:solidFill>
              </p:spPr>
              <p:txBody>
                <a:bodyPr wrap="square" lIns="0" tIns="0" rIns="0" bIns="0" rtlCol="0">
                  <a:noAutofit/>
                </a:bodyPr>
                <a:lstStyle/>
                <a:p>
                  <a:endParaRPr sz="1631"/>
                </a:p>
              </p:txBody>
            </p:sp>
            <p:sp>
              <p:nvSpPr>
                <p:cNvPr id="1588" name="object 1630"/>
                <p:cNvSpPr/>
                <p:nvPr/>
              </p:nvSpPr>
              <p:spPr>
                <a:xfrm>
                  <a:off x="4906784" y="5827776"/>
                  <a:ext cx="0" cy="124967"/>
                </a:xfrm>
                <a:custGeom>
                  <a:avLst/>
                  <a:gdLst/>
                  <a:ahLst/>
                  <a:cxnLst/>
                  <a:rect l="l" t="t" r="r" b="b"/>
                  <a:pathLst>
                    <a:path h="124967">
                      <a:moveTo>
                        <a:pt x="0" y="0"/>
                      </a:moveTo>
                      <a:lnTo>
                        <a:pt x="0" y="124967"/>
                      </a:lnTo>
                    </a:path>
                  </a:pathLst>
                </a:custGeom>
                <a:ln w="14223">
                  <a:solidFill>
                    <a:srgbClr val="000000"/>
                  </a:solidFill>
                </a:ln>
              </p:spPr>
              <p:txBody>
                <a:bodyPr wrap="square" lIns="0" tIns="0" rIns="0" bIns="0" rtlCol="0">
                  <a:noAutofit/>
                </a:bodyPr>
                <a:lstStyle/>
                <a:p>
                  <a:endParaRPr sz="1631"/>
                </a:p>
              </p:txBody>
            </p:sp>
            <p:sp>
              <p:nvSpPr>
                <p:cNvPr id="1589" name="object 1631"/>
                <p:cNvSpPr/>
                <p:nvPr/>
              </p:nvSpPr>
              <p:spPr>
                <a:xfrm>
                  <a:off x="4881638" y="5827776"/>
                  <a:ext cx="0" cy="124967"/>
                </a:xfrm>
                <a:custGeom>
                  <a:avLst/>
                  <a:gdLst/>
                  <a:ahLst/>
                  <a:cxnLst/>
                  <a:rect l="l" t="t" r="r" b="b"/>
                  <a:pathLst>
                    <a:path h="124967">
                      <a:moveTo>
                        <a:pt x="0" y="0"/>
                      </a:moveTo>
                      <a:lnTo>
                        <a:pt x="0" y="124967"/>
                      </a:lnTo>
                    </a:path>
                  </a:pathLst>
                </a:custGeom>
                <a:ln w="14223">
                  <a:solidFill>
                    <a:srgbClr val="000000"/>
                  </a:solidFill>
                </a:ln>
              </p:spPr>
              <p:txBody>
                <a:bodyPr wrap="square" lIns="0" tIns="0" rIns="0" bIns="0" rtlCol="0">
                  <a:noAutofit/>
                </a:bodyPr>
                <a:lstStyle/>
                <a:p>
                  <a:endParaRPr sz="1631"/>
                </a:p>
              </p:txBody>
            </p:sp>
            <p:sp>
              <p:nvSpPr>
                <p:cNvPr id="1590" name="object 1632"/>
                <p:cNvSpPr/>
                <p:nvPr/>
              </p:nvSpPr>
              <p:spPr>
                <a:xfrm>
                  <a:off x="4897259" y="5536692"/>
                  <a:ext cx="105155" cy="51816"/>
                </a:xfrm>
                <a:prstGeom prst="rect">
                  <a:avLst/>
                </a:prstGeom>
                <a:blipFill>
                  <a:blip r:embed="rId29" cstate="print"/>
                  <a:stretch>
                    <a:fillRect/>
                  </a:stretch>
                </a:blipFill>
              </p:spPr>
              <p:txBody>
                <a:bodyPr wrap="square" lIns="0" tIns="0" rIns="0" bIns="0" rtlCol="0">
                  <a:noAutofit/>
                </a:bodyPr>
                <a:lstStyle/>
                <a:p>
                  <a:endParaRPr sz="1631"/>
                </a:p>
              </p:txBody>
            </p:sp>
            <p:sp>
              <p:nvSpPr>
                <p:cNvPr id="1591" name="object 1633"/>
                <p:cNvSpPr/>
                <p:nvPr/>
              </p:nvSpPr>
              <p:spPr>
                <a:xfrm>
                  <a:off x="4894211" y="5533644"/>
                  <a:ext cx="112013" cy="57912"/>
                </a:xfrm>
                <a:custGeom>
                  <a:avLst/>
                  <a:gdLst/>
                  <a:ahLst/>
                  <a:cxnLst/>
                  <a:rect l="l" t="t" r="r" b="b"/>
                  <a:pathLst>
                    <a:path w="112013" h="57912">
                      <a:moveTo>
                        <a:pt x="9906" y="4572"/>
                      </a:moveTo>
                      <a:lnTo>
                        <a:pt x="102108" y="4572"/>
                      </a:lnTo>
                      <a:lnTo>
                        <a:pt x="106680" y="9144"/>
                      </a:lnTo>
                      <a:lnTo>
                        <a:pt x="106680" y="48768"/>
                      </a:lnTo>
                      <a:lnTo>
                        <a:pt x="112013" y="57912"/>
                      </a:lnTo>
                      <a:lnTo>
                        <a:pt x="112013" y="0"/>
                      </a:lnTo>
                      <a:lnTo>
                        <a:pt x="9906" y="4572"/>
                      </a:lnTo>
                      <a:close/>
                    </a:path>
                    <a:path w="112013" h="57912">
                      <a:moveTo>
                        <a:pt x="0" y="57912"/>
                      </a:moveTo>
                      <a:lnTo>
                        <a:pt x="112013" y="57912"/>
                      </a:lnTo>
                      <a:lnTo>
                        <a:pt x="106680" y="48768"/>
                      </a:lnTo>
                      <a:lnTo>
                        <a:pt x="106680" y="9144"/>
                      </a:lnTo>
                      <a:lnTo>
                        <a:pt x="102108" y="4572"/>
                      </a:lnTo>
                      <a:lnTo>
                        <a:pt x="9906" y="4572"/>
                      </a:lnTo>
                      <a:lnTo>
                        <a:pt x="112013" y="0"/>
                      </a:lnTo>
                      <a:lnTo>
                        <a:pt x="0" y="0"/>
                      </a:lnTo>
                      <a:lnTo>
                        <a:pt x="0" y="57912"/>
                      </a:lnTo>
                      <a:lnTo>
                        <a:pt x="4572" y="9144"/>
                      </a:lnTo>
                      <a:lnTo>
                        <a:pt x="102108" y="9144"/>
                      </a:lnTo>
                      <a:lnTo>
                        <a:pt x="102108" y="53340"/>
                      </a:lnTo>
                      <a:lnTo>
                        <a:pt x="9906" y="53340"/>
                      </a:lnTo>
                      <a:lnTo>
                        <a:pt x="4572" y="48768"/>
                      </a:lnTo>
                      <a:lnTo>
                        <a:pt x="0" y="57912"/>
                      </a:lnTo>
                      <a:close/>
                    </a:path>
                    <a:path w="112013" h="57912">
                      <a:moveTo>
                        <a:pt x="102108" y="53340"/>
                      </a:moveTo>
                      <a:lnTo>
                        <a:pt x="102108" y="48768"/>
                      </a:lnTo>
                      <a:lnTo>
                        <a:pt x="9905" y="48767"/>
                      </a:lnTo>
                      <a:lnTo>
                        <a:pt x="9905" y="9143"/>
                      </a:lnTo>
                      <a:lnTo>
                        <a:pt x="4572" y="9144"/>
                      </a:lnTo>
                      <a:lnTo>
                        <a:pt x="0" y="57912"/>
                      </a:lnTo>
                      <a:lnTo>
                        <a:pt x="4572" y="48768"/>
                      </a:lnTo>
                      <a:lnTo>
                        <a:pt x="9906" y="53340"/>
                      </a:lnTo>
                      <a:lnTo>
                        <a:pt x="102108" y="53340"/>
                      </a:lnTo>
                      <a:close/>
                    </a:path>
                  </a:pathLst>
                </a:custGeom>
                <a:solidFill>
                  <a:srgbClr val="000000"/>
                </a:solidFill>
              </p:spPr>
              <p:txBody>
                <a:bodyPr wrap="square" lIns="0" tIns="0" rIns="0" bIns="0" rtlCol="0">
                  <a:noAutofit/>
                </a:bodyPr>
                <a:lstStyle/>
                <a:p>
                  <a:endParaRPr sz="1631"/>
                </a:p>
              </p:txBody>
            </p:sp>
            <p:sp>
              <p:nvSpPr>
                <p:cNvPr id="1592" name="object 1634"/>
                <p:cNvSpPr/>
                <p:nvPr/>
              </p:nvSpPr>
              <p:spPr>
                <a:xfrm>
                  <a:off x="4910213" y="5544312"/>
                  <a:ext cx="80010" cy="36575"/>
                </a:xfrm>
                <a:prstGeom prst="rect">
                  <a:avLst/>
                </a:prstGeom>
                <a:blipFill>
                  <a:blip r:embed="rId30" cstate="print"/>
                  <a:stretch>
                    <a:fillRect/>
                  </a:stretch>
                </a:blipFill>
              </p:spPr>
              <p:txBody>
                <a:bodyPr wrap="square" lIns="0" tIns="0" rIns="0" bIns="0" rtlCol="0">
                  <a:noAutofit/>
                </a:bodyPr>
                <a:lstStyle/>
                <a:p>
                  <a:endParaRPr sz="1631"/>
                </a:p>
              </p:txBody>
            </p:sp>
            <p:sp>
              <p:nvSpPr>
                <p:cNvPr id="1593" name="object 1635"/>
                <p:cNvSpPr/>
                <p:nvPr/>
              </p:nvSpPr>
              <p:spPr>
                <a:xfrm>
                  <a:off x="4905641" y="5539740"/>
                  <a:ext cx="89154" cy="45720"/>
                </a:xfrm>
                <a:custGeom>
                  <a:avLst/>
                  <a:gdLst/>
                  <a:ahLst/>
                  <a:cxnLst/>
                  <a:rect l="l" t="t" r="r" b="b"/>
                  <a:pathLst>
                    <a:path w="89153" h="45720">
                      <a:moveTo>
                        <a:pt x="9144" y="4571"/>
                      </a:moveTo>
                      <a:lnTo>
                        <a:pt x="80010" y="4571"/>
                      </a:lnTo>
                      <a:lnTo>
                        <a:pt x="84582" y="9143"/>
                      </a:lnTo>
                      <a:lnTo>
                        <a:pt x="84582" y="35813"/>
                      </a:lnTo>
                      <a:lnTo>
                        <a:pt x="89154" y="45719"/>
                      </a:lnTo>
                      <a:lnTo>
                        <a:pt x="89154" y="0"/>
                      </a:lnTo>
                      <a:lnTo>
                        <a:pt x="9144" y="4571"/>
                      </a:lnTo>
                      <a:close/>
                    </a:path>
                    <a:path w="89153" h="45720">
                      <a:moveTo>
                        <a:pt x="0" y="45719"/>
                      </a:moveTo>
                      <a:lnTo>
                        <a:pt x="89154" y="45719"/>
                      </a:lnTo>
                      <a:lnTo>
                        <a:pt x="84582" y="35813"/>
                      </a:lnTo>
                      <a:lnTo>
                        <a:pt x="84582" y="9143"/>
                      </a:lnTo>
                      <a:lnTo>
                        <a:pt x="80010" y="4571"/>
                      </a:lnTo>
                      <a:lnTo>
                        <a:pt x="9144" y="4571"/>
                      </a:lnTo>
                      <a:lnTo>
                        <a:pt x="89154" y="0"/>
                      </a:lnTo>
                      <a:lnTo>
                        <a:pt x="0" y="0"/>
                      </a:lnTo>
                      <a:lnTo>
                        <a:pt x="0" y="45719"/>
                      </a:lnTo>
                      <a:lnTo>
                        <a:pt x="4572" y="9143"/>
                      </a:lnTo>
                      <a:lnTo>
                        <a:pt x="80009" y="9143"/>
                      </a:lnTo>
                      <a:lnTo>
                        <a:pt x="80010" y="41147"/>
                      </a:lnTo>
                      <a:lnTo>
                        <a:pt x="9144" y="41147"/>
                      </a:lnTo>
                      <a:lnTo>
                        <a:pt x="4572" y="35813"/>
                      </a:lnTo>
                      <a:lnTo>
                        <a:pt x="0" y="45719"/>
                      </a:lnTo>
                      <a:close/>
                    </a:path>
                    <a:path w="89153" h="45720">
                      <a:moveTo>
                        <a:pt x="80010" y="41147"/>
                      </a:moveTo>
                      <a:lnTo>
                        <a:pt x="80009" y="35813"/>
                      </a:lnTo>
                      <a:lnTo>
                        <a:pt x="9143" y="35813"/>
                      </a:lnTo>
                      <a:lnTo>
                        <a:pt x="9144" y="9143"/>
                      </a:lnTo>
                      <a:lnTo>
                        <a:pt x="4572" y="9143"/>
                      </a:lnTo>
                      <a:lnTo>
                        <a:pt x="0" y="45719"/>
                      </a:lnTo>
                      <a:lnTo>
                        <a:pt x="4572" y="35813"/>
                      </a:lnTo>
                      <a:lnTo>
                        <a:pt x="9144" y="41147"/>
                      </a:lnTo>
                      <a:lnTo>
                        <a:pt x="80010" y="41147"/>
                      </a:lnTo>
                      <a:close/>
                    </a:path>
                  </a:pathLst>
                </a:custGeom>
                <a:solidFill>
                  <a:srgbClr val="000000"/>
                </a:solidFill>
              </p:spPr>
              <p:txBody>
                <a:bodyPr wrap="square" lIns="0" tIns="0" rIns="0" bIns="0" rtlCol="0">
                  <a:noAutofit/>
                </a:bodyPr>
                <a:lstStyle/>
                <a:p>
                  <a:endParaRPr sz="1631"/>
                </a:p>
              </p:txBody>
            </p:sp>
            <p:sp>
              <p:nvSpPr>
                <p:cNvPr id="1594" name="object 1636"/>
                <p:cNvSpPr/>
                <p:nvPr/>
              </p:nvSpPr>
              <p:spPr>
                <a:xfrm>
                  <a:off x="4926977" y="5501640"/>
                  <a:ext cx="44196" cy="19050"/>
                </a:xfrm>
                <a:prstGeom prst="rect">
                  <a:avLst/>
                </a:prstGeom>
                <a:blipFill>
                  <a:blip r:embed="rId22" cstate="print"/>
                  <a:stretch>
                    <a:fillRect/>
                  </a:stretch>
                </a:blipFill>
              </p:spPr>
              <p:txBody>
                <a:bodyPr wrap="square" lIns="0" tIns="0" rIns="0" bIns="0" rtlCol="0">
                  <a:noAutofit/>
                </a:bodyPr>
                <a:lstStyle/>
                <a:p>
                  <a:endParaRPr sz="1631"/>
                </a:p>
              </p:txBody>
            </p:sp>
            <p:sp>
              <p:nvSpPr>
                <p:cNvPr id="1595" name="object 1637"/>
                <p:cNvSpPr/>
                <p:nvPr/>
              </p:nvSpPr>
              <p:spPr>
                <a:xfrm>
                  <a:off x="4921643" y="5497068"/>
                  <a:ext cx="54101" cy="28194"/>
                </a:xfrm>
                <a:custGeom>
                  <a:avLst/>
                  <a:gdLst/>
                  <a:ahLst/>
                  <a:cxnLst/>
                  <a:rect l="l" t="t" r="r" b="b"/>
                  <a:pathLst>
                    <a:path w="54101" h="28194">
                      <a:moveTo>
                        <a:pt x="9905" y="4572"/>
                      </a:moveTo>
                      <a:lnTo>
                        <a:pt x="44196" y="4572"/>
                      </a:lnTo>
                      <a:lnTo>
                        <a:pt x="49529" y="9144"/>
                      </a:lnTo>
                      <a:lnTo>
                        <a:pt x="49529" y="18287"/>
                      </a:lnTo>
                      <a:lnTo>
                        <a:pt x="54101" y="28194"/>
                      </a:lnTo>
                      <a:lnTo>
                        <a:pt x="54101" y="0"/>
                      </a:lnTo>
                      <a:lnTo>
                        <a:pt x="9905" y="4572"/>
                      </a:lnTo>
                      <a:close/>
                    </a:path>
                    <a:path w="54101" h="28194">
                      <a:moveTo>
                        <a:pt x="0" y="28194"/>
                      </a:moveTo>
                      <a:lnTo>
                        <a:pt x="54101" y="28194"/>
                      </a:lnTo>
                      <a:lnTo>
                        <a:pt x="49529" y="18287"/>
                      </a:lnTo>
                      <a:lnTo>
                        <a:pt x="49529" y="9144"/>
                      </a:lnTo>
                      <a:lnTo>
                        <a:pt x="44196" y="4572"/>
                      </a:lnTo>
                      <a:lnTo>
                        <a:pt x="9905" y="4572"/>
                      </a:lnTo>
                      <a:lnTo>
                        <a:pt x="54101" y="0"/>
                      </a:lnTo>
                      <a:lnTo>
                        <a:pt x="0" y="0"/>
                      </a:lnTo>
                      <a:lnTo>
                        <a:pt x="0" y="28194"/>
                      </a:lnTo>
                      <a:lnTo>
                        <a:pt x="5334" y="9144"/>
                      </a:lnTo>
                      <a:lnTo>
                        <a:pt x="44196" y="9144"/>
                      </a:lnTo>
                      <a:lnTo>
                        <a:pt x="44196" y="23622"/>
                      </a:lnTo>
                      <a:lnTo>
                        <a:pt x="9905" y="23622"/>
                      </a:lnTo>
                      <a:lnTo>
                        <a:pt x="5334" y="18287"/>
                      </a:lnTo>
                      <a:lnTo>
                        <a:pt x="0" y="28194"/>
                      </a:lnTo>
                      <a:close/>
                    </a:path>
                    <a:path w="54101" h="28194">
                      <a:moveTo>
                        <a:pt x="44196" y="23622"/>
                      </a:moveTo>
                      <a:lnTo>
                        <a:pt x="44196" y="18288"/>
                      </a:lnTo>
                      <a:lnTo>
                        <a:pt x="9905" y="18287"/>
                      </a:lnTo>
                      <a:lnTo>
                        <a:pt x="9905" y="9143"/>
                      </a:lnTo>
                      <a:lnTo>
                        <a:pt x="5334" y="9144"/>
                      </a:lnTo>
                      <a:lnTo>
                        <a:pt x="0" y="28194"/>
                      </a:lnTo>
                      <a:lnTo>
                        <a:pt x="5334" y="18287"/>
                      </a:lnTo>
                      <a:lnTo>
                        <a:pt x="9905" y="23622"/>
                      </a:lnTo>
                      <a:lnTo>
                        <a:pt x="44196" y="23622"/>
                      </a:lnTo>
                      <a:close/>
                    </a:path>
                  </a:pathLst>
                </a:custGeom>
                <a:solidFill>
                  <a:srgbClr val="000000"/>
                </a:solidFill>
              </p:spPr>
              <p:txBody>
                <a:bodyPr wrap="square" lIns="0" tIns="0" rIns="0" bIns="0" rtlCol="0">
                  <a:noAutofit/>
                </a:bodyPr>
                <a:lstStyle/>
                <a:p>
                  <a:endParaRPr sz="1631"/>
                </a:p>
              </p:txBody>
            </p:sp>
            <p:sp>
              <p:nvSpPr>
                <p:cNvPr id="1596" name="object 1638"/>
                <p:cNvSpPr/>
                <p:nvPr/>
              </p:nvSpPr>
              <p:spPr>
                <a:xfrm>
                  <a:off x="4919357" y="5517642"/>
                  <a:ext cx="58674" cy="9143"/>
                </a:xfrm>
                <a:prstGeom prst="rect">
                  <a:avLst/>
                </a:prstGeom>
                <a:blipFill>
                  <a:blip r:embed="rId31" cstate="print"/>
                  <a:stretch>
                    <a:fillRect/>
                  </a:stretch>
                </a:blipFill>
              </p:spPr>
              <p:txBody>
                <a:bodyPr wrap="square" lIns="0" tIns="0" rIns="0" bIns="0" rtlCol="0">
                  <a:noAutofit/>
                </a:bodyPr>
                <a:lstStyle/>
                <a:p>
                  <a:endParaRPr sz="1631"/>
                </a:p>
              </p:txBody>
            </p:sp>
            <p:sp>
              <p:nvSpPr>
                <p:cNvPr id="1597" name="object 1639"/>
                <p:cNvSpPr/>
                <p:nvPr/>
              </p:nvSpPr>
              <p:spPr>
                <a:xfrm>
                  <a:off x="4916309" y="5514594"/>
                  <a:ext cx="64770" cy="16001"/>
                </a:xfrm>
                <a:custGeom>
                  <a:avLst/>
                  <a:gdLst/>
                  <a:ahLst/>
                  <a:cxnLst/>
                  <a:rect l="l" t="t" r="r" b="b"/>
                  <a:pathLst>
                    <a:path w="64770" h="16001">
                      <a:moveTo>
                        <a:pt x="60198" y="6095"/>
                      </a:moveTo>
                      <a:lnTo>
                        <a:pt x="58674" y="7620"/>
                      </a:lnTo>
                      <a:lnTo>
                        <a:pt x="60198" y="9143"/>
                      </a:lnTo>
                      <a:lnTo>
                        <a:pt x="64770" y="16001"/>
                      </a:lnTo>
                      <a:lnTo>
                        <a:pt x="64770" y="0"/>
                      </a:lnTo>
                      <a:lnTo>
                        <a:pt x="0" y="0"/>
                      </a:lnTo>
                      <a:lnTo>
                        <a:pt x="0" y="16001"/>
                      </a:lnTo>
                      <a:lnTo>
                        <a:pt x="4572" y="9143"/>
                      </a:lnTo>
                      <a:lnTo>
                        <a:pt x="4572" y="6095"/>
                      </a:lnTo>
                      <a:lnTo>
                        <a:pt x="9906" y="4571"/>
                      </a:lnTo>
                      <a:lnTo>
                        <a:pt x="55625" y="4571"/>
                      </a:lnTo>
                      <a:lnTo>
                        <a:pt x="57150" y="6096"/>
                      </a:lnTo>
                      <a:lnTo>
                        <a:pt x="58674" y="7620"/>
                      </a:lnTo>
                      <a:lnTo>
                        <a:pt x="60198" y="6095"/>
                      </a:lnTo>
                      <a:close/>
                    </a:path>
                    <a:path w="64770" h="16001">
                      <a:moveTo>
                        <a:pt x="0" y="16001"/>
                      </a:moveTo>
                      <a:lnTo>
                        <a:pt x="64770" y="16001"/>
                      </a:lnTo>
                      <a:lnTo>
                        <a:pt x="60198" y="9143"/>
                      </a:lnTo>
                      <a:lnTo>
                        <a:pt x="58674" y="7620"/>
                      </a:lnTo>
                      <a:lnTo>
                        <a:pt x="57150" y="6096"/>
                      </a:lnTo>
                      <a:lnTo>
                        <a:pt x="55625" y="4571"/>
                      </a:lnTo>
                      <a:lnTo>
                        <a:pt x="9906" y="4571"/>
                      </a:lnTo>
                      <a:lnTo>
                        <a:pt x="4572" y="6095"/>
                      </a:lnTo>
                      <a:lnTo>
                        <a:pt x="4572" y="9143"/>
                      </a:lnTo>
                      <a:lnTo>
                        <a:pt x="0" y="16001"/>
                      </a:lnTo>
                      <a:lnTo>
                        <a:pt x="55625" y="10667"/>
                      </a:lnTo>
                      <a:lnTo>
                        <a:pt x="57150" y="9144"/>
                      </a:lnTo>
                      <a:lnTo>
                        <a:pt x="55626" y="9144"/>
                      </a:lnTo>
                      <a:lnTo>
                        <a:pt x="9906" y="10667"/>
                      </a:lnTo>
                      <a:lnTo>
                        <a:pt x="8128" y="9144"/>
                      </a:lnTo>
                      <a:lnTo>
                        <a:pt x="6350" y="7620"/>
                      </a:lnTo>
                      <a:lnTo>
                        <a:pt x="8128" y="6096"/>
                      </a:lnTo>
                      <a:lnTo>
                        <a:pt x="55626" y="6096"/>
                      </a:lnTo>
                      <a:lnTo>
                        <a:pt x="55626" y="9144"/>
                      </a:lnTo>
                      <a:lnTo>
                        <a:pt x="57150" y="9144"/>
                      </a:lnTo>
                      <a:lnTo>
                        <a:pt x="55625" y="10667"/>
                      </a:lnTo>
                      <a:lnTo>
                        <a:pt x="0" y="16001"/>
                      </a:lnTo>
                      <a:close/>
                    </a:path>
                    <a:path w="64770" h="16001">
                      <a:moveTo>
                        <a:pt x="9906" y="9144"/>
                      </a:moveTo>
                      <a:lnTo>
                        <a:pt x="6350" y="7620"/>
                      </a:lnTo>
                      <a:lnTo>
                        <a:pt x="8128" y="9144"/>
                      </a:lnTo>
                      <a:lnTo>
                        <a:pt x="9906" y="10667"/>
                      </a:lnTo>
                      <a:lnTo>
                        <a:pt x="55626" y="9144"/>
                      </a:lnTo>
                      <a:lnTo>
                        <a:pt x="55626" y="6096"/>
                      </a:lnTo>
                      <a:lnTo>
                        <a:pt x="8128" y="6096"/>
                      </a:lnTo>
                      <a:lnTo>
                        <a:pt x="6350" y="7620"/>
                      </a:lnTo>
                      <a:lnTo>
                        <a:pt x="9906" y="9144"/>
                      </a:lnTo>
                      <a:close/>
                    </a:path>
                  </a:pathLst>
                </a:custGeom>
                <a:solidFill>
                  <a:srgbClr val="000000"/>
                </a:solidFill>
              </p:spPr>
              <p:txBody>
                <a:bodyPr wrap="square" lIns="0" tIns="0" rIns="0" bIns="0" rtlCol="0">
                  <a:noAutofit/>
                </a:bodyPr>
                <a:lstStyle/>
                <a:p>
                  <a:endParaRPr sz="1631"/>
                </a:p>
              </p:txBody>
            </p:sp>
            <p:sp>
              <p:nvSpPr>
                <p:cNvPr id="1598" name="object 1640"/>
                <p:cNvSpPr/>
                <p:nvPr/>
              </p:nvSpPr>
              <p:spPr>
                <a:xfrm>
                  <a:off x="4925453" y="5494782"/>
                  <a:ext cx="47244" cy="10668"/>
                </a:xfrm>
                <a:prstGeom prst="rect">
                  <a:avLst/>
                </a:prstGeom>
                <a:blipFill>
                  <a:blip r:embed="rId32" cstate="print"/>
                  <a:stretch>
                    <a:fillRect/>
                  </a:stretch>
                </a:blipFill>
              </p:spPr>
              <p:txBody>
                <a:bodyPr wrap="square" lIns="0" tIns="0" rIns="0" bIns="0" rtlCol="0">
                  <a:noAutofit/>
                </a:bodyPr>
                <a:lstStyle/>
                <a:p>
                  <a:endParaRPr sz="1631"/>
                </a:p>
              </p:txBody>
            </p:sp>
            <p:sp>
              <p:nvSpPr>
                <p:cNvPr id="1599" name="object 1641"/>
                <p:cNvSpPr/>
                <p:nvPr/>
              </p:nvSpPr>
              <p:spPr>
                <a:xfrm>
                  <a:off x="4921643" y="5491734"/>
                  <a:ext cx="54101" cy="17525"/>
                </a:xfrm>
                <a:custGeom>
                  <a:avLst/>
                  <a:gdLst/>
                  <a:ahLst/>
                  <a:cxnLst/>
                  <a:rect l="l" t="t" r="r" b="b"/>
                  <a:pathLst>
                    <a:path w="54101" h="17525">
                      <a:moveTo>
                        <a:pt x="49529" y="7619"/>
                      </a:moveTo>
                      <a:lnTo>
                        <a:pt x="48299" y="8675"/>
                      </a:lnTo>
                      <a:lnTo>
                        <a:pt x="49529" y="9905"/>
                      </a:lnTo>
                      <a:lnTo>
                        <a:pt x="54101" y="17525"/>
                      </a:lnTo>
                      <a:lnTo>
                        <a:pt x="54101" y="0"/>
                      </a:lnTo>
                      <a:lnTo>
                        <a:pt x="0" y="0"/>
                      </a:lnTo>
                      <a:lnTo>
                        <a:pt x="0" y="17525"/>
                      </a:lnTo>
                      <a:lnTo>
                        <a:pt x="5334" y="9905"/>
                      </a:lnTo>
                      <a:lnTo>
                        <a:pt x="5334" y="7619"/>
                      </a:lnTo>
                      <a:lnTo>
                        <a:pt x="9905" y="4571"/>
                      </a:lnTo>
                      <a:lnTo>
                        <a:pt x="44196" y="4571"/>
                      </a:lnTo>
                      <a:lnTo>
                        <a:pt x="47244" y="7620"/>
                      </a:lnTo>
                      <a:lnTo>
                        <a:pt x="48299" y="8675"/>
                      </a:lnTo>
                      <a:lnTo>
                        <a:pt x="49529" y="7619"/>
                      </a:lnTo>
                      <a:close/>
                    </a:path>
                    <a:path w="54101" h="17525">
                      <a:moveTo>
                        <a:pt x="0" y="17525"/>
                      </a:moveTo>
                      <a:lnTo>
                        <a:pt x="54101" y="17525"/>
                      </a:lnTo>
                      <a:lnTo>
                        <a:pt x="49529" y="9905"/>
                      </a:lnTo>
                      <a:lnTo>
                        <a:pt x="48299" y="8675"/>
                      </a:lnTo>
                      <a:lnTo>
                        <a:pt x="47244" y="7620"/>
                      </a:lnTo>
                      <a:lnTo>
                        <a:pt x="44196" y="4571"/>
                      </a:lnTo>
                      <a:lnTo>
                        <a:pt x="9905" y="4571"/>
                      </a:lnTo>
                      <a:lnTo>
                        <a:pt x="5334" y="7619"/>
                      </a:lnTo>
                      <a:lnTo>
                        <a:pt x="5334" y="9905"/>
                      </a:lnTo>
                      <a:lnTo>
                        <a:pt x="0" y="17525"/>
                      </a:lnTo>
                      <a:lnTo>
                        <a:pt x="44196" y="12191"/>
                      </a:lnTo>
                      <a:lnTo>
                        <a:pt x="46863" y="9906"/>
                      </a:lnTo>
                      <a:lnTo>
                        <a:pt x="44196" y="9906"/>
                      </a:lnTo>
                      <a:lnTo>
                        <a:pt x="9905" y="12191"/>
                      </a:lnTo>
                      <a:lnTo>
                        <a:pt x="7619" y="9905"/>
                      </a:lnTo>
                      <a:lnTo>
                        <a:pt x="6389" y="8675"/>
                      </a:lnTo>
                      <a:lnTo>
                        <a:pt x="7293" y="7620"/>
                      </a:lnTo>
                      <a:lnTo>
                        <a:pt x="44196" y="7620"/>
                      </a:lnTo>
                      <a:lnTo>
                        <a:pt x="44196" y="9906"/>
                      </a:lnTo>
                      <a:lnTo>
                        <a:pt x="46863" y="9906"/>
                      </a:lnTo>
                      <a:lnTo>
                        <a:pt x="44196" y="12191"/>
                      </a:lnTo>
                      <a:lnTo>
                        <a:pt x="0" y="17525"/>
                      </a:lnTo>
                      <a:close/>
                    </a:path>
                    <a:path w="54101" h="17525">
                      <a:moveTo>
                        <a:pt x="9906" y="9906"/>
                      </a:moveTo>
                      <a:lnTo>
                        <a:pt x="6389" y="8675"/>
                      </a:lnTo>
                      <a:lnTo>
                        <a:pt x="7619" y="9905"/>
                      </a:lnTo>
                      <a:lnTo>
                        <a:pt x="9905" y="12191"/>
                      </a:lnTo>
                      <a:lnTo>
                        <a:pt x="44196" y="9906"/>
                      </a:lnTo>
                      <a:lnTo>
                        <a:pt x="44196" y="7620"/>
                      </a:lnTo>
                      <a:lnTo>
                        <a:pt x="7293" y="7620"/>
                      </a:lnTo>
                      <a:lnTo>
                        <a:pt x="6389" y="8675"/>
                      </a:lnTo>
                      <a:lnTo>
                        <a:pt x="9906" y="9906"/>
                      </a:lnTo>
                      <a:close/>
                    </a:path>
                  </a:pathLst>
                </a:custGeom>
                <a:solidFill>
                  <a:srgbClr val="000000"/>
                </a:solidFill>
              </p:spPr>
              <p:txBody>
                <a:bodyPr wrap="square" lIns="0" tIns="0" rIns="0" bIns="0" rtlCol="0">
                  <a:noAutofit/>
                </a:bodyPr>
                <a:lstStyle/>
                <a:p>
                  <a:endParaRPr sz="1631"/>
                </a:p>
              </p:txBody>
            </p:sp>
            <p:sp>
              <p:nvSpPr>
                <p:cNvPr id="1600" name="object 1642"/>
                <p:cNvSpPr/>
                <p:nvPr/>
              </p:nvSpPr>
              <p:spPr>
                <a:xfrm>
                  <a:off x="4949075" y="5525262"/>
                  <a:ext cx="0" cy="12953"/>
                </a:xfrm>
                <a:custGeom>
                  <a:avLst/>
                  <a:gdLst/>
                  <a:ahLst/>
                  <a:cxnLst/>
                  <a:rect l="l" t="t" r="r" b="b"/>
                  <a:pathLst>
                    <a:path h="12953">
                      <a:moveTo>
                        <a:pt x="0" y="0"/>
                      </a:moveTo>
                      <a:lnTo>
                        <a:pt x="0" y="12953"/>
                      </a:lnTo>
                    </a:path>
                  </a:pathLst>
                </a:custGeom>
                <a:ln w="39370">
                  <a:solidFill>
                    <a:srgbClr val="000000"/>
                  </a:solidFill>
                </a:ln>
              </p:spPr>
              <p:txBody>
                <a:bodyPr wrap="square" lIns="0" tIns="0" rIns="0" bIns="0" rtlCol="0">
                  <a:noAutofit/>
                </a:bodyPr>
                <a:lstStyle/>
                <a:p>
                  <a:endParaRPr sz="1631"/>
                </a:p>
              </p:txBody>
            </p:sp>
            <p:sp>
              <p:nvSpPr>
                <p:cNvPr id="1601" name="object 1643"/>
                <p:cNvSpPr/>
                <p:nvPr/>
              </p:nvSpPr>
              <p:spPr>
                <a:xfrm>
                  <a:off x="4898021" y="5586222"/>
                  <a:ext cx="103632" cy="6857"/>
                </a:xfrm>
                <a:prstGeom prst="rect">
                  <a:avLst/>
                </a:prstGeom>
                <a:blipFill>
                  <a:blip r:embed="rId13" cstate="print"/>
                  <a:stretch>
                    <a:fillRect/>
                  </a:stretch>
                </a:blipFill>
              </p:spPr>
              <p:txBody>
                <a:bodyPr wrap="square" lIns="0" tIns="0" rIns="0" bIns="0" rtlCol="0">
                  <a:noAutofit/>
                </a:bodyPr>
                <a:lstStyle/>
                <a:p>
                  <a:endParaRPr sz="1631"/>
                </a:p>
              </p:txBody>
            </p:sp>
            <p:sp>
              <p:nvSpPr>
                <p:cNvPr id="1602" name="object 1644"/>
                <p:cNvSpPr/>
                <p:nvPr/>
              </p:nvSpPr>
              <p:spPr>
                <a:xfrm>
                  <a:off x="4860683" y="5582411"/>
                  <a:ext cx="178308" cy="14478"/>
                </a:xfrm>
                <a:custGeom>
                  <a:avLst/>
                  <a:gdLst/>
                  <a:ahLst/>
                  <a:cxnLst/>
                  <a:rect l="l" t="t" r="r" b="b"/>
                  <a:pathLst>
                    <a:path w="178308" h="14477">
                      <a:moveTo>
                        <a:pt x="114300" y="4572"/>
                      </a:moveTo>
                      <a:lnTo>
                        <a:pt x="64008" y="4572"/>
                      </a:lnTo>
                      <a:lnTo>
                        <a:pt x="114300" y="4572"/>
                      </a:lnTo>
                      <a:lnTo>
                        <a:pt x="38100" y="9144"/>
                      </a:lnTo>
                      <a:lnTo>
                        <a:pt x="63246" y="14478"/>
                      </a:lnTo>
                      <a:lnTo>
                        <a:pt x="115061" y="14478"/>
                      </a:lnTo>
                      <a:lnTo>
                        <a:pt x="140208" y="9144"/>
                      </a:lnTo>
                      <a:lnTo>
                        <a:pt x="115061" y="4572"/>
                      </a:lnTo>
                      <a:lnTo>
                        <a:pt x="139446" y="0"/>
                      </a:lnTo>
                      <a:lnTo>
                        <a:pt x="39624" y="0"/>
                      </a:lnTo>
                      <a:lnTo>
                        <a:pt x="38100" y="9144"/>
                      </a:lnTo>
                      <a:lnTo>
                        <a:pt x="114300" y="4572"/>
                      </a:lnTo>
                      <a:close/>
                    </a:path>
                    <a:path w="178308" h="14477">
                      <a:moveTo>
                        <a:pt x="140208" y="9144"/>
                      </a:moveTo>
                      <a:lnTo>
                        <a:pt x="115061" y="14478"/>
                      </a:lnTo>
                      <a:lnTo>
                        <a:pt x="178308" y="2286"/>
                      </a:lnTo>
                      <a:lnTo>
                        <a:pt x="178308" y="0"/>
                      </a:lnTo>
                      <a:lnTo>
                        <a:pt x="139446" y="0"/>
                      </a:lnTo>
                      <a:lnTo>
                        <a:pt x="115061" y="4572"/>
                      </a:lnTo>
                      <a:lnTo>
                        <a:pt x="140208" y="9144"/>
                      </a:lnTo>
                      <a:close/>
                    </a:path>
                    <a:path w="178308" h="14477">
                      <a:moveTo>
                        <a:pt x="0" y="2286"/>
                      </a:moveTo>
                      <a:lnTo>
                        <a:pt x="63246" y="14478"/>
                      </a:lnTo>
                      <a:lnTo>
                        <a:pt x="38100" y="9144"/>
                      </a:lnTo>
                      <a:lnTo>
                        <a:pt x="39624" y="0"/>
                      </a:lnTo>
                      <a:lnTo>
                        <a:pt x="762" y="0"/>
                      </a:lnTo>
                      <a:lnTo>
                        <a:pt x="0" y="2286"/>
                      </a:lnTo>
                      <a:close/>
                    </a:path>
                  </a:pathLst>
                </a:custGeom>
                <a:solidFill>
                  <a:srgbClr val="000000"/>
                </a:solidFill>
              </p:spPr>
              <p:txBody>
                <a:bodyPr wrap="square" lIns="0" tIns="0" rIns="0" bIns="0" rtlCol="0">
                  <a:noAutofit/>
                </a:bodyPr>
                <a:lstStyle/>
                <a:p>
                  <a:endParaRPr sz="1631"/>
                </a:p>
              </p:txBody>
            </p:sp>
            <p:sp>
              <p:nvSpPr>
                <p:cNvPr id="1603" name="object 1645"/>
                <p:cNvSpPr/>
                <p:nvPr/>
              </p:nvSpPr>
              <p:spPr>
                <a:xfrm>
                  <a:off x="4893449" y="5536692"/>
                  <a:ext cx="113537" cy="0"/>
                </a:xfrm>
                <a:custGeom>
                  <a:avLst/>
                  <a:gdLst/>
                  <a:ahLst/>
                  <a:cxnLst/>
                  <a:rect l="l" t="t" r="r" b="b"/>
                  <a:pathLst>
                    <a:path w="113537">
                      <a:moveTo>
                        <a:pt x="113537" y="0"/>
                      </a:moveTo>
                      <a:lnTo>
                        <a:pt x="0" y="0"/>
                      </a:lnTo>
                    </a:path>
                  </a:pathLst>
                </a:custGeom>
                <a:ln w="27178">
                  <a:solidFill>
                    <a:srgbClr val="000000"/>
                  </a:solidFill>
                </a:ln>
              </p:spPr>
              <p:txBody>
                <a:bodyPr wrap="square" lIns="0" tIns="0" rIns="0" bIns="0" rtlCol="0">
                  <a:noAutofit/>
                </a:bodyPr>
                <a:lstStyle/>
                <a:p>
                  <a:endParaRPr sz="1631"/>
                </a:p>
              </p:txBody>
            </p:sp>
            <p:sp>
              <p:nvSpPr>
                <p:cNvPr id="1604" name="object 1646"/>
                <p:cNvSpPr/>
                <p:nvPr/>
              </p:nvSpPr>
              <p:spPr>
                <a:xfrm>
                  <a:off x="4923167" y="5591556"/>
                  <a:ext cx="54101" cy="12192"/>
                </a:xfrm>
                <a:prstGeom prst="rect">
                  <a:avLst/>
                </a:prstGeom>
                <a:blipFill>
                  <a:blip r:embed="rId33" cstate="print"/>
                  <a:stretch>
                    <a:fillRect/>
                  </a:stretch>
                </a:blipFill>
              </p:spPr>
              <p:txBody>
                <a:bodyPr wrap="square" lIns="0" tIns="0" rIns="0" bIns="0" rtlCol="0">
                  <a:noAutofit/>
                </a:bodyPr>
                <a:lstStyle/>
                <a:p>
                  <a:endParaRPr sz="1631"/>
                </a:p>
              </p:txBody>
            </p:sp>
            <p:sp>
              <p:nvSpPr>
                <p:cNvPr id="1605" name="object 1647"/>
                <p:cNvSpPr/>
                <p:nvPr/>
              </p:nvSpPr>
              <p:spPr>
                <a:xfrm>
                  <a:off x="4910975" y="5586983"/>
                  <a:ext cx="78486" cy="21336"/>
                </a:xfrm>
                <a:custGeom>
                  <a:avLst/>
                  <a:gdLst/>
                  <a:ahLst/>
                  <a:cxnLst/>
                  <a:rect l="l" t="t" r="r" b="b"/>
                  <a:pathLst>
                    <a:path w="78486" h="21336">
                      <a:moveTo>
                        <a:pt x="16001" y="1524"/>
                      </a:moveTo>
                      <a:lnTo>
                        <a:pt x="62483" y="1524"/>
                      </a:lnTo>
                      <a:lnTo>
                        <a:pt x="65531" y="9906"/>
                      </a:lnTo>
                      <a:lnTo>
                        <a:pt x="52577" y="11430"/>
                      </a:lnTo>
                      <a:lnTo>
                        <a:pt x="54101" y="21336"/>
                      </a:lnTo>
                      <a:lnTo>
                        <a:pt x="78485" y="0"/>
                      </a:lnTo>
                      <a:lnTo>
                        <a:pt x="16001" y="1524"/>
                      </a:lnTo>
                      <a:close/>
                    </a:path>
                    <a:path w="78486" h="21336">
                      <a:moveTo>
                        <a:pt x="24383" y="21336"/>
                      </a:moveTo>
                      <a:lnTo>
                        <a:pt x="54101" y="21336"/>
                      </a:lnTo>
                      <a:lnTo>
                        <a:pt x="52577" y="11430"/>
                      </a:lnTo>
                      <a:lnTo>
                        <a:pt x="65531" y="9906"/>
                      </a:lnTo>
                      <a:lnTo>
                        <a:pt x="62483" y="1524"/>
                      </a:lnTo>
                      <a:lnTo>
                        <a:pt x="16001" y="1524"/>
                      </a:lnTo>
                      <a:lnTo>
                        <a:pt x="78485" y="0"/>
                      </a:lnTo>
                      <a:lnTo>
                        <a:pt x="0" y="0"/>
                      </a:lnTo>
                      <a:lnTo>
                        <a:pt x="24383" y="21336"/>
                      </a:lnTo>
                      <a:lnTo>
                        <a:pt x="12953" y="9906"/>
                      </a:lnTo>
                      <a:lnTo>
                        <a:pt x="52425" y="9905"/>
                      </a:lnTo>
                      <a:lnTo>
                        <a:pt x="50596" y="11430"/>
                      </a:lnTo>
                      <a:lnTo>
                        <a:pt x="48767" y="12954"/>
                      </a:lnTo>
                      <a:lnTo>
                        <a:pt x="28955" y="12954"/>
                      </a:lnTo>
                      <a:lnTo>
                        <a:pt x="25907" y="11430"/>
                      </a:lnTo>
                      <a:lnTo>
                        <a:pt x="24383" y="21336"/>
                      </a:lnTo>
                      <a:close/>
                    </a:path>
                    <a:path w="78486" h="21336">
                      <a:moveTo>
                        <a:pt x="48767" y="12954"/>
                      </a:moveTo>
                      <a:lnTo>
                        <a:pt x="50596" y="11430"/>
                      </a:lnTo>
                      <a:lnTo>
                        <a:pt x="27228" y="11429"/>
                      </a:lnTo>
                      <a:lnTo>
                        <a:pt x="25501" y="9905"/>
                      </a:lnTo>
                      <a:lnTo>
                        <a:pt x="12953" y="9906"/>
                      </a:lnTo>
                      <a:lnTo>
                        <a:pt x="24383" y="21336"/>
                      </a:lnTo>
                      <a:lnTo>
                        <a:pt x="25907" y="11430"/>
                      </a:lnTo>
                      <a:lnTo>
                        <a:pt x="28955" y="12954"/>
                      </a:lnTo>
                      <a:lnTo>
                        <a:pt x="48767" y="12954"/>
                      </a:lnTo>
                      <a:close/>
                    </a:path>
                  </a:pathLst>
                </a:custGeom>
                <a:solidFill>
                  <a:srgbClr val="000000"/>
                </a:solidFill>
              </p:spPr>
              <p:txBody>
                <a:bodyPr wrap="square" lIns="0" tIns="0" rIns="0" bIns="0" rtlCol="0">
                  <a:noAutofit/>
                </a:bodyPr>
                <a:lstStyle/>
                <a:p>
                  <a:endParaRPr sz="1631"/>
                </a:p>
              </p:txBody>
            </p:sp>
            <p:sp>
              <p:nvSpPr>
                <p:cNvPr id="1606" name="object 1648"/>
                <p:cNvSpPr/>
                <p:nvPr/>
              </p:nvSpPr>
              <p:spPr>
                <a:xfrm>
                  <a:off x="5932055" y="5772150"/>
                  <a:ext cx="265938" cy="237744"/>
                </a:xfrm>
                <a:prstGeom prst="rect">
                  <a:avLst/>
                </a:prstGeom>
                <a:blipFill>
                  <a:blip r:embed="rId34" cstate="print"/>
                  <a:stretch>
                    <a:fillRect/>
                  </a:stretch>
                </a:blipFill>
              </p:spPr>
              <p:txBody>
                <a:bodyPr wrap="square" lIns="0" tIns="0" rIns="0" bIns="0" rtlCol="0">
                  <a:noAutofit/>
                </a:bodyPr>
                <a:lstStyle/>
                <a:p>
                  <a:endParaRPr sz="1631"/>
                </a:p>
              </p:txBody>
            </p:sp>
            <p:sp>
              <p:nvSpPr>
                <p:cNvPr id="1607" name="object 1649"/>
                <p:cNvSpPr/>
                <p:nvPr/>
              </p:nvSpPr>
              <p:spPr>
                <a:xfrm>
                  <a:off x="5931293" y="5771387"/>
                  <a:ext cx="267462" cy="239268"/>
                </a:xfrm>
                <a:custGeom>
                  <a:avLst/>
                  <a:gdLst/>
                  <a:ahLst/>
                  <a:cxnLst/>
                  <a:rect l="l" t="t" r="r" b="b"/>
                  <a:pathLst>
                    <a:path w="267462" h="239267">
                      <a:moveTo>
                        <a:pt x="214883" y="228599"/>
                      </a:moveTo>
                      <a:lnTo>
                        <a:pt x="216407" y="225551"/>
                      </a:lnTo>
                      <a:lnTo>
                        <a:pt x="215645" y="226313"/>
                      </a:lnTo>
                      <a:lnTo>
                        <a:pt x="217169" y="223265"/>
                      </a:lnTo>
                      <a:lnTo>
                        <a:pt x="220217" y="218693"/>
                      </a:lnTo>
                      <a:lnTo>
                        <a:pt x="220979" y="217931"/>
                      </a:lnTo>
                      <a:lnTo>
                        <a:pt x="209604" y="217401"/>
                      </a:lnTo>
                      <a:lnTo>
                        <a:pt x="205407" y="228942"/>
                      </a:lnTo>
                      <a:lnTo>
                        <a:pt x="209549" y="229361"/>
                      </a:lnTo>
                      <a:lnTo>
                        <a:pt x="214121" y="231647"/>
                      </a:lnTo>
                      <a:lnTo>
                        <a:pt x="214883" y="228599"/>
                      </a:lnTo>
                      <a:close/>
                    </a:path>
                    <a:path w="267462" h="239267">
                      <a:moveTo>
                        <a:pt x="204215" y="233933"/>
                      </a:moveTo>
                      <a:lnTo>
                        <a:pt x="204977" y="230123"/>
                      </a:lnTo>
                      <a:lnTo>
                        <a:pt x="31241" y="220217"/>
                      </a:lnTo>
                      <a:lnTo>
                        <a:pt x="213359" y="239267"/>
                      </a:lnTo>
                      <a:lnTo>
                        <a:pt x="204215" y="233933"/>
                      </a:lnTo>
                      <a:close/>
                    </a:path>
                    <a:path w="267462" h="239267">
                      <a:moveTo>
                        <a:pt x="205407" y="228942"/>
                      </a:moveTo>
                      <a:lnTo>
                        <a:pt x="41121" y="212296"/>
                      </a:lnTo>
                      <a:lnTo>
                        <a:pt x="36575" y="211835"/>
                      </a:lnTo>
                      <a:lnTo>
                        <a:pt x="41147" y="216407"/>
                      </a:lnTo>
                      <a:lnTo>
                        <a:pt x="205407" y="228942"/>
                      </a:lnTo>
                      <a:lnTo>
                        <a:pt x="41145" y="212434"/>
                      </a:lnTo>
                      <a:lnTo>
                        <a:pt x="41147" y="212597"/>
                      </a:lnTo>
                      <a:lnTo>
                        <a:pt x="41145" y="212434"/>
                      </a:lnTo>
                      <a:lnTo>
                        <a:pt x="205407" y="228942"/>
                      </a:lnTo>
                      <a:close/>
                    </a:path>
                    <a:path w="267462" h="239267">
                      <a:moveTo>
                        <a:pt x="235457" y="27431"/>
                      </a:moveTo>
                      <a:lnTo>
                        <a:pt x="236219" y="30479"/>
                      </a:lnTo>
                      <a:lnTo>
                        <a:pt x="235505" y="26908"/>
                      </a:lnTo>
                      <a:lnTo>
                        <a:pt x="235457" y="27431"/>
                      </a:lnTo>
                      <a:close/>
                    </a:path>
                    <a:path w="267462" h="239267">
                      <a:moveTo>
                        <a:pt x="236981" y="36575"/>
                      </a:moveTo>
                      <a:lnTo>
                        <a:pt x="236219" y="32765"/>
                      </a:lnTo>
                      <a:lnTo>
                        <a:pt x="236219" y="33527"/>
                      </a:lnTo>
                      <a:lnTo>
                        <a:pt x="235457" y="30479"/>
                      </a:lnTo>
                      <a:lnTo>
                        <a:pt x="236219" y="30479"/>
                      </a:lnTo>
                      <a:lnTo>
                        <a:pt x="235457" y="27431"/>
                      </a:lnTo>
                      <a:lnTo>
                        <a:pt x="235457" y="26669"/>
                      </a:lnTo>
                      <a:lnTo>
                        <a:pt x="230885" y="28193"/>
                      </a:lnTo>
                      <a:lnTo>
                        <a:pt x="226295" y="27985"/>
                      </a:lnTo>
                      <a:lnTo>
                        <a:pt x="228657" y="41128"/>
                      </a:lnTo>
                      <a:lnTo>
                        <a:pt x="235587" y="52873"/>
                      </a:lnTo>
                      <a:lnTo>
                        <a:pt x="245877" y="61751"/>
                      </a:lnTo>
                      <a:lnTo>
                        <a:pt x="257130" y="65860"/>
                      </a:lnTo>
                      <a:lnTo>
                        <a:pt x="257555" y="61721"/>
                      </a:lnTo>
                      <a:lnTo>
                        <a:pt x="262127" y="67055"/>
                      </a:lnTo>
                      <a:lnTo>
                        <a:pt x="248411" y="198119"/>
                      </a:lnTo>
                      <a:lnTo>
                        <a:pt x="244601" y="198119"/>
                      </a:lnTo>
                      <a:lnTo>
                        <a:pt x="248411" y="198119"/>
                      </a:lnTo>
                      <a:lnTo>
                        <a:pt x="243506" y="198096"/>
                      </a:lnTo>
                      <a:lnTo>
                        <a:pt x="230124" y="200485"/>
                      </a:lnTo>
                      <a:lnTo>
                        <a:pt x="218405" y="207221"/>
                      </a:lnTo>
                      <a:lnTo>
                        <a:pt x="244601" y="207263"/>
                      </a:lnTo>
                      <a:lnTo>
                        <a:pt x="243077" y="202691"/>
                      </a:lnTo>
                      <a:lnTo>
                        <a:pt x="252221" y="208025"/>
                      </a:lnTo>
                      <a:lnTo>
                        <a:pt x="267461" y="58673"/>
                      </a:lnTo>
                      <a:lnTo>
                        <a:pt x="259841" y="57149"/>
                      </a:lnTo>
                      <a:lnTo>
                        <a:pt x="256793" y="56387"/>
                      </a:lnTo>
                      <a:lnTo>
                        <a:pt x="253745" y="55625"/>
                      </a:lnTo>
                      <a:lnTo>
                        <a:pt x="254507" y="55625"/>
                      </a:lnTo>
                      <a:lnTo>
                        <a:pt x="251459" y="54101"/>
                      </a:lnTo>
                      <a:lnTo>
                        <a:pt x="252221" y="54101"/>
                      </a:lnTo>
                      <a:lnTo>
                        <a:pt x="246125" y="50291"/>
                      </a:lnTo>
                      <a:lnTo>
                        <a:pt x="246887" y="51053"/>
                      </a:lnTo>
                      <a:lnTo>
                        <a:pt x="242315" y="46481"/>
                      </a:lnTo>
                      <a:lnTo>
                        <a:pt x="243077" y="47243"/>
                      </a:lnTo>
                      <a:lnTo>
                        <a:pt x="239267" y="41147"/>
                      </a:lnTo>
                      <a:lnTo>
                        <a:pt x="239267" y="41909"/>
                      </a:lnTo>
                      <a:lnTo>
                        <a:pt x="237743" y="38861"/>
                      </a:lnTo>
                      <a:lnTo>
                        <a:pt x="237743" y="39623"/>
                      </a:lnTo>
                      <a:lnTo>
                        <a:pt x="236981" y="35813"/>
                      </a:lnTo>
                      <a:lnTo>
                        <a:pt x="236981" y="36575"/>
                      </a:lnTo>
                      <a:close/>
                    </a:path>
                    <a:path w="267462" h="239267">
                      <a:moveTo>
                        <a:pt x="9905" y="177545"/>
                      </a:moveTo>
                      <a:lnTo>
                        <a:pt x="9143" y="172973"/>
                      </a:lnTo>
                      <a:lnTo>
                        <a:pt x="5333" y="172973"/>
                      </a:lnTo>
                      <a:lnTo>
                        <a:pt x="9905" y="177545"/>
                      </a:lnTo>
                      <a:close/>
                    </a:path>
                    <a:path w="267462" h="239267">
                      <a:moveTo>
                        <a:pt x="57921" y="22295"/>
                      </a:moveTo>
                      <a:lnTo>
                        <a:pt x="47243" y="21335"/>
                      </a:lnTo>
                      <a:lnTo>
                        <a:pt x="46481" y="22097"/>
                      </a:lnTo>
                      <a:lnTo>
                        <a:pt x="57921" y="22295"/>
                      </a:lnTo>
                      <a:close/>
                    </a:path>
                    <a:path w="267462" h="239267">
                      <a:moveTo>
                        <a:pt x="235505" y="26908"/>
                      </a:moveTo>
                      <a:lnTo>
                        <a:pt x="236219" y="19049"/>
                      </a:lnTo>
                      <a:lnTo>
                        <a:pt x="226313" y="23621"/>
                      </a:lnTo>
                      <a:lnTo>
                        <a:pt x="226313" y="27431"/>
                      </a:lnTo>
                      <a:lnTo>
                        <a:pt x="226313" y="23621"/>
                      </a:lnTo>
                      <a:lnTo>
                        <a:pt x="236219" y="19049"/>
                      </a:lnTo>
                      <a:lnTo>
                        <a:pt x="63245" y="6095"/>
                      </a:lnTo>
                      <a:lnTo>
                        <a:pt x="53339" y="8381"/>
                      </a:lnTo>
                      <a:lnTo>
                        <a:pt x="53339" y="7619"/>
                      </a:lnTo>
                      <a:lnTo>
                        <a:pt x="52577" y="11429"/>
                      </a:lnTo>
                      <a:lnTo>
                        <a:pt x="57911" y="9905"/>
                      </a:lnTo>
                      <a:lnTo>
                        <a:pt x="62483" y="9905"/>
                      </a:lnTo>
                      <a:lnTo>
                        <a:pt x="62312" y="10371"/>
                      </a:lnTo>
                      <a:lnTo>
                        <a:pt x="226304" y="27709"/>
                      </a:lnTo>
                      <a:lnTo>
                        <a:pt x="226295" y="27985"/>
                      </a:lnTo>
                      <a:lnTo>
                        <a:pt x="230885" y="28193"/>
                      </a:lnTo>
                      <a:lnTo>
                        <a:pt x="235457" y="26669"/>
                      </a:lnTo>
                      <a:lnTo>
                        <a:pt x="235505" y="26908"/>
                      </a:lnTo>
                      <a:close/>
                    </a:path>
                    <a:path w="267462" h="239267">
                      <a:moveTo>
                        <a:pt x="63245" y="6095"/>
                      </a:moveTo>
                      <a:lnTo>
                        <a:pt x="236219" y="19049"/>
                      </a:lnTo>
                      <a:lnTo>
                        <a:pt x="54101" y="0"/>
                      </a:lnTo>
                      <a:lnTo>
                        <a:pt x="53339" y="8381"/>
                      </a:lnTo>
                      <a:lnTo>
                        <a:pt x="63245" y="6095"/>
                      </a:lnTo>
                      <a:close/>
                    </a:path>
                    <a:path w="267462" h="239267">
                      <a:moveTo>
                        <a:pt x="23621" y="32765"/>
                      </a:moveTo>
                      <a:lnTo>
                        <a:pt x="23098" y="32718"/>
                      </a:lnTo>
                      <a:lnTo>
                        <a:pt x="15239" y="32003"/>
                      </a:lnTo>
                      <a:lnTo>
                        <a:pt x="0" y="181355"/>
                      </a:lnTo>
                      <a:lnTo>
                        <a:pt x="7619" y="182879"/>
                      </a:lnTo>
                      <a:lnTo>
                        <a:pt x="10667" y="183641"/>
                      </a:lnTo>
                      <a:lnTo>
                        <a:pt x="13715" y="184403"/>
                      </a:lnTo>
                      <a:lnTo>
                        <a:pt x="12953" y="184403"/>
                      </a:lnTo>
                      <a:lnTo>
                        <a:pt x="16001" y="185927"/>
                      </a:lnTo>
                      <a:lnTo>
                        <a:pt x="15239" y="185165"/>
                      </a:lnTo>
                      <a:lnTo>
                        <a:pt x="21335" y="189737"/>
                      </a:lnTo>
                      <a:lnTo>
                        <a:pt x="20573" y="188975"/>
                      </a:lnTo>
                      <a:lnTo>
                        <a:pt x="24383" y="192785"/>
                      </a:lnTo>
                      <a:lnTo>
                        <a:pt x="28193" y="198881"/>
                      </a:lnTo>
                      <a:lnTo>
                        <a:pt x="28193" y="198119"/>
                      </a:lnTo>
                      <a:lnTo>
                        <a:pt x="25145" y="193547"/>
                      </a:lnTo>
                      <a:lnTo>
                        <a:pt x="28193" y="198119"/>
                      </a:lnTo>
                      <a:lnTo>
                        <a:pt x="29717" y="201167"/>
                      </a:lnTo>
                      <a:lnTo>
                        <a:pt x="29717" y="200405"/>
                      </a:lnTo>
                      <a:lnTo>
                        <a:pt x="30479" y="204215"/>
                      </a:lnTo>
                      <a:lnTo>
                        <a:pt x="30479" y="203453"/>
                      </a:lnTo>
                      <a:lnTo>
                        <a:pt x="32003" y="209549"/>
                      </a:lnTo>
                      <a:lnTo>
                        <a:pt x="32003" y="212597"/>
                      </a:lnTo>
                      <a:lnTo>
                        <a:pt x="31241" y="220217"/>
                      </a:lnTo>
                      <a:lnTo>
                        <a:pt x="204977" y="230123"/>
                      </a:lnTo>
                      <a:lnTo>
                        <a:pt x="204215" y="233933"/>
                      </a:lnTo>
                      <a:lnTo>
                        <a:pt x="213359" y="239267"/>
                      </a:lnTo>
                      <a:lnTo>
                        <a:pt x="214121" y="231647"/>
                      </a:lnTo>
                      <a:lnTo>
                        <a:pt x="209549" y="229361"/>
                      </a:lnTo>
                      <a:lnTo>
                        <a:pt x="205407" y="228942"/>
                      </a:lnTo>
                      <a:lnTo>
                        <a:pt x="41147" y="216407"/>
                      </a:lnTo>
                      <a:lnTo>
                        <a:pt x="36575" y="211835"/>
                      </a:lnTo>
                      <a:lnTo>
                        <a:pt x="41121" y="212296"/>
                      </a:lnTo>
                      <a:lnTo>
                        <a:pt x="38710" y="198419"/>
                      </a:lnTo>
                      <a:lnTo>
                        <a:pt x="32269" y="187219"/>
                      </a:lnTo>
                      <a:lnTo>
                        <a:pt x="22266" y="178760"/>
                      </a:lnTo>
                      <a:lnTo>
                        <a:pt x="10324" y="173494"/>
                      </a:lnTo>
                      <a:lnTo>
                        <a:pt x="9905" y="177545"/>
                      </a:lnTo>
                      <a:lnTo>
                        <a:pt x="5333" y="172973"/>
                      </a:lnTo>
                      <a:lnTo>
                        <a:pt x="9143" y="172973"/>
                      </a:lnTo>
                      <a:lnTo>
                        <a:pt x="9905" y="177545"/>
                      </a:lnTo>
                      <a:lnTo>
                        <a:pt x="10324" y="173494"/>
                      </a:lnTo>
                      <a:lnTo>
                        <a:pt x="23910" y="41919"/>
                      </a:lnTo>
                      <a:lnTo>
                        <a:pt x="24148" y="41927"/>
                      </a:lnTo>
                      <a:lnTo>
                        <a:pt x="37180" y="39547"/>
                      </a:lnTo>
                      <a:lnTo>
                        <a:pt x="48962" y="32589"/>
                      </a:lnTo>
                      <a:lnTo>
                        <a:pt x="29717" y="32003"/>
                      </a:lnTo>
                      <a:lnTo>
                        <a:pt x="32765" y="31241"/>
                      </a:lnTo>
                      <a:lnTo>
                        <a:pt x="28955" y="32003"/>
                      </a:lnTo>
                      <a:lnTo>
                        <a:pt x="26669" y="32003"/>
                      </a:lnTo>
                      <a:lnTo>
                        <a:pt x="23098" y="32718"/>
                      </a:lnTo>
                      <a:lnTo>
                        <a:pt x="23621" y="32765"/>
                      </a:lnTo>
                      <a:lnTo>
                        <a:pt x="24383" y="37337"/>
                      </a:lnTo>
                      <a:lnTo>
                        <a:pt x="23621" y="41909"/>
                      </a:lnTo>
                      <a:lnTo>
                        <a:pt x="19811" y="41909"/>
                      </a:lnTo>
                      <a:lnTo>
                        <a:pt x="22859" y="32765"/>
                      </a:lnTo>
                      <a:lnTo>
                        <a:pt x="23621" y="32765"/>
                      </a:lnTo>
                      <a:close/>
                    </a:path>
                    <a:path w="267462" h="239267">
                      <a:moveTo>
                        <a:pt x="41909" y="25907"/>
                      </a:moveTo>
                      <a:lnTo>
                        <a:pt x="42671" y="25145"/>
                      </a:lnTo>
                      <a:lnTo>
                        <a:pt x="37337" y="28955"/>
                      </a:lnTo>
                      <a:lnTo>
                        <a:pt x="38099" y="28955"/>
                      </a:lnTo>
                      <a:lnTo>
                        <a:pt x="35051" y="30479"/>
                      </a:lnTo>
                      <a:lnTo>
                        <a:pt x="35051" y="29717"/>
                      </a:lnTo>
                      <a:lnTo>
                        <a:pt x="32003" y="31241"/>
                      </a:lnTo>
                      <a:lnTo>
                        <a:pt x="32765" y="31241"/>
                      </a:lnTo>
                      <a:lnTo>
                        <a:pt x="29717" y="32003"/>
                      </a:lnTo>
                      <a:lnTo>
                        <a:pt x="48962" y="32589"/>
                      </a:lnTo>
                      <a:lnTo>
                        <a:pt x="57921" y="22295"/>
                      </a:lnTo>
                      <a:lnTo>
                        <a:pt x="46481" y="22097"/>
                      </a:lnTo>
                      <a:lnTo>
                        <a:pt x="47243" y="21335"/>
                      </a:lnTo>
                      <a:lnTo>
                        <a:pt x="57921" y="22295"/>
                      </a:lnTo>
                      <a:lnTo>
                        <a:pt x="62312" y="10371"/>
                      </a:lnTo>
                      <a:lnTo>
                        <a:pt x="62483" y="9905"/>
                      </a:lnTo>
                      <a:lnTo>
                        <a:pt x="57911" y="9905"/>
                      </a:lnTo>
                      <a:lnTo>
                        <a:pt x="52577" y="11429"/>
                      </a:lnTo>
                      <a:lnTo>
                        <a:pt x="52577" y="10667"/>
                      </a:lnTo>
                      <a:lnTo>
                        <a:pt x="51053" y="14477"/>
                      </a:lnTo>
                      <a:lnTo>
                        <a:pt x="51815" y="13715"/>
                      </a:lnTo>
                      <a:lnTo>
                        <a:pt x="50291" y="16763"/>
                      </a:lnTo>
                      <a:lnTo>
                        <a:pt x="50291" y="16001"/>
                      </a:lnTo>
                      <a:lnTo>
                        <a:pt x="46628" y="21863"/>
                      </a:lnTo>
                      <a:lnTo>
                        <a:pt x="41909" y="25907"/>
                      </a:lnTo>
                      <a:close/>
                    </a:path>
                    <a:path w="267462" h="239267">
                      <a:moveTo>
                        <a:pt x="19811" y="41909"/>
                      </a:moveTo>
                      <a:lnTo>
                        <a:pt x="23621" y="41909"/>
                      </a:lnTo>
                      <a:lnTo>
                        <a:pt x="24383" y="37337"/>
                      </a:lnTo>
                      <a:lnTo>
                        <a:pt x="23621" y="32765"/>
                      </a:lnTo>
                      <a:lnTo>
                        <a:pt x="22859" y="32765"/>
                      </a:lnTo>
                      <a:lnTo>
                        <a:pt x="19811" y="41909"/>
                      </a:lnTo>
                      <a:close/>
                    </a:path>
                    <a:path w="267462" h="239267">
                      <a:moveTo>
                        <a:pt x="248411" y="198119"/>
                      </a:moveTo>
                      <a:lnTo>
                        <a:pt x="262127" y="67055"/>
                      </a:lnTo>
                      <a:lnTo>
                        <a:pt x="258317" y="66293"/>
                      </a:lnTo>
                      <a:lnTo>
                        <a:pt x="262127" y="67055"/>
                      </a:lnTo>
                      <a:lnTo>
                        <a:pt x="257555" y="61721"/>
                      </a:lnTo>
                      <a:lnTo>
                        <a:pt x="257130" y="65860"/>
                      </a:lnTo>
                      <a:lnTo>
                        <a:pt x="243549" y="198097"/>
                      </a:lnTo>
                      <a:lnTo>
                        <a:pt x="248411" y="198119"/>
                      </a:lnTo>
                      <a:close/>
                    </a:path>
                    <a:path w="267462" h="239267">
                      <a:moveTo>
                        <a:pt x="217169" y="223265"/>
                      </a:moveTo>
                      <a:lnTo>
                        <a:pt x="217169" y="224027"/>
                      </a:lnTo>
                      <a:lnTo>
                        <a:pt x="220833" y="218166"/>
                      </a:lnTo>
                      <a:lnTo>
                        <a:pt x="225551" y="214121"/>
                      </a:lnTo>
                      <a:lnTo>
                        <a:pt x="224789" y="214883"/>
                      </a:lnTo>
                      <a:lnTo>
                        <a:pt x="230123" y="211073"/>
                      </a:lnTo>
                      <a:lnTo>
                        <a:pt x="229361" y="211073"/>
                      </a:lnTo>
                      <a:lnTo>
                        <a:pt x="232409" y="209549"/>
                      </a:lnTo>
                      <a:lnTo>
                        <a:pt x="235457" y="208787"/>
                      </a:lnTo>
                      <a:lnTo>
                        <a:pt x="234695" y="208787"/>
                      </a:lnTo>
                      <a:lnTo>
                        <a:pt x="238505" y="208025"/>
                      </a:lnTo>
                      <a:lnTo>
                        <a:pt x="237743" y="208025"/>
                      </a:lnTo>
                      <a:lnTo>
                        <a:pt x="241553" y="207263"/>
                      </a:lnTo>
                      <a:lnTo>
                        <a:pt x="243839" y="207263"/>
                      </a:lnTo>
                      <a:lnTo>
                        <a:pt x="252221" y="208025"/>
                      </a:lnTo>
                      <a:lnTo>
                        <a:pt x="243077" y="202691"/>
                      </a:lnTo>
                      <a:lnTo>
                        <a:pt x="244601" y="207263"/>
                      </a:lnTo>
                      <a:lnTo>
                        <a:pt x="218405" y="207221"/>
                      </a:lnTo>
                      <a:lnTo>
                        <a:pt x="209604" y="217401"/>
                      </a:lnTo>
                      <a:lnTo>
                        <a:pt x="220979" y="217931"/>
                      </a:lnTo>
                      <a:lnTo>
                        <a:pt x="220217" y="218693"/>
                      </a:lnTo>
                      <a:lnTo>
                        <a:pt x="217169" y="223265"/>
                      </a:lnTo>
                      <a:close/>
                    </a:path>
                  </a:pathLst>
                </a:custGeom>
                <a:solidFill>
                  <a:srgbClr val="000000"/>
                </a:solidFill>
              </p:spPr>
              <p:txBody>
                <a:bodyPr wrap="square" lIns="0" tIns="0" rIns="0" bIns="0" rtlCol="0">
                  <a:noAutofit/>
                </a:bodyPr>
                <a:lstStyle/>
                <a:p>
                  <a:endParaRPr sz="1631"/>
                </a:p>
              </p:txBody>
            </p:sp>
            <p:sp>
              <p:nvSpPr>
                <p:cNvPr id="1608" name="object 1650"/>
                <p:cNvSpPr/>
                <p:nvPr/>
              </p:nvSpPr>
              <p:spPr>
                <a:xfrm>
                  <a:off x="5935103" y="5801867"/>
                  <a:ext cx="564641" cy="209550"/>
                </a:xfrm>
                <a:prstGeom prst="rect">
                  <a:avLst/>
                </a:prstGeom>
                <a:blipFill>
                  <a:blip r:embed="rId35" cstate="print"/>
                  <a:stretch>
                    <a:fillRect/>
                  </a:stretch>
                </a:blipFill>
              </p:spPr>
              <p:txBody>
                <a:bodyPr wrap="square" lIns="0" tIns="0" rIns="0" bIns="0" rtlCol="0">
                  <a:noAutofit/>
                </a:bodyPr>
                <a:lstStyle/>
                <a:p>
                  <a:endParaRPr sz="1631"/>
                </a:p>
              </p:txBody>
            </p:sp>
            <p:sp>
              <p:nvSpPr>
                <p:cNvPr id="1609" name="object 1651"/>
                <p:cNvSpPr/>
                <p:nvPr/>
              </p:nvSpPr>
              <p:spPr>
                <a:xfrm>
                  <a:off x="5930531" y="5797295"/>
                  <a:ext cx="573786" cy="218693"/>
                </a:xfrm>
                <a:custGeom>
                  <a:avLst/>
                  <a:gdLst/>
                  <a:ahLst/>
                  <a:cxnLst/>
                  <a:rect l="l" t="t" r="r" b="b"/>
                  <a:pathLst>
                    <a:path w="573785" h="218693">
                      <a:moveTo>
                        <a:pt x="563439" y="66612"/>
                      </a:moveTo>
                      <a:lnTo>
                        <a:pt x="548339" y="208272"/>
                      </a:lnTo>
                      <a:lnTo>
                        <a:pt x="553211" y="208787"/>
                      </a:lnTo>
                      <a:lnTo>
                        <a:pt x="547877" y="212597"/>
                      </a:lnTo>
                      <a:lnTo>
                        <a:pt x="548339" y="208272"/>
                      </a:lnTo>
                      <a:lnTo>
                        <a:pt x="10425" y="151334"/>
                      </a:lnTo>
                      <a:lnTo>
                        <a:pt x="25447" y="10415"/>
                      </a:lnTo>
                      <a:lnTo>
                        <a:pt x="20573" y="9906"/>
                      </a:lnTo>
                      <a:lnTo>
                        <a:pt x="25907" y="6095"/>
                      </a:lnTo>
                      <a:lnTo>
                        <a:pt x="25447" y="10415"/>
                      </a:lnTo>
                      <a:lnTo>
                        <a:pt x="563439" y="66612"/>
                      </a:lnTo>
                      <a:lnTo>
                        <a:pt x="567690" y="67055"/>
                      </a:lnTo>
                      <a:lnTo>
                        <a:pt x="563879" y="62483"/>
                      </a:lnTo>
                      <a:lnTo>
                        <a:pt x="573785" y="58673"/>
                      </a:lnTo>
                      <a:lnTo>
                        <a:pt x="16763" y="0"/>
                      </a:lnTo>
                      <a:lnTo>
                        <a:pt x="0" y="160020"/>
                      </a:lnTo>
                      <a:lnTo>
                        <a:pt x="6095" y="150876"/>
                      </a:lnTo>
                      <a:lnTo>
                        <a:pt x="9905" y="156210"/>
                      </a:lnTo>
                      <a:lnTo>
                        <a:pt x="0" y="160020"/>
                      </a:lnTo>
                      <a:lnTo>
                        <a:pt x="557021" y="218693"/>
                      </a:lnTo>
                      <a:lnTo>
                        <a:pt x="567690" y="67055"/>
                      </a:lnTo>
                      <a:lnTo>
                        <a:pt x="563439" y="66612"/>
                      </a:lnTo>
                      <a:close/>
                    </a:path>
                    <a:path w="573785" h="218693">
                      <a:moveTo>
                        <a:pt x="567690" y="67055"/>
                      </a:moveTo>
                      <a:lnTo>
                        <a:pt x="557021" y="218693"/>
                      </a:lnTo>
                      <a:lnTo>
                        <a:pt x="573785" y="58673"/>
                      </a:lnTo>
                      <a:lnTo>
                        <a:pt x="563879" y="62483"/>
                      </a:lnTo>
                      <a:lnTo>
                        <a:pt x="567690" y="67055"/>
                      </a:lnTo>
                      <a:close/>
                    </a:path>
                    <a:path w="573785" h="218693">
                      <a:moveTo>
                        <a:pt x="25447" y="10415"/>
                      </a:moveTo>
                      <a:lnTo>
                        <a:pt x="25907" y="6095"/>
                      </a:lnTo>
                      <a:lnTo>
                        <a:pt x="20573" y="9906"/>
                      </a:lnTo>
                      <a:lnTo>
                        <a:pt x="25447" y="10415"/>
                      </a:lnTo>
                      <a:close/>
                    </a:path>
                    <a:path w="573785" h="218693">
                      <a:moveTo>
                        <a:pt x="6095" y="150876"/>
                      </a:moveTo>
                      <a:lnTo>
                        <a:pt x="0" y="160020"/>
                      </a:lnTo>
                      <a:lnTo>
                        <a:pt x="9905" y="156210"/>
                      </a:lnTo>
                      <a:lnTo>
                        <a:pt x="6095" y="150876"/>
                      </a:lnTo>
                      <a:close/>
                    </a:path>
                    <a:path w="573785" h="218693">
                      <a:moveTo>
                        <a:pt x="547877" y="212597"/>
                      </a:moveTo>
                      <a:lnTo>
                        <a:pt x="553211" y="208787"/>
                      </a:lnTo>
                      <a:lnTo>
                        <a:pt x="548339" y="208272"/>
                      </a:lnTo>
                      <a:lnTo>
                        <a:pt x="547877" y="212597"/>
                      </a:lnTo>
                      <a:close/>
                    </a:path>
                  </a:pathLst>
                </a:custGeom>
                <a:solidFill>
                  <a:srgbClr val="000000"/>
                </a:solidFill>
              </p:spPr>
              <p:txBody>
                <a:bodyPr wrap="square" lIns="0" tIns="0" rIns="0" bIns="0" rtlCol="0">
                  <a:noAutofit/>
                </a:bodyPr>
                <a:lstStyle/>
                <a:p>
                  <a:endParaRPr sz="1631"/>
                </a:p>
              </p:txBody>
            </p:sp>
            <p:sp>
              <p:nvSpPr>
                <p:cNvPr id="1610" name="object 1652"/>
                <p:cNvSpPr/>
                <p:nvPr/>
              </p:nvSpPr>
              <p:spPr>
                <a:xfrm>
                  <a:off x="5823089" y="5679948"/>
                  <a:ext cx="119634" cy="223265"/>
                </a:xfrm>
                <a:prstGeom prst="rect">
                  <a:avLst/>
                </a:prstGeom>
                <a:blipFill>
                  <a:blip r:embed="rId36" cstate="print"/>
                  <a:stretch>
                    <a:fillRect/>
                  </a:stretch>
                </a:blipFill>
              </p:spPr>
              <p:txBody>
                <a:bodyPr wrap="square" lIns="0" tIns="0" rIns="0" bIns="0" rtlCol="0">
                  <a:noAutofit/>
                </a:bodyPr>
                <a:lstStyle/>
                <a:p>
                  <a:endParaRPr sz="1631"/>
                </a:p>
              </p:txBody>
            </p:sp>
            <p:sp>
              <p:nvSpPr>
                <p:cNvPr id="1611" name="object 1653"/>
                <p:cNvSpPr/>
                <p:nvPr/>
              </p:nvSpPr>
              <p:spPr>
                <a:xfrm>
                  <a:off x="5819394" y="5676137"/>
                  <a:ext cx="127139" cy="230886"/>
                </a:xfrm>
                <a:custGeom>
                  <a:avLst/>
                  <a:gdLst/>
                  <a:ahLst/>
                  <a:cxnLst/>
                  <a:rect l="l" t="t" r="r" b="b"/>
                  <a:pathLst>
                    <a:path w="127139" h="230886">
                      <a:moveTo>
                        <a:pt x="111899" y="165353"/>
                      </a:moveTo>
                      <a:lnTo>
                        <a:pt x="101231" y="162305"/>
                      </a:lnTo>
                      <a:lnTo>
                        <a:pt x="101993" y="162305"/>
                      </a:lnTo>
                      <a:lnTo>
                        <a:pt x="96659" y="160019"/>
                      </a:lnTo>
                      <a:lnTo>
                        <a:pt x="92087" y="156971"/>
                      </a:lnTo>
                      <a:lnTo>
                        <a:pt x="92087" y="157733"/>
                      </a:lnTo>
                      <a:lnTo>
                        <a:pt x="87515" y="154685"/>
                      </a:lnTo>
                      <a:lnTo>
                        <a:pt x="88277" y="154685"/>
                      </a:lnTo>
                      <a:lnTo>
                        <a:pt x="84467" y="151637"/>
                      </a:lnTo>
                      <a:lnTo>
                        <a:pt x="72108" y="152429"/>
                      </a:lnTo>
                      <a:lnTo>
                        <a:pt x="80251" y="160557"/>
                      </a:lnTo>
                      <a:lnTo>
                        <a:pt x="90359" y="167273"/>
                      </a:lnTo>
                      <a:lnTo>
                        <a:pt x="102432" y="172275"/>
                      </a:lnTo>
                      <a:lnTo>
                        <a:pt x="117995" y="170687"/>
                      </a:lnTo>
                      <a:lnTo>
                        <a:pt x="127139" y="166115"/>
                      </a:lnTo>
                      <a:lnTo>
                        <a:pt x="117233" y="166115"/>
                      </a:lnTo>
                      <a:lnTo>
                        <a:pt x="111137" y="165353"/>
                      </a:lnTo>
                      <a:lnTo>
                        <a:pt x="111899" y="165353"/>
                      </a:lnTo>
                      <a:close/>
                    </a:path>
                    <a:path w="127139" h="230886">
                      <a:moveTo>
                        <a:pt x="127139" y="0"/>
                      </a:moveTo>
                      <a:lnTo>
                        <a:pt x="122567" y="9143"/>
                      </a:lnTo>
                      <a:lnTo>
                        <a:pt x="127139" y="64769"/>
                      </a:lnTo>
                      <a:lnTo>
                        <a:pt x="127139" y="0"/>
                      </a:lnTo>
                      <a:close/>
                    </a:path>
                    <a:path w="127139" h="230886">
                      <a:moveTo>
                        <a:pt x="122567" y="55625"/>
                      </a:moveTo>
                      <a:lnTo>
                        <a:pt x="117995" y="9715"/>
                      </a:lnTo>
                      <a:lnTo>
                        <a:pt x="117995" y="55625"/>
                      </a:lnTo>
                      <a:lnTo>
                        <a:pt x="122567" y="55625"/>
                      </a:lnTo>
                      <a:close/>
                    </a:path>
                    <a:path w="127139" h="230886">
                      <a:moveTo>
                        <a:pt x="116471" y="0"/>
                      </a:moveTo>
                      <a:lnTo>
                        <a:pt x="94309" y="3549"/>
                      </a:lnTo>
                      <a:lnTo>
                        <a:pt x="117995" y="4571"/>
                      </a:lnTo>
                      <a:lnTo>
                        <a:pt x="117995" y="9715"/>
                      </a:lnTo>
                      <a:lnTo>
                        <a:pt x="122567" y="55625"/>
                      </a:lnTo>
                      <a:lnTo>
                        <a:pt x="116471" y="55625"/>
                      </a:lnTo>
                      <a:lnTo>
                        <a:pt x="111776" y="56354"/>
                      </a:lnTo>
                      <a:lnTo>
                        <a:pt x="117995" y="60197"/>
                      </a:lnTo>
                      <a:lnTo>
                        <a:pt x="127139" y="64769"/>
                      </a:lnTo>
                      <a:lnTo>
                        <a:pt x="122567" y="9143"/>
                      </a:lnTo>
                      <a:lnTo>
                        <a:pt x="127139" y="0"/>
                      </a:lnTo>
                      <a:lnTo>
                        <a:pt x="116471" y="0"/>
                      </a:lnTo>
                      <a:close/>
                    </a:path>
                    <a:path w="127139" h="230886">
                      <a:moveTo>
                        <a:pt x="116471" y="9905"/>
                      </a:moveTo>
                      <a:lnTo>
                        <a:pt x="117995" y="9715"/>
                      </a:lnTo>
                      <a:lnTo>
                        <a:pt x="117995" y="4571"/>
                      </a:lnTo>
                      <a:lnTo>
                        <a:pt x="94309" y="3549"/>
                      </a:lnTo>
                      <a:lnTo>
                        <a:pt x="74487" y="9628"/>
                      </a:lnTo>
                      <a:lnTo>
                        <a:pt x="57003" y="17956"/>
                      </a:lnTo>
                      <a:lnTo>
                        <a:pt x="41856" y="28251"/>
                      </a:lnTo>
                      <a:lnTo>
                        <a:pt x="29046" y="40231"/>
                      </a:lnTo>
                      <a:lnTo>
                        <a:pt x="18571" y="53616"/>
                      </a:lnTo>
                      <a:lnTo>
                        <a:pt x="10430" y="68124"/>
                      </a:lnTo>
                      <a:lnTo>
                        <a:pt x="4622" y="83473"/>
                      </a:lnTo>
                      <a:lnTo>
                        <a:pt x="1145" y="99383"/>
                      </a:lnTo>
                      <a:lnTo>
                        <a:pt x="9791" y="104393"/>
                      </a:lnTo>
                      <a:lnTo>
                        <a:pt x="0" y="115571"/>
                      </a:lnTo>
                      <a:lnTo>
                        <a:pt x="9029" y="115061"/>
                      </a:lnTo>
                      <a:lnTo>
                        <a:pt x="9029" y="115823"/>
                      </a:lnTo>
                      <a:lnTo>
                        <a:pt x="1183" y="131757"/>
                      </a:lnTo>
                      <a:lnTo>
                        <a:pt x="4695" y="147659"/>
                      </a:lnTo>
                      <a:lnTo>
                        <a:pt x="10534" y="162995"/>
                      </a:lnTo>
                      <a:lnTo>
                        <a:pt x="18699" y="177485"/>
                      </a:lnTo>
                      <a:lnTo>
                        <a:pt x="29189" y="190847"/>
                      </a:lnTo>
                      <a:lnTo>
                        <a:pt x="42002" y="202799"/>
                      </a:lnTo>
                      <a:lnTo>
                        <a:pt x="57139" y="213060"/>
                      </a:lnTo>
                      <a:lnTo>
                        <a:pt x="74596" y="221349"/>
                      </a:lnTo>
                      <a:lnTo>
                        <a:pt x="116471" y="221741"/>
                      </a:lnTo>
                      <a:lnTo>
                        <a:pt x="117233" y="221741"/>
                      </a:lnTo>
                      <a:lnTo>
                        <a:pt x="111137" y="220979"/>
                      </a:lnTo>
                      <a:lnTo>
                        <a:pt x="107644" y="220606"/>
                      </a:lnTo>
                      <a:lnTo>
                        <a:pt x="95231" y="218311"/>
                      </a:lnTo>
                      <a:lnTo>
                        <a:pt x="82201" y="214536"/>
                      </a:lnTo>
                      <a:lnTo>
                        <a:pt x="69811" y="209508"/>
                      </a:lnTo>
                      <a:lnTo>
                        <a:pt x="59321" y="203454"/>
                      </a:lnTo>
                      <a:lnTo>
                        <a:pt x="50177" y="197358"/>
                      </a:lnTo>
                      <a:lnTo>
                        <a:pt x="50939" y="197358"/>
                      </a:lnTo>
                      <a:lnTo>
                        <a:pt x="42557" y="190499"/>
                      </a:lnTo>
                      <a:lnTo>
                        <a:pt x="34937" y="182879"/>
                      </a:lnTo>
                      <a:lnTo>
                        <a:pt x="28841" y="174497"/>
                      </a:lnTo>
                      <a:lnTo>
                        <a:pt x="22745" y="165353"/>
                      </a:lnTo>
                      <a:lnTo>
                        <a:pt x="22745" y="166115"/>
                      </a:lnTo>
                      <a:lnTo>
                        <a:pt x="18173" y="156209"/>
                      </a:lnTo>
                      <a:lnTo>
                        <a:pt x="18173" y="156971"/>
                      </a:lnTo>
                      <a:lnTo>
                        <a:pt x="14363" y="146303"/>
                      </a:lnTo>
                      <a:lnTo>
                        <a:pt x="14363" y="147065"/>
                      </a:lnTo>
                      <a:lnTo>
                        <a:pt x="11315" y="136397"/>
                      </a:lnTo>
                      <a:lnTo>
                        <a:pt x="11315" y="137159"/>
                      </a:lnTo>
                      <a:lnTo>
                        <a:pt x="9791" y="126491"/>
                      </a:lnTo>
                      <a:lnTo>
                        <a:pt x="9791" y="121157"/>
                      </a:lnTo>
                      <a:lnTo>
                        <a:pt x="9077" y="115442"/>
                      </a:lnTo>
                      <a:lnTo>
                        <a:pt x="9791" y="109727"/>
                      </a:lnTo>
                      <a:lnTo>
                        <a:pt x="9791" y="105155"/>
                      </a:lnTo>
                      <a:lnTo>
                        <a:pt x="10553" y="99059"/>
                      </a:lnTo>
                      <a:lnTo>
                        <a:pt x="10553" y="99821"/>
                      </a:lnTo>
                      <a:lnTo>
                        <a:pt x="11315" y="93725"/>
                      </a:lnTo>
                      <a:lnTo>
                        <a:pt x="11315" y="94487"/>
                      </a:lnTo>
                      <a:lnTo>
                        <a:pt x="14363" y="83819"/>
                      </a:lnTo>
                      <a:lnTo>
                        <a:pt x="14363" y="84581"/>
                      </a:lnTo>
                      <a:lnTo>
                        <a:pt x="18173" y="73913"/>
                      </a:lnTo>
                      <a:lnTo>
                        <a:pt x="18173" y="74675"/>
                      </a:lnTo>
                      <a:lnTo>
                        <a:pt x="22745" y="64769"/>
                      </a:lnTo>
                      <a:lnTo>
                        <a:pt x="22745" y="65531"/>
                      </a:lnTo>
                      <a:lnTo>
                        <a:pt x="28841" y="56387"/>
                      </a:lnTo>
                      <a:lnTo>
                        <a:pt x="34937" y="48005"/>
                      </a:lnTo>
                      <a:lnTo>
                        <a:pt x="42557" y="40385"/>
                      </a:lnTo>
                      <a:lnTo>
                        <a:pt x="42557" y="41147"/>
                      </a:lnTo>
                      <a:lnTo>
                        <a:pt x="50939" y="33527"/>
                      </a:lnTo>
                      <a:lnTo>
                        <a:pt x="50177" y="33527"/>
                      </a:lnTo>
                      <a:lnTo>
                        <a:pt x="59321" y="27431"/>
                      </a:lnTo>
                      <a:lnTo>
                        <a:pt x="68465" y="22097"/>
                      </a:lnTo>
                      <a:lnTo>
                        <a:pt x="78371" y="17525"/>
                      </a:lnTo>
                      <a:lnTo>
                        <a:pt x="78371" y="18287"/>
                      </a:lnTo>
                      <a:lnTo>
                        <a:pt x="89039" y="14477"/>
                      </a:lnTo>
                      <a:lnTo>
                        <a:pt x="99707" y="11429"/>
                      </a:lnTo>
                      <a:lnTo>
                        <a:pt x="111137" y="9905"/>
                      </a:lnTo>
                      <a:lnTo>
                        <a:pt x="116471" y="9905"/>
                      </a:lnTo>
                      <a:close/>
                    </a:path>
                    <a:path w="127139" h="230886">
                      <a:moveTo>
                        <a:pt x="84121" y="151222"/>
                      </a:moveTo>
                      <a:lnTo>
                        <a:pt x="80657" y="147065"/>
                      </a:lnTo>
                      <a:lnTo>
                        <a:pt x="80657" y="147827"/>
                      </a:lnTo>
                      <a:lnTo>
                        <a:pt x="83705" y="150875"/>
                      </a:lnTo>
                      <a:lnTo>
                        <a:pt x="84121" y="151222"/>
                      </a:lnTo>
                      <a:close/>
                    </a:path>
                    <a:path w="127139" h="230886">
                      <a:moveTo>
                        <a:pt x="127139" y="230886"/>
                      </a:moveTo>
                      <a:lnTo>
                        <a:pt x="127139" y="166115"/>
                      </a:lnTo>
                      <a:lnTo>
                        <a:pt x="117995" y="170687"/>
                      </a:lnTo>
                      <a:lnTo>
                        <a:pt x="102432" y="172275"/>
                      </a:lnTo>
                      <a:lnTo>
                        <a:pt x="116471" y="175259"/>
                      </a:lnTo>
                      <a:lnTo>
                        <a:pt x="117995" y="175450"/>
                      </a:lnTo>
                      <a:lnTo>
                        <a:pt x="117995" y="221742"/>
                      </a:lnTo>
                      <a:lnTo>
                        <a:pt x="122567" y="176021"/>
                      </a:lnTo>
                      <a:lnTo>
                        <a:pt x="127139" y="230886"/>
                      </a:lnTo>
                      <a:close/>
                    </a:path>
                    <a:path w="127139" h="230886">
                      <a:moveTo>
                        <a:pt x="94374" y="227385"/>
                      </a:moveTo>
                      <a:lnTo>
                        <a:pt x="116471" y="230886"/>
                      </a:lnTo>
                      <a:lnTo>
                        <a:pt x="127139" y="230886"/>
                      </a:lnTo>
                      <a:lnTo>
                        <a:pt x="117995" y="226313"/>
                      </a:lnTo>
                      <a:lnTo>
                        <a:pt x="117995" y="221742"/>
                      </a:lnTo>
                      <a:lnTo>
                        <a:pt x="116471" y="221741"/>
                      </a:lnTo>
                      <a:lnTo>
                        <a:pt x="74596" y="221349"/>
                      </a:lnTo>
                      <a:lnTo>
                        <a:pt x="94374" y="227385"/>
                      </a:lnTo>
                      <a:close/>
                    </a:path>
                    <a:path w="127139" h="230886">
                      <a:moveTo>
                        <a:pt x="122567" y="221741"/>
                      </a:moveTo>
                      <a:lnTo>
                        <a:pt x="117995" y="226313"/>
                      </a:lnTo>
                      <a:lnTo>
                        <a:pt x="127139" y="230886"/>
                      </a:lnTo>
                      <a:lnTo>
                        <a:pt x="122567" y="176021"/>
                      </a:lnTo>
                      <a:lnTo>
                        <a:pt x="117995" y="221742"/>
                      </a:lnTo>
                      <a:lnTo>
                        <a:pt x="117995" y="226313"/>
                      </a:lnTo>
                      <a:lnTo>
                        <a:pt x="122567" y="221741"/>
                      </a:lnTo>
                      <a:close/>
                    </a:path>
                    <a:path w="127139" h="230886">
                      <a:moveTo>
                        <a:pt x="9029" y="115823"/>
                      </a:moveTo>
                      <a:lnTo>
                        <a:pt x="9029" y="115061"/>
                      </a:lnTo>
                      <a:lnTo>
                        <a:pt x="0" y="115571"/>
                      </a:lnTo>
                      <a:lnTo>
                        <a:pt x="1183" y="131757"/>
                      </a:lnTo>
                      <a:lnTo>
                        <a:pt x="9029" y="115823"/>
                      </a:lnTo>
                      <a:close/>
                    </a:path>
                    <a:path w="127139" h="230886">
                      <a:moveTo>
                        <a:pt x="75323" y="139445"/>
                      </a:moveTo>
                      <a:lnTo>
                        <a:pt x="72275" y="134873"/>
                      </a:lnTo>
                      <a:lnTo>
                        <a:pt x="73037" y="135635"/>
                      </a:lnTo>
                      <a:lnTo>
                        <a:pt x="70751" y="130301"/>
                      </a:lnTo>
                      <a:lnTo>
                        <a:pt x="69227" y="125729"/>
                      </a:lnTo>
                      <a:lnTo>
                        <a:pt x="68465" y="121157"/>
                      </a:lnTo>
                      <a:lnTo>
                        <a:pt x="69227" y="125729"/>
                      </a:lnTo>
                      <a:lnTo>
                        <a:pt x="68465" y="120395"/>
                      </a:lnTo>
                      <a:lnTo>
                        <a:pt x="68465" y="110489"/>
                      </a:lnTo>
                      <a:lnTo>
                        <a:pt x="69227" y="105155"/>
                      </a:lnTo>
                      <a:lnTo>
                        <a:pt x="68465" y="109727"/>
                      </a:lnTo>
                      <a:lnTo>
                        <a:pt x="69227" y="105155"/>
                      </a:lnTo>
                      <a:lnTo>
                        <a:pt x="69227" y="105917"/>
                      </a:lnTo>
                      <a:lnTo>
                        <a:pt x="70751" y="100583"/>
                      </a:lnTo>
                      <a:lnTo>
                        <a:pt x="73037" y="95249"/>
                      </a:lnTo>
                      <a:lnTo>
                        <a:pt x="72275" y="96011"/>
                      </a:lnTo>
                      <a:lnTo>
                        <a:pt x="75323" y="91439"/>
                      </a:lnTo>
                      <a:lnTo>
                        <a:pt x="74561" y="91439"/>
                      </a:lnTo>
                      <a:lnTo>
                        <a:pt x="77609" y="86867"/>
                      </a:lnTo>
                      <a:lnTo>
                        <a:pt x="77609" y="87629"/>
                      </a:lnTo>
                      <a:lnTo>
                        <a:pt x="80657" y="83057"/>
                      </a:lnTo>
                      <a:lnTo>
                        <a:pt x="80657" y="83819"/>
                      </a:lnTo>
                      <a:lnTo>
                        <a:pt x="84467" y="80009"/>
                      </a:lnTo>
                      <a:lnTo>
                        <a:pt x="83705" y="80009"/>
                      </a:lnTo>
                      <a:lnTo>
                        <a:pt x="88277" y="76199"/>
                      </a:lnTo>
                      <a:lnTo>
                        <a:pt x="88277" y="76961"/>
                      </a:lnTo>
                      <a:lnTo>
                        <a:pt x="92087" y="73151"/>
                      </a:lnTo>
                      <a:lnTo>
                        <a:pt x="92087" y="73913"/>
                      </a:lnTo>
                      <a:lnTo>
                        <a:pt x="96659" y="70865"/>
                      </a:lnTo>
                      <a:lnTo>
                        <a:pt x="101993" y="68579"/>
                      </a:lnTo>
                      <a:lnTo>
                        <a:pt x="101231" y="68579"/>
                      </a:lnTo>
                      <a:lnTo>
                        <a:pt x="111899" y="65531"/>
                      </a:lnTo>
                      <a:lnTo>
                        <a:pt x="111137" y="66293"/>
                      </a:lnTo>
                      <a:lnTo>
                        <a:pt x="117233" y="64769"/>
                      </a:lnTo>
                      <a:lnTo>
                        <a:pt x="127139" y="64769"/>
                      </a:lnTo>
                      <a:lnTo>
                        <a:pt x="117995" y="60197"/>
                      </a:lnTo>
                      <a:lnTo>
                        <a:pt x="111776" y="56354"/>
                      </a:lnTo>
                      <a:lnTo>
                        <a:pt x="98403" y="60046"/>
                      </a:lnTo>
                      <a:lnTo>
                        <a:pt x="86979" y="65654"/>
                      </a:lnTo>
                      <a:lnTo>
                        <a:pt x="77506" y="72876"/>
                      </a:lnTo>
                      <a:lnTo>
                        <a:pt x="69985" y="81409"/>
                      </a:lnTo>
                      <a:lnTo>
                        <a:pt x="64418" y="90950"/>
                      </a:lnTo>
                      <a:lnTo>
                        <a:pt x="60805" y="101197"/>
                      </a:lnTo>
                      <a:lnTo>
                        <a:pt x="59148" y="111847"/>
                      </a:lnTo>
                      <a:lnTo>
                        <a:pt x="59449" y="122598"/>
                      </a:lnTo>
                      <a:lnTo>
                        <a:pt x="61708" y="133147"/>
                      </a:lnTo>
                      <a:lnTo>
                        <a:pt x="65927" y="143191"/>
                      </a:lnTo>
                      <a:lnTo>
                        <a:pt x="72108" y="152429"/>
                      </a:lnTo>
                      <a:lnTo>
                        <a:pt x="84467" y="151637"/>
                      </a:lnTo>
                      <a:lnTo>
                        <a:pt x="88277" y="154685"/>
                      </a:lnTo>
                      <a:lnTo>
                        <a:pt x="84121" y="151222"/>
                      </a:lnTo>
                      <a:lnTo>
                        <a:pt x="83705" y="150875"/>
                      </a:lnTo>
                      <a:lnTo>
                        <a:pt x="80657" y="147827"/>
                      </a:lnTo>
                      <a:lnTo>
                        <a:pt x="77609" y="143255"/>
                      </a:lnTo>
                      <a:lnTo>
                        <a:pt x="77609" y="144017"/>
                      </a:lnTo>
                      <a:lnTo>
                        <a:pt x="74561" y="139445"/>
                      </a:lnTo>
                      <a:lnTo>
                        <a:pt x="75323" y="139445"/>
                      </a:lnTo>
                      <a:close/>
                    </a:path>
                    <a:path w="127139" h="230886">
                      <a:moveTo>
                        <a:pt x="0" y="115571"/>
                      </a:moveTo>
                      <a:lnTo>
                        <a:pt x="9791" y="104393"/>
                      </a:lnTo>
                      <a:lnTo>
                        <a:pt x="1145" y="99383"/>
                      </a:lnTo>
                      <a:lnTo>
                        <a:pt x="0" y="115571"/>
                      </a:lnTo>
                      <a:close/>
                    </a:path>
                  </a:pathLst>
                </a:custGeom>
                <a:solidFill>
                  <a:srgbClr val="000000"/>
                </a:solidFill>
              </p:spPr>
              <p:txBody>
                <a:bodyPr wrap="square" lIns="0" tIns="0" rIns="0" bIns="0" rtlCol="0">
                  <a:noAutofit/>
                </a:bodyPr>
                <a:lstStyle/>
                <a:p>
                  <a:endParaRPr sz="1631"/>
                </a:p>
              </p:txBody>
            </p:sp>
            <p:sp>
              <p:nvSpPr>
                <p:cNvPr id="1612" name="object 1654"/>
                <p:cNvSpPr/>
                <p:nvPr/>
              </p:nvSpPr>
              <p:spPr>
                <a:xfrm>
                  <a:off x="5719457" y="5599176"/>
                  <a:ext cx="288798" cy="125730"/>
                </a:xfrm>
                <a:prstGeom prst="rect">
                  <a:avLst/>
                </a:prstGeom>
                <a:blipFill>
                  <a:blip r:embed="rId37" cstate="print"/>
                  <a:stretch>
                    <a:fillRect/>
                  </a:stretch>
                </a:blipFill>
              </p:spPr>
              <p:txBody>
                <a:bodyPr wrap="square" lIns="0" tIns="0" rIns="0" bIns="0" rtlCol="0">
                  <a:noAutofit/>
                </a:bodyPr>
                <a:lstStyle/>
                <a:p>
                  <a:endParaRPr sz="1631"/>
                </a:p>
              </p:txBody>
            </p:sp>
            <p:sp>
              <p:nvSpPr>
                <p:cNvPr id="1613" name="object 1655"/>
                <p:cNvSpPr/>
                <p:nvPr/>
              </p:nvSpPr>
              <p:spPr>
                <a:xfrm>
                  <a:off x="5726315" y="5595365"/>
                  <a:ext cx="284988" cy="132587"/>
                </a:xfrm>
                <a:custGeom>
                  <a:avLst/>
                  <a:gdLst/>
                  <a:ahLst/>
                  <a:cxnLst/>
                  <a:rect l="l" t="t" r="r" b="b"/>
                  <a:pathLst>
                    <a:path w="284988" h="132587">
                      <a:moveTo>
                        <a:pt x="0" y="5334"/>
                      </a:moveTo>
                      <a:lnTo>
                        <a:pt x="275081" y="5334"/>
                      </a:lnTo>
                      <a:lnTo>
                        <a:pt x="280415" y="9906"/>
                      </a:lnTo>
                      <a:lnTo>
                        <a:pt x="280415" y="122682"/>
                      </a:lnTo>
                      <a:lnTo>
                        <a:pt x="284988" y="132587"/>
                      </a:lnTo>
                      <a:lnTo>
                        <a:pt x="284988" y="0"/>
                      </a:lnTo>
                      <a:lnTo>
                        <a:pt x="0" y="5334"/>
                      </a:lnTo>
                      <a:close/>
                    </a:path>
                  </a:pathLst>
                </a:custGeom>
                <a:solidFill>
                  <a:srgbClr val="000000"/>
                </a:solidFill>
              </p:spPr>
              <p:txBody>
                <a:bodyPr wrap="square" lIns="0" tIns="0" rIns="0" bIns="0" rtlCol="0">
                  <a:noAutofit/>
                </a:bodyPr>
                <a:lstStyle/>
                <a:p>
                  <a:endParaRPr sz="1631"/>
                </a:p>
              </p:txBody>
            </p:sp>
            <p:sp>
              <p:nvSpPr>
                <p:cNvPr id="1614" name="object 1656"/>
                <p:cNvSpPr/>
                <p:nvPr/>
              </p:nvSpPr>
              <p:spPr>
                <a:xfrm>
                  <a:off x="5716409" y="5595365"/>
                  <a:ext cx="294894" cy="132588"/>
                </a:xfrm>
                <a:custGeom>
                  <a:avLst/>
                  <a:gdLst/>
                  <a:ahLst/>
                  <a:cxnLst/>
                  <a:rect l="l" t="t" r="r" b="b"/>
                  <a:pathLst>
                    <a:path w="294894" h="132588">
                      <a:moveTo>
                        <a:pt x="0" y="132588"/>
                      </a:moveTo>
                      <a:lnTo>
                        <a:pt x="294894" y="132587"/>
                      </a:lnTo>
                      <a:lnTo>
                        <a:pt x="290322" y="122682"/>
                      </a:lnTo>
                      <a:lnTo>
                        <a:pt x="290322" y="9906"/>
                      </a:lnTo>
                      <a:lnTo>
                        <a:pt x="284988" y="5334"/>
                      </a:lnTo>
                      <a:lnTo>
                        <a:pt x="9906" y="5334"/>
                      </a:lnTo>
                      <a:lnTo>
                        <a:pt x="294894" y="0"/>
                      </a:lnTo>
                      <a:lnTo>
                        <a:pt x="0" y="0"/>
                      </a:lnTo>
                      <a:lnTo>
                        <a:pt x="0" y="132588"/>
                      </a:lnTo>
                      <a:lnTo>
                        <a:pt x="4572" y="9906"/>
                      </a:lnTo>
                      <a:lnTo>
                        <a:pt x="284987" y="9905"/>
                      </a:lnTo>
                      <a:lnTo>
                        <a:pt x="284988" y="128016"/>
                      </a:lnTo>
                      <a:lnTo>
                        <a:pt x="9906" y="128016"/>
                      </a:lnTo>
                      <a:lnTo>
                        <a:pt x="4572" y="122682"/>
                      </a:lnTo>
                      <a:lnTo>
                        <a:pt x="0" y="132588"/>
                      </a:lnTo>
                      <a:close/>
                    </a:path>
                  </a:pathLst>
                </a:custGeom>
                <a:solidFill>
                  <a:srgbClr val="000000"/>
                </a:solidFill>
              </p:spPr>
              <p:txBody>
                <a:bodyPr wrap="square" lIns="0" tIns="0" rIns="0" bIns="0" rtlCol="0">
                  <a:noAutofit/>
                </a:bodyPr>
                <a:lstStyle/>
                <a:p>
                  <a:endParaRPr sz="1631"/>
                </a:p>
              </p:txBody>
            </p:sp>
            <p:sp>
              <p:nvSpPr>
                <p:cNvPr id="1615" name="object 1657"/>
                <p:cNvSpPr/>
                <p:nvPr/>
              </p:nvSpPr>
              <p:spPr>
                <a:xfrm>
                  <a:off x="5716409" y="5605271"/>
                  <a:ext cx="284988" cy="122682"/>
                </a:xfrm>
                <a:custGeom>
                  <a:avLst/>
                  <a:gdLst/>
                  <a:ahLst/>
                  <a:cxnLst/>
                  <a:rect l="l" t="t" r="r" b="b"/>
                  <a:pathLst>
                    <a:path w="284988" h="122682">
                      <a:moveTo>
                        <a:pt x="284988" y="118110"/>
                      </a:moveTo>
                      <a:lnTo>
                        <a:pt x="284987" y="112775"/>
                      </a:lnTo>
                      <a:lnTo>
                        <a:pt x="9905" y="112775"/>
                      </a:lnTo>
                      <a:lnTo>
                        <a:pt x="9905" y="0"/>
                      </a:lnTo>
                      <a:lnTo>
                        <a:pt x="4572" y="0"/>
                      </a:lnTo>
                      <a:lnTo>
                        <a:pt x="0" y="122682"/>
                      </a:lnTo>
                      <a:lnTo>
                        <a:pt x="4572" y="112776"/>
                      </a:lnTo>
                      <a:lnTo>
                        <a:pt x="9906" y="118110"/>
                      </a:lnTo>
                      <a:lnTo>
                        <a:pt x="284988" y="118110"/>
                      </a:lnTo>
                      <a:close/>
                    </a:path>
                  </a:pathLst>
                </a:custGeom>
                <a:solidFill>
                  <a:srgbClr val="000000"/>
                </a:solidFill>
              </p:spPr>
              <p:txBody>
                <a:bodyPr wrap="square" lIns="0" tIns="0" rIns="0" bIns="0" rtlCol="0">
                  <a:noAutofit/>
                </a:bodyPr>
                <a:lstStyle/>
                <a:p>
                  <a:endParaRPr sz="1631"/>
                </a:p>
              </p:txBody>
            </p:sp>
            <p:sp>
              <p:nvSpPr>
                <p:cNvPr id="1616" name="object 1658"/>
                <p:cNvSpPr/>
                <p:nvPr/>
              </p:nvSpPr>
              <p:spPr>
                <a:xfrm>
                  <a:off x="5752223" y="5615939"/>
                  <a:ext cx="223265" cy="91440"/>
                </a:xfrm>
                <a:prstGeom prst="rect">
                  <a:avLst/>
                </a:prstGeom>
                <a:blipFill>
                  <a:blip r:embed="rId38" cstate="print"/>
                  <a:stretch>
                    <a:fillRect/>
                  </a:stretch>
                </a:blipFill>
              </p:spPr>
              <p:txBody>
                <a:bodyPr wrap="square" lIns="0" tIns="0" rIns="0" bIns="0" rtlCol="0">
                  <a:noAutofit/>
                </a:bodyPr>
                <a:lstStyle/>
                <a:p>
                  <a:endParaRPr sz="1631"/>
                </a:p>
              </p:txBody>
            </p:sp>
            <p:sp>
              <p:nvSpPr>
                <p:cNvPr id="1617" name="object 1659"/>
                <p:cNvSpPr/>
                <p:nvPr/>
              </p:nvSpPr>
              <p:spPr>
                <a:xfrm>
                  <a:off x="5747651" y="5611368"/>
                  <a:ext cx="233172" cy="100584"/>
                </a:xfrm>
                <a:custGeom>
                  <a:avLst/>
                  <a:gdLst/>
                  <a:ahLst/>
                  <a:cxnLst/>
                  <a:rect l="l" t="t" r="r" b="b"/>
                  <a:pathLst>
                    <a:path w="233172" h="100584">
                      <a:moveTo>
                        <a:pt x="9144" y="4571"/>
                      </a:moveTo>
                      <a:lnTo>
                        <a:pt x="223266" y="4571"/>
                      </a:lnTo>
                      <a:lnTo>
                        <a:pt x="227838" y="9905"/>
                      </a:lnTo>
                      <a:lnTo>
                        <a:pt x="227838" y="91439"/>
                      </a:lnTo>
                      <a:lnTo>
                        <a:pt x="233172" y="100583"/>
                      </a:lnTo>
                      <a:lnTo>
                        <a:pt x="233172" y="0"/>
                      </a:lnTo>
                      <a:lnTo>
                        <a:pt x="9144" y="4571"/>
                      </a:lnTo>
                      <a:close/>
                    </a:path>
                    <a:path w="233172" h="100584">
                      <a:moveTo>
                        <a:pt x="0" y="100583"/>
                      </a:moveTo>
                      <a:lnTo>
                        <a:pt x="233172" y="100583"/>
                      </a:lnTo>
                      <a:lnTo>
                        <a:pt x="227838" y="91439"/>
                      </a:lnTo>
                      <a:lnTo>
                        <a:pt x="227838" y="9905"/>
                      </a:lnTo>
                      <a:lnTo>
                        <a:pt x="223266" y="4571"/>
                      </a:lnTo>
                      <a:lnTo>
                        <a:pt x="9144" y="4571"/>
                      </a:lnTo>
                      <a:lnTo>
                        <a:pt x="233172" y="0"/>
                      </a:lnTo>
                      <a:lnTo>
                        <a:pt x="0" y="0"/>
                      </a:lnTo>
                      <a:lnTo>
                        <a:pt x="0" y="100583"/>
                      </a:lnTo>
                      <a:lnTo>
                        <a:pt x="4572" y="9905"/>
                      </a:lnTo>
                      <a:lnTo>
                        <a:pt x="223266" y="9906"/>
                      </a:lnTo>
                      <a:lnTo>
                        <a:pt x="223266" y="96011"/>
                      </a:lnTo>
                      <a:lnTo>
                        <a:pt x="9144" y="96011"/>
                      </a:lnTo>
                      <a:lnTo>
                        <a:pt x="4572" y="91439"/>
                      </a:lnTo>
                      <a:lnTo>
                        <a:pt x="0" y="100583"/>
                      </a:lnTo>
                      <a:close/>
                    </a:path>
                    <a:path w="233172" h="100584">
                      <a:moveTo>
                        <a:pt x="223266" y="96011"/>
                      </a:moveTo>
                      <a:lnTo>
                        <a:pt x="223265" y="91439"/>
                      </a:lnTo>
                      <a:lnTo>
                        <a:pt x="9144" y="91439"/>
                      </a:lnTo>
                      <a:lnTo>
                        <a:pt x="9144" y="9906"/>
                      </a:lnTo>
                      <a:lnTo>
                        <a:pt x="4572" y="9905"/>
                      </a:lnTo>
                      <a:lnTo>
                        <a:pt x="0" y="100583"/>
                      </a:lnTo>
                      <a:lnTo>
                        <a:pt x="4572" y="91439"/>
                      </a:lnTo>
                      <a:lnTo>
                        <a:pt x="9144" y="96011"/>
                      </a:lnTo>
                      <a:lnTo>
                        <a:pt x="223266" y="96011"/>
                      </a:lnTo>
                      <a:close/>
                    </a:path>
                  </a:pathLst>
                </a:custGeom>
                <a:solidFill>
                  <a:srgbClr val="000000"/>
                </a:solidFill>
              </p:spPr>
              <p:txBody>
                <a:bodyPr wrap="square" lIns="0" tIns="0" rIns="0" bIns="0" rtlCol="0">
                  <a:noAutofit/>
                </a:bodyPr>
                <a:lstStyle/>
                <a:p>
                  <a:endParaRPr sz="1631"/>
                </a:p>
              </p:txBody>
            </p:sp>
            <p:sp>
              <p:nvSpPr>
                <p:cNvPr id="1618" name="object 1660"/>
                <p:cNvSpPr/>
                <p:nvPr/>
              </p:nvSpPr>
              <p:spPr>
                <a:xfrm>
                  <a:off x="5798705" y="5509259"/>
                  <a:ext cx="122682" cy="47244"/>
                </a:xfrm>
                <a:prstGeom prst="rect">
                  <a:avLst/>
                </a:prstGeom>
                <a:blipFill>
                  <a:blip r:embed="rId39" cstate="print"/>
                  <a:stretch>
                    <a:fillRect/>
                  </a:stretch>
                </a:blipFill>
              </p:spPr>
              <p:txBody>
                <a:bodyPr wrap="square" lIns="0" tIns="0" rIns="0" bIns="0" rtlCol="0">
                  <a:noAutofit/>
                </a:bodyPr>
                <a:lstStyle/>
                <a:p>
                  <a:endParaRPr sz="1631"/>
                </a:p>
              </p:txBody>
            </p:sp>
            <p:sp>
              <p:nvSpPr>
                <p:cNvPr id="1619" name="object 1661"/>
                <p:cNvSpPr/>
                <p:nvPr/>
              </p:nvSpPr>
              <p:spPr>
                <a:xfrm>
                  <a:off x="5793371" y="5504687"/>
                  <a:ext cx="133350" cy="56388"/>
                </a:xfrm>
                <a:custGeom>
                  <a:avLst/>
                  <a:gdLst/>
                  <a:ahLst/>
                  <a:cxnLst/>
                  <a:rect l="l" t="t" r="r" b="b"/>
                  <a:pathLst>
                    <a:path w="133350" h="56388">
                      <a:moveTo>
                        <a:pt x="9906" y="4572"/>
                      </a:moveTo>
                      <a:lnTo>
                        <a:pt x="123444" y="4572"/>
                      </a:lnTo>
                      <a:lnTo>
                        <a:pt x="128015" y="9144"/>
                      </a:lnTo>
                      <a:lnTo>
                        <a:pt x="128015" y="47244"/>
                      </a:lnTo>
                      <a:lnTo>
                        <a:pt x="133350" y="56387"/>
                      </a:lnTo>
                      <a:lnTo>
                        <a:pt x="133350" y="0"/>
                      </a:lnTo>
                      <a:lnTo>
                        <a:pt x="9906" y="4572"/>
                      </a:lnTo>
                      <a:close/>
                    </a:path>
                    <a:path w="133350" h="56388">
                      <a:moveTo>
                        <a:pt x="0" y="56388"/>
                      </a:moveTo>
                      <a:lnTo>
                        <a:pt x="133350" y="56387"/>
                      </a:lnTo>
                      <a:lnTo>
                        <a:pt x="128015" y="47244"/>
                      </a:lnTo>
                      <a:lnTo>
                        <a:pt x="128015" y="9144"/>
                      </a:lnTo>
                      <a:lnTo>
                        <a:pt x="123444" y="4572"/>
                      </a:lnTo>
                      <a:lnTo>
                        <a:pt x="9906" y="4572"/>
                      </a:lnTo>
                      <a:lnTo>
                        <a:pt x="133350" y="0"/>
                      </a:lnTo>
                      <a:lnTo>
                        <a:pt x="0" y="0"/>
                      </a:lnTo>
                      <a:lnTo>
                        <a:pt x="0" y="56388"/>
                      </a:lnTo>
                      <a:lnTo>
                        <a:pt x="5334" y="9144"/>
                      </a:lnTo>
                      <a:lnTo>
                        <a:pt x="123443" y="9143"/>
                      </a:lnTo>
                      <a:lnTo>
                        <a:pt x="123444" y="51815"/>
                      </a:lnTo>
                      <a:lnTo>
                        <a:pt x="9906" y="51816"/>
                      </a:lnTo>
                      <a:lnTo>
                        <a:pt x="5334" y="47244"/>
                      </a:lnTo>
                      <a:lnTo>
                        <a:pt x="0" y="56388"/>
                      </a:lnTo>
                      <a:close/>
                    </a:path>
                    <a:path w="133350" h="56388">
                      <a:moveTo>
                        <a:pt x="123444" y="51815"/>
                      </a:moveTo>
                      <a:lnTo>
                        <a:pt x="123443" y="47243"/>
                      </a:lnTo>
                      <a:lnTo>
                        <a:pt x="9905" y="47243"/>
                      </a:lnTo>
                      <a:lnTo>
                        <a:pt x="9905" y="9143"/>
                      </a:lnTo>
                      <a:lnTo>
                        <a:pt x="5334" y="9144"/>
                      </a:lnTo>
                      <a:lnTo>
                        <a:pt x="0" y="56388"/>
                      </a:lnTo>
                      <a:lnTo>
                        <a:pt x="5334" y="47244"/>
                      </a:lnTo>
                      <a:lnTo>
                        <a:pt x="9906" y="51816"/>
                      </a:lnTo>
                      <a:lnTo>
                        <a:pt x="123444" y="51815"/>
                      </a:lnTo>
                      <a:close/>
                    </a:path>
                  </a:pathLst>
                </a:custGeom>
                <a:solidFill>
                  <a:srgbClr val="000000"/>
                </a:solidFill>
              </p:spPr>
              <p:txBody>
                <a:bodyPr wrap="square" lIns="0" tIns="0" rIns="0" bIns="0" rtlCol="0">
                  <a:noAutofit/>
                </a:bodyPr>
                <a:lstStyle/>
                <a:p>
                  <a:endParaRPr sz="1631"/>
                </a:p>
              </p:txBody>
            </p:sp>
            <p:sp>
              <p:nvSpPr>
                <p:cNvPr id="1620" name="object 1662"/>
                <p:cNvSpPr/>
                <p:nvPr/>
              </p:nvSpPr>
              <p:spPr>
                <a:xfrm>
                  <a:off x="5781179" y="5551932"/>
                  <a:ext cx="157734" cy="18287"/>
                </a:xfrm>
                <a:prstGeom prst="rect">
                  <a:avLst/>
                </a:prstGeom>
                <a:blipFill>
                  <a:blip r:embed="rId40" cstate="print"/>
                  <a:stretch>
                    <a:fillRect/>
                  </a:stretch>
                </a:blipFill>
              </p:spPr>
              <p:txBody>
                <a:bodyPr wrap="square" lIns="0" tIns="0" rIns="0" bIns="0" rtlCol="0">
                  <a:noAutofit/>
                </a:bodyPr>
                <a:lstStyle/>
                <a:p>
                  <a:endParaRPr sz="1631"/>
                </a:p>
              </p:txBody>
            </p:sp>
            <p:sp>
              <p:nvSpPr>
                <p:cNvPr id="1621" name="object 1663"/>
                <p:cNvSpPr/>
                <p:nvPr/>
              </p:nvSpPr>
              <p:spPr>
                <a:xfrm>
                  <a:off x="5778131" y="5548121"/>
                  <a:ext cx="163829" cy="25908"/>
                </a:xfrm>
                <a:custGeom>
                  <a:avLst/>
                  <a:gdLst/>
                  <a:ahLst/>
                  <a:cxnLst/>
                  <a:rect l="l" t="t" r="r" b="b"/>
                  <a:pathLst>
                    <a:path w="163829" h="25908">
                      <a:moveTo>
                        <a:pt x="4572" y="16002"/>
                      </a:moveTo>
                      <a:lnTo>
                        <a:pt x="9906" y="16002"/>
                      </a:lnTo>
                      <a:lnTo>
                        <a:pt x="9905" y="9905"/>
                      </a:lnTo>
                      <a:lnTo>
                        <a:pt x="4572" y="9906"/>
                      </a:lnTo>
                      <a:lnTo>
                        <a:pt x="0" y="25908"/>
                      </a:lnTo>
                      <a:lnTo>
                        <a:pt x="9905" y="20574"/>
                      </a:lnTo>
                      <a:lnTo>
                        <a:pt x="9906" y="16002"/>
                      </a:lnTo>
                      <a:lnTo>
                        <a:pt x="4572" y="16002"/>
                      </a:lnTo>
                      <a:close/>
                    </a:path>
                    <a:path w="163829" h="25908">
                      <a:moveTo>
                        <a:pt x="9905" y="20574"/>
                      </a:moveTo>
                      <a:lnTo>
                        <a:pt x="0" y="25908"/>
                      </a:lnTo>
                      <a:lnTo>
                        <a:pt x="153924" y="20574"/>
                      </a:lnTo>
                      <a:lnTo>
                        <a:pt x="153924" y="16002"/>
                      </a:lnTo>
                      <a:lnTo>
                        <a:pt x="9906" y="16002"/>
                      </a:lnTo>
                      <a:lnTo>
                        <a:pt x="9905" y="20574"/>
                      </a:lnTo>
                      <a:close/>
                    </a:path>
                    <a:path w="163829" h="25908">
                      <a:moveTo>
                        <a:pt x="9905" y="5334"/>
                      </a:moveTo>
                      <a:lnTo>
                        <a:pt x="153924" y="5334"/>
                      </a:lnTo>
                      <a:lnTo>
                        <a:pt x="159258" y="9906"/>
                      </a:lnTo>
                      <a:lnTo>
                        <a:pt x="159258" y="16002"/>
                      </a:lnTo>
                      <a:lnTo>
                        <a:pt x="163829" y="25908"/>
                      </a:lnTo>
                      <a:lnTo>
                        <a:pt x="163829" y="0"/>
                      </a:lnTo>
                      <a:lnTo>
                        <a:pt x="9905" y="5334"/>
                      </a:lnTo>
                      <a:close/>
                    </a:path>
                    <a:path w="163829" h="25908">
                      <a:moveTo>
                        <a:pt x="0" y="25908"/>
                      </a:moveTo>
                      <a:lnTo>
                        <a:pt x="163829" y="25908"/>
                      </a:lnTo>
                      <a:lnTo>
                        <a:pt x="159258" y="16002"/>
                      </a:lnTo>
                      <a:lnTo>
                        <a:pt x="159258" y="9906"/>
                      </a:lnTo>
                      <a:lnTo>
                        <a:pt x="153924" y="5334"/>
                      </a:lnTo>
                      <a:lnTo>
                        <a:pt x="9905" y="5334"/>
                      </a:lnTo>
                      <a:lnTo>
                        <a:pt x="163829" y="0"/>
                      </a:lnTo>
                      <a:lnTo>
                        <a:pt x="0" y="0"/>
                      </a:lnTo>
                      <a:lnTo>
                        <a:pt x="0" y="25908"/>
                      </a:lnTo>
                      <a:lnTo>
                        <a:pt x="4572" y="9906"/>
                      </a:lnTo>
                      <a:lnTo>
                        <a:pt x="153924" y="9906"/>
                      </a:lnTo>
                      <a:lnTo>
                        <a:pt x="153924" y="20574"/>
                      </a:lnTo>
                      <a:lnTo>
                        <a:pt x="0" y="25908"/>
                      </a:lnTo>
                      <a:close/>
                    </a:path>
                  </a:pathLst>
                </a:custGeom>
                <a:solidFill>
                  <a:srgbClr val="000000"/>
                </a:solidFill>
              </p:spPr>
              <p:txBody>
                <a:bodyPr wrap="square" lIns="0" tIns="0" rIns="0" bIns="0" rtlCol="0">
                  <a:noAutofit/>
                </a:bodyPr>
                <a:lstStyle/>
                <a:p>
                  <a:endParaRPr sz="1631"/>
                </a:p>
              </p:txBody>
            </p:sp>
            <p:sp>
              <p:nvSpPr>
                <p:cNvPr id="1622" name="object 1664"/>
                <p:cNvSpPr/>
                <p:nvPr/>
              </p:nvSpPr>
              <p:spPr>
                <a:xfrm>
                  <a:off x="5797181" y="5494782"/>
                  <a:ext cx="125729" cy="22098"/>
                </a:xfrm>
                <a:prstGeom prst="rect">
                  <a:avLst/>
                </a:prstGeom>
                <a:blipFill>
                  <a:blip r:embed="rId41" cstate="print"/>
                  <a:stretch>
                    <a:fillRect/>
                  </a:stretch>
                </a:blipFill>
              </p:spPr>
              <p:txBody>
                <a:bodyPr wrap="square" lIns="0" tIns="0" rIns="0" bIns="0" rtlCol="0">
                  <a:noAutofit/>
                </a:bodyPr>
                <a:lstStyle/>
                <a:p>
                  <a:endParaRPr sz="1631"/>
                </a:p>
              </p:txBody>
            </p:sp>
            <p:sp>
              <p:nvSpPr>
                <p:cNvPr id="1623" name="object 1665"/>
                <p:cNvSpPr/>
                <p:nvPr/>
              </p:nvSpPr>
              <p:spPr>
                <a:xfrm>
                  <a:off x="5793371" y="5491733"/>
                  <a:ext cx="133350" cy="28194"/>
                </a:xfrm>
                <a:custGeom>
                  <a:avLst/>
                  <a:gdLst/>
                  <a:ahLst/>
                  <a:cxnLst/>
                  <a:rect l="l" t="t" r="r" b="b"/>
                  <a:pathLst>
                    <a:path w="133350" h="28194">
                      <a:moveTo>
                        <a:pt x="9906" y="4572"/>
                      </a:moveTo>
                      <a:lnTo>
                        <a:pt x="123444" y="4572"/>
                      </a:lnTo>
                      <a:lnTo>
                        <a:pt x="128015" y="9906"/>
                      </a:lnTo>
                      <a:lnTo>
                        <a:pt x="128015" y="19050"/>
                      </a:lnTo>
                      <a:lnTo>
                        <a:pt x="133350" y="28194"/>
                      </a:lnTo>
                      <a:lnTo>
                        <a:pt x="133350" y="0"/>
                      </a:lnTo>
                      <a:lnTo>
                        <a:pt x="9906" y="4572"/>
                      </a:lnTo>
                      <a:close/>
                    </a:path>
                    <a:path w="133350" h="28194">
                      <a:moveTo>
                        <a:pt x="0" y="28194"/>
                      </a:moveTo>
                      <a:lnTo>
                        <a:pt x="133350" y="28194"/>
                      </a:lnTo>
                      <a:lnTo>
                        <a:pt x="128015" y="19050"/>
                      </a:lnTo>
                      <a:lnTo>
                        <a:pt x="128015" y="9906"/>
                      </a:lnTo>
                      <a:lnTo>
                        <a:pt x="123444" y="4572"/>
                      </a:lnTo>
                      <a:lnTo>
                        <a:pt x="9906" y="4572"/>
                      </a:lnTo>
                      <a:lnTo>
                        <a:pt x="133350" y="0"/>
                      </a:lnTo>
                      <a:lnTo>
                        <a:pt x="0" y="0"/>
                      </a:lnTo>
                      <a:lnTo>
                        <a:pt x="0" y="28194"/>
                      </a:lnTo>
                      <a:lnTo>
                        <a:pt x="5334" y="9906"/>
                      </a:lnTo>
                      <a:lnTo>
                        <a:pt x="123444" y="9906"/>
                      </a:lnTo>
                      <a:lnTo>
                        <a:pt x="123444" y="23622"/>
                      </a:lnTo>
                      <a:lnTo>
                        <a:pt x="9906" y="23622"/>
                      </a:lnTo>
                      <a:lnTo>
                        <a:pt x="5334" y="19050"/>
                      </a:lnTo>
                      <a:lnTo>
                        <a:pt x="0" y="28194"/>
                      </a:lnTo>
                      <a:close/>
                    </a:path>
                    <a:path w="133350" h="28194">
                      <a:moveTo>
                        <a:pt x="123444" y="23622"/>
                      </a:moveTo>
                      <a:lnTo>
                        <a:pt x="123444" y="19050"/>
                      </a:lnTo>
                      <a:lnTo>
                        <a:pt x="9906" y="19050"/>
                      </a:lnTo>
                      <a:lnTo>
                        <a:pt x="9906" y="9906"/>
                      </a:lnTo>
                      <a:lnTo>
                        <a:pt x="5334" y="9906"/>
                      </a:lnTo>
                      <a:lnTo>
                        <a:pt x="0" y="28194"/>
                      </a:lnTo>
                      <a:lnTo>
                        <a:pt x="5334" y="19050"/>
                      </a:lnTo>
                      <a:lnTo>
                        <a:pt x="9906" y="23622"/>
                      </a:lnTo>
                      <a:lnTo>
                        <a:pt x="123444" y="23622"/>
                      </a:lnTo>
                      <a:close/>
                    </a:path>
                  </a:pathLst>
                </a:custGeom>
                <a:solidFill>
                  <a:srgbClr val="000000"/>
                </a:solidFill>
              </p:spPr>
              <p:txBody>
                <a:bodyPr wrap="square" lIns="0" tIns="0" rIns="0" bIns="0" rtlCol="0">
                  <a:noAutofit/>
                </a:bodyPr>
                <a:lstStyle/>
                <a:p>
                  <a:endParaRPr sz="1631"/>
                </a:p>
              </p:txBody>
            </p:sp>
            <p:sp>
              <p:nvSpPr>
                <p:cNvPr id="1624" name="object 1666"/>
                <p:cNvSpPr/>
                <p:nvPr/>
              </p:nvSpPr>
              <p:spPr>
                <a:xfrm>
                  <a:off x="5860427" y="5568696"/>
                  <a:ext cx="0" cy="32003"/>
                </a:xfrm>
                <a:custGeom>
                  <a:avLst/>
                  <a:gdLst/>
                  <a:ahLst/>
                  <a:cxnLst/>
                  <a:rect l="l" t="t" r="r" b="b"/>
                  <a:pathLst>
                    <a:path h="32003">
                      <a:moveTo>
                        <a:pt x="0" y="0"/>
                      </a:moveTo>
                      <a:lnTo>
                        <a:pt x="0" y="32003"/>
                      </a:lnTo>
                    </a:path>
                  </a:pathLst>
                </a:custGeom>
                <a:ln w="39370">
                  <a:solidFill>
                    <a:srgbClr val="000000"/>
                  </a:solidFill>
                </a:ln>
              </p:spPr>
              <p:txBody>
                <a:bodyPr wrap="square" lIns="0" tIns="0" rIns="0" bIns="0" rtlCol="0">
                  <a:noAutofit/>
                </a:bodyPr>
                <a:lstStyle/>
                <a:p>
                  <a:endParaRPr sz="1631"/>
                </a:p>
              </p:txBody>
            </p:sp>
            <p:sp>
              <p:nvSpPr>
                <p:cNvPr id="1625" name="object 1667"/>
                <p:cNvSpPr/>
                <p:nvPr/>
              </p:nvSpPr>
              <p:spPr>
                <a:xfrm>
                  <a:off x="5720981" y="5722620"/>
                  <a:ext cx="286512" cy="13716"/>
                </a:xfrm>
                <a:prstGeom prst="rect">
                  <a:avLst/>
                </a:prstGeom>
                <a:blipFill>
                  <a:blip r:embed="rId42" cstate="print"/>
                  <a:stretch>
                    <a:fillRect/>
                  </a:stretch>
                </a:blipFill>
              </p:spPr>
              <p:txBody>
                <a:bodyPr wrap="square" lIns="0" tIns="0" rIns="0" bIns="0" rtlCol="0">
                  <a:noAutofit/>
                </a:bodyPr>
                <a:lstStyle/>
                <a:p>
                  <a:endParaRPr sz="1631"/>
                </a:p>
              </p:txBody>
            </p:sp>
            <p:sp>
              <p:nvSpPr>
                <p:cNvPr id="1626" name="object 1668"/>
                <p:cNvSpPr/>
                <p:nvPr/>
              </p:nvSpPr>
              <p:spPr>
                <a:xfrm>
                  <a:off x="5791847" y="5727954"/>
                  <a:ext cx="213756" cy="12191"/>
                </a:xfrm>
                <a:custGeom>
                  <a:avLst/>
                  <a:gdLst/>
                  <a:ahLst/>
                  <a:cxnLst/>
                  <a:rect l="l" t="t" r="r" b="b"/>
                  <a:pathLst>
                    <a:path w="213756" h="12191">
                      <a:moveTo>
                        <a:pt x="143256" y="3047"/>
                      </a:moveTo>
                      <a:lnTo>
                        <a:pt x="0" y="12191"/>
                      </a:lnTo>
                      <a:lnTo>
                        <a:pt x="144018" y="12191"/>
                      </a:lnTo>
                      <a:lnTo>
                        <a:pt x="213756" y="0"/>
                      </a:lnTo>
                      <a:lnTo>
                        <a:pt x="159347" y="0"/>
                      </a:lnTo>
                      <a:lnTo>
                        <a:pt x="142494" y="3047"/>
                      </a:lnTo>
                      <a:lnTo>
                        <a:pt x="0" y="12191"/>
                      </a:lnTo>
                      <a:lnTo>
                        <a:pt x="143256" y="3047"/>
                      </a:lnTo>
                      <a:close/>
                    </a:path>
                  </a:pathLst>
                </a:custGeom>
                <a:solidFill>
                  <a:srgbClr val="000000"/>
                </a:solidFill>
              </p:spPr>
              <p:txBody>
                <a:bodyPr wrap="square" lIns="0" tIns="0" rIns="0" bIns="0" rtlCol="0">
                  <a:noAutofit/>
                </a:bodyPr>
                <a:lstStyle/>
                <a:p>
                  <a:endParaRPr sz="1631"/>
                </a:p>
              </p:txBody>
            </p:sp>
            <p:sp>
              <p:nvSpPr>
                <p:cNvPr id="1627" name="object 1669"/>
                <p:cNvSpPr/>
                <p:nvPr/>
              </p:nvSpPr>
              <p:spPr>
                <a:xfrm>
                  <a:off x="5683643" y="5718048"/>
                  <a:ext cx="361188" cy="22098"/>
                </a:xfrm>
                <a:custGeom>
                  <a:avLst/>
                  <a:gdLst/>
                  <a:ahLst/>
                  <a:cxnLst/>
                  <a:rect l="l" t="t" r="r" b="b"/>
                  <a:pathLst>
                    <a:path w="361188" h="22098">
                      <a:moveTo>
                        <a:pt x="0" y="3047"/>
                      </a:moveTo>
                      <a:lnTo>
                        <a:pt x="37380" y="9629"/>
                      </a:lnTo>
                      <a:lnTo>
                        <a:pt x="37337" y="9905"/>
                      </a:lnTo>
                      <a:lnTo>
                        <a:pt x="38953" y="9905"/>
                      </a:lnTo>
                      <a:lnTo>
                        <a:pt x="108203" y="22097"/>
                      </a:lnTo>
                      <a:lnTo>
                        <a:pt x="250697" y="12953"/>
                      </a:lnTo>
                      <a:lnTo>
                        <a:pt x="108965" y="12953"/>
                      </a:lnTo>
                      <a:lnTo>
                        <a:pt x="93053" y="9906"/>
                      </a:lnTo>
                      <a:lnTo>
                        <a:pt x="323088" y="9905"/>
                      </a:lnTo>
                      <a:lnTo>
                        <a:pt x="323073" y="9711"/>
                      </a:lnTo>
                      <a:lnTo>
                        <a:pt x="361188" y="3047"/>
                      </a:lnTo>
                      <a:lnTo>
                        <a:pt x="360426" y="0"/>
                      </a:lnTo>
                      <a:lnTo>
                        <a:pt x="0" y="0"/>
                      </a:lnTo>
                      <a:lnTo>
                        <a:pt x="0" y="3047"/>
                      </a:lnTo>
                      <a:close/>
                    </a:path>
                  </a:pathLst>
                </a:custGeom>
                <a:solidFill>
                  <a:srgbClr val="000000"/>
                </a:solidFill>
              </p:spPr>
              <p:txBody>
                <a:bodyPr wrap="square" lIns="0" tIns="0" rIns="0" bIns="0" rtlCol="0">
                  <a:noAutofit/>
                </a:bodyPr>
                <a:lstStyle/>
                <a:p>
                  <a:endParaRPr sz="1631"/>
                </a:p>
              </p:txBody>
            </p:sp>
            <p:sp>
              <p:nvSpPr>
                <p:cNvPr id="1628" name="object 1670"/>
                <p:cNvSpPr/>
                <p:nvPr/>
              </p:nvSpPr>
              <p:spPr>
                <a:xfrm>
                  <a:off x="5776697" y="5727954"/>
                  <a:ext cx="16674" cy="3047"/>
                </a:xfrm>
                <a:custGeom>
                  <a:avLst/>
                  <a:gdLst/>
                  <a:ahLst/>
                  <a:cxnLst/>
                  <a:rect l="l" t="t" r="r" b="b"/>
                  <a:pathLst>
                    <a:path w="16674" h="3047">
                      <a:moveTo>
                        <a:pt x="16674" y="3047"/>
                      </a:moveTo>
                      <a:lnTo>
                        <a:pt x="0" y="0"/>
                      </a:lnTo>
                      <a:lnTo>
                        <a:pt x="15912" y="3047"/>
                      </a:lnTo>
                      <a:lnTo>
                        <a:pt x="16674" y="3047"/>
                      </a:lnTo>
                      <a:close/>
                    </a:path>
                  </a:pathLst>
                </a:custGeom>
                <a:solidFill>
                  <a:srgbClr val="000000"/>
                </a:solidFill>
              </p:spPr>
              <p:txBody>
                <a:bodyPr wrap="square" lIns="0" tIns="0" rIns="0" bIns="0" rtlCol="0">
                  <a:noAutofit/>
                </a:bodyPr>
                <a:lstStyle/>
                <a:p>
                  <a:endParaRPr sz="1631"/>
                </a:p>
              </p:txBody>
            </p:sp>
            <p:sp>
              <p:nvSpPr>
                <p:cNvPr id="1629" name="object 1671"/>
                <p:cNvSpPr/>
                <p:nvPr/>
              </p:nvSpPr>
              <p:spPr>
                <a:xfrm>
                  <a:off x="5705741" y="5597270"/>
                  <a:ext cx="316229" cy="0"/>
                </a:xfrm>
                <a:custGeom>
                  <a:avLst/>
                  <a:gdLst/>
                  <a:ahLst/>
                  <a:cxnLst/>
                  <a:rect l="l" t="t" r="r" b="b"/>
                  <a:pathLst>
                    <a:path w="316229">
                      <a:moveTo>
                        <a:pt x="316229" y="0"/>
                      </a:moveTo>
                      <a:lnTo>
                        <a:pt x="0" y="0"/>
                      </a:lnTo>
                    </a:path>
                  </a:pathLst>
                </a:custGeom>
                <a:ln w="26416">
                  <a:solidFill>
                    <a:srgbClr val="000000"/>
                  </a:solidFill>
                </a:ln>
              </p:spPr>
              <p:txBody>
                <a:bodyPr wrap="square" lIns="0" tIns="0" rIns="0" bIns="0" rtlCol="0">
                  <a:noAutofit/>
                </a:bodyPr>
                <a:lstStyle/>
                <a:p>
                  <a:endParaRPr sz="1631"/>
                </a:p>
              </p:txBody>
            </p:sp>
            <p:sp>
              <p:nvSpPr>
                <p:cNvPr id="1630" name="object 1672"/>
                <p:cNvSpPr/>
                <p:nvPr/>
              </p:nvSpPr>
              <p:spPr>
                <a:xfrm>
                  <a:off x="5790323" y="5734811"/>
                  <a:ext cx="147827" cy="29718"/>
                </a:xfrm>
                <a:prstGeom prst="rect">
                  <a:avLst/>
                </a:prstGeom>
                <a:blipFill>
                  <a:blip r:embed="rId43" cstate="print"/>
                  <a:stretch>
                    <a:fillRect/>
                  </a:stretch>
                </a:blipFill>
              </p:spPr>
              <p:txBody>
                <a:bodyPr wrap="square" lIns="0" tIns="0" rIns="0" bIns="0" rtlCol="0">
                  <a:noAutofit/>
                </a:bodyPr>
                <a:lstStyle/>
                <a:p>
                  <a:endParaRPr sz="1631"/>
                </a:p>
              </p:txBody>
            </p:sp>
            <p:sp>
              <p:nvSpPr>
                <p:cNvPr id="1631" name="object 1673"/>
                <p:cNvSpPr/>
                <p:nvPr/>
              </p:nvSpPr>
              <p:spPr>
                <a:xfrm>
                  <a:off x="5776607" y="5731002"/>
                  <a:ext cx="174498" cy="37338"/>
                </a:xfrm>
                <a:custGeom>
                  <a:avLst/>
                  <a:gdLst/>
                  <a:ahLst/>
                  <a:cxnLst/>
                  <a:rect l="l" t="t" r="r" b="b"/>
                  <a:pathLst>
                    <a:path w="174498" h="37337">
                      <a:moveTo>
                        <a:pt x="16763" y="762"/>
                      </a:moveTo>
                      <a:lnTo>
                        <a:pt x="157733" y="762"/>
                      </a:lnTo>
                      <a:lnTo>
                        <a:pt x="160781" y="9144"/>
                      </a:lnTo>
                      <a:lnTo>
                        <a:pt x="124205" y="28194"/>
                      </a:lnTo>
                      <a:lnTo>
                        <a:pt x="125729" y="37338"/>
                      </a:lnTo>
                      <a:lnTo>
                        <a:pt x="174497" y="0"/>
                      </a:lnTo>
                      <a:lnTo>
                        <a:pt x="16763" y="762"/>
                      </a:lnTo>
                      <a:close/>
                    </a:path>
                    <a:path w="174498" h="37337">
                      <a:moveTo>
                        <a:pt x="48767" y="37338"/>
                      </a:moveTo>
                      <a:lnTo>
                        <a:pt x="125729" y="37338"/>
                      </a:lnTo>
                      <a:lnTo>
                        <a:pt x="124205" y="28194"/>
                      </a:lnTo>
                      <a:lnTo>
                        <a:pt x="160781" y="9144"/>
                      </a:lnTo>
                      <a:lnTo>
                        <a:pt x="157733" y="762"/>
                      </a:lnTo>
                      <a:lnTo>
                        <a:pt x="16763" y="762"/>
                      </a:lnTo>
                      <a:lnTo>
                        <a:pt x="174497" y="0"/>
                      </a:lnTo>
                      <a:lnTo>
                        <a:pt x="0" y="0"/>
                      </a:lnTo>
                      <a:lnTo>
                        <a:pt x="48767" y="37338"/>
                      </a:lnTo>
                      <a:lnTo>
                        <a:pt x="14477" y="9144"/>
                      </a:lnTo>
                      <a:lnTo>
                        <a:pt x="146860" y="9144"/>
                      </a:lnTo>
                      <a:lnTo>
                        <a:pt x="122146" y="28193"/>
                      </a:lnTo>
                      <a:lnTo>
                        <a:pt x="121157" y="28956"/>
                      </a:lnTo>
                      <a:lnTo>
                        <a:pt x="53339" y="28956"/>
                      </a:lnTo>
                      <a:lnTo>
                        <a:pt x="51053" y="28194"/>
                      </a:lnTo>
                      <a:lnTo>
                        <a:pt x="48767" y="37338"/>
                      </a:lnTo>
                      <a:close/>
                    </a:path>
                    <a:path w="174498" h="37337">
                      <a:moveTo>
                        <a:pt x="121157" y="28956"/>
                      </a:moveTo>
                      <a:lnTo>
                        <a:pt x="122146" y="28193"/>
                      </a:lnTo>
                      <a:lnTo>
                        <a:pt x="52351" y="28193"/>
                      </a:lnTo>
                      <a:lnTo>
                        <a:pt x="27637" y="9144"/>
                      </a:lnTo>
                      <a:lnTo>
                        <a:pt x="14477" y="9144"/>
                      </a:lnTo>
                      <a:lnTo>
                        <a:pt x="48767" y="37338"/>
                      </a:lnTo>
                      <a:lnTo>
                        <a:pt x="51053" y="28194"/>
                      </a:lnTo>
                      <a:lnTo>
                        <a:pt x="53339" y="28956"/>
                      </a:lnTo>
                      <a:lnTo>
                        <a:pt x="121157" y="28956"/>
                      </a:lnTo>
                      <a:close/>
                    </a:path>
                  </a:pathLst>
                </a:custGeom>
                <a:solidFill>
                  <a:srgbClr val="000000"/>
                </a:solidFill>
              </p:spPr>
              <p:txBody>
                <a:bodyPr wrap="square" lIns="0" tIns="0" rIns="0" bIns="0" rtlCol="0">
                  <a:noAutofit/>
                </a:bodyPr>
                <a:lstStyle/>
                <a:p>
                  <a:endParaRPr sz="1631"/>
                </a:p>
              </p:txBody>
            </p:sp>
            <p:sp>
              <p:nvSpPr>
                <p:cNvPr id="1632" name="object 1674"/>
                <p:cNvSpPr/>
                <p:nvPr/>
              </p:nvSpPr>
              <p:spPr>
                <a:xfrm>
                  <a:off x="7123810" y="5548121"/>
                  <a:ext cx="25146" cy="40386"/>
                </a:xfrm>
                <a:custGeom>
                  <a:avLst/>
                  <a:gdLst/>
                  <a:ahLst/>
                  <a:cxnLst/>
                  <a:rect l="l" t="t" r="r" b="b"/>
                  <a:pathLst>
                    <a:path w="25146" h="40386">
                      <a:moveTo>
                        <a:pt x="0" y="6858"/>
                      </a:moveTo>
                      <a:lnTo>
                        <a:pt x="0" y="19812"/>
                      </a:lnTo>
                      <a:lnTo>
                        <a:pt x="762" y="22098"/>
                      </a:lnTo>
                      <a:lnTo>
                        <a:pt x="16001" y="29073"/>
                      </a:lnTo>
                      <a:lnTo>
                        <a:pt x="9144" y="19812"/>
                      </a:lnTo>
                      <a:lnTo>
                        <a:pt x="8382" y="16764"/>
                      </a:lnTo>
                      <a:lnTo>
                        <a:pt x="9144" y="17994"/>
                      </a:lnTo>
                      <a:lnTo>
                        <a:pt x="9143" y="11429"/>
                      </a:lnTo>
                      <a:lnTo>
                        <a:pt x="16001" y="11430"/>
                      </a:lnTo>
                      <a:lnTo>
                        <a:pt x="18288" y="1524"/>
                      </a:lnTo>
                      <a:lnTo>
                        <a:pt x="25146" y="35814"/>
                      </a:lnTo>
                      <a:lnTo>
                        <a:pt x="25146" y="0"/>
                      </a:lnTo>
                      <a:lnTo>
                        <a:pt x="16002" y="0"/>
                      </a:lnTo>
                      <a:lnTo>
                        <a:pt x="16001" y="1524"/>
                      </a:lnTo>
                      <a:lnTo>
                        <a:pt x="9144" y="6858"/>
                      </a:lnTo>
                      <a:lnTo>
                        <a:pt x="4572" y="11430"/>
                      </a:lnTo>
                      <a:lnTo>
                        <a:pt x="0" y="6858"/>
                      </a:lnTo>
                      <a:close/>
                    </a:path>
                    <a:path w="25146" h="40386">
                      <a:moveTo>
                        <a:pt x="0" y="3810"/>
                      </a:moveTo>
                      <a:lnTo>
                        <a:pt x="0" y="6858"/>
                      </a:lnTo>
                      <a:lnTo>
                        <a:pt x="4572" y="11430"/>
                      </a:lnTo>
                      <a:lnTo>
                        <a:pt x="9144" y="6858"/>
                      </a:lnTo>
                      <a:lnTo>
                        <a:pt x="16001" y="1524"/>
                      </a:lnTo>
                      <a:lnTo>
                        <a:pt x="1524" y="1524"/>
                      </a:lnTo>
                      <a:lnTo>
                        <a:pt x="0" y="3810"/>
                      </a:lnTo>
                      <a:close/>
                    </a:path>
                    <a:path w="25146" h="40386">
                      <a:moveTo>
                        <a:pt x="762" y="22098"/>
                      </a:moveTo>
                      <a:lnTo>
                        <a:pt x="10668" y="38100"/>
                      </a:lnTo>
                      <a:lnTo>
                        <a:pt x="14478" y="30480"/>
                      </a:lnTo>
                      <a:lnTo>
                        <a:pt x="16001" y="30480"/>
                      </a:lnTo>
                      <a:lnTo>
                        <a:pt x="16002" y="35814"/>
                      </a:lnTo>
                      <a:lnTo>
                        <a:pt x="25146" y="35814"/>
                      </a:lnTo>
                      <a:lnTo>
                        <a:pt x="18288" y="1524"/>
                      </a:lnTo>
                      <a:lnTo>
                        <a:pt x="16001" y="11430"/>
                      </a:lnTo>
                      <a:lnTo>
                        <a:pt x="18288" y="11430"/>
                      </a:lnTo>
                      <a:lnTo>
                        <a:pt x="20574" y="30480"/>
                      </a:lnTo>
                      <a:lnTo>
                        <a:pt x="18288" y="32766"/>
                      </a:lnTo>
                      <a:lnTo>
                        <a:pt x="16872" y="30480"/>
                      </a:lnTo>
                      <a:lnTo>
                        <a:pt x="16001" y="29073"/>
                      </a:lnTo>
                      <a:lnTo>
                        <a:pt x="762" y="22098"/>
                      </a:lnTo>
                      <a:close/>
                    </a:path>
                    <a:path w="25146" h="40386">
                      <a:moveTo>
                        <a:pt x="25146" y="35814"/>
                      </a:moveTo>
                      <a:lnTo>
                        <a:pt x="16002" y="35814"/>
                      </a:lnTo>
                      <a:lnTo>
                        <a:pt x="16001" y="30480"/>
                      </a:lnTo>
                      <a:lnTo>
                        <a:pt x="14478" y="30480"/>
                      </a:lnTo>
                      <a:lnTo>
                        <a:pt x="10668" y="38100"/>
                      </a:lnTo>
                      <a:lnTo>
                        <a:pt x="11430" y="39624"/>
                      </a:lnTo>
                      <a:lnTo>
                        <a:pt x="14478" y="40386"/>
                      </a:lnTo>
                      <a:lnTo>
                        <a:pt x="22860" y="40386"/>
                      </a:lnTo>
                      <a:lnTo>
                        <a:pt x="25146" y="35814"/>
                      </a:lnTo>
                      <a:close/>
                    </a:path>
                    <a:path w="25146" h="40386">
                      <a:moveTo>
                        <a:pt x="20574" y="30480"/>
                      </a:moveTo>
                      <a:lnTo>
                        <a:pt x="18288" y="11430"/>
                      </a:lnTo>
                      <a:lnTo>
                        <a:pt x="16001" y="11430"/>
                      </a:lnTo>
                      <a:lnTo>
                        <a:pt x="16001" y="29073"/>
                      </a:lnTo>
                      <a:lnTo>
                        <a:pt x="16872" y="30480"/>
                      </a:lnTo>
                      <a:lnTo>
                        <a:pt x="18288" y="32766"/>
                      </a:lnTo>
                      <a:lnTo>
                        <a:pt x="20574" y="30480"/>
                      </a:lnTo>
                      <a:close/>
                    </a:path>
                    <a:path w="25146" h="40386">
                      <a:moveTo>
                        <a:pt x="9144" y="19812"/>
                      </a:moveTo>
                      <a:lnTo>
                        <a:pt x="16001" y="29073"/>
                      </a:lnTo>
                      <a:lnTo>
                        <a:pt x="9144" y="17994"/>
                      </a:lnTo>
                      <a:lnTo>
                        <a:pt x="8382" y="16764"/>
                      </a:lnTo>
                      <a:lnTo>
                        <a:pt x="9144" y="19812"/>
                      </a:lnTo>
                      <a:close/>
                    </a:path>
                  </a:pathLst>
                </a:custGeom>
                <a:solidFill>
                  <a:srgbClr val="000000"/>
                </a:solidFill>
              </p:spPr>
              <p:txBody>
                <a:bodyPr wrap="square" lIns="0" tIns="0" rIns="0" bIns="0" rtlCol="0">
                  <a:noAutofit/>
                </a:bodyPr>
                <a:lstStyle/>
                <a:p>
                  <a:endParaRPr sz="1631"/>
                </a:p>
              </p:txBody>
            </p:sp>
            <p:sp>
              <p:nvSpPr>
                <p:cNvPr id="1633" name="object 1675"/>
                <p:cNvSpPr/>
                <p:nvPr/>
              </p:nvSpPr>
              <p:spPr>
                <a:xfrm>
                  <a:off x="7127621" y="5590032"/>
                  <a:ext cx="25908" cy="40386"/>
                </a:xfrm>
                <a:custGeom>
                  <a:avLst/>
                  <a:gdLst/>
                  <a:ahLst/>
                  <a:cxnLst/>
                  <a:rect l="l" t="t" r="r" b="b"/>
                  <a:pathLst>
                    <a:path w="25907" h="40386">
                      <a:moveTo>
                        <a:pt x="14478" y="40385"/>
                      </a:moveTo>
                      <a:lnTo>
                        <a:pt x="23622" y="40385"/>
                      </a:lnTo>
                      <a:lnTo>
                        <a:pt x="25908" y="38099"/>
                      </a:lnTo>
                      <a:lnTo>
                        <a:pt x="25908" y="35051"/>
                      </a:lnTo>
                      <a:lnTo>
                        <a:pt x="19050" y="32765"/>
                      </a:lnTo>
                      <a:lnTo>
                        <a:pt x="18745" y="32308"/>
                      </a:lnTo>
                      <a:lnTo>
                        <a:pt x="16001" y="31242"/>
                      </a:lnTo>
                      <a:lnTo>
                        <a:pt x="18541" y="32511"/>
                      </a:lnTo>
                      <a:lnTo>
                        <a:pt x="16002" y="35051"/>
                      </a:lnTo>
                      <a:lnTo>
                        <a:pt x="10668" y="38099"/>
                      </a:lnTo>
                      <a:lnTo>
                        <a:pt x="11430" y="38861"/>
                      </a:lnTo>
                      <a:lnTo>
                        <a:pt x="14478" y="40385"/>
                      </a:lnTo>
                      <a:close/>
                    </a:path>
                    <a:path w="25907" h="40386">
                      <a:moveTo>
                        <a:pt x="16001" y="31242"/>
                      </a:moveTo>
                      <a:lnTo>
                        <a:pt x="14478" y="30479"/>
                      </a:lnTo>
                      <a:lnTo>
                        <a:pt x="10668" y="38099"/>
                      </a:lnTo>
                      <a:lnTo>
                        <a:pt x="16002" y="35051"/>
                      </a:lnTo>
                      <a:lnTo>
                        <a:pt x="18541" y="32511"/>
                      </a:lnTo>
                      <a:lnTo>
                        <a:pt x="16001" y="31242"/>
                      </a:lnTo>
                      <a:close/>
                    </a:path>
                    <a:path w="25907" h="40386">
                      <a:moveTo>
                        <a:pt x="9144" y="19049"/>
                      </a:moveTo>
                      <a:lnTo>
                        <a:pt x="16001" y="28193"/>
                      </a:lnTo>
                      <a:lnTo>
                        <a:pt x="9143" y="17907"/>
                      </a:lnTo>
                      <a:lnTo>
                        <a:pt x="8382" y="16763"/>
                      </a:lnTo>
                      <a:lnTo>
                        <a:pt x="9144" y="19049"/>
                      </a:lnTo>
                      <a:close/>
                    </a:path>
                    <a:path w="25907" h="40386">
                      <a:moveTo>
                        <a:pt x="0" y="6095"/>
                      </a:moveTo>
                      <a:lnTo>
                        <a:pt x="0" y="19049"/>
                      </a:lnTo>
                      <a:lnTo>
                        <a:pt x="9143" y="11429"/>
                      </a:lnTo>
                      <a:lnTo>
                        <a:pt x="16001" y="11429"/>
                      </a:lnTo>
                      <a:lnTo>
                        <a:pt x="19050" y="1523"/>
                      </a:lnTo>
                      <a:lnTo>
                        <a:pt x="25908" y="35051"/>
                      </a:lnTo>
                      <a:lnTo>
                        <a:pt x="25908" y="0"/>
                      </a:lnTo>
                      <a:lnTo>
                        <a:pt x="16002" y="0"/>
                      </a:lnTo>
                      <a:lnTo>
                        <a:pt x="16001" y="1523"/>
                      </a:lnTo>
                      <a:lnTo>
                        <a:pt x="9144" y="6095"/>
                      </a:lnTo>
                      <a:lnTo>
                        <a:pt x="4571" y="11429"/>
                      </a:lnTo>
                      <a:lnTo>
                        <a:pt x="0" y="6095"/>
                      </a:lnTo>
                      <a:close/>
                    </a:path>
                    <a:path w="25907" h="40386">
                      <a:moveTo>
                        <a:pt x="0" y="6095"/>
                      </a:moveTo>
                      <a:lnTo>
                        <a:pt x="4571" y="11429"/>
                      </a:lnTo>
                      <a:lnTo>
                        <a:pt x="9144" y="6095"/>
                      </a:lnTo>
                      <a:lnTo>
                        <a:pt x="16001" y="1523"/>
                      </a:lnTo>
                      <a:lnTo>
                        <a:pt x="2285" y="1523"/>
                      </a:lnTo>
                      <a:lnTo>
                        <a:pt x="0" y="6095"/>
                      </a:lnTo>
                      <a:close/>
                    </a:path>
                    <a:path w="25907" h="40386">
                      <a:moveTo>
                        <a:pt x="9143" y="17907"/>
                      </a:moveTo>
                      <a:lnTo>
                        <a:pt x="9143" y="11429"/>
                      </a:lnTo>
                      <a:lnTo>
                        <a:pt x="0" y="19049"/>
                      </a:lnTo>
                      <a:lnTo>
                        <a:pt x="762" y="22097"/>
                      </a:lnTo>
                      <a:lnTo>
                        <a:pt x="10668" y="38099"/>
                      </a:lnTo>
                      <a:lnTo>
                        <a:pt x="14478" y="30479"/>
                      </a:lnTo>
                      <a:lnTo>
                        <a:pt x="16001" y="31242"/>
                      </a:lnTo>
                      <a:lnTo>
                        <a:pt x="18745" y="32308"/>
                      </a:lnTo>
                      <a:lnTo>
                        <a:pt x="19050" y="32765"/>
                      </a:lnTo>
                      <a:lnTo>
                        <a:pt x="25908" y="35051"/>
                      </a:lnTo>
                      <a:lnTo>
                        <a:pt x="19050" y="1523"/>
                      </a:lnTo>
                      <a:lnTo>
                        <a:pt x="16001" y="11429"/>
                      </a:lnTo>
                      <a:lnTo>
                        <a:pt x="19050" y="11429"/>
                      </a:lnTo>
                      <a:lnTo>
                        <a:pt x="20574" y="30479"/>
                      </a:lnTo>
                      <a:lnTo>
                        <a:pt x="16001" y="30480"/>
                      </a:lnTo>
                      <a:lnTo>
                        <a:pt x="16001" y="28193"/>
                      </a:lnTo>
                      <a:lnTo>
                        <a:pt x="9144" y="19049"/>
                      </a:lnTo>
                      <a:lnTo>
                        <a:pt x="8382" y="16763"/>
                      </a:lnTo>
                      <a:lnTo>
                        <a:pt x="9143" y="17907"/>
                      </a:lnTo>
                      <a:close/>
                    </a:path>
                    <a:path w="25907" h="40386">
                      <a:moveTo>
                        <a:pt x="16001" y="28193"/>
                      </a:moveTo>
                      <a:lnTo>
                        <a:pt x="16001" y="30480"/>
                      </a:lnTo>
                      <a:lnTo>
                        <a:pt x="20574" y="30479"/>
                      </a:lnTo>
                      <a:lnTo>
                        <a:pt x="19050" y="11429"/>
                      </a:lnTo>
                      <a:lnTo>
                        <a:pt x="16001" y="11429"/>
                      </a:lnTo>
                      <a:lnTo>
                        <a:pt x="16001" y="28193"/>
                      </a:lnTo>
                      <a:close/>
                    </a:path>
                  </a:pathLst>
                </a:custGeom>
                <a:solidFill>
                  <a:srgbClr val="000000"/>
                </a:solidFill>
              </p:spPr>
              <p:txBody>
                <a:bodyPr wrap="square" lIns="0" tIns="0" rIns="0" bIns="0" rtlCol="0">
                  <a:noAutofit/>
                </a:bodyPr>
                <a:lstStyle/>
                <a:p>
                  <a:endParaRPr sz="1631"/>
                </a:p>
              </p:txBody>
            </p:sp>
            <p:sp>
              <p:nvSpPr>
                <p:cNvPr id="1634" name="object 1676"/>
                <p:cNvSpPr/>
                <p:nvPr/>
              </p:nvSpPr>
              <p:spPr>
                <a:xfrm>
                  <a:off x="7123810" y="5631941"/>
                  <a:ext cx="25146" cy="39624"/>
                </a:xfrm>
                <a:custGeom>
                  <a:avLst/>
                  <a:gdLst/>
                  <a:ahLst/>
                  <a:cxnLst/>
                  <a:rect l="l" t="t" r="r" b="b"/>
                  <a:pathLst>
                    <a:path w="25146" h="39624">
                      <a:moveTo>
                        <a:pt x="0" y="6096"/>
                      </a:moveTo>
                      <a:lnTo>
                        <a:pt x="4572" y="10668"/>
                      </a:lnTo>
                      <a:lnTo>
                        <a:pt x="9144" y="6096"/>
                      </a:lnTo>
                      <a:lnTo>
                        <a:pt x="16001" y="1524"/>
                      </a:lnTo>
                      <a:lnTo>
                        <a:pt x="1524" y="1524"/>
                      </a:lnTo>
                      <a:lnTo>
                        <a:pt x="0" y="6096"/>
                      </a:lnTo>
                      <a:close/>
                    </a:path>
                    <a:path w="25146" h="39624">
                      <a:moveTo>
                        <a:pt x="9143" y="17994"/>
                      </a:moveTo>
                      <a:lnTo>
                        <a:pt x="9143" y="10667"/>
                      </a:lnTo>
                      <a:lnTo>
                        <a:pt x="0" y="19050"/>
                      </a:lnTo>
                      <a:lnTo>
                        <a:pt x="762" y="21336"/>
                      </a:lnTo>
                      <a:lnTo>
                        <a:pt x="14478" y="30480"/>
                      </a:lnTo>
                      <a:lnTo>
                        <a:pt x="16001" y="31394"/>
                      </a:lnTo>
                      <a:lnTo>
                        <a:pt x="18288" y="32766"/>
                      </a:lnTo>
                      <a:lnTo>
                        <a:pt x="25146" y="35052"/>
                      </a:lnTo>
                      <a:lnTo>
                        <a:pt x="18288" y="1524"/>
                      </a:lnTo>
                      <a:lnTo>
                        <a:pt x="16001" y="10668"/>
                      </a:lnTo>
                      <a:lnTo>
                        <a:pt x="18288" y="10668"/>
                      </a:lnTo>
                      <a:lnTo>
                        <a:pt x="20574" y="30480"/>
                      </a:lnTo>
                      <a:lnTo>
                        <a:pt x="16001" y="30480"/>
                      </a:lnTo>
                      <a:lnTo>
                        <a:pt x="16001" y="29073"/>
                      </a:lnTo>
                      <a:lnTo>
                        <a:pt x="9144" y="19050"/>
                      </a:lnTo>
                      <a:lnTo>
                        <a:pt x="8382" y="16764"/>
                      </a:lnTo>
                      <a:lnTo>
                        <a:pt x="9143" y="17994"/>
                      </a:lnTo>
                      <a:close/>
                    </a:path>
                    <a:path w="25146" h="39624">
                      <a:moveTo>
                        <a:pt x="16001" y="29073"/>
                      </a:moveTo>
                      <a:lnTo>
                        <a:pt x="16001" y="30480"/>
                      </a:lnTo>
                      <a:lnTo>
                        <a:pt x="20574" y="30480"/>
                      </a:lnTo>
                      <a:lnTo>
                        <a:pt x="18288" y="10668"/>
                      </a:lnTo>
                      <a:lnTo>
                        <a:pt x="16001" y="10668"/>
                      </a:lnTo>
                      <a:lnTo>
                        <a:pt x="16001" y="29073"/>
                      </a:lnTo>
                      <a:close/>
                    </a:path>
                    <a:path w="25146" h="39624">
                      <a:moveTo>
                        <a:pt x="14478" y="39624"/>
                      </a:moveTo>
                      <a:lnTo>
                        <a:pt x="20574" y="39624"/>
                      </a:lnTo>
                      <a:lnTo>
                        <a:pt x="25146" y="38100"/>
                      </a:lnTo>
                      <a:lnTo>
                        <a:pt x="25146" y="35052"/>
                      </a:lnTo>
                      <a:lnTo>
                        <a:pt x="18288" y="32766"/>
                      </a:lnTo>
                      <a:lnTo>
                        <a:pt x="16001" y="31394"/>
                      </a:lnTo>
                      <a:lnTo>
                        <a:pt x="16002" y="35052"/>
                      </a:lnTo>
                      <a:lnTo>
                        <a:pt x="10668" y="37338"/>
                      </a:lnTo>
                      <a:lnTo>
                        <a:pt x="11430" y="38862"/>
                      </a:lnTo>
                      <a:lnTo>
                        <a:pt x="14478" y="39624"/>
                      </a:lnTo>
                      <a:close/>
                    </a:path>
                    <a:path w="25146" h="39624">
                      <a:moveTo>
                        <a:pt x="10668" y="37338"/>
                      </a:moveTo>
                      <a:lnTo>
                        <a:pt x="16002" y="35052"/>
                      </a:lnTo>
                      <a:lnTo>
                        <a:pt x="16001" y="31394"/>
                      </a:lnTo>
                      <a:lnTo>
                        <a:pt x="14478" y="30480"/>
                      </a:lnTo>
                      <a:lnTo>
                        <a:pt x="762" y="21336"/>
                      </a:lnTo>
                      <a:lnTo>
                        <a:pt x="10668" y="37338"/>
                      </a:lnTo>
                      <a:close/>
                    </a:path>
                    <a:path w="25146" h="39624">
                      <a:moveTo>
                        <a:pt x="9144" y="19050"/>
                      </a:moveTo>
                      <a:lnTo>
                        <a:pt x="16001" y="29073"/>
                      </a:lnTo>
                      <a:lnTo>
                        <a:pt x="9143" y="17994"/>
                      </a:lnTo>
                      <a:lnTo>
                        <a:pt x="8382" y="16764"/>
                      </a:lnTo>
                      <a:lnTo>
                        <a:pt x="9144" y="19050"/>
                      </a:lnTo>
                      <a:close/>
                    </a:path>
                    <a:path w="25146" h="39624">
                      <a:moveTo>
                        <a:pt x="0" y="6096"/>
                      </a:moveTo>
                      <a:lnTo>
                        <a:pt x="0" y="19050"/>
                      </a:lnTo>
                      <a:lnTo>
                        <a:pt x="9143" y="10667"/>
                      </a:lnTo>
                      <a:lnTo>
                        <a:pt x="16001" y="10668"/>
                      </a:lnTo>
                      <a:lnTo>
                        <a:pt x="18288" y="1524"/>
                      </a:lnTo>
                      <a:lnTo>
                        <a:pt x="25146" y="35052"/>
                      </a:lnTo>
                      <a:lnTo>
                        <a:pt x="25146" y="0"/>
                      </a:lnTo>
                      <a:lnTo>
                        <a:pt x="16002" y="0"/>
                      </a:lnTo>
                      <a:lnTo>
                        <a:pt x="16001" y="1524"/>
                      </a:lnTo>
                      <a:lnTo>
                        <a:pt x="9144" y="6096"/>
                      </a:lnTo>
                      <a:lnTo>
                        <a:pt x="4572" y="10668"/>
                      </a:lnTo>
                      <a:lnTo>
                        <a:pt x="0" y="6096"/>
                      </a:lnTo>
                      <a:close/>
                    </a:path>
                  </a:pathLst>
                </a:custGeom>
                <a:solidFill>
                  <a:srgbClr val="000000"/>
                </a:solidFill>
              </p:spPr>
              <p:txBody>
                <a:bodyPr wrap="square" lIns="0" tIns="0" rIns="0" bIns="0" rtlCol="0">
                  <a:noAutofit/>
                </a:bodyPr>
                <a:lstStyle/>
                <a:p>
                  <a:endParaRPr sz="1631"/>
                </a:p>
              </p:txBody>
            </p:sp>
            <p:sp>
              <p:nvSpPr>
                <p:cNvPr id="1635" name="object 1677"/>
                <p:cNvSpPr/>
                <p:nvPr/>
              </p:nvSpPr>
              <p:spPr>
                <a:xfrm>
                  <a:off x="7127621" y="5676899"/>
                  <a:ext cx="25908" cy="39624"/>
                </a:xfrm>
                <a:custGeom>
                  <a:avLst/>
                  <a:gdLst/>
                  <a:ahLst/>
                  <a:cxnLst/>
                  <a:rect l="l" t="t" r="r" b="b"/>
                  <a:pathLst>
                    <a:path w="25907" h="39624">
                      <a:moveTo>
                        <a:pt x="16001" y="28194"/>
                      </a:moveTo>
                      <a:lnTo>
                        <a:pt x="16001" y="30480"/>
                      </a:lnTo>
                      <a:lnTo>
                        <a:pt x="20574" y="30480"/>
                      </a:lnTo>
                      <a:lnTo>
                        <a:pt x="19050" y="10668"/>
                      </a:lnTo>
                      <a:lnTo>
                        <a:pt x="16001" y="10667"/>
                      </a:lnTo>
                      <a:lnTo>
                        <a:pt x="16001" y="28194"/>
                      </a:lnTo>
                      <a:close/>
                    </a:path>
                    <a:path w="25907" h="39624">
                      <a:moveTo>
                        <a:pt x="16001" y="31242"/>
                      </a:moveTo>
                      <a:lnTo>
                        <a:pt x="18541" y="32511"/>
                      </a:lnTo>
                      <a:lnTo>
                        <a:pt x="19050" y="32766"/>
                      </a:lnTo>
                      <a:lnTo>
                        <a:pt x="16002" y="35052"/>
                      </a:lnTo>
                      <a:lnTo>
                        <a:pt x="16001" y="31242"/>
                      </a:lnTo>
                      <a:lnTo>
                        <a:pt x="14478" y="30480"/>
                      </a:lnTo>
                      <a:lnTo>
                        <a:pt x="10668" y="37338"/>
                      </a:lnTo>
                      <a:lnTo>
                        <a:pt x="11430" y="38862"/>
                      </a:lnTo>
                      <a:lnTo>
                        <a:pt x="14478" y="39624"/>
                      </a:lnTo>
                      <a:lnTo>
                        <a:pt x="23622" y="39624"/>
                      </a:lnTo>
                      <a:lnTo>
                        <a:pt x="25908" y="35052"/>
                      </a:lnTo>
                      <a:lnTo>
                        <a:pt x="18745" y="32308"/>
                      </a:lnTo>
                      <a:lnTo>
                        <a:pt x="16001" y="31242"/>
                      </a:lnTo>
                      <a:close/>
                    </a:path>
                    <a:path w="25907" h="39624">
                      <a:moveTo>
                        <a:pt x="9144" y="19050"/>
                      </a:moveTo>
                      <a:lnTo>
                        <a:pt x="16001" y="28194"/>
                      </a:lnTo>
                      <a:lnTo>
                        <a:pt x="9144" y="17907"/>
                      </a:lnTo>
                      <a:lnTo>
                        <a:pt x="8382" y="16764"/>
                      </a:lnTo>
                      <a:lnTo>
                        <a:pt x="9144" y="19050"/>
                      </a:lnTo>
                      <a:close/>
                    </a:path>
                    <a:path w="25907" h="39624">
                      <a:moveTo>
                        <a:pt x="16002" y="35052"/>
                      </a:moveTo>
                      <a:lnTo>
                        <a:pt x="19050" y="32766"/>
                      </a:lnTo>
                      <a:lnTo>
                        <a:pt x="18541" y="32511"/>
                      </a:lnTo>
                      <a:lnTo>
                        <a:pt x="16001" y="31242"/>
                      </a:lnTo>
                      <a:lnTo>
                        <a:pt x="16002" y="35052"/>
                      </a:lnTo>
                      <a:close/>
                    </a:path>
                    <a:path w="25907" h="39624">
                      <a:moveTo>
                        <a:pt x="0" y="6096"/>
                      </a:moveTo>
                      <a:lnTo>
                        <a:pt x="0" y="19050"/>
                      </a:lnTo>
                      <a:lnTo>
                        <a:pt x="9143" y="10667"/>
                      </a:lnTo>
                      <a:lnTo>
                        <a:pt x="16001" y="10667"/>
                      </a:lnTo>
                      <a:lnTo>
                        <a:pt x="19050" y="1524"/>
                      </a:lnTo>
                      <a:lnTo>
                        <a:pt x="25908" y="35052"/>
                      </a:lnTo>
                      <a:lnTo>
                        <a:pt x="25908" y="0"/>
                      </a:lnTo>
                      <a:lnTo>
                        <a:pt x="16002" y="0"/>
                      </a:lnTo>
                      <a:lnTo>
                        <a:pt x="16001" y="1523"/>
                      </a:lnTo>
                      <a:lnTo>
                        <a:pt x="9144" y="6096"/>
                      </a:lnTo>
                      <a:lnTo>
                        <a:pt x="4571" y="10668"/>
                      </a:lnTo>
                      <a:lnTo>
                        <a:pt x="0" y="6096"/>
                      </a:lnTo>
                      <a:close/>
                    </a:path>
                    <a:path w="25907" h="39624">
                      <a:moveTo>
                        <a:pt x="0" y="6096"/>
                      </a:moveTo>
                      <a:lnTo>
                        <a:pt x="4571" y="10668"/>
                      </a:lnTo>
                      <a:lnTo>
                        <a:pt x="9144" y="6096"/>
                      </a:lnTo>
                      <a:lnTo>
                        <a:pt x="16001" y="1523"/>
                      </a:lnTo>
                      <a:lnTo>
                        <a:pt x="2285" y="1524"/>
                      </a:lnTo>
                      <a:lnTo>
                        <a:pt x="0" y="6096"/>
                      </a:lnTo>
                      <a:close/>
                    </a:path>
                    <a:path w="25907" h="39624">
                      <a:moveTo>
                        <a:pt x="9144" y="17907"/>
                      </a:moveTo>
                      <a:lnTo>
                        <a:pt x="9143" y="10667"/>
                      </a:lnTo>
                      <a:lnTo>
                        <a:pt x="0" y="19050"/>
                      </a:lnTo>
                      <a:lnTo>
                        <a:pt x="762" y="21336"/>
                      </a:lnTo>
                      <a:lnTo>
                        <a:pt x="10668" y="37338"/>
                      </a:lnTo>
                      <a:lnTo>
                        <a:pt x="14478" y="30480"/>
                      </a:lnTo>
                      <a:lnTo>
                        <a:pt x="16001" y="31242"/>
                      </a:lnTo>
                      <a:lnTo>
                        <a:pt x="18745" y="32308"/>
                      </a:lnTo>
                      <a:lnTo>
                        <a:pt x="25908" y="35052"/>
                      </a:lnTo>
                      <a:lnTo>
                        <a:pt x="19050" y="1524"/>
                      </a:lnTo>
                      <a:lnTo>
                        <a:pt x="16001" y="10667"/>
                      </a:lnTo>
                      <a:lnTo>
                        <a:pt x="19050" y="10668"/>
                      </a:lnTo>
                      <a:lnTo>
                        <a:pt x="20574" y="30480"/>
                      </a:lnTo>
                      <a:lnTo>
                        <a:pt x="16001" y="30480"/>
                      </a:lnTo>
                      <a:lnTo>
                        <a:pt x="16001" y="28194"/>
                      </a:lnTo>
                      <a:lnTo>
                        <a:pt x="9144" y="19050"/>
                      </a:lnTo>
                      <a:lnTo>
                        <a:pt x="8382" y="16764"/>
                      </a:lnTo>
                      <a:lnTo>
                        <a:pt x="9144" y="17907"/>
                      </a:lnTo>
                      <a:close/>
                    </a:path>
                  </a:pathLst>
                </a:custGeom>
                <a:solidFill>
                  <a:srgbClr val="000000"/>
                </a:solidFill>
              </p:spPr>
              <p:txBody>
                <a:bodyPr wrap="square" lIns="0" tIns="0" rIns="0" bIns="0" rtlCol="0">
                  <a:noAutofit/>
                </a:bodyPr>
                <a:lstStyle/>
                <a:p>
                  <a:endParaRPr sz="1631"/>
                </a:p>
              </p:txBody>
            </p:sp>
            <p:sp>
              <p:nvSpPr>
                <p:cNvPr id="1636" name="object 1678"/>
                <p:cNvSpPr/>
                <p:nvPr/>
              </p:nvSpPr>
              <p:spPr>
                <a:xfrm>
                  <a:off x="7127621" y="5718047"/>
                  <a:ext cx="25908" cy="40386"/>
                </a:xfrm>
                <a:custGeom>
                  <a:avLst/>
                  <a:gdLst/>
                  <a:ahLst/>
                  <a:cxnLst/>
                  <a:rect l="l" t="t" r="r" b="b"/>
                  <a:pathLst>
                    <a:path w="25907" h="40386">
                      <a:moveTo>
                        <a:pt x="16001" y="31242"/>
                      </a:moveTo>
                      <a:lnTo>
                        <a:pt x="18745" y="32613"/>
                      </a:lnTo>
                      <a:lnTo>
                        <a:pt x="19050" y="32766"/>
                      </a:lnTo>
                      <a:lnTo>
                        <a:pt x="16002" y="35814"/>
                      </a:lnTo>
                      <a:lnTo>
                        <a:pt x="16001" y="31242"/>
                      </a:lnTo>
                      <a:lnTo>
                        <a:pt x="14478" y="30480"/>
                      </a:lnTo>
                      <a:lnTo>
                        <a:pt x="10668" y="38100"/>
                      </a:lnTo>
                      <a:lnTo>
                        <a:pt x="11430" y="39624"/>
                      </a:lnTo>
                      <a:lnTo>
                        <a:pt x="14478" y="40386"/>
                      </a:lnTo>
                      <a:lnTo>
                        <a:pt x="23622" y="40386"/>
                      </a:lnTo>
                      <a:lnTo>
                        <a:pt x="25908" y="35814"/>
                      </a:lnTo>
                      <a:lnTo>
                        <a:pt x="18859" y="32480"/>
                      </a:lnTo>
                      <a:lnTo>
                        <a:pt x="16001" y="31242"/>
                      </a:lnTo>
                      <a:close/>
                    </a:path>
                    <a:path w="25907" h="40386">
                      <a:moveTo>
                        <a:pt x="9144" y="19812"/>
                      </a:moveTo>
                      <a:lnTo>
                        <a:pt x="16001" y="28194"/>
                      </a:lnTo>
                      <a:lnTo>
                        <a:pt x="9144" y="17906"/>
                      </a:lnTo>
                      <a:lnTo>
                        <a:pt x="8382" y="16764"/>
                      </a:lnTo>
                      <a:lnTo>
                        <a:pt x="9144" y="19812"/>
                      </a:lnTo>
                      <a:close/>
                    </a:path>
                    <a:path w="25907" h="40386">
                      <a:moveTo>
                        <a:pt x="16002" y="35814"/>
                      </a:moveTo>
                      <a:lnTo>
                        <a:pt x="19050" y="32766"/>
                      </a:lnTo>
                      <a:lnTo>
                        <a:pt x="18745" y="32613"/>
                      </a:lnTo>
                      <a:lnTo>
                        <a:pt x="16001" y="31242"/>
                      </a:lnTo>
                      <a:lnTo>
                        <a:pt x="16002" y="35814"/>
                      </a:lnTo>
                      <a:close/>
                    </a:path>
                    <a:path w="25907" h="40386">
                      <a:moveTo>
                        <a:pt x="0" y="6858"/>
                      </a:moveTo>
                      <a:lnTo>
                        <a:pt x="0" y="19812"/>
                      </a:lnTo>
                      <a:lnTo>
                        <a:pt x="9143" y="11429"/>
                      </a:lnTo>
                      <a:lnTo>
                        <a:pt x="16001" y="11429"/>
                      </a:lnTo>
                      <a:lnTo>
                        <a:pt x="19050" y="2286"/>
                      </a:lnTo>
                      <a:lnTo>
                        <a:pt x="25908" y="35814"/>
                      </a:lnTo>
                      <a:lnTo>
                        <a:pt x="25908" y="0"/>
                      </a:lnTo>
                      <a:lnTo>
                        <a:pt x="16002" y="0"/>
                      </a:lnTo>
                      <a:lnTo>
                        <a:pt x="16001" y="2285"/>
                      </a:lnTo>
                      <a:lnTo>
                        <a:pt x="9144" y="6858"/>
                      </a:lnTo>
                      <a:lnTo>
                        <a:pt x="4571" y="11430"/>
                      </a:lnTo>
                      <a:lnTo>
                        <a:pt x="0" y="6858"/>
                      </a:lnTo>
                      <a:close/>
                    </a:path>
                    <a:path w="25907" h="40386">
                      <a:moveTo>
                        <a:pt x="9144" y="6858"/>
                      </a:moveTo>
                      <a:lnTo>
                        <a:pt x="16001" y="2285"/>
                      </a:lnTo>
                      <a:lnTo>
                        <a:pt x="4571" y="2286"/>
                      </a:lnTo>
                      <a:lnTo>
                        <a:pt x="0" y="3810"/>
                      </a:lnTo>
                      <a:lnTo>
                        <a:pt x="0" y="6858"/>
                      </a:lnTo>
                      <a:lnTo>
                        <a:pt x="4571" y="11430"/>
                      </a:lnTo>
                      <a:lnTo>
                        <a:pt x="9144" y="6858"/>
                      </a:lnTo>
                      <a:close/>
                    </a:path>
                    <a:path w="25907" h="40386">
                      <a:moveTo>
                        <a:pt x="9144" y="17906"/>
                      </a:moveTo>
                      <a:lnTo>
                        <a:pt x="9143" y="11429"/>
                      </a:lnTo>
                      <a:lnTo>
                        <a:pt x="0" y="19812"/>
                      </a:lnTo>
                      <a:lnTo>
                        <a:pt x="762" y="22098"/>
                      </a:lnTo>
                      <a:lnTo>
                        <a:pt x="10668" y="38100"/>
                      </a:lnTo>
                      <a:lnTo>
                        <a:pt x="14478" y="30480"/>
                      </a:lnTo>
                      <a:lnTo>
                        <a:pt x="16001" y="31242"/>
                      </a:lnTo>
                      <a:lnTo>
                        <a:pt x="18859" y="32480"/>
                      </a:lnTo>
                      <a:lnTo>
                        <a:pt x="25908" y="35814"/>
                      </a:lnTo>
                      <a:lnTo>
                        <a:pt x="19050" y="2286"/>
                      </a:lnTo>
                      <a:lnTo>
                        <a:pt x="16001" y="11429"/>
                      </a:lnTo>
                      <a:lnTo>
                        <a:pt x="19050" y="11430"/>
                      </a:lnTo>
                      <a:lnTo>
                        <a:pt x="20574" y="30480"/>
                      </a:lnTo>
                      <a:lnTo>
                        <a:pt x="16001" y="30480"/>
                      </a:lnTo>
                      <a:lnTo>
                        <a:pt x="16001" y="28194"/>
                      </a:lnTo>
                      <a:lnTo>
                        <a:pt x="9144" y="19812"/>
                      </a:lnTo>
                      <a:lnTo>
                        <a:pt x="8382" y="16764"/>
                      </a:lnTo>
                      <a:lnTo>
                        <a:pt x="9144" y="17906"/>
                      </a:lnTo>
                      <a:close/>
                    </a:path>
                    <a:path w="25907" h="40386">
                      <a:moveTo>
                        <a:pt x="16001" y="28194"/>
                      </a:moveTo>
                      <a:lnTo>
                        <a:pt x="16001" y="30480"/>
                      </a:lnTo>
                      <a:lnTo>
                        <a:pt x="20574" y="30480"/>
                      </a:lnTo>
                      <a:lnTo>
                        <a:pt x="19050" y="11430"/>
                      </a:lnTo>
                      <a:lnTo>
                        <a:pt x="16001" y="11429"/>
                      </a:lnTo>
                      <a:lnTo>
                        <a:pt x="16001" y="28194"/>
                      </a:lnTo>
                      <a:close/>
                    </a:path>
                  </a:pathLst>
                </a:custGeom>
                <a:solidFill>
                  <a:srgbClr val="000000"/>
                </a:solidFill>
              </p:spPr>
              <p:txBody>
                <a:bodyPr wrap="square" lIns="0" tIns="0" rIns="0" bIns="0" rtlCol="0">
                  <a:noAutofit/>
                </a:bodyPr>
                <a:lstStyle/>
                <a:p>
                  <a:endParaRPr sz="1631"/>
                </a:p>
              </p:txBody>
            </p:sp>
            <p:sp>
              <p:nvSpPr>
                <p:cNvPr id="1637" name="object 1679"/>
                <p:cNvSpPr/>
                <p:nvPr/>
              </p:nvSpPr>
              <p:spPr>
                <a:xfrm>
                  <a:off x="7123810" y="5763006"/>
                  <a:ext cx="25146" cy="40386"/>
                </a:xfrm>
                <a:custGeom>
                  <a:avLst/>
                  <a:gdLst/>
                  <a:ahLst/>
                  <a:cxnLst/>
                  <a:rect l="l" t="t" r="r" b="b"/>
                  <a:pathLst>
                    <a:path w="25146" h="40386">
                      <a:moveTo>
                        <a:pt x="0" y="6857"/>
                      </a:moveTo>
                      <a:lnTo>
                        <a:pt x="0" y="19811"/>
                      </a:lnTo>
                      <a:lnTo>
                        <a:pt x="762" y="22097"/>
                      </a:lnTo>
                      <a:lnTo>
                        <a:pt x="16001" y="29073"/>
                      </a:lnTo>
                      <a:lnTo>
                        <a:pt x="9144" y="19811"/>
                      </a:lnTo>
                      <a:lnTo>
                        <a:pt x="8382" y="16763"/>
                      </a:lnTo>
                      <a:lnTo>
                        <a:pt x="9144" y="17994"/>
                      </a:lnTo>
                      <a:lnTo>
                        <a:pt x="9143" y="11429"/>
                      </a:lnTo>
                      <a:lnTo>
                        <a:pt x="16001" y="11430"/>
                      </a:lnTo>
                      <a:lnTo>
                        <a:pt x="18288" y="1523"/>
                      </a:lnTo>
                      <a:lnTo>
                        <a:pt x="25146" y="35813"/>
                      </a:lnTo>
                      <a:lnTo>
                        <a:pt x="25146" y="0"/>
                      </a:lnTo>
                      <a:lnTo>
                        <a:pt x="16002" y="0"/>
                      </a:lnTo>
                      <a:lnTo>
                        <a:pt x="16001" y="1524"/>
                      </a:lnTo>
                      <a:lnTo>
                        <a:pt x="9144" y="6857"/>
                      </a:lnTo>
                      <a:lnTo>
                        <a:pt x="4572" y="11429"/>
                      </a:lnTo>
                      <a:lnTo>
                        <a:pt x="0" y="6857"/>
                      </a:lnTo>
                      <a:close/>
                    </a:path>
                    <a:path w="25146" h="40386">
                      <a:moveTo>
                        <a:pt x="0" y="3809"/>
                      </a:moveTo>
                      <a:lnTo>
                        <a:pt x="0" y="6857"/>
                      </a:lnTo>
                      <a:lnTo>
                        <a:pt x="4572" y="11429"/>
                      </a:lnTo>
                      <a:lnTo>
                        <a:pt x="9144" y="6857"/>
                      </a:lnTo>
                      <a:lnTo>
                        <a:pt x="16001" y="1524"/>
                      </a:lnTo>
                      <a:lnTo>
                        <a:pt x="1524" y="1523"/>
                      </a:lnTo>
                      <a:lnTo>
                        <a:pt x="0" y="3809"/>
                      </a:lnTo>
                      <a:close/>
                    </a:path>
                    <a:path w="25146" h="40386">
                      <a:moveTo>
                        <a:pt x="762" y="22097"/>
                      </a:moveTo>
                      <a:lnTo>
                        <a:pt x="10668" y="38099"/>
                      </a:lnTo>
                      <a:lnTo>
                        <a:pt x="14478" y="30479"/>
                      </a:lnTo>
                      <a:lnTo>
                        <a:pt x="16001" y="30480"/>
                      </a:lnTo>
                      <a:lnTo>
                        <a:pt x="16002" y="35813"/>
                      </a:lnTo>
                      <a:lnTo>
                        <a:pt x="25146" y="35813"/>
                      </a:lnTo>
                      <a:lnTo>
                        <a:pt x="18288" y="1523"/>
                      </a:lnTo>
                      <a:lnTo>
                        <a:pt x="16001" y="11430"/>
                      </a:lnTo>
                      <a:lnTo>
                        <a:pt x="18288" y="11429"/>
                      </a:lnTo>
                      <a:lnTo>
                        <a:pt x="20574" y="30479"/>
                      </a:lnTo>
                      <a:lnTo>
                        <a:pt x="18288" y="32765"/>
                      </a:lnTo>
                      <a:lnTo>
                        <a:pt x="16872" y="30480"/>
                      </a:lnTo>
                      <a:lnTo>
                        <a:pt x="16001" y="29073"/>
                      </a:lnTo>
                      <a:lnTo>
                        <a:pt x="762" y="22097"/>
                      </a:lnTo>
                      <a:close/>
                    </a:path>
                    <a:path w="25146" h="40386">
                      <a:moveTo>
                        <a:pt x="25146" y="35813"/>
                      </a:moveTo>
                      <a:lnTo>
                        <a:pt x="16002" y="35813"/>
                      </a:lnTo>
                      <a:lnTo>
                        <a:pt x="16001" y="30480"/>
                      </a:lnTo>
                      <a:lnTo>
                        <a:pt x="14478" y="30479"/>
                      </a:lnTo>
                      <a:lnTo>
                        <a:pt x="10668" y="38099"/>
                      </a:lnTo>
                      <a:lnTo>
                        <a:pt x="11430" y="39623"/>
                      </a:lnTo>
                      <a:lnTo>
                        <a:pt x="14478" y="40385"/>
                      </a:lnTo>
                      <a:lnTo>
                        <a:pt x="22860" y="40385"/>
                      </a:lnTo>
                      <a:lnTo>
                        <a:pt x="25146" y="35813"/>
                      </a:lnTo>
                      <a:close/>
                    </a:path>
                    <a:path w="25146" h="40386">
                      <a:moveTo>
                        <a:pt x="20574" y="30479"/>
                      </a:moveTo>
                      <a:lnTo>
                        <a:pt x="18288" y="11429"/>
                      </a:lnTo>
                      <a:lnTo>
                        <a:pt x="16001" y="11430"/>
                      </a:lnTo>
                      <a:lnTo>
                        <a:pt x="16001" y="29073"/>
                      </a:lnTo>
                      <a:lnTo>
                        <a:pt x="16872" y="30480"/>
                      </a:lnTo>
                      <a:lnTo>
                        <a:pt x="18288" y="32765"/>
                      </a:lnTo>
                      <a:lnTo>
                        <a:pt x="20574" y="30479"/>
                      </a:lnTo>
                      <a:close/>
                    </a:path>
                    <a:path w="25146" h="40386">
                      <a:moveTo>
                        <a:pt x="9144" y="19811"/>
                      </a:moveTo>
                      <a:lnTo>
                        <a:pt x="16001" y="29073"/>
                      </a:lnTo>
                      <a:lnTo>
                        <a:pt x="9144" y="17994"/>
                      </a:lnTo>
                      <a:lnTo>
                        <a:pt x="8382" y="16763"/>
                      </a:lnTo>
                      <a:lnTo>
                        <a:pt x="9144" y="19811"/>
                      </a:lnTo>
                      <a:close/>
                    </a:path>
                  </a:pathLst>
                </a:custGeom>
                <a:solidFill>
                  <a:srgbClr val="000000"/>
                </a:solidFill>
              </p:spPr>
              <p:txBody>
                <a:bodyPr wrap="square" lIns="0" tIns="0" rIns="0" bIns="0" rtlCol="0">
                  <a:noAutofit/>
                </a:bodyPr>
                <a:lstStyle/>
                <a:p>
                  <a:endParaRPr sz="1631"/>
                </a:p>
              </p:txBody>
            </p:sp>
            <p:sp>
              <p:nvSpPr>
                <p:cNvPr id="1638" name="object 1680"/>
                <p:cNvSpPr/>
                <p:nvPr/>
              </p:nvSpPr>
              <p:spPr>
                <a:xfrm>
                  <a:off x="7127621" y="5801867"/>
                  <a:ext cx="25908" cy="39624"/>
                </a:xfrm>
                <a:custGeom>
                  <a:avLst/>
                  <a:gdLst/>
                  <a:ahLst/>
                  <a:cxnLst/>
                  <a:rect l="l" t="t" r="r" b="b"/>
                  <a:pathLst>
                    <a:path w="25907" h="39624">
                      <a:moveTo>
                        <a:pt x="14478" y="39624"/>
                      </a:moveTo>
                      <a:lnTo>
                        <a:pt x="23622" y="39624"/>
                      </a:lnTo>
                      <a:lnTo>
                        <a:pt x="25908" y="38100"/>
                      </a:lnTo>
                      <a:lnTo>
                        <a:pt x="25908" y="35052"/>
                      </a:lnTo>
                      <a:lnTo>
                        <a:pt x="19050" y="32766"/>
                      </a:lnTo>
                      <a:lnTo>
                        <a:pt x="18745" y="32308"/>
                      </a:lnTo>
                      <a:lnTo>
                        <a:pt x="16001" y="31242"/>
                      </a:lnTo>
                      <a:lnTo>
                        <a:pt x="18541" y="32511"/>
                      </a:lnTo>
                      <a:lnTo>
                        <a:pt x="16002" y="35052"/>
                      </a:lnTo>
                      <a:lnTo>
                        <a:pt x="10668" y="37338"/>
                      </a:lnTo>
                      <a:lnTo>
                        <a:pt x="11430" y="38862"/>
                      </a:lnTo>
                      <a:lnTo>
                        <a:pt x="14478" y="39624"/>
                      </a:lnTo>
                      <a:close/>
                    </a:path>
                    <a:path w="25907" h="39624">
                      <a:moveTo>
                        <a:pt x="16001" y="31242"/>
                      </a:moveTo>
                      <a:lnTo>
                        <a:pt x="14478" y="30480"/>
                      </a:lnTo>
                      <a:lnTo>
                        <a:pt x="10668" y="37338"/>
                      </a:lnTo>
                      <a:lnTo>
                        <a:pt x="16002" y="35052"/>
                      </a:lnTo>
                      <a:lnTo>
                        <a:pt x="18541" y="32511"/>
                      </a:lnTo>
                      <a:lnTo>
                        <a:pt x="16001" y="31242"/>
                      </a:lnTo>
                      <a:close/>
                    </a:path>
                    <a:path w="25907" h="39624">
                      <a:moveTo>
                        <a:pt x="9144" y="19050"/>
                      </a:moveTo>
                      <a:lnTo>
                        <a:pt x="16001" y="28193"/>
                      </a:lnTo>
                      <a:lnTo>
                        <a:pt x="9143" y="17907"/>
                      </a:lnTo>
                      <a:lnTo>
                        <a:pt x="8382" y="16764"/>
                      </a:lnTo>
                      <a:lnTo>
                        <a:pt x="9144" y="19050"/>
                      </a:lnTo>
                      <a:close/>
                    </a:path>
                    <a:path w="25907" h="39624">
                      <a:moveTo>
                        <a:pt x="0" y="6096"/>
                      </a:moveTo>
                      <a:lnTo>
                        <a:pt x="0" y="19050"/>
                      </a:lnTo>
                      <a:lnTo>
                        <a:pt x="9143" y="11429"/>
                      </a:lnTo>
                      <a:lnTo>
                        <a:pt x="16001" y="11429"/>
                      </a:lnTo>
                      <a:lnTo>
                        <a:pt x="19050" y="1524"/>
                      </a:lnTo>
                      <a:lnTo>
                        <a:pt x="25908" y="35052"/>
                      </a:lnTo>
                      <a:lnTo>
                        <a:pt x="25908" y="0"/>
                      </a:lnTo>
                      <a:lnTo>
                        <a:pt x="16002" y="0"/>
                      </a:lnTo>
                      <a:lnTo>
                        <a:pt x="16001" y="1523"/>
                      </a:lnTo>
                      <a:lnTo>
                        <a:pt x="9144" y="6096"/>
                      </a:lnTo>
                      <a:lnTo>
                        <a:pt x="4571" y="11430"/>
                      </a:lnTo>
                      <a:lnTo>
                        <a:pt x="0" y="6096"/>
                      </a:lnTo>
                      <a:close/>
                    </a:path>
                    <a:path w="25907" h="39624">
                      <a:moveTo>
                        <a:pt x="0" y="6096"/>
                      </a:moveTo>
                      <a:lnTo>
                        <a:pt x="4571" y="11430"/>
                      </a:lnTo>
                      <a:lnTo>
                        <a:pt x="9144" y="6096"/>
                      </a:lnTo>
                      <a:lnTo>
                        <a:pt x="16001" y="1523"/>
                      </a:lnTo>
                      <a:lnTo>
                        <a:pt x="2285" y="1524"/>
                      </a:lnTo>
                      <a:lnTo>
                        <a:pt x="0" y="6096"/>
                      </a:lnTo>
                      <a:close/>
                    </a:path>
                    <a:path w="25907" h="39624">
                      <a:moveTo>
                        <a:pt x="9143" y="17907"/>
                      </a:moveTo>
                      <a:lnTo>
                        <a:pt x="9143" y="11429"/>
                      </a:lnTo>
                      <a:lnTo>
                        <a:pt x="0" y="19050"/>
                      </a:lnTo>
                      <a:lnTo>
                        <a:pt x="762" y="21336"/>
                      </a:lnTo>
                      <a:lnTo>
                        <a:pt x="10668" y="37338"/>
                      </a:lnTo>
                      <a:lnTo>
                        <a:pt x="14478" y="30480"/>
                      </a:lnTo>
                      <a:lnTo>
                        <a:pt x="16001" y="31242"/>
                      </a:lnTo>
                      <a:lnTo>
                        <a:pt x="18745" y="32308"/>
                      </a:lnTo>
                      <a:lnTo>
                        <a:pt x="19050" y="32766"/>
                      </a:lnTo>
                      <a:lnTo>
                        <a:pt x="25908" y="35052"/>
                      </a:lnTo>
                      <a:lnTo>
                        <a:pt x="19050" y="1524"/>
                      </a:lnTo>
                      <a:lnTo>
                        <a:pt x="16001" y="11429"/>
                      </a:lnTo>
                      <a:lnTo>
                        <a:pt x="19050" y="11430"/>
                      </a:lnTo>
                      <a:lnTo>
                        <a:pt x="20574" y="30480"/>
                      </a:lnTo>
                      <a:lnTo>
                        <a:pt x="16001" y="30480"/>
                      </a:lnTo>
                      <a:lnTo>
                        <a:pt x="16001" y="28193"/>
                      </a:lnTo>
                      <a:lnTo>
                        <a:pt x="9144" y="19050"/>
                      </a:lnTo>
                      <a:lnTo>
                        <a:pt x="8382" y="16764"/>
                      </a:lnTo>
                      <a:lnTo>
                        <a:pt x="9143" y="17907"/>
                      </a:lnTo>
                      <a:close/>
                    </a:path>
                    <a:path w="25907" h="39624">
                      <a:moveTo>
                        <a:pt x="16001" y="28193"/>
                      </a:moveTo>
                      <a:lnTo>
                        <a:pt x="16001" y="30480"/>
                      </a:lnTo>
                      <a:lnTo>
                        <a:pt x="20574" y="30480"/>
                      </a:lnTo>
                      <a:lnTo>
                        <a:pt x="19050" y="11430"/>
                      </a:lnTo>
                      <a:lnTo>
                        <a:pt x="16001" y="11429"/>
                      </a:lnTo>
                      <a:lnTo>
                        <a:pt x="16001" y="28193"/>
                      </a:lnTo>
                      <a:close/>
                    </a:path>
                  </a:pathLst>
                </a:custGeom>
                <a:solidFill>
                  <a:srgbClr val="000000"/>
                </a:solidFill>
              </p:spPr>
              <p:txBody>
                <a:bodyPr wrap="square" lIns="0" tIns="0" rIns="0" bIns="0" rtlCol="0">
                  <a:noAutofit/>
                </a:bodyPr>
                <a:lstStyle/>
                <a:p>
                  <a:endParaRPr sz="1631"/>
                </a:p>
              </p:txBody>
            </p:sp>
            <p:sp>
              <p:nvSpPr>
                <p:cNvPr id="1639" name="object 1681"/>
                <p:cNvSpPr/>
                <p:nvPr/>
              </p:nvSpPr>
              <p:spPr>
                <a:xfrm>
                  <a:off x="7123810" y="5884925"/>
                  <a:ext cx="25146" cy="40386"/>
                </a:xfrm>
                <a:custGeom>
                  <a:avLst/>
                  <a:gdLst/>
                  <a:ahLst/>
                  <a:cxnLst/>
                  <a:rect l="l" t="t" r="r" b="b"/>
                  <a:pathLst>
                    <a:path w="25146" h="40386">
                      <a:moveTo>
                        <a:pt x="0" y="6858"/>
                      </a:moveTo>
                      <a:lnTo>
                        <a:pt x="0" y="19812"/>
                      </a:lnTo>
                      <a:lnTo>
                        <a:pt x="762" y="22098"/>
                      </a:lnTo>
                      <a:lnTo>
                        <a:pt x="16001" y="29073"/>
                      </a:lnTo>
                      <a:lnTo>
                        <a:pt x="9144" y="19812"/>
                      </a:lnTo>
                      <a:lnTo>
                        <a:pt x="8382" y="16764"/>
                      </a:lnTo>
                      <a:lnTo>
                        <a:pt x="9144" y="17994"/>
                      </a:lnTo>
                      <a:lnTo>
                        <a:pt x="9143" y="11429"/>
                      </a:lnTo>
                      <a:lnTo>
                        <a:pt x="16001" y="11430"/>
                      </a:lnTo>
                      <a:lnTo>
                        <a:pt x="18288" y="1524"/>
                      </a:lnTo>
                      <a:lnTo>
                        <a:pt x="25146" y="35814"/>
                      </a:lnTo>
                      <a:lnTo>
                        <a:pt x="25146" y="0"/>
                      </a:lnTo>
                      <a:lnTo>
                        <a:pt x="16002" y="0"/>
                      </a:lnTo>
                      <a:lnTo>
                        <a:pt x="16001" y="1524"/>
                      </a:lnTo>
                      <a:lnTo>
                        <a:pt x="9144" y="6858"/>
                      </a:lnTo>
                      <a:lnTo>
                        <a:pt x="4572" y="11430"/>
                      </a:lnTo>
                      <a:lnTo>
                        <a:pt x="0" y="6858"/>
                      </a:lnTo>
                      <a:close/>
                    </a:path>
                    <a:path w="25146" h="40386">
                      <a:moveTo>
                        <a:pt x="0" y="3810"/>
                      </a:moveTo>
                      <a:lnTo>
                        <a:pt x="0" y="6858"/>
                      </a:lnTo>
                      <a:lnTo>
                        <a:pt x="4572" y="11430"/>
                      </a:lnTo>
                      <a:lnTo>
                        <a:pt x="9144" y="6858"/>
                      </a:lnTo>
                      <a:lnTo>
                        <a:pt x="16001" y="1524"/>
                      </a:lnTo>
                      <a:lnTo>
                        <a:pt x="1524" y="1524"/>
                      </a:lnTo>
                      <a:lnTo>
                        <a:pt x="0" y="3810"/>
                      </a:lnTo>
                      <a:close/>
                    </a:path>
                    <a:path w="25146" h="40386">
                      <a:moveTo>
                        <a:pt x="762" y="22098"/>
                      </a:moveTo>
                      <a:lnTo>
                        <a:pt x="10668" y="38100"/>
                      </a:lnTo>
                      <a:lnTo>
                        <a:pt x="14478" y="30480"/>
                      </a:lnTo>
                      <a:lnTo>
                        <a:pt x="16001" y="30480"/>
                      </a:lnTo>
                      <a:lnTo>
                        <a:pt x="16002" y="35814"/>
                      </a:lnTo>
                      <a:lnTo>
                        <a:pt x="25146" y="35814"/>
                      </a:lnTo>
                      <a:lnTo>
                        <a:pt x="18288" y="1524"/>
                      </a:lnTo>
                      <a:lnTo>
                        <a:pt x="16001" y="11430"/>
                      </a:lnTo>
                      <a:lnTo>
                        <a:pt x="18288" y="11430"/>
                      </a:lnTo>
                      <a:lnTo>
                        <a:pt x="20574" y="30480"/>
                      </a:lnTo>
                      <a:lnTo>
                        <a:pt x="18288" y="32766"/>
                      </a:lnTo>
                      <a:lnTo>
                        <a:pt x="16872" y="30480"/>
                      </a:lnTo>
                      <a:lnTo>
                        <a:pt x="16001" y="29073"/>
                      </a:lnTo>
                      <a:lnTo>
                        <a:pt x="762" y="22098"/>
                      </a:lnTo>
                      <a:close/>
                    </a:path>
                    <a:path w="25146" h="40386">
                      <a:moveTo>
                        <a:pt x="25146" y="35814"/>
                      </a:moveTo>
                      <a:lnTo>
                        <a:pt x="16002" y="35814"/>
                      </a:lnTo>
                      <a:lnTo>
                        <a:pt x="16001" y="30480"/>
                      </a:lnTo>
                      <a:lnTo>
                        <a:pt x="14478" y="30480"/>
                      </a:lnTo>
                      <a:lnTo>
                        <a:pt x="10668" y="38100"/>
                      </a:lnTo>
                      <a:lnTo>
                        <a:pt x="11430" y="39624"/>
                      </a:lnTo>
                      <a:lnTo>
                        <a:pt x="14478" y="40386"/>
                      </a:lnTo>
                      <a:lnTo>
                        <a:pt x="22860" y="40386"/>
                      </a:lnTo>
                      <a:lnTo>
                        <a:pt x="25146" y="35814"/>
                      </a:lnTo>
                      <a:close/>
                    </a:path>
                    <a:path w="25146" h="40386">
                      <a:moveTo>
                        <a:pt x="20574" y="30480"/>
                      </a:moveTo>
                      <a:lnTo>
                        <a:pt x="18288" y="11430"/>
                      </a:lnTo>
                      <a:lnTo>
                        <a:pt x="16001" y="11430"/>
                      </a:lnTo>
                      <a:lnTo>
                        <a:pt x="16001" y="29073"/>
                      </a:lnTo>
                      <a:lnTo>
                        <a:pt x="16872" y="30480"/>
                      </a:lnTo>
                      <a:lnTo>
                        <a:pt x="18288" y="32766"/>
                      </a:lnTo>
                      <a:lnTo>
                        <a:pt x="20574" y="30480"/>
                      </a:lnTo>
                      <a:close/>
                    </a:path>
                    <a:path w="25146" h="40386">
                      <a:moveTo>
                        <a:pt x="9144" y="19812"/>
                      </a:moveTo>
                      <a:lnTo>
                        <a:pt x="16001" y="29073"/>
                      </a:lnTo>
                      <a:lnTo>
                        <a:pt x="9144" y="17994"/>
                      </a:lnTo>
                      <a:lnTo>
                        <a:pt x="8382" y="16764"/>
                      </a:lnTo>
                      <a:lnTo>
                        <a:pt x="9144" y="19812"/>
                      </a:lnTo>
                      <a:close/>
                    </a:path>
                  </a:pathLst>
                </a:custGeom>
                <a:solidFill>
                  <a:srgbClr val="000000"/>
                </a:solidFill>
              </p:spPr>
              <p:txBody>
                <a:bodyPr wrap="square" lIns="0" tIns="0" rIns="0" bIns="0" rtlCol="0">
                  <a:noAutofit/>
                </a:bodyPr>
                <a:lstStyle/>
                <a:p>
                  <a:endParaRPr sz="1631"/>
                </a:p>
              </p:txBody>
            </p:sp>
            <p:sp>
              <p:nvSpPr>
                <p:cNvPr id="1640" name="object 1682"/>
                <p:cNvSpPr/>
                <p:nvPr/>
              </p:nvSpPr>
              <p:spPr>
                <a:xfrm>
                  <a:off x="7127621" y="5843778"/>
                  <a:ext cx="25908" cy="39624"/>
                </a:xfrm>
                <a:custGeom>
                  <a:avLst/>
                  <a:gdLst/>
                  <a:ahLst/>
                  <a:cxnLst/>
                  <a:rect l="l" t="t" r="r" b="b"/>
                  <a:pathLst>
                    <a:path w="25907" h="39624">
                      <a:moveTo>
                        <a:pt x="16001" y="27976"/>
                      </a:moveTo>
                      <a:lnTo>
                        <a:pt x="16001" y="30480"/>
                      </a:lnTo>
                      <a:lnTo>
                        <a:pt x="20574" y="30479"/>
                      </a:lnTo>
                      <a:lnTo>
                        <a:pt x="19050" y="10667"/>
                      </a:lnTo>
                      <a:lnTo>
                        <a:pt x="16001" y="10667"/>
                      </a:lnTo>
                      <a:lnTo>
                        <a:pt x="16001" y="27976"/>
                      </a:lnTo>
                      <a:close/>
                    </a:path>
                    <a:path w="25907" h="39624">
                      <a:moveTo>
                        <a:pt x="16001" y="31242"/>
                      </a:moveTo>
                      <a:lnTo>
                        <a:pt x="18541" y="32512"/>
                      </a:lnTo>
                      <a:lnTo>
                        <a:pt x="19050" y="32765"/>
                      </a:lnTo>
                      <a:lnTo>
                        <a:pt x="16002" y="35051"/>
                      </a:lnTo>
                      <a:lnTo>
                        <a:pt x="16001" y="31242"/>
                      </a:lnTo>
                      <a:lnTo>
                        <a:pt x="14478" y="30479"/>
                      </a:lnTo>
                      <a:lnTo>
                        <a:pt x="10668" y="37337"/>
                      </a:lnTo>
                      <a:lnTo>
                        <a:pt x="11430" y="38861"/>
                      </a:lnTo>
                      <a:lnTo>
                        <a:pt x="14478" y="39623"/>
                      </a:lnTo>
                      <a:lnTo>
                        <a:pt x="23622" y="39623"/>
                      </a:lnTo>
                      <a:lnTo>
                        <a:pt x="25908" y="35051"/>
                      </a:lnTo>
                      <a:lnTo>
                        <a:pt x="18753" y="32300"/>
                      </a:lnTo>
                      <a:lnTo>
                        <a:pt x="16001" y="31242"/>
                      </a:lnTo>
                      <a:close/>
                    </a:path>
                    <a:path w="25907" h="39624">
                      <a:moveTo>
                        <a:pt x="9144" y="19049"/>
                      </a:moveTo>
                      <a:lnTo>
                        <a:pt x="16001" y="27976"/>
                      </a:lnTo>
                      <a:lnTo>
                        <a:pt x="9144" y="17199"/>
                      </a:lnTo>
                      <a:lnTo>
                        <a:pt x="8382" y="16001"/>
                      </a:lnTo>
                      <a:lnTo>
                        <a:pt x="9144" y="19049"/>
                      </a:lnTo>
                      <a:close/>
                    </a:path>
                    <a:path w="25907" h="39624">
                      <a:moveTo>
                        <a:pt x="16002" y="35051"/>
                      </a:moveTo>
                      <a:lnTo>
                        <a:pt x="19050" y="32765"/>
                      </a:lnTo>
                      <a:lnTo>
                        <a:pt x="18541" y="32512"/>
                      </a:lnTo>
                      <a:lnTo>
                        <a:pt x="16001" y="31242"/>
                      </a:lnTo>
                      <a:lnTo>
                        <a:pt x="16002" y="35051"/>
                      </a:lnTo>
                      <a:close/>
                    </a:path>
                    <a:path w="25907" h="39624">
                      <a:moveTo>
                        <a:pt x="0" y="6095"/>
                      </a:moveTo>
                      <a:lnTo>
                        <a:pt x="0" y="19049"/>
                      </a:lnTo>
                      <a:lnTo>
                        <a:pt x="9143" y="10667"/>
                      </a:lnTo>
                      <a:lnTo>
                        <a:pt x="16001" y="10667"/>
                      </a:lnTo>
                      <a:lnTo>
                        <a:pt x="19050" y="1523"/>
                      </a:lnTo>
                      <a:lnTo>
                        <a:pt x="25908" y="35051"/>
                      </a:lnTo>
                      <a:lnTo>
                        <a:pt x="25908" y="0"/>
                      </a:lnTo>
                      <a:lnTo>
                        <a:pt x="16002" y="0"/>
                      </a:lnTo>
                      <a:lnTo>
                        <a:pt x="16001" y="1523"/>
                      </a:lnTo>
                      <a:lnTo>
                        <a:pt x="9144" y="6095"/>
                      </a:lnTo>
                      <a:lnTo>
                        <a:pt x="4571" y="10667"/>
                      </a:lnTo>
                      <a:lnTo>
                        <a:pt x="0" y="6095"/>
                      </a:lnTo>
                      <a:close/>
                    </a:path>
                    <a:path w="25907" h="39624">
                      <a:moveTo>
                        <a:pt x="0" y="6095"/>
                      </a:moveTo>
                      <a:lnTo>
                        <a:pt x="4571" y="10667"/>
                      </a:lnTo>
                      <a:lnTo>
                        <a:pt x="9144" y="6095"/>
                      </a:lnTo>
                      <a:lnTo>
                        <a:pt x="16001" y="1523"/>
                      </a:lnTo>
                      <a:lnTo>
                        <a:pt x="2285" y="1523"/>
                      </a:lnTo>
                      <a:lnTo>
                        <a:pt x="0" y="6095"/>
                      </a:lnTo>
                      <a:close/>
                    </a:path>
                    <a:path w="25907" h="39624">
                      <a:moveTo>
                        <a:pt x="9144" y="17199"/>
                      </a:moveTo>
                      <a:lnTo>
                        <a:pt x="9143" y="10667"/>
                      </a:lnTo>
                      <a:lnTo>
                        <a:pt x="0" y="19049"/>
                      </a:lnTo>
                      <a:lnTo>
                        <a:pt x="762" y="21335"/>
                      </a:lnTo>
                      <a:lnTo>
                        <a:pt x="10668" y="37337"/>
                      </a:lnTo>
                      <a:lnTo>
                        <a:pt x="14478" y="30479"/>
                      </a:lnTo>
                      <a:lnTo>
                        <a:pt x="16001" y="31242"/>
                      </a:lnTo>
                      <a:lnTo>
                        <a:pt x="18753" y="32300"/>
                      </a:lnTo>
                      <a:lnTo>
                        <a:pt x="25908" y="35051"/>
                      </a:lnTo>
                      <a:lnTo>
                        <a:pt x="19050" y="1523"/>
                      </a:lnTo>
                      <a:lnTo>
                        <a:pt x="16001" y="10667"/>
                      </a:lnTo>
                      <a:lnTo>
                        <a:pt x="19050" y="10667"/>
                      </a:lnTo>
                      <a:lnTo>
                        <a:pt x="20574" y="30479"/>
                      </a:lnTo>
                      <a:lnTo>
                        <a:pt x="16001" y="30480"/>
                      </a:lnTo>
                      <a:lnTo>
                        <a:pt x="16001" y="27976"/>
                      </a:lnTo>
                      <a:lnTo>
                        <a:pt x="9144" y="19049"/>
                      </a:lnTo>
                      <a:lnTo>
                        <a:pt x="8382" y="16001"/>
                      </a:lnTo>
                      <a:lnTo>
                        <a:pt x="9144" y="17199"/>
                      </a:lnTo>
                      <a:close/>
                    </a:path>
                  </a:pathLst>
                </a:custGeom>
                <a:solidFill>
                  <a:srgbClr val="000000"/>
                </a:solidFill>
              </p:spPr>
              <p:txBody>
                <a:bodyPr wrap="square" lIns="0" tIns="0" rIns="0" bIns="0" rtlCol="0">
                  <a:noAutofit/>
                </a:bodyPr>
                <a:lstStyle/>
                <a:p>
                  <a:endParaRPr sz="1631"/>
                </a:p>
              </p:txBody>
            </p:sp>
            <p:sp>
              <p:nvSpPr>
                <p:cNvPr id="1641" name="object 1683"/>
                <p:cNvSpPr/>
                <p:nvPr/>
              </p:nvSpPr>
              <p:spPr>
                <a:xfrm>
                  <a:off x="7123049" y="5456682"/>
                  <a:ext cx="44957" cy="542544"/>
                </a:xfrm>
                <a:prstGeom prst="rect">
                  <a:avLst/>
                </a:prstGeom>
                <a:blipFill>
                  <a:blip r:embed="rId44" cstate="print"/>
                  <a:stretch>
                    <a:fillRect/>
                  </a:stretch>
                </a:blipFill>
              </p:spPr>
              <p:txBody>
                <a:bodyPr wrap="square" lIns="0" tIns="0" rIns="0" bIns="0" rtlCol="0">
                  <a:noAutofit/>
                </a:bodyPr>
                <a:lstStyle/>
                <a:p>
                  <a:endParaRPr sz="1631"/>
                </a:p>
              </p:txBody>
            </p:sp>
            <p:sp>
              <p:nvSpPr>
                <p:cNvPr id="1642" name="object 1684"/>
                <p:cNvSpPr/>
                <p:nvPr/>
              </p:nvSpPr>
              <p:spPr>
                <a:xfrm>
                  <a:off x="7133729" y="5449061"/>
                  <a:ext cx="42672" cy="557784"/>
                </a:xfrm>
                <a:custGeom>
                  <a:avLst/>
                  <a:gdLst/>
                  <a:ahLst/>
                  <a:cxnLst/>
                  <a:rect l="l" t="t" r="r" b="b"/>
                  <a:pathLst>
                    <a:path w="42672" h="557784">
                      <a:moveTo>
                        <a:pt x="0" y="9143"/>
                      </a:moveTo>
                      <a:lnTo>
                        <a:pt x="23609" y="9143"/>
                      </a:lnTo>
                      <a:lnTo>
                        <a:pt x="32766" y="19050"/>
                      </a:lnTo>
                      <a:lnTo>
                        <a:pt x="32766" y="538734"/>
                      </a:lnTo>
                      <a:lnTo>
                        <a:pt x="42672" y="557784"/>
                      </a:lnTo>
                      <a:lnTo>
                        <a:pt x="42672" y="0"/>
                      </a:lnTo>
                      <a:lnTo>
                        <a:pt x="0" y="9143"/>
                      </a:lnTo>
                      <a:close/>
                    </a:path>
                  </a:pathLst>
                </a:custGeom>
                <a:solidFill>
                  <a:srgbClr val="000000"/>
                </a:solidFill>
              </p:spPr>
              <p:txBody>
                <a:bodyPr wrap="square" lIns="0" tIns="0" rIns="0" bIns="0" rtlCol="0">
                  <a:noAutofit/>
                </a:bodyPr>
                <a:lstStyle/>
                <a:p>
                  <a:endParaRPr sz="1631"/>
                </a:p>
              </p:txBody>
            </p:sp>
            <p:sp>
              <p:nvSpPr>
                <p:cNvPr id="1643" name="object 1685"/>
                <p:cNvSpPr/>
                <p:nvPr/>
              </p:nvSpPr>
              <p:spPr>
                <a:xfrm>
                  <a:off x="7114679" y="5449061"/>
                  <a:ext cx="61722" cy="557784"/>
                </a:xfrm>
                <a:custGeom>
                  <a:avLst/>
                  <a:gdLst/>
                  <a:ahLst/>
                  <a:cxnLst/>
                  <a:rect l="l" t="t" r="r" b="b"/>
                  <a:pathLst>
                    <a:path w="61722" h="557784">
                      <a:moveTo>
                        <a:pt x="0" y="557784"/>
                      </a:moveTo>
                      <a:lnTo>
                        <a:pt x="61722" y="557784"/>
                      </a:lnTo>
                      <a:lnTo>
                        <a:pt x="51816" y="538734"/>
                      </a:lnTo>
                      <a:lnTo>
                        <a:pt x="51816" y="19050"/>
                      </a:lnTo>
                      <a:lnTo>
                        <a:pt x="42659" y="9143"/>
                      </a:lnTo>
                      <a:lnTo>
                        <a:pt x="19050" y="9143"/>
                      </a:lnTo>
                      <a:lnTo>
                        <a:pt x="61722" y="0"/>
                      </a:lnTo>
                      <a:lnTo>
                        <a:pt x="0" y="0"/>
                      </a:lnTo>
                      <a:lnTo>
                        <a:pt x="0" y="557784"/>
                      </a:lnTo>
                      <a:lnTo>
                        <a:pt x="9893" y="19050"/>
                      </a:lnTo>
                      <a:lnTo>
                        <a:pt x="42659" y="19049"/>
                      </a:lnTo>
                      <a:lnTo>
                        <a:pt x="42659" y="548639"/>
                      </a:lnTo>
                      <a:lnTo>
                        <a:pt x="19050" y="548639"/>
                      </a:lnTo>
                      <a:lnTo>
                        <a:pt x="9893" y="538734"/>
                      </a:lnTo>
                      <a:lnTo>
                        <a:pt x="0" y="557784"/>
                      </a:lnTo>
                      <a:close/>
                    </a:path>
                  </a:pathLst>
                </a:custGeom>
                <a:solidFill>
                  <a:srgbClr val="000000"/>
                </a:solidFill>
              </p:spPr>
              <p:txBody>
                <a:bodyPr wrap="square" lIns="0" tIns="0" rIns="0" bIns="0" rtlCol="0">
                  <a:noAutofit/>
                </a:bodyPr>
                <a:lstStyle/>
                <a:p>
                  <a:endParaRPr sz="1631"/>
                </a:p>
              </p:txBody>
            </p:sp>
            <p:sp>
              <p:nvSpPr>
                <p:cNvPr id="1644" name="object 1686"/>
                <p:cNvSpPr/>
                <p:nvPr/>
              </p:nvSpPr>
              <p:spPr>
                <a:xfrm>
                  <a:off x="7114679" y="5468111"/>
                  <a:ext cx="42659" cy="538734"/>
                </a:xfrm>
                <a:custGeom>
                  <a:avLst/>
                  <a:gdLst/>
                  <a:ahLst/>
                  <a:cxnLst/>
                  <a:rect l="l" t="t" r="r" b="b"/>
                  <a:pathLst>
                    <a:path w="42659" h="538734">
                      <a:moveTo>
                        <a:pt x="42659" y="529589"/>
                      </a:moveTo>
                      <a:lnTo>
                        <a:pt x="42659" y="519683"/>
                      </a:lnTo>
                      <a:lnTo>
                        <a:pt x="19050" y="519684"/>
                      </a:lnTo>
                      <a:lnTo>
                        <a:pt x="19050" y="0"/>
                      </a:lnTo>
                      <a:lnTo>
                        <a:pt x="9893" y="0"/>
                      </a:lnTo>
                      <a:lnTo>
                        <a:pt x="0" y="538734"/>
                      </a:lnTo>
                      <a:lnTo>
                        <a:pt x="9893" y="519684"/>
                      </a:lnTo>
                      <a:lnTo>
                        <a:pt x="19050" y="529589"/>
                      </a:lnTo>
                      <a:lnTo>
                        <a:pt x="42659" y="529589"/>
                      </a:lnTo>
                      <a:close/>
                    </a:path>
                  </a:pathLst>
                </a:custGeom>
                <a:solidFill>
                  <a:srgbClr val="000000"/>
                </a:solidFill>
              </p:spPr>
              <p:txBody>
                <a:bodyPr wrap="square" lIns="0" tIns="0" rIns="0" bIns="0" rtlCol="0">
                  <a:noAutofit/>
                </a:bodyPr>
                <a:lstStyle/>
                <a:p>
                  <a:endParaRPr sz="1631"/>
                </a:p>
              </p:txBody>
            </p:sp>
            <p:sp>
              <p:nvSpPr>
                <p:cNvPr id="1645" name="object 1687"/>
                <p:cNvSpPr/>
                <p:nvPr/>
              </p:nvSpPr>
              <p:spPr>
                <a:xfrm>
                  <a:off x="7128383" y="5526023"/>
                  <a:ext cx="22098" cy="34290"/>
                </a:xfrm>
                <a:custGeom>
                  <a:avLst/>
                  <a:gdLst/>
                  <a:ahLst/>
                  <a:cxnLst/>
                  <a:rect l="l" t="t" r="r" b="b"/>
                  <a:pathLst>
                    <a:path w="22098" h="34289">
                      <a:moveTo>
                        <a:pt x="15493" y="24384"/>
                      </a:moveTo>
                      <a:lnTo>
                        <a:pt x="12191" y="18440"/>
                      </a:lnTo>
                      <a:lnTo>
                        <a:pt x="12192" y="24384"/>
                      </a:lnTo>
                      <a:lnTo>
                        <a:pt x="15239" y="25908"/>
                      </a:lnTo>
                      <a:lnTo>
                        <a:pt x="15493" y="24384"/>
                      </a:lnTo>
                      <a:close/>
                    </a:path>
                    <a:path w="22098" h="34289">
                      <a:moveTo>
                        <a:pt x="22098" y="28956"/>
                      </a:moveTo>
                      <a:lnTo>
                        <a:pt x="16764" y="24384"/>
                      </a:lnTo>
                      <a:lnTo>
                        <a:pt x="15947" y="25200"/>
                      </a:lnTo>
                      <a:lnTo>
                        <a:pt x="16764" y="26670"/>
                      </a:lnTo>
                      <a:lnTo>
                        <a:pt x="22098" y="28956"/>
                      </a:lnTo>
                      <a:close/>
                    </a:path>
                    <a:path w="22098" h="34289">
                      <a:moveTo>
                        <a:pt x="9906" y="16002"/>
                      </a:moveTo>
                      <a:lnTo>
                        <a:pt x="12191" y="18440"/>
                      </a:lnTo>
                      <a:lnTo>
                        <a:pt x="9905" y="14325"/>
                      </a:lnTo>
                      <a:lnTo>
                        <a:pt x="9144" y="12954"/>
                      </a:lnTo>
                      <a:lnTo>
                        <a:pt x="9906" y="16002"/>
                      </a:lnTo>
                      <a:close/>
                    </a:path>
                    <a:path w="22098" h="34289">
                      <a:moveTo>
                        <a:pt x="12191" y="18440"/>
                      </a:moveTo>
                      <a:lnTo>
                        <a:pt x="15240" y="9906"/>
                      </a:lnTo>
                      <a:lnTo>
                        <a:pt x="12191" y="9906"/>
                      </a:lnTo>
                      <a:lnTo>
                        <a:pt x="12191" y="18440"/>
                      </a:lnTo>
                      <a:close/>
                    </a:path>
                    <a:path w="22098" h="34289">
                      <a:moveTo>
                        <a:pt x="0" y="4572"/>
                      </a:moveTo>
                      <a:lnTo>
                        <a:pt x="0" y="16002"/>
                      </a:lnTo>
                      <a:lnTo>
                        <a:pt x="762" y="18288"/>
                      </a:lnTo>
                      <a:lnTo>
                        <a:pt x="8382" y="31242"/>
                      </a:lnTo>
                      <a:lnTo>
                        <a:pt x="12192" y="28956"/>
                      </a:lnTo>
                      <a:lnTo>
                        <a:pt x="15239" y="25908"/>
                      </a:lnTo>
                      <a:lnTo>
                        <a:pt x="12192" y="24384"/>
                      </a:lnTo>
                      <a:lnTo>
                        <a:pt x="12191" y="18440"/>
                      </a:lnTo>
                      <a:lnTo>
                        <a:pt x="9906" y="16002"/>
                      </a:lnTo>
                      <a:lnTo>
                        <a:pt x="9144" y="12954"/>
                      </a:lnTo>
                      <a:lnTo>
                        <a:pt x="9905" y="14325"/>
                      </a:lnTo>
                      <a:lnTo>
                        <a:pt x="9905" y="9906"/>
                      </a:lnTo>
                      <a:lnTo>
                        <a:pt x="12191" y="9906"/>
                      </a:lnTo>
                      <a:lnTo>
                        <a:pt x="15240" y="0"/>
                      </a:lnTo>
                      <a:lnTo>
                        <a:pt x="22098" y="28956"/>
                      </a:lnTo>
                      <a:lnTo>
                        <a:pt x="22098" y="-761"/>
                      </a:lnTo>
                      <a:lnTo>
                        <a:pt x="12192" y="-761"/>
                      </a:lnTo>
                      <a:lnTo>
                        <a:pt x="12191" y="0"/>
                      </a:lnTo>
                      <a:lnTo>
                        <a:pt x="9906" y="4572"/>
                      </a:lnTo>
                      <a:lnTo>
                        <a:pt x="4572" y="9906"/>
                      </a:lnTo>
                      <a:lnTo>
                        <a:pt x="0" y="4572"/>
                      </a:lnTo>
                      <a:close/>
                    </a:path>
                    <a:path w="22098" h="34289">
                      <a:moveTo>
                        <a:pt x="0" y="4572"/>
                      </a:moveTo>
                      <a:lnTo>
                        <a:pt x="4572" y="9906"/>
                      </a:lnTo>
                      <a:lnTo>
                        <a:pt x="9906" y="4572"/>
                      </a:lnTo>
                      <a:lnTo>
                        <a:pt x="12191" y="0"/>
                      </a:lnTo>
                      <a:lnTo>
                        <a:pt x="2286" y="0"/>
                      </a:lnTo>
                      <a:lnTo>
                        <a:pt x="0" y="4572"/>
                      </a:lnTo>
                      <a:close/>
                    </a:path>
                    <a:path w="22098" h="34289">
                      <a:moveTo>
                        <a:pt x="12192" y="33528"/>
                      </a:moveTo>
                      <a:lnTo>
                        <a:pt x="19812" y="33528"/>
                      </a:lnTo>
                      <a:lnTo>
                        <a:pt x="22098" y="32004"/>
                      </a:lnTo>
                      <a:lnTo>
                        <a:pt x="22098" y="28956"/>
                      </a:lnTo>
                      <a:lnTo>
                        <a:pt x="16764" y="26670"/>
                      </a:lnTo>
                      <a:lnTo>
                        <a:pt x="15947" y="25200"/>
                      </a:lnTo>
                      <a:lnTo>
                        <a:pt x="16764" y="24384"/>
                      </a:lnTo>
                      <a:lnTo>
                        <a:pt x="22098" y="28956"/>
                      </a:lnTo>
                      <a:lnTo>
                        <a:pt x="15240" y="0"/>
                      </a:lnTo>
                      <a:lnTo>
                        <a:pt x="12191" y="9906"/>
                      </a:lnTo>
                      <a:lnTo>
                        <a:pt x="15240" y="9906"/>
                      </a:lnTo>
                      <a:lnTo>
                        <a:pt x="12191" y="18440"/>
                      </a:lnTo>
                      <a:lnTo>
                        <a:pt x="15493" y="24384"/>
                      </a:lnTo>
                      <a:lnTo>
                        <a:pt x="15239" y="25908"/>
                      </a:lnTo>
                      <a:lnTo>
                        <a:pt x="12192" y="28956"/>
                      </a:lnTo>
                      <a:lnTo>
                        <a:pt x="8382" y="31242"/>
                      </a:lnTo>
                      <a:lnTo>
                        <a:pt x="9144" y="32766"/>
                      </a:lnTo>
                      <a:lnTo>
                        <a:pt x="12192" y="33528"/>
                      </a:lnTo>
                      <a:close/>
                    </a:path>
                  </a:pathLst>
                </a:custGeom>
                <a:solidFill>
                  <a:srgbClr val="000000"/>
                </a:solidFill>
              </p:spPr>
              <p:txBody>
                <a:bodyPr wrap="square" lIns="0" tIns="0" rIns="0" bIns="0" rtlCol="0">
                  <a:noAutofit/>
                </a:bodyPr>
                <a:lstStyle/>
                <a:p>
                  <a:endParaRPr sz="1631"/>
                </a:p>
              </p:txBody>
            </p:sp>
            <p:sp>
              <p:nvSpPr>
                <p:cNvPr id="1646" name="object 1688"/>
                <p:cNvSpPr/>
                <p:nvPr/>
              </p:nvSpPr>
              <p:spPr>
                <a:xfrm>
                  <a:off x="7128383" y="5596127"/>
                  <a:ext cx="22098" cy="34290"/>
                </a:xfrm>
                <a:custGeom>
                  <a:avLst/>
                  <a:gdLst/>
                  <a:ahLst/>
                  <a:cxnLst/>
                  <a:rect l="l" t="t" r="r" b="b"/>
                  <a:pathLst>
                    <a:path w="22098" h="34289">
                      <a:moveTo>
                        <a:pt x="22098" y="28956"/>
                      </a:moveTo>
                      <a:lnTo>
                        <a:pt x="16764" y="23622"/>
                      </a:lnTo>
                      <a:lnTo>
                        <a:pt x="15736" y="24820"/>
                      </a:lnTo>
                      <a:lnTo>
                        <a:pt x="16764" y="26670"/>
                      </a:lnTo>
                      <a:lnTo>
                        <a:pt x="22098" y="28956"/>
                      </a:lnTo>
                      <a:close/>
                    </a:path>
                    <a:path w="22098" h="34289">
                      <a:moveTo>
                        <a:pt x="9906" y="15240"/>
                      </a:moveTo>
                      <a:lnTo>
                        <a:pt x="12191" y="18440"/>
                      </a:lnTo>
                      <a:lnTo>
                        <a:pt x="9905" y="14325"/>
                      </a:lnTo>
                      <a:lnTo>
                        <a:pt x="9144" y="12954"/>
                      </a:lnTo>
                      <a:lnTo>
                        <a:pt x="9906" y="15240"/>
                      </a:lnTo>
                      <a:close/>
                    </a:path>
                    <a:path w="22098" h="34289">
                      <a:moveTo>
                        <a:pt x="12191" y="18440"/>
                      </a:moveTo>
                      <a:lnTo>
                        <a:pt x="15240" y="9144"/>
                      </a:lnTo>
                      <a:lnTo>
                        <a:pt x="12191" y="9143"/>
                      </a:lnTo>
                      <a:lnTo>
                        <a:pt x="12191" y="18440"/>
                      </a:lnTo>
                      <a:close/>
                    </a:path>
                    <a:path w="22098" h="34289">
                      <a:moveTo>
                        <a:pt x="0" y="4572"/>
                      </a:moveTo>
                      <a:lnTo>
                        <a:pt x="0" y="15240"/>
                      </a:lnTo>
                      <a:lnTo>
                        <a:pt x="762" y="17526"/>
                      </a:lnTo>
                      <a:lnTo>
                        <a:pt x="8382" y="31242"/>
                      </a:lnTo>
                      <a:lnTo>
                        <a:pt x="12192" y="28956"/>
                      </a:lnTo>
                      <a:lnTo>
                        <a:pt x="15101" y="25561"/>
                      </a:lnTo>
                      <a:lnTo>
                        <a:pt x="12192" y="23622"/>
                      </a:lnTo>
                      <a:lnTo>
                        <a:pt x="12191" y="18440"/>
                      </a:lnTo>
                      <a:lnTo>
                        <a:pt x="9906" y="15240"/>
                      </a:lnTo>
                      <a:lnTo>
                        <a:pt x="9144" y="12954"/>
                      </a:lnTo>
                      <a:lnTo>
                        <a:pt x="9905" y="14325"/>
                      </a:lnTo>
                      <a:lnTo>
                        <a:pt x="9905" y="9144"/>
                      </a:lnTo>
                      <a:lnTo>
                        <a:pt x="12191" y="9143"/>
                      </a:lnTo>
                      <a:lnTo>
                        <a:pt x="15240" y="0"/>
                      </a:lnTo>
                      <a:lnTo>
                        <a:pt x="22098" y="28956"/>
                      </a:lnTo>
                      <a:lnTo>
                        <a:pt x="22098" y="-761"/>
                      </a:lnTo>
                      <a:lnTo>
                        <a:pt x="12192" y="-761"/>
                      </a:lnTo>
                      <a:lnTo>
                        <a:pt x="12191" y="0"/>
                      </a:lnTo>
                      <a:lnTo>
                        <a:pt x="9906" y="4572"/>
                      </a:lnTo>
                      <a:lnTo>
                        <a:pt x="4572" y="9144"/>
                      </a:lnTo>
                      <a:lnTo>
                        <a:pt x="0" y="4572"/>
                      </a:lnTo>
                      <a:close/>
                    </a:path>
                    <a:path w="22098" h="34289">
                      <a:moveTo>
                        <a:pt x="9906" y="4572"/>
                      </a:moveTo>
                      <a:lnTo>
                        <a:pt x="12191" y="0"/>
                      </a:lnTo>
                      <a:lnTo>
                        <a:pt x="4572" y="0"/>
                      </a:lnTo>
                      <a:lnTo>
                        <a:pt x="0" y="1524"/>
                      </a:lnTo>
                      <a:lnTo>
                        <a:pt x="0" y="4572"/>
                      </a:lnTo>
                      <a:lnTo>
                        <a:pt x="4572" y="9144"/>
                      </a:lnTo>
                      <a:lnTo>
                        <a:pt x="9906" y="4572"/>
                      </a:lnTo>
                      <a:close/>
                    </a:path>
                    <a:path w="22098" h="34289">
                      <a:moveTo>
                        <a:pt x="9144" y="32766"/>
                      </a:moveTo>
                      <a:lnTo>
                        <a:pt x="12192" y="33528"/>
                      </a:lnTo>
                      <a:lnTo>
                        <a:pt x="19812" y="33528"/>
                      </a:lnTo>
                      <a:lnTo>
                        <a:pt x="22098" y="28956"/>
                      </a:lnTo>
                      <a:lnTo>
                        <a:pt x="16764" y="26670"/>
                      </a:lnTo>
                      <a:lnTo>
                        <a:pt x="15736" y="24820"/>
                      </a:lnTo>
                      <a:lnTo>
                        <a:pt x="16764" y="23622"/>
                      </a:lnTo>
                      <a:lnTo>
                        <a:pt x="22098" y="28956"/>
                      </a:lnTo>
                      <a:lnTo>
                        <a:pt x="15240" y="0"/>
                      </a:lnTo>
                      <a:lnTo>
                        <a:pt x="12191" y="9143"/>
                      </a:lnTo>
                      <a:lnTo>
                        <a:pt x="15240" y="9144"/>
                      </a:lnTo>
                      <a:lnTo>
                        <a:pt x="12191" y="18440"/>
                      </a:lnTo>
                      <a:lnTo>
                        <a:pt x="15070" y="23621"/>
                      </a:lnTo>
                      <a:lnTo>
                        <a:pt x="15101" y="25561"/>
                      </a:lnTo>
                      <a:lnTo>
                        <a:pt x="12192" y="28956"/>
                      </a:lnTo>
                      <a:lnTo>
                        <a:pt x="8382" y="31242"/>
                      </a:lnTo>
                      <a:lnTo>
                        <a:pt x="9144" y="32766"/>
                      </a:lnTo>
                      <a:close/>
                    </a:path>
                    <a:path w="22098" h="34289">
                      <a:moveTo>
                        <a:pt x="15070" y="23621"/>
                      </a:moveTo>
                      <a:lnTo>
                        <a:pt x="12191" y="18440"/>
                      </a:lnTo>
                      <a:lnTo>
                        <a:pt x="12192" y="23622"/>
                      </a:lnTo>
                      <a:lnTo>
                        <a:pt x="15101" y="25561"/>
                      </a:lnTo>
                      <a:lnTo>
                        <a:pt x="15070" y="23621"/>
                      </a:lnTo>
                      <a:close/>
                    </a:path>
                  </a:pathLst>
                </a:custGeom>
                <a:solidFill>
                  <a:srgbClr val="000000"/>
                </a:solidFill>
              </p:spPr>
              <p:txBody>
                <a:bodyPr wrap="square" lIns="0" tIns="0" rIns="0" bIns="0" rtlCol="0">
                  <a:noAutofit/>
                </a:bodyPr>
                <a:lstStyle/>
                <a:p>
                  <a:endParaRPr sz="1631"/>
                </a:p>
              </p:txBody>
            </p:sp>
            <p:sp>
              <p:nvSpPr>
                <p:cNvPr id="1647" name="object 1689"/>
                <p:cNvSpPr/>
                <p:nvPr/>
              </p:nvSpPr>
              <p:spPr>
                <a:xfrm>
                  <a:off x="7128383" y="5558028"/>
                  <a:ext cx="22098" cy="34290"/>
                </a:xfrm>
                <a:custGeom>
                  <a:avLst/>
                  <a:gdLst/>
                  <a:ahLst/>
                  <a:cxnLst/>
                  <a:rect l="l" t="t" r="r" b="b"/>
                  <a:pathLst>
                    <a:path w="22098" h="34289">
                      <a:moveTo>
                        <a:pt x="9906" y="5333"/>
                      </a:moveTo>
                      <a:lnTo>
                        <a:pt x="9905" y="9905"/>
                      </a:lnTo>
                      <a:lnTo>
                        <a:pt x="12191" y="9906"/>
                      </a:lnTo>
                      <a:lnTo>
                        <a:pt x="12191" y="18897"/>
                      </a:lnTo>
                      <a:lnTo>
                        <a:pt x="16764" y="24383"/>
                      </a:lnTo>
                      <a:lnTo>
                        <a:pt x="12192" y="24383"/>
                      </a:lnTo>
                      <a:lnTo>
                        <a:pt x="8382" y="31241"/>
                      </a:lnTo>
                      <a:lnTo>
                        <a:pt x="9144" y="32765"/>
                      </a:lnTo>
                      <a:lnTo>
                        <a:pt x="12192" y="34289"/>
                      </a:lnTo>
                      <a:lnTo>
                        <a:pt x="19812" y="34289"/>
                      </a:lnTo>
                      <a:lnTo>
                        <a:pt x="22098" y="32003"/>
                      </a:lnTo>
                      <a:lnTo>
                        <a:pt x="22098" y="28955"/>
                      </a:lnTo>
                      <a:lnTo>
                        <a:pt x="12192" y="28955"/>
                      </a:lnTo>
                      <a:lnTo>
                        <a:pt x="15239" y="25908"/>
                      </a:lnTo>
                      <a:lnTo>
                        <a:pt x="15917" y="25230"/>
                      </a:lnTo>
                      <a:lnTo>
                        <a:pt x="22098" y="28955"/>
                      </a:lnTo>
                      <a:lnTo>
                        <a:pt x="15240" y="9905"/>
                      </a:lnTo>
                      <a:lnTo>
                        <a:pt x="15240" y="0"/>
                      </a:lnTo>
                      <a:lnTo>
                        <a:pt x="4572" y="0"/>
                      </a:lnTo>
                      <a:lnTo>
                        <a:pt x="0" y="2285"/>
                      </a:lnTo>
                      <a:lnTo>
                        <a:pt x="0" y="5333"/>
                      </a:lnTo>
                      <a:lnTo>
                        <a:pt x="4572" y="9905"/>
                      </a:lnTo>
                      <a:lnTo>
                        <a:pt x="9905" y="9905"/>
                      </a:lnTo>
                      <a:lnTo>
                        <a:pt x="9906" y="5333"/>
                      </a:lnTo>
                      <a:close/>
                    </a:path>
                    <a:path w="22098" h="34289">
                      <a:moveTo>
                        <a:pt x="9906" y="15011"/>
                      </a:moveTo>
                      <a:lnTo>
                        <a:pt x="9905" y="9905"/>
                      </a:lnTo>
                      <a:lnTo>
                        <a:pt x="4572" y="9905"/>
                      </a:lnTo>
                      <a:lnTo>
                        <a:pt x="0" y="5333"/>
                      </a:lnTo>
                      <a:lnTo>
                        <a:pt x="0" y="16001"/>
                      </a:lnTo>
                      <a:lnTo>
                        <a:pt x="762" y="18287"/>
                      </a:lnTo>
                      <a:lnTo>
                        <a:pt x="8382" y="31241"/>
                      </a:lnTo>
                      <a:lnTo>
                        <a:pt x="12192" y="24383"/>
                      </a:lnTo>
                      <a:lnTo>
                        <a:pt x="16764" y="24383"/>
                      </a:lnTo>
                      <a:lnTo>
                        <a:pt x="12191" y="18897"/>
                      </a:lnTo>
                      <a:lnTo>
                        <a:pt x="9906" y="16001"/>
                      </a:lnTo>
                      <a:lnTo>
                        <a:pt x="9144" y="13715"/>
                      </a:lnTo>
                      <a:lnTo>
                        <a:pt x="9906" y="15011"/>
                      </a:lnTo>
                      <a:close/>
                    </a:path>
                    <a:path w="22098" h="34289">
                      <a:moveTo>
                        <a:pt x="16764" y="26669"/>
                      </a:moveTo>
                      <a:lnTo>
                        <a:pt x="15917" y="25230"/>
                      </a:lnTo>
                      <a:lnTo>
                        <a:pt x="15239" y="25908"/>
                      </a:lnTo>
                      <a:lnTo>
                        <a:pt x="12192" y="28955"/>
                      </a:lnTo>
                      <a:lnTo>
                        <a:pt x="22098" y="28955"/>
                      </a:lnTo>
                      <a:lnTo>
                        <a:pt x="15917" y="25230"/>
                      </a:lnTo>
                      <a:lnTo>
                        <a:pt x="16764" y="26669"/>
                      </a:lnTo>
                      <a:close/>
                    </a:path>
                    <a:path w="22098" h="34289">
                      <a:moveTo>
                        <a:pt x="22098" y="0"/>
                      </a:moveTo>
                      <a:lnTo>
                        <a:pt x="15240" y="0"/>
                      </a:lnTo>
                      <a:lnTo>
                        <a:pt x="15240" y="9905"/>
                      </a:lnTo>
                      <a:lnTo>
                        <a:pt x="22098" y="28955"/>
                      </a:lnTo>
                      <a:lnTo>
                        <a:pt x="22098" y="0"/>
                      </a:lnTo>
                      <a:close/>
                    </a:path>
                    <a:path w="22098" h="34289">
                      <a:moveTo>
                        <a:pt x="9906" y="16001"/>
                      </a:moveTo>
                      <a:lnTo>
                        <a:pt x="12191" y="18897"/>
                      </a:lnTo>
                      <a:lnTo>
                        <a:pt x="9906" y="15011"/>
                      </a:lnTo>
                      <a:lnTo>
                        <a:pt x="9144" y="13715"/>
                      </a:lnTo>
                      <a:lnTo>
                        <a:pt x="9906" y="16001"/>
                      </a:lnTo>
                      <a:close/>
                    </a:path>
                  </a:pathLst>
                </a:custGeom>
                <a:solidFill>
                  <a:srgbClr val="000000"/>
                </a:solidFill>
              </p:spPr>
              <p:txBody>
                <a:bodyPr wrap="square" lIns="0" tIns="0" rIns="0" bIns="0" rtlCol="0">
                  <a:noAutofit/>
                </a:bodyPr>
                <a:lstStyle/>
                <a:p>
                  <a:endParaRPr sz="1631"/>
                </a:p>
              </p:txBody>
            </p:sp>
            <p:sp>
              <p:nvSpPr>
                <p:cNvPr id="1648" name="object 1690"/>
                <p:cNvSpPr/>
                <p:nvPr/>
              </p:nvSpPr>
              <p:spPr>
                <a:xfrm>
                  <a:off x="7128383" y="5630417"/>
                  <a:ext cx="22098" cy="34290"/>
                </a:xfrm>
                <a:custGeom>
                  <a:avLst/>
                  <a:gdLst/>
                  <a:ahLst/>
                  <a:cxnLst/>
                  <a:rect l="l" t="t" r="r" b="b"/>
                  <a:pathLst>
                    <a:path w="22098" h="34289">
                      <a:moveTo>
                        <a:pt x="9906" y="5334"/>
                      </a:moveTo>
                      <a:lnTo>
                        <a:pt x="9905" y="9905"/>
                      </a:lnTo>
                      <a:lnTo>
                        <a:pt x="12191" y="9906"/>
                      </a:lnTo>
                      <a:lnTo>
                        <a:pt x="12191" y="18897"/>
                      </a:lnTo>
                      <a:lnTo>
                        <a:pt x="16764" y="24384"/>
                      </a:lnTo>
                      <a:lnTo>
                        <a:pt x="12192" y="24384"/>
                      </a:lnTo>
                      <a:lnTo>
                        <a:pt x="8382" y="31242"/>
                      </a:lnTo>
                      <a:lnTo>
                        <a:pt x="9144" y="32766"/>
                      </a:lnTo>
                      <a:lnTo>
                        <a:pt x="12192" y="34290"/>
                      </a:lnTo>
                      <a:lnTo>
                        <a:pt x="19812" y="34290"/>
                      </a:lnTo>
                      <a:lnTo>
                        <a:pt x="22098" y="32004"/>
                      </a:lnTo>
                      <a:lnTo>
                        <a:pt x="22098" y="28956"/>
                      </a:lnTo>
                      <a:lnTo>
                        <a:pt x="12192" y="28956"/>
                      </a:lnTo>
                      <a:lnTo>
                        <a:pt x="15239" y="25908"/>
                      </a:lnTo>
                      <a:lnTo>
                        <a:pt x="15917" y="25230"/>
                      </a:lnTo>
                      <a:lnTo>
                        <a:pt x="22098" y="28956"/>
                      </a:lnTo>
                      <a:lnTo>
                        <a:pt x="15240" y="9906"/>
                      </a:lnTo>
                      <a:lnTo>
                        <a:pt x="15240" y="0"/>
                      </a:lnTo>
                      <a:lnTo>
                        <a:pt x="4572" y="0"/>
                      </a:lnTo>
                      <a:lnTo>
                        <a:pt x="0" y="2286"/>
                      </a:lnTo>
                      <a:lnTo>
                        <a:pt x="0" y="5334"/>
                      </a:lnTo>
                      <a:lnTo>
                        <a:pt x="4572" y="9906"/>
                      </a:lnTo>
                      <a:lnTo>
                        <a:pt x="9905" y="9905"/>
                      </a:lnTo>
                      <a:lnTo>
                        <a:pt x="9906" y="5334"/>
                      </a:lnTo>
                      <a:close/>
                    </a:path>
                    <a:path w="22098" h="34289">
                      <a:moveTo>
                        <a:pt x="9906" y="15011"/>
                      </a:moveTo>
                      <a:lnTo>
                        <a:pt x="9905" y="9905"/>
                      </a:lnTo>
                      <a:lnTo>
                        <a:pt x="4572" y="9906"/>
                      </a:lnTo>
                      <a:lnTo>
                        <a:pt x="0" y="5334"/>
                      </a:lnTo>
                      <a:lnTo>
                        <a:pt x="0" y="16002"/>
                      </a:lnTo>
                      <a:lnTo>
                        <a:pt x="762" y="18288"/>
                      </a:lnTo>
                      <a:lnTo>
                        <a:pt x="8382" y="31242"/>
                      </a:lnTo>
                      <a:lnTo>
                        <a:pt x="12192" y="24384"/>
                      </a:lnTo>
                      <a:lnTo>
                        <a:pt x="16764" y="24384"/>
                      </a:lnTo>
                      <a:lnTo>
                        <a:pt x="12191" y="18897"/>
                      </a:lnTo>
                      <a:lnTo>
                        <a:pt x="9906" y="16002"/>
                      </a:lnTo>
                      <a:lnTo>
                        <a:pt x="9144" y="13716"/>
                      </a:lnTo>
                      <a:lnTo>
                        <a:pt x="9906" y="15011"/>
                      </a:lnTo>
                      <a:close/>
                    </a:path>
                    <a:path w="22098" h="34289">
                      <a:moveTo>
                        <a:pt x="16764" y="26670"/>
                      </a:moveTo>
                      <a:lnTo>
                        <a:pt x="15917" y="25230"/>
                      </a:lnTo>
                      <a:lnTo>
                        <a:pt x="15239" y="25908"/>
                      </a:lnTo>
                      <a:lnTo>
                        <a:pt x="12192" y="28956"/>
                      </a:lnTo>
                      <a:lnTo>
                        <a:pt x="22098" y="28956"/>
                      </a:lnTo>
                      <a:lnTo>
                        <a:pt x="15917" y="25230"/>
                      </a:lnTo>
                      <a:lnTo>
                        <a:pt x="16764" y="26670"/>
                      </a:lnTo>
                      <a:close/>
                    </a:path>
                    <a:path w="22098" h="34289">
                      <a:moveTo>
                        <a:pt x="22098" y="0"/>
                      </a:moveTo>
                      <a:lnTo>
                        <a:pt x="15240" y="0"/>
                      </a:lnTo>
                      <a:lnTo>
                        <a:pt x="15240" y="9906"/>
                      </a:lnTo>
                      <a:lnTo>
                        <a:pt x="22098" y="28956"/>
                      </a:lnTo>
                      <a:lnTo>
                        <a:pt x="22098" y="0"/>
                      </a:lnTo>
                      <a:close/>
                    </a:path>
                    <a:path w="22098" h="34289">
                      <a:moveTo>
                        <a:pt x="9906" y="16002"/>
                      </a:moveTo>
                      <a:lnTo>
                        <a:pt x="12191" y="18897"/>
                      </a:lnTo>
                      <a:lnTo>
                        <a:pt x="9906" y="15011"/>
                      </a:lnTo>
                      <a:lnTo>
                        <a:pt x="9144" y="13716"/>
                      </a:lnTo>
                      <a:lnTo>
                        <a:pt x="9906" y="16002"/>
                      </a:lnTo>
                      <a:close/>
                    </a:path>
                  </a:pathLst>
                </a:custGeom>
                <a:solidFill>
                  <a:srgbClr val="000000"/>
                </a:solidFill>
              </p:spPr>
              <p:txBody>
                <a:bodyPr wrap="square" lIns="0" tIns="0" rIns="0" bIns="0" rtlCol="0">
                  <a:noAutofit/>
                </a:bodyPr>
                <a:lstStyle/>
                <a:p>
                  <a:endParaRPr sz="1631"/>
                </a:p>
              </p:txBody>
            </p:sp>
            <p:sp>
              <p:nvSpPr>
                <p:cNvPr id="1649" name="object 1691"/>
                <p:cNvSpPr/>
                <p:nvPr/>
              </p:nvSpPr>
              <p:spPr>
                <a:xfrm>
                  <a:off x="7128383" y="5665469"/>
                  <a:ext cx="22098" cy="34290"/>
                </a:xfrm>
                <a:custGeom>
                  <a:avLst/>
                  <a:gdLst/>
                  <a:ahLst/>
                  <a:cxnLst/>
                  <a:rect l="l" t="t" r="r" b="b"/>
                  <a:pathLst>
                    <a:path w="22098" h="34289">
                      <a:moveTo>
                        <a:pt x="15493" y="24384"/>
                      </a:moveTo>
                      <a:lnTo>
                        <a:pt x="12191" y="18440"/>
                      </a:lnTo>
                      <a:lnTo>
                        <a:pt x="12192" y="24384"/>
                      </a:lnTo>
                      <a:lnTo>
                        <a:pt x="15239" y="25908"/>
                      </a:lnTo>
                      <a:lnTo>
                        <a:pt x="15493" y="24384"/>
                      </a:lnTo>
                      <a:close/>
                    </a:path>
                    <a:path w="22098" h="34289">
                      <a:moveTo>
                        <a:pt x="22098" y="28956"/>
                      </a:moveTo>
                      <a:lnTo>
                        <a:pt x="16764" y="24384"/>
                      </a:lnTo>
                      <a:lnTo>
                        <a:pt x="15947" y="25200"/>
                      </a:lnTo>
                      <a:lnTo>
                        <a:pt x="16764" y="26670"/>
                      </a:lnTo>
                      <a:lnTo>
                        <a:pt x="22098" y="28956"/>
                      </a:lnTo>
                      <a:close/>
                    </a:path>
                    <a:path w="22098" h="34289">
                      <a:moveTo>
                        <a:pt x="9906" y="15240"/>
                      </a:moveTo>
                      <a:lnTo>
                        <a:pt x="12191" y="18440"/>
                      </a:lnTo>
                      <a:lnTo>
                        <a:pt x="9906" y="14325"/>
                      </a:lnTo>
                      <a:lnTo>
                        <a:pt x="9144" y="12954"/>
                      </a:lnTo>
                      <a:lnTo>
                        <a:pt x="9906" y="15240"/>
                      </a:lnTo>
                      <a:close/>
                    </a:path>
                    <a:path w="22098" h="34289">
                      <a:moveTo>
                        <a:pt x="12191" y="18440"/>
                      </a:moveTo>
                      <a:lnTo>
                        <a:pt x="15240" y="9906"/>
                      </a:lnTo>
                      <a:lnTo>
                        <a:pt x="12191" y="9906"/>
                      </a:lnTo>
                      <a:lnTo>
                        <a:pt x="12191" y="18440"/>
                      </a:lnTo>
                      <a:close/>
                    </a:path>
                    <a:path w="22098" h="34289">
                      <a:moveTo>
                        <a:pt x="0" y="4572"/>
                      </a:moveTo>
                      <a:lnTo>
                        <a:pt x="0" y="15240"/>
                      </a:lnTo>
                      <a:lnTo>
                        <a:pt x="762" y="18288"/>
                      </a:lnTo>
                      <a:lnTo>
                        <a:pt x="8382" y="31242"/>
                      </a:lnTo>
                      <a:lnTo>
                        <a:pt x="12192" y="28956"/>
                      </a:lnTo>
                      <a:lnTo>
                        <a:pt x="15239" y="25908"/>
                      </a:lnTo>
                      <a:lnTo>
                        <a:pt x="12192" y="24384"/>
                      </a:lnTo>
                      <a:lnTo>
                        <a:pt x="12191" y="18440"/>
                      </a:lnTo>
                      <a:lnTo>
                        <a:pt x="9906" y="15240"/>
                      </a:lnTo>
                      <a:lnTo>
                        <a:pt x="9144" y="12954"/>
                      </a:lnTo>
                      <a:lnTo>
                        <a:pt x="9906" y="14325"/>
                      </a:lnTo>
                      <a:lnTo>
                        <a:pt x="9906" y="9906"/>
                      </a:lnTo>
                      <a:lnTo>
                        <a:pt x="12191" y="9906"/>
                      </a:lnTo>
                      <a:lnTo>
                        <a:pt x="15240" y="0"/>
                      </a:lnTo>
                      <a:lnTo>
                        <a:pt x="22098" y="28956"/>
                      </a:lnTo>
                      <a:lnTo>
                        <a:pt x="22098" y="-761"/>
                      </a:lnTo>
                      <a:lnTo>
                        <a:pt x="12192" y="-761"/>
                      </a:lnTo>
                      <a:lnTo>
                        <a:pt x="12191" y="0"/>
                      </a:lnTo>
                      <a:lnTo>
                        <a:pt x="9906" y="4572"/>
                      </a:lnTo>
                      <a:lnTo>
                        <a:pt x="4572" y="9906"/>
                      </a:lnTo>
                      <a:lnTo>
                        <a:pt x="0" y="4572"/>
                      </a:lnTo>
                      <a:close/>
                    </a:path>
                    <a:path w="22098" h="34289">
                      <a:moveTo>
                        <a:pt x="0" y="4572"/>
                      </a:moveTo>
                      <a:lnTo>
                        <a:pt x="4572" y="9906"/>
                      </a:lnTo>
                      <a:lnTo>
                        <a:pt x="9906" y="4572"/>
                      </a:lnTo>
                      <a:lnTo>
                        <a:pt x="12191" y="0"/>
                      </a:lnTo>
                      <a:lnTo>
                        <a:pt x="2286" y="0"/>
                      </a:lnTo>
                      <a:lnTo>
                        <a:pt x="0" y="4572"/>
                      </a:lnTo>
                      <a:close/>
                    </a:path>
                    <a:path w="22098" h="34289">
                      <a:moveTo>
                        <a:pt x="12192" y="33528"/>
                      </a:moveTo>
                      <a:lnTo>
                        <a:pt x="19812" y="33528"/>
                      </a:lnTo>
                      <a:lnTo>
                        <a:pt x="22098" y="32004"/>
                      </a:lnTo>
                      <a:lnTo>
                        <a:pt x="22098" y="28956"/>
                      </a:lnTo>
                      <a:lnTo>
                        <a:pt x="16764" y="26670"/>
                      </a:lnTo>
                      <a:lnTo>
                        <a:pt x="15947" y="25200"/>
                      </a:lnTo>
                      <a:lnTo>
                        <a:pt x="16764" y="24384"/>
                      </a:lnTo>
                      <a:lnTo>
                        <a:pt x="22098" y="28956"/>
                      </a:lnTo>
                      <a:lnTo>
                        <a:pt x="15240" y="0"/>
                      </a:lnTo>
                      <a:lnTo>
                        <a:pt x="12191" y="9906"/>
                      </a:lnTo>
                      <a:lnTo>
                        <a:pt x="15240" y="9906"/>
                      </a:lnTo>
                      <a:lnTo>
                        <a:pt x="12191" y="18440"/>
                      </a:lnTo>
                      <a:lnTo>
                        <a:pt x="15493" y="24384"/>
                      </a:lnTo>
                      <a:lnTo>
                        <a:pt x="15239" y="25908"/>
                      </a:lnTo>
                      <a:lnTo>
                        <a:pt x="12192" y="28956"/>
                      </a:lnTo>
                      <a:lnTo>
                        <a:pt x="8382" y="31242"/>
                      </a:lnTo>
                      <a:lnTo>
                        <a:pt x="9144" y="32766"/>
                      </a:lnTo>
                      <a:lnTo>
                        <a:pt x="12192" y="33528"/>
                      </a:lnTo>
                      <a:close/>
                    </a:path>
                  </a:pathLst>
                </a:custGeom>
                <a:solidFill>
                  <a:srgbClr val="000000"/>
                </a:solidFill>
              </p:spPr>
              <p:txBody>
                <a:bodyPr wrap="square" lIns="0" tIns="0" rIns="0" bIns="0" rtlCol="0">
                  <a:noAutofit/>
                </a:bodyPr>
                <a:lstStyle/>
                <a:p>
                  <a:endParaRPr sz="1631"/>
                </a:p>
              </p:txBody>
            </p:sp>
            <p:sp>
              <p:nvSpPr>
                <p:cNvPr id="1650" name="object 1692"/>
                <p:cNvSpPr/>
                <p:nvPr/>
              </p:nvSpPr>
              <p:spPr>
                <a:xfrm>
                  <a:off x="7128383" y="5700521"/>
                  <a:ext cx="22098" cy="34290"/>
                </a:xfrm>
                <a:custGeom>
                  <a:avLst/>
                  <a:gdLst/>
                  <a:ahLst/>
                  <a:cxnLst/>
                  <a:rect l="l" t="t" r="r" b="b"/>
                  <a:pathLst>
                    <a:path w="22098" h="34289">
                      <a:moveTo>
                        <a:pt x="15493" y="24384"/>
                      </a:moveTo>
                      <a:lnTo>
                        <a:pt x="12191" y="18440"/>
                      </a:lnTo>
                      <a:lnTo>
                        <a:pt x="12192" y="24384"/>
                      </a:lnTo>
                      <a:lnTo>
                        <a:pt x="15239" y="25908"/>
                      </a:lnTo>
                      <a:lnTo>
                        <a:pt x="15493" y="24384"/>
                      </a:lnTo>
                      <a:close/>
                    </a:path>
                    <a:path w="22098" h="34289">
                      <a:moveTo>
                        <a:pt x="22098" y="28956"/>
                      </a:moveTo>
                      <a:lnTo>
                        <a:pt x="16764" y="24384"/>
                      </a:lnTo>
                      <a:lnTo>
                        <a:pt x="15947" y="25200"/>
                      </a:lnTo>
                      <a:lnTo>
                        <a:pt x="16764" y="26670"/>
                      </a:lnTo>
                      <a:lnTo>
                        <a:pt x="22098" y="28956"/>
                      </a:lnTo>
                      <a:close/>
                    </a:path>
                    <a:path w="22098" h="34289">
                      <a:moveTo>
                        <a:pt x="9906" y="15240"/>
                      </a:moveTo>
                      <a:lnTo>
                        <a:pt x="12191" y="18440"/>
                      </a:lnTo>
                      <a:lnTo>
                        <a:pt x="9905" y="14325"/>
                      </a:lnTo>
                      <a:lnTo>
                        <a:pt x="9144" y="12954"/>
                      </a:lnTo>
                      <a:lnTo>
                        <a:pt x="9906" y="15240"/>
                      </a:lnTo>
                      <a:close/>
                    </a:path>
                    <a:path w="22098" h="34289">
                      <a:moveTo>
                        <a:pt x="12191" y="18440"/>
                      </a:moveTo>
                      <a:lnTo>
                        <a:pt x="15240" y="9144"/>
                      </a:lnTo>
                      <a:lnTo>
                        <a:pt x="12191" y="9143"/>
                      </a:lnTo>
                      <a:lnTo>
                        <a:pt x="12191" y="18440"/>
                      </a:lnTo>
                      <a:close/>
                    </a:path>
                    <a:path w="22098" h="34289">
                      <a:moveTo>
                        <a:pt x="0" y="4572"/>
                      </a:moveTo>
                      <a:lnTo>
                        <a:pt x="0" y="15240"/>
                      </a:lnTo>
                      <a:lnTo>
                        <a:pt x="762" y="17526"/>
                      </a:lnTo>
                      <a:lnTo>
                        <a:pt x="8382" y="31242"/>
                      </a:lnTo>
                      <a:lnTo>
                        <a:pt x="12192" y="28956"/>
                      </a:lnTo>
                      <a:lnTo>
                        <a:pt x="15239" y="25908"/>
                      </a:lnTo>
                      <a:lnTo>
                        <a:pt x="12192" y="24384"/>
                      </a:lnTo>
                      <a:lnTo>
                        <a:pt x="12191" y="18440"/>
                      </a:lnTo>
                      <a:lnTo>
                        <a:pt x="9906" y="15240"/>
                      </a:lnTo>
                      <a:lnTo>
                        <a:pt x="9144" y="12954"/>
                      </a:lnTo>
                      <a:lnTo>
                        <a:pt x="9905" y="14325"/>
                      </a:lnTo>
                      <a:lnTo>
                        <a:pt x="9905" y="9144"/>
                      </a:lnTo>
                      <a:lnTo>
                        <a:pt x="12191" y="9143"/>
                      </a:lnTo>
                      <a:lnTo>
                        <a:pt x="15240" y="0"/>
                      </a:lnTo>
                      <a:lnTo>
                        <a:pt x="22098" y="28956"/>
                      </a:lnTo>
                      <a:lnTo>
                        <a:pt x="22098" y="-761"/>
                      </a:lnTo>
                      <a:lnTo>
                        <a:pt x="12192" y="-761"/>
                      </a:lnTo>
                      <a:lnTo>
                        <a:pt x="12191" y="0"/>
                      </a:lnTo>
                      <a:lnTo>
                        <a:pt x="9906" y="4572"/>
                      </a:lnTo>
                      <a:lnTo>
                        <a:pt x="4572" y="9144"/>
                      </a:lnTo>
                      <a:lnTo>
                        <a:pt x="0" y="4572"/>
                      </a:lnTo>
                      <a:close/>
                    </a:path>
                    <a:path w="22098" h="34289">
                      <a:moveTo>
                        <a:pt x="0" y="4572"/>
                      </a:moveTo>
                      <a:lnTo>
                        <a:pt x="4572" y="9144"/>
                      </a:lnTo>
                      <a:lnTo>
                        <a:pt x="9906" y="4572"/>
                      </a:lnTo>
                      <a:lnTo>
                        <a:pt x="12191" y="0"/>
                      </a:lnTo>
                      <a:lnTo>
                        <a:pt x="2286" y="0"/>
                      </a:lnTo>
                      <a:lnTo>
                        <a:pt x="0" y="4572"/>
                      </a:lnTo>
                      <a:close/>
                    </a:path>
                    <a:path w="22098" h="34289">
                      <a:moveTo>
                        <a:pt x="9144" y="32766"/>
                      </a:moveTo>
                      <a:lnTo>
                        <a:pt x="12192" y="33528"/>
                      </a:lnTo>
                      <a:lnTo>
                        <a:pt x="19812" y="33528"/>
                      </a:lnTo>
                      <a:lnTo>
                        <a:pt x="22098" y="28956"/>
                      </a:lnTo>
                      <a:lnTo>
                        <a:pt x="16764" y="26670"/>
                      </a:lnTo>
                      <a:lnTo>
                        <a:pt x="15947" y="25200"/>
                      </a:lnTo>
                      <a:lnTo>
                        <a:pt x="16764" y="24384"/>
                      </a:lnTo>
                      <a:lnTo>
                        <a:pt x="22098" y="28956"/>
                      </a:lnTo>
                      <a:lnTo>
                        <a:pt x="15240" y="0"/>
                      </a:lnTo>
                      <a:lnTo>
                        <a:pt x="12191" y="9143"/>
                      </a:lnTo>
                      <a:lnTo>
                        <a:pt x="15240" y="9144"/>
                      </a:lnTo>
                      <a:lnTo>
                        <a:pt x="12191" y="18440"/>
                      </a:lnTo>
                      <a:lnTo>
                        <a:pt x="15493" y="24384"/>
                      </a:lnTo>
                      <a:lnTo>
                        <a:pt x="15239" y="25908"/>
                      </a:lnTo>
                      <a:lnTo>
                        <a:pt x="12192" y="28956"/>
                      </a:lnTo>
                      <a:lnTo>
                        <a:pt x="8382" y="31242"/>
                      </a:lnTo>
                      <a:lnTo>
                        <a:pt x="9144" y="32766"/>
                      </a:lnTo>
                      <a:close/>
                    </a:path>
                  </a:pathLst>
                </a:custGeom>
                <a:solidFill>
                  <a:srgbClr val="000000"/>
                </a:solidFill>
              </p:spPr>
              <p:txBody>
                <a:bodyPr wrap="square" lIns="0" tIns="0" rIns="0" bIns="0" rtlCol="0">
                  <a:noAutofit/>
                </a:bodyPr>
                <a:lstStyle/>
                <a:p>
                  <a:endParaRPr sz="1631"/>
                </a:p>
              </p:txBody>
            </p:sp>
            <p:sp>
              <p:nvSpPr>
                <p:cNvPr id="1651" name="object 1693"/>
                <p:cNvSpPr/>
                <p:nvPr/>
              </p:nvSpPr>
              <p:spPr>
                <a:xfrm>
                  <a:off x="7128383" y="5735573"/>
                  <a:ext cx="22098" cy="34290"/>
                </a:xfrm>
                <a:custGeom>
                  <a:avLst/>
                  <a:gdLst/>
                  <a:ahLst/>
                  <a:cxnLst/>
                  <a:rect l="l" t="t" r="r" b="b"/>
                  <a:pathLst>
                    <a:path w="22098" h="34289">
                      <a:moveTo>
                        <a:pt x="22098" y="28956"/>
                      </a:moveTo>
                      <a:lnTo>
                        <a:pt x="16764" y="23622"/>
                      </a:lnTo>
                      <a:lnTo>
                        <a:pt x="15966" y="24552"/>
                      </a:lnTo>
                      <a:lnTo>
                        <a:pt x="16764" y="25908"/>
                      </a:lnTo>
                      <a:lnTo>
                        <a:pt x="22098" y="28956"/>
                      </a:lnTo>
                      <a:close/>
                    </a:path>
                    <a:path w="22098" h="34289">
                      <a:moveTo>
                        <a:pt x="9906" y="15240"/>
                      </a:moveTo>
                      <a:lnTo>
                        <a:pt x="12191" y="18135"/>
                      </a:lnTo>
                      <a:lnTo>
                        <a:pt x="9906" y="14249"/>
                      </a:lnTo>
                      <a:lnTo>
                        <a:pt x="9144" y="12954"/>
                      </a:lnTo>
                      <a:lnTo>
                        <a:pt x="9906" y="15240"/>
                      </a:lnTo>
                      <a:close/>
                    </a:path>
                    <a:path w="22098" h="34289">
                      <a:moveTo>
                        <a:pt x="12191" y="18135"/>
                      </a:moveTo>
                      <a:lnTo>
                        <a:pt x="15240" y="9144"/>
                      </a:lnTo>
                      <a:lnTo>
                        <a:pt x="12191" y="9143"/>
                      </a:lnTo>
                      <a:lnTo>
                        <a:pt x="12191" y="18135"/>
                      </a:lnTo>
                      <a:close/>
                    </a:path>
                    <a:path w="22098" h="34289">
                      <a:moveTo>
                        <a:pt x="0" y="4572"/>
                      </a:moveTo>
                      <a:lnTo>
                        <a:pt x="0" y="15240"/>
                      </a:lnTo>
                      <a:lnTo>
                        <a:pt x="762" y="17526"/>
                      </a:lnTo>
                      <a:lnTo>
                        <a:pt x="8382" y="31242"/>
                      </a:lnTo>
                      <a:lnTo>
                        <a:pt x="12192" y="28956"/>
                      </a:lnTo>
                      <a:lnTo>
                        <a:pt x="15392" y="25222"/>
                      </a:lnTo>
                      <a:lnTo>
                        <a:pt x="12192" y="23622"/>
                      </a:lnTo>
                      <a:lnTo>
                        <a:pt x="12191" y="18135"/>
                      </a:lnTo>
                      <a:lnTo>
                        <a:pt x="9906" y="15240"/>
                      </a:lnTo>
                      <a:lnTo>
                        <a:pt x="9144" y="12954"/>
                      </a:lnTo>
                      <a:lnTo>
                        <a:pt x="9906" y="14249"/>
                      </a:lnTo>
                      <a:lnTo>
                        <a:pt x="9905" y="9144"/>
                      </a:lnTo>
                      <a:lnTo>
                        <a:pt x="12191" y="9143"/>
                      </a:lnTo>
                      <a:lnTo>
                        <a:pt x="15240" y="0"/>
                      </a:lnTo>
                      <a:lnTo>
                        <a:pt x="22098" y="28956"/>
                      </a:lnTo>
                      <a:lnTo>
                        <a:pt x="22098" y="-761"/>
                      </a:lnTo>
                      <a:lnTo>
                        <a:pt x="12192" y="-761"/>
                      </a:lnTo>
                      <a:lnTo>
                        <a:pt x="12191" y="0"/>
                      </a:lnTo>
                      <a:lnTo>
                        <a:pt x="9906" y="4572"/>
                      </a:lnTo>
                      <a:lnTo>
                        <a:pt x="4572" y="9144"/>
                      </a:lnTo>
                      <a:lnTo>
                        <a:pt x="0" y="4572"/>
                      </a:lnTo>
                      <a:close/>
                    </a:path>
                    <a:path w="22098" h="34289">
                      <a:moveTo>
                        <a:pt x="9906" y="4572"/>
                      </a:moveTo>
                      <a:lnTo>
                        <a:pt x="12191" y="0"/>
                      </a:lnTo>
                      <a:lnTo>
                        <a:pt x="4572" y="0"/>
                      </a:lnTo>
                      <a:lnTo>
                        <a:pt x="0" y="1524"/>
                      </a:lnTo>
                      <a:lnTo>
                        <a:pt x="0" y="4572"/>
                      </a:lnTo>
                      <a:lnTo>
                        <a:pt x="4572" y="9144"/>
                      </a:lnTo>
                      <a:lnTo>
                        <a:pt x="9906" y="4572"/>
                      </a:lnTo>
                      <a:close/>
                    </a:path>
                    <a:path w="22098" h="34289">
                      <a:moveTo>
                        <a:pt x="9144" y="32766"/>
                      </a:moveTo>
                      <a:lnTo>
                        <a:pt x="12192" y="33528"/>
                      </a:lnTo>
                      <a:lnTo>
                        <a:pt x="19812" y="33528"/>
                      </a:lnTo>
                      <a:lnTo>
                        <a:pt x="22098" y="28956"/>
                      </a:lnTo>
                      <a:lnTo>
                        <a:pt x="16764" y="25908"/>
                      </a:lnTo>
                      <a:lnTo>
                        <a:pt x="15966" y="24552"/>
                      </a:lnTo>
                      <a:lnTo>
                        <a:pt x="16764" y="23622"/>
                      </a:lnTo>
                      <a:lnTo>
                        <a:pt x="22098" y="28956"/>
                      </a:lnTo>
                      <a:lnTo>
                        <a:pt x="15240" y="0"/>
                      </a:lnTo>
                      <a:lnTo>
                        <a:pt x="12191" y="9143"/>
                      </a:lnTo>
                      <a:lnTo>
                        <a:pt x="15240" y="9144"/>
                      </a:lnTo>
                      <a:lnTo>
                        <a:pt x="12191" y="18135"/>
                      </a:lnTo>
                      <a:lnTo>
                        <a:pt x="15419" y="23622"/>
                      </a:lnTo>
                      <a:lnTo>
                        <a:pt x="15392" y="25222"/>
                      </a:lnTo>
                      <a:lnTo>
                        <a:pt x="12192" y="28956"/>
                      </a:lnTo>
                      <a:lnTo>
                        <a:pt x="8382" y="31242"/>
                      </a:lnTo>
                      <a:lnTo>
                        <a:pt x="9144" y="32766"/>
                      </a:lnTo>
                      <a:close/>
                    </a:path>
                    <a:path w="22098" h="34289">
                      <a:moveTo>
                        <a:pt x="15419" y="23622"/>
                      </a:moveTo>
                      <a:lnTo>
                        <a:pt x="12191" y="18135"/>
                      </a:lnTo>
                      <a:lnTo>
                        <a:pt x="12192" y="23622"/>
                      </a:lnTo>
                      <a:lnTo>
                        <a:pt x="15392" y="25222"/>
                      </a:lnTo>
                      <a:lnTo>
                        <a:pt x="15419" y="23622"/>
                      </a:lnTo>
                      <a:close/>
                    </a:path>
                  </a:pathLst>
                </a:custGeom>
                <a:solidFill>
                  <a:srgbClr val="000000"/>
                </a:solidFill>
              </p:spPr>
              <p:txBody>
                <a:bodyPr wrap="square" lIns="0" tIns="0" rIns="0" bIns="0" rtlCol="0">
                  <a:noAutofit/>
                </a:bodyPr>
                <a:lstStyle/>
                <a:p>
                  <a:endParaRPr sz="1631"/>
                </a:p>
              </p:txBody>
            </p:sp>
            <p:sp>
              <p:nvSpPr>
                <p:cNvPr id="1652" name="object 1694"/>
                <p:cNvSpPr/>
                <p:nvPr/>
              </p:nvSpPr>
              <p:spPr>
                <a:xfrm>
                  <a:off x="7128383" y="5769863"/>
                  <a:ext cx="22098" cy="34290"/>
                </a:xfrm>
                <a:custGeom>
                  <a:avLst/>
                  <a:gdLst/>
                  <a:ahLst/>
                  <a:cxnLst/>
                  <a:rect l="l" t="t" r="r" b="b"/>
                  <a:pathLst>
                    <a:path w="22098" h="34289">
                      <a:moveTo>
                        <a:pt x="9906" y="5334"/>
                      </a:moveTo>
                      <a:lnTo>
                        <a:pt x="9905" y="9905"/>
                      </a:lnTo>
                      <a:lnTo>
                        <a:pt x="12191" y="9906"/>
                      </a:lnTo>
                      <a:lnTo>
                        <a:pt x="12191" y="18897"/>
                      </a:lnTo>
                      <a:lnTo>
                        <a:pt x="16764" y="24384"/>
                      </a:lnTo>
                      <a:lnTo>
                        <a:pt x="12192" y="24384"/>
                      </a:lnTo>
                      <a:lnTo>
                        <a:pt x="8382" y="31242"/>
                      </a:lnTo>
                      <a:lnTo>
                        <a:pt x="9144" y="32766"/>
                      </a:lnTo>
                      <a:lnTo>
                        <a:pt x="12192" y="34290"/>
                      </a:lnTo>
                      <a:lnTo>
                        <a:pt x="19812" y="34290"/>
                      </a:lnTo>
                      <a:lnTo>
                        <a:pt x="22098" y="32004"/>
                      </a:lnTo>
                      <a:lnTo>
                        <a:pt x="22098" y="28956"/>
                      </a:lnTo>
                      <a:lnTo>
                        <a:pt x="12192" y="28956"/>
                      </a:lnTo>
                      <a:lnTo>
                        <a:pt x="15239" y="25908"/>
                      </a:lnTo>
                      <a:lnTo>
                        <a:pt x="15917" y="25230"/>
                      </a:lnTo>
                      <a:lnTo>
                        <a:pt x="22098" y="28956"/>
                      </a:lnTo>
                      <a:lnTo>
                        <a:pt x="15240" y="9906"/>
                      </a:lnTo>
                      <a:lnTo>
                        <a:pt x="15240" y="0"/>
                      </a:lnTo>
                      <a:lnTo>
                        <a:pt x="4572" y="0"/>
                      </a:lnTo>
                      <a:lnTo>
                        <a:pt x="0" y="2286"/>
                      </a:lnTo>
                      <a:lnTo>
                        <a:pt x="0" y="5334"/>
                      </a:lnTo>
                      <a:lnTo>
                        <a:pt x="4572" y="9906"/>
                      </a:lnTo>
                      <a:lnTo>
                        <a:pt x="9905" y="9905"/>
                      </a:lnTo>
                      <a:lnTo>
                        <a:pt x="9906" y="5334"/>
                      </a:lnTo>
                      <a:close/>
                    </a:path>
                    <a:path w="22098" h="34289">
                      <a:moveTo>
                        <a:pt x="9906" y="15011"/>
                      </a:moveTo>
                      <a:lnTo>
                        <a:pt x="9905" y="9905"/>
                      </a:lnTo>
                      <a:lnTo>
                        <a:pt x="4572" y="9906"/>
                      </a:lnTo>
                      <a:lnTo>
                        <a:pt x="0" y="5334"/>
                      </a:lnTo>
                      <a:lnTo>
                        <a:pt x="0" y="16002"/>
                      </a:lnTo>
                      <a:lnTo>
                        <a:pt x="762" y="18288"/>
                      </a:lnTo>
                      <a:lnTo>
                        <a:pt x="8382" y="31242"/>
                      </a:lnTo>
                      <a:lnTo>
                        <a:pt x="12192" y="24384"/>
                      </a:lnTo>
                      <a:lnTo>
                        <a:pt x="16764" y="24384"/>
                      </a:lnTo>
                      <a:lnTo>
                        <a:pt x="12191" y="18897"/>
                      </a:lnTo>
                      <a:lnTo>
                        <a:pt x="9906" y="16002"/>
                      </a:lnTo>
                      <a:lnTo>
                        <a:pt x="9144" y="13716"/>
                      </a:lnTo>
                      <a:lnTo>
                        <a:pt x="9906" y="15011"/>
                      </a:lnTo>
                      <a:close/>
                    </a:path>
                    <a:path w="22098" h="34289">
                      <a:moveTo>
                        <a:pt x="16764" y="26670"/>
                      </a:moveTo>
                      <a:lnTo>
                        <a:pt x="15917" y="25230"/>
                      </a:lnTo>
                      <a:lnTo>
                        <a:pt x="15239" y="25908"/>
                      </a:lnTo>
                      <a:lnTo>
                        <a:pt x="12192" y="28956"/>
                      </a:lnTo>
                      <a:lnTo>
                        <a:pt x="22098" y="28956"/>
                      </a:lnTo>
                      <a:lnTo>
                        <a:pt x="15917" y="25230"/>
                      </a:lnTo>
                      <a:lnTo>
                        <a:pt x="16764" y="26670"/>
                      </a:lnTo>
                      <a:close/>
                    </a:path>
                    <a:path w="22098" h="34289">
                      <a:moveTo>
                        <a:pt x="22098" y="0"/>
                      </a:moveTo>
                      <a:lnTo>
                        <a:pt x="15240" y="0"/>
                      </a:lnTo>
                      <a:lnTo>
                        <a:pt x="15240" y="9906"/>
                      </a:lnTo>
                      <a:lnTo>
                        <a:pt x="22098" y="28956"/>
                      </a:lnTo>
                      <a:lnTo>
                        <a:pt x="22098" y="0"/>
                      </a:lnTo>
                      <a:close/>
                    </a:path>
                    <a:path w="22098" h="34289">
                      <a:moveTo>
                        <a:pt x="9906" y="16002"/>
                      </a:moveTo>
                      <a:lnTo>
                        <a:pt x="12191" y="18897"/>
                      </a:lnTo>
                      <a:lnTo>
                        <a:pt x="9906" y="15011"/>
                      </a:lnTo>
                      <a:lnTo>
                        <a:pt x="9144" y="13716"/>
                      </a:lnTo>
                      <a:lnTo>
                        <a:pt x="9906" y="16002"/>
                      </a:lnTo>
                      <a:close/>
                    </a:path>
                  </a:pathLst>
                </a:custGeom>
                <a:solidFill>
                  <a:srgbClr val="000000"/>
                </a:solidFill>
              </p:spPr>
              <p:txBody>
                <a:bodyPr wrap="square" lIns="0" tIns="0" rIns="0" bIns="0" rtlCol="0">
                  <a:noAutofit/>
                </a:bodyPr>
                <a:lstStyle/>
                <a:p>
                  <a:endParaRPr sz="1631"/>
                </a:p>
              </p:txBody>
            </p:sp>
            <p:sp>
              <p:nvSpPr>
                <p:cNvPr id="1653" name="object 1695"/>
                <p:cNvSpPr/>
                <p:nvPr/>
              </p:nvSpPr>
              <p:spPr>
                <a:xfrm>
                  <a:off x="7128383" y="5807963"/>
                  <a:ext cx="22098" cy="34290"/>
                </a:xfrm>
                <a:custGeom>
                  <a:avLst/>
                  <a:gdLst/>
                  <a:ahLst/>
                  <a:cxnLst/>
                  <a:rect l="l" t="t" r="r" b="b"/>
                  <a:pathLst>
                    <a:path w="22098" h="34289">
                      <a:moveTo>
                        <a:pt x="22098" y="28956"/>
                      </a:moveTo>
                      <a:lnTo>
                        <a:pt x="16764" y="23622"/>
                      </a:lnTo>
                      <a:lnTo>
                        <a:pt x="15966" y="24552"/>
                      </a:lnTo>
                      <a:lnTo>
                        <a:pt x="16764" y="25908"/>
                      </a:lnTo>
                      <a:lnTo>
                        <a:pt x="22098" y="28956"/>
                      </a:lnTo>
                      <a:close/>
                    </a:path>
                    <a:path w="22098" h="34289">
                      <a:moveTo>
                        <a:pt x="9906" y="15240"/>
                      </a:moveTo>
                      <a:lnTo>
                        <a:pt x="12191" y="18135"/>
                      </a:lnTo>
                      <a:lnTo>
                        <a:pt x="9906" y="14249"/>
                      </a:lnTo>
                      <a:lnTo>
                        <a:pt x="9144" y="12954"/>
                      </a:lnTo>
                      <a:lnTo>
                        <a:pt x="9906" y="15240"/>
                      </a:lnTo>
                      <a:close/>
                    </a:path>
                    <a:path w="22098" h="34289">
                      <a:moveTo>
                        <a:pt x="12191" y="18135"/>
                      </a:moveTo>
                      <a:lnTo>
                        <a:pt x="15240" y="9144"/>
                      </a:lnTo>
                      <a:lnTo>
                        <a:pt x="12191" y="9143"/>
                      </a:lnTo>
                      <a:lnTo>
                        <a:pt x="12191" y="18135"/>
                      </a:lnTo>
                      <a:close/>
                    </a:path>
                    <a:path w="22098" h="34289">
                      <a:moveTo>
                        <a:pt x="0" y="4572"/>
                      </a:moveTo>
                      <a:lnTo>
                        <a:pt x="0" y="15240"/>
                      </a:lnTo>
                      <a:lnTo>
                        <a:pt x="762" y="17526"/>
                      </a:lnTo>
                      <a:lnTo>
                        <a:pt x="8382" y="31242"/>
                      </a:lnTo>
                      <a:lnTo>
                        <a:pt x="12192" y="28956"/>
                      </a:lnTo>
                      <a:lnTo>
                        <a:pt x="15392" y="25222"/>
                      </a:lnTo>
                      <a:lnTo>
                        <a:pt x="12192" y="23622"/>
                      </a:lnTo>
                      <a:lnTo>
                        <a:pt x="12191" y="18135"/>
                      </a:lnTo>
                      <a:lnTo>
                        <a:pt x="9906" y="15240"/>
                      </a:lnTo>
                      <a:lnTo>
                        <a:pt x="9144" y="12954"/>
                      </a:lnTo>
                      <a:lnTo>
                        <a:pt x="9906" y="14249"/>
                      </a:lnTo>
                      <a:lnTo>
                        <a:pt x="9905" y="9144"/>
                      </a:lnTo>
                      <a:lnTo>
                        <a:pt x="12191" y="9143"/>
                      </a:lnTo>
                      <a:lnTo>
                        <a:pt x="15240" y="0"/>
                      </a:lnTo>
                      <a:lnTo>
                        <a:pt x="22098" y="28956"/>
                      </a:lnTo>
                      <a:lnTo>
                        <a:pt x="22098" y="-761"/>
                      </a:lnTo>
                      <a:lnTo>
                        <a:pt x="12192" y="-761"/>
                      </a:lnTo>
                      <a:lnTo>
                        <a:pt x="12191" y="0"/>
                      </a:lnTo>
                      <a:lnTo>
                        <a:pt x="9906" y="4572"/>
                      </a:lnTo>
                      <a:lnTo>
                        <a:pt x="4572" y="9144"/>
                      </a:lnTo>
                      <a:lnTo>
                        <a:pt x="0" y="4572"/>
                      </a:lnTo>
                      <a:close/>
                    </a:path>
                    <a:path w="22098" h="34289">
                      <a:moveTo>
                        <a:pt x="9906" y="4572"/>
                      </a:moveTo>
                      <a:lnTo>
                        <a:pt x="12191" y="0"/>
                      </a:lnTo>
                      <a:lnTo>
                        <a:pt x="4572" y="0"/>
                      </a:lnTo>
                      <a:lnTo>
                        <a:pt x="0" y="1524"/>
                      </a:lnTo>
                      <a:lnTo>
                        <a:pt x="0" y="4572"/>
                      </a:lnTo>
                      <a:lnTo>
                        <a:pt x="4572" y="9144"/>
                      </a:lnTo>
                      <a:lnTo>
                        <a:pt x="9906" y="4572"/>
                      </a:lnTo>
                      <a:close/>
                    </a:path>
                    <a:path w="22098" h="34289">
                      <a:moveTo>
                        <a:pt x="9144" y="32766"/>
                      </a:moveTo>
                      <a:lnTo>
                        <a:pt x="12192" y="33528"/>
                      </a:lnTo>
                      <a:lnTo>
                        <a:pt x="19812" y="33528"/>
                      </a:lnTo>
                      <a:lnTo>
                        <a:pt x="22098" y="28956"/>
                      </a:lnTo>
                      <a:lnTo>
                        <a:pt x="16764" y="25908"/>
                      </a:lnTo>
                      <a:lnTo>
                        <a:pt x="15966" y="24552"/>
                      </a:lnTo>
                      <a:lnTo>
                        <a:pt x="16764" y="23622"/>
                      </a:lnTo>
                      <a:lnTo>
                        <a:pt x="22098" y="28956"/>
                      </a:lnTo>
                      <a:lnTo>
                        <a:pt x="15240" y="0"/>
                      </a:lnTo>
                      <a:lnTo>
                        <a:pt x="12191" y="9143"/>
                      </a:lnTo>
                      <a:lnTo>
                        <a:pt x="15240" y="9144"/>
                      </a:lnTo>
                      <a:lnTo>
                        <a:pt x="12191" y="18135"/>
                      </a:lnTo>
                      <a:lnTo>
                        <a:pt x="15419" y="23622"/>
                      </a:lnTo>
                      <a:lnTo>
                        <a:pt x="15392" y="25222"/>
                      </a:lnTo>
                      <a:lnTo>
                        <a:pt x="12192" y="28956"/>
                      </a:lnTo>
                      <a:lnTo>
                        <a:pt x="8382" y="31242"/>
                      </a:lnTo>
                      <a:lnTo>
                        <a:pt x="9144" y="32766"/>
                      </a:lnTo>
                      <a:close/>
                    </a:path>
                    <a:path w="22098" h="34289">
                      <a:moveTo>
                        <a:pt x="15419" y="23622"/>
                      </a:moveTo>
                      <a:lnTo>
                        <a:pt x="12191" y="18135"/>
                      </a:lnTo>
                      <a:lnTo>
                        <a:pt x="12192" y="23622"/>
                      </a:lnTo>
                      <a:lnTo>
                        <a:pt x="15392" y="25222"/>
                      </a:lnTo>
                      <a:lnTo>
                        <a:pt x="15419" y="23622"/>
                      </a:lnTo>
                      <a:close/>
                    </a:path>
                  </a:pathLst>
                </a:custGeom>
                <a:solidFill>
                  <a:srgbClr val="000000"/>
                </a:solidFill>
              </p:spPr>
              <p:txBody>
                <a:bodyPr wrap="square" lIns="0" tIns="0" rIns="0" bIns="0" rtlCol="0">
                  <a:noAutofit/>
                </a:bodyPr>
                <a:lstStyle/>
                <a:p>
                  <a:endParaRPr sz="1631"/>
                </a:p>
              </p:txBody>
            </p:sp>
            <p:sp>
              <p:nvSpPr>
                <p:cNvPr id="1654" name="object 1696"/>
                <p:cNvSpPr/>
                <p:nvPr/>
              </p:nvSpPr>
              <p:spPr>
                <a:xfrm>
                  <a:off x="7128383" y="5842254"/>
                  <a:ext cx="22098" cy="33527"/>
                </a:xfrm>
                <a:custGeom>
                  <a:avLst/>
                  <a:gdLst/>
                  <a:ahLst/>
                  <a:cxnLst/>
                  <a:rect l="l" t="t" r="r" b="b"/>
                  <a:pathLst>
                    <a:path w="22098" h="33527">
                      <a:moveTo>
                        <a:pt x="9906" y="5333"/>
                      </a:moveTo>
                      <a:lnTo>
                        <a:pt x="9905" y="9905"/>
                      </a:lnTo>
                      <a:lnTo>
                        <a:pt x="12191" y="9906"/>
                      </a:lnTo>
                      <a:lnTo>
                        <a:pt x="12191" y="18897"/>
                      </a:lnTo>
                      <a:lnTo>
                        <a:pt x="16764" y="24383"/>
                      </a:lnTo>
                      <a:lnTo>
                        <a:pt x="12192" y="24383"/>
                      </a:lnTo>
                      <a:lnTo>
                        <a:pt x="8382" y="31241"/>
                      </a:lnTo>
                      <a:lnTo>
                        <a:pt x="9144" y="32765"/>
                      </a:lnTo>
                      <a:lnTo>
                        <a:pt x="12192" y="33527"/>
                      </a:lnTo>
                      <a:lnTo>
                        <a:pt x="19812" y="33527"/>
                      </a:lnTo>
                      <a:lnTo>
                        <a:pt x="22098" y="32003"/>
                      </a:lnTo>
                      <a:lnTo>
                        <a:pt x="22098" y="28955"/>
                      </a:lnTo>
                      <a:lnTo>
                        <a:pt x="12192" y="28955"/>
                      </a:lnTo>
                      <a:lnTo>
                        <a:pt x="15239" y="25908"/>
                      </a:lnTo>
                      <a:lnTo>
                        <a:pt x="15917" y="25230"/>
                      </a:lnTo>
                      <a:lnTo>
                        <a:pt x="22098" y="28955"/>
                      </a:lnTo>
                      <a:lnTo>
                        <a:pt x="15240" y="9905"/>
                      </a:lnTo>
                      <a:lnTo>
                        <a:pt x="15240" y="0"/>
                      </a:lnTo>
                      <a:lnTo>
                        <a:pt x="4572" y="0"/>
                      </a:lnTo>
                      <a:lnTo>
                        <a:pt x="0" y="2285"/>
                      </a:lnTo>
                      <a:lnTo>
                        <a:pt x="0" y="5333"/>
                      </a:lnTo>
                      <a:lnTo>
                        <a:pt x="4572" y="9905"/>
                      </a:lnTo>
                      <a:lnTo>
                        <a:pt x="9905" y="9905"/>
                      </a:lnTo>
                      <a:lnTo>
                        <a:pt x="9906" y="5333"/>
                      </a:lnTo>
                      <a:close/>
                    </a:path>
                    <a:path w="22098" h="33527">
                      <a:moveTo>
                        <a:pt x="9906" y="15011"/>
                      </a:moveTo>
                      <a:lnTo>
                        <a:pt x="9905" y="9905"/>
                      </a:lnTo>
                      <a:lnTo>
                        <a:pt x="4572" y="9905"/>
                      </a:lnTo>
                      <a:lnTo>
                        <a:pt x="0" y="5333"/>
                      </a:lnTo>
                      <a:lnTo>
                        <a:pt x="0" y="16001"/>
                      </a:lnTo>
                      <a:lnTo>
                        <a:pt x="762" y="18287"/>
                      </a:lnTo>
                      <a:lnTo>
                        <a:pt x="8382" y="31241"/>
                      </a:lnTo>
                      <a:lnTo>
                        <a:pt x="12192" y="24383"/>
                      </a:lnTo>
                      <a:lnTo>
                        <a:pt x="16764" y="24383"/>
                      </a:lnTo>
                      <a:lnTo>
                        <a:pt x="12191" y="18897"/>
                      </a:lnTo>
                      <a:lnTo>
                        <a:pt x="9906" y="16001"/>
                      </a:lnTo>
                      <a:lnTo>
                        <a:pt x="9144" y="13715"/>
                      </a:lnTo>
                      <a:lnTo>
                        <a:pt x="9906" y="15011"/>
                      </a:lnTo>
                      <a:close/>
                    </a:path>
                    <a:path w="22098" h="33527">
                      <a:moveTo>
                        <a:pt x="16764" y="26669"/>
                      </a:moveTo>
                      <a:lnTo>
                        <a:pt x="15917" y="25230"/>
                      </a:lnTo>
                      <a:lnTo>
                        <a:pt x="15239" y="25908"/>
                      </a:lnTo>
                      <a:lnTo>
                        <a:pt x="12192" y="28955"/>
                      </a:lnTo>
                      <a:lnTo>
                        <a:pt x="22098" y="28955"/>
                      </a:lnTo>
                      <a:lnTo>
                        <a:pt x="15917" y="25230"/>
                      </a:lnTo>
                      <a:lnTo>
                        <a:pt x="16764" y="26669"/>
                      </a:lnTo>
                      <a:close/>
                    </a:path>
                    <a:path w="22098" h="33527">
                      <a:moveTo>
                        <a:pt x="22098" y="0"/>
                      </a:moveTo>
                      <a:lnTo>
                        <a:pt x="15240" y="0"/>
                      </a:lnTo>
                      <a:lnTo>
                        <a:pt x="15240" y="9905"/>
                      </a:lnTo>
                      <a:lnTo>
                        <a:pt x="22098" y="28955"/>
                      </a:lnTo>
                      <a:lnTo>
                        <a:pt x="22098" y="0"/>
                      </a:lnTo>
                      <a:close/>
                    </a:path>
                    <a:path w="22098" h="33527">
                      <a:moveTo>
                        <a:pt x="9906" y="16001"/>
                      </a:moveTo>
                      <a:lnTo>
                        <a:pt x="12191" y="18897"/>
                      </a:lnTo>
                      <a:lnTo>
                        <a:pt x="9906" y="15011"/>
                      </a:lnTo>
                      <a:lnTo>
                        <a:pt x="9144" y="13715"/>
                      </a:lnTo>
                      <a:lnTo>
                        <a:pt x="9906" y="16001"/>
                      </a:lnTo>
                      <a:close/>
                    </a:path>
                  </a:pathLst>
                </a:custGeom>
                <a:solidFill>
                  <a:srgbClr val="000000"/>
                </a:solidFill>
              </p:spPr>
              <p:txBody>
                <a:bodyPr wrap="square" lIns="0" tIns="0" rIns="0" bIns="0" rtlCol="0">
                  <a:noAutofit/>
                </a:bodyPr>
                <a:lstStyle/>
                <a:p>
                  <a:endParaRPr sz="1631"/>
                </a:p>
              </p:txBody>
            </p:sp>
            <p:sp>
              <p:nvSpPr>
                <p:cNvPr id="1655" name="object 1697"/>
                <p:cNvSpPr/>
                <p:nvPr/>
              </p:nvSpPr>
              <p:spPr>
                <a:xfrm>
                  <a:off x="7128383" y="5877305"/>
                  <a:ext cx="22098" cy="34290"/>
                </a:xfrm>
                <a:custGeom>
                  <a:avLst/>
                  <a:gdLst/>
                  <a:ahLst/>
                  <a:cxnLst/>
                  <a:rect l="l" t="t" r="r" b="b"/>
                  <a:pathLst>
                    <a:path w="22098" h="34289">
                      <a:moveTo>
                        <a:pt x="15493" y="24384"/>
                      </a:moveTo>
                      <a:lnTo>
                        <a:pt x="12191" y="18440"/>
                      </a:lnTo>
                      <a:lnTo>
                        <a:pt x="12192" y="24384"/>
                      </a:lnTo>
                      <a:lnTo>
                        <a:pt x="15239" y="25908"/>
                      </a:lnTo>
                      <a:lnTo>
                        <a:pt x="15493" y="24384"/>
                      </a:lnTo>
                      <a:close/>
                    </a:path>
                    <a:path w="22098" h="34289">
                      <a:moveTo>
                        <a:pt x="22098" y="28956"/>
                      </a:moveTo>
                      <a:lnTo>
                        <a:pt x="16764" y="24384"/>
                      </a:lnTo>
                      <a:lnTo>
                        <a:pt x="15947" y="25200"/>
                      </a:lnTo>
                      <a:lnTo>
                        <a:pt x="16764" y="26670"/>
                      </a:lnTo>
                      <a:lnTo>
                        <a:pt x="22098" y="28956"/>
                      </a:lnTo>
                      <a:close/>
                    </a:path>
                    <a:path w="22098" h="34289">
                      <a:moveTo>
                        <a:pt x="9906" y="15240"/>
                      </a:moveTo>
                      <a:lnTo>
                        <a:pt x="12191" y="18440"/>
                      </a:lnTo>
                      <a:lnTo>
                        <a:pt x="9906" y="14325"/>
                      </a:lnTo>
                      <a:lnTo>
                        <a:pt x="9144" y="12954"/>
                      </a:lnTo>
                      <a:lnTo>
                        <a:pt x="9906" y="15240"/>
                      </a:lnTo>
                      <a:close/>
                    </a:path>
                    <a:path w="22098" h="34289">
                      <a:moveTo>
                        <a:pt x="12191" y="18440"/>
                      </a:moveTo>
                      <a:lnTo>
                        <a:pt x="15240" y="9906"/>
                      </a:lnTo>
                      <a:lnTo>
                        <a:pt x="12191" y="9906"/>
                      </a:lnTo>
                      <a:lnTo>
                        <a:pt x="12191" y="18440"/>
                      </a:lnTo>
                      <a:close/>
                    </a:path>
                    <a:path w="22098" h="34289">
                      <a:moveTo>
                        <a:pt x="0" y="4572"/>
                      </a:moveTo>
                      <a:lnTo>
                        <a:pt x="0" y="15240"/>
                      </a:lnTo>
                      <a:lnTo>
                        <a:pt x="762" y="17526"/>
                      </a:lnTo>
                      <a:lnTo>
                        <a:pt x="8382" y="31242"/>
                      </a:lnTo>
                      <a:lnTo>
                        <a:pt x="12192" y="28956"/>
                      </a:lnTo>
                      <a:lnTo>
                        <a:pt x="15239" y="25908"/>
                      </a:lnTo>
                      <a:lnTo>
                        <a:pt x="12192" y="24384"/>
                      </a:lnTo>
                      <a:lnTo>
                        <a:pt x="12191" y="18440"/>
                      </a:lnTo>
                      <a:lnTo>
                        <a:pt x="9906" y="15240"/>
                      </a:lnTo>
                      <a:lnTo>
                        <a:pt x="9144" y="12954"/>
                      </a:lnTo>
                      <a:lnTo>
                        <a:pt x="9906" y="14325"/>
                      </a:lnTo>
                      <a:lnTo>
                        <a:pt x="9906" y="9906"/>
                      </a:lnTo>
                      <a:lnTo>
                        <a:pt x="12191" y="9906"/>
                      </a:lnTo>
                      <a:lnTo>
                        <a:pt x="15240" y="0"/>
                      </a:lnTo>
                      <a:lnTo>
                        <a:pt x="22098" y="28956"/>
                      </a:lnTo>
                      <a:lnTo>
                        <a:pt x="22098" y="-761"/>
                      </a:lnTo>
                      <a:lnTo>
                        <a:pt x="12192" y="-761"/>
                      </a:lnTo>
                      <a:lnTo>
                        <a:pt x="12191" y="0"/>
                      </a:lnTo>
                      <a:lnTo>
                        <a:pt x="9906" y="4572"/>
                      </a:lnTo>
                      <a:lnTo>
                        <a:pt x="4572" y="9906"/>
                      </a:lnTo>
                      <a:lnTo>
                        <a:pt x="0" y="4572"/>
                      </a:lnTo>
                      <a:close/>
                    </a:path>
                    <a:path w="22098" h="34289">
                      <a:moveTo>
                        <a:pt x="0" y="4572"/>
                      </a:moveTo>
                      <a:lnTo>
                        <a:pt x="4572" y="9906"/>
                      </a:lnTo>
                      <a:lnTo>
                        <a:pt x="9906" y="4572"/>
                      </a:lnTo>
                      <a:lnTo>
                        <a:pt x="12191" y="0"/>
                      </a:lnTo>
                      <a:lnTo>
                        <a:pt x="2286" y="0"/>
                      </a:lnTo>
                      <a:lnTo>
                        <a:pt x="0" y="4572"/>
                      </a:lnTo>
                      <a:close/>
                    </a:path>
                    <a:path w="22098" h="34289">
                      <a:moveTo>
                        <a:pt x="9144" y="32766"/>
                      </a:moveTo>
                      <a:lnTo>
                        <a:pt x="12192" y="33528"/>
                      </a:lnTo>
                      <a:lnTo>
                        <a:pt x="19812" y="33528"/>
                      </a:lnTo>
                      <a:lnTo>
                        <a:pt x="22098" y="28956"/>
                      </a:lnTo>
                      <a:lnTo>
                        <a:pt x="16764" y="26670"/>
                      </a:lnTo>
                      <a:lnTo>
                        <a:pt x="15947" y="25200"/>
                      </a:lnTo>
                      <a:lnTo>
                        <a:pt x="16764" y="24384"/>
                      </a:lnTo>
                      <a:lnTo>
                        <a:pt x="22098" y="28956"/>
                      </a:lnTo>
                      <a:lnTo>
                        <a:pt x="15240" y="0"/>
                      </a:lnTo>
                      <a:lnTo>
                        <a:pt x="12191" y="9906"/>
                      </a:lnTo>
                      <a:lnTo>
                        <a:pt x="15240" y="9906"/>
                      </a:lnTo>
                      <a:lnTo>
                        <a:pt x="12191" y="18440"/>
                      </a:lnTo>
                      <a:lnTo>
                        <a:pt x="15493" y="24384"/>
                      </a:lnTo>
                      <a:lnTo>
                        <a:pt x="15239" y="25908"/>
                      </a:lnTo>
                      <a:lnTo>
                        <a:pt x="12192" y="28956"/>
                      </a:lnTo>
                      <a:lnTo>
                        <a:pt x="8382" y="31242"/>
                      </a:lnTo>
                      <a:lnTo>
                        <a:pt x="9144" y="32766"/>
                      </a:lnTo>
                      <a:close/>
                    </a:path>
                  </a:pathLst>
                </a:custGeom>
                <a:solidFill>
                  <a:srgbClr val="000000"/>
                </a:solidFill>
              </p:spPr>
              <p:txBody>
                <a:bodyPr wrap="square" lIns="0" tIns="0" rIns="0" bIns="0" rtlCol="0">
                  <a:noAutofit/>
                </a:bodyPr>
                <a:lstStyle/>
                <a:p>
                  <a:endParaRPr sz="1631"/>
                </a:p>
              </p:txBody>
            </p:sp>
            <p:sp>
              <p:nvSpPr>
                <p:cNvPr id="1656" name="object 1698"/>
                <p:cNvSpPr/>
                <p:nvPr/>
              </p:nvSpPr>
              <p:spPr>
                <a:xfrm>
                  <a:off x="7128383" y="5912357"/>
                  <a:ext cx="22098" cy="34290"/>
                </a:xfrm>
                <a:custGeom>
                  <a:avLst/>
                  <a:gdLst/>
                  <a:ahLst/>
                  <a:cxnLst/>
                  <a:rect l="l" t="t" r="r" b="b"/>
                  <a:pathLst>
                    <a:path w="22098" h="34289">
                      <a:moveTo>
                        <a:pt x="15070" y="23621"/>
                      </a:moveTo>
                      <a:lnTo>
                        <a:pt x="12191" y="18440"/>
                      </a:lnTo>
                      <a:lnTo>
                        <a:pt x="12192" y="23622"/>
                      </a:lnTo>
                      <a:lnTo>
                        <a:pt x="15101" y="25561"/>
                      </a:lnTo>
                      <a:lnTo>
                        <a:pt x="15070" y="23621"/>
                      </a:lnTo>
                      <a:close/>
                    </a:path>
                    <a:path w="22098" h="34289">
                      <a:moveTo>
                        <a:pt x="22098" y="28956"/>
                      </a:moveTo>
                      <a:lnTo>
                        <a:pt x="16764" y="23622"/>
                      </a:lnTo>
                      <a:lnTo>
                        <a:pt x="15736" y="24820"/>
                      </a:lnTo>
                      <a:lnTo>
                        <a:pt x="16764" y="26670"/>
                      </a:lnTo>
                      <a:lnTo>
                        <a:pt x="22098" y="28956"/>
                      </a:lnTo>
                      <a:close/>
                    </a:path>
                    <a:path w="22098" h="34289">
                      <a:moveTo>
                        <a:pt x="9906" y="15240"/>
                      </a:moveTo>
                      <a:lnTo>
                        <a:pt x="12191" y="18440"/>
                      </a:lnTo>
                      <a:lnTo>
                        <a:pt x="9905" y="14325"/>
                      </a:lnTo>
                      <a:lnTo>
                        <a:pt x="9144" y="12954"/>
                      </a:lnTo>
                      <a:lnTo>
                        <a:pt x="9906" y="15240"/>
                      </a:lnTo>
                      <a:close/>
                    </a:path>
                    <a:path w="22098" h="34289">
                      <a:moveTo>
                        <a:pt x="12191" y="18440"/>
                      </a:moveTo>
                      <a:lnTo>
                        <a:pt x="15240" y="9144"/>
                      </a:lnTo>
                      <a:lnTo>
                        <a:pt x="12191" y="9143"/>
                      </a:lnTo>
                      <a:lnTo>
                        <a:pt x="12191" y="18440"/>
                      </a:lnTo>
                      <a:close/>
                    </a:path>
                    <a:path w="22098" h="34289">
                      <a:moveTo>
                        <a:pt x="0" y="4572"/>
                      </a:moveTo>
                      <a:lnTo>
                        <a:pt x="0" y="15240"/>
                      </a:lnTo>
                      <a:lnTo>
                        <a:pt x="762" y="17526"/>
                      </a:lnTo>
                      <a:lnTo>
                        <a:pt x="8382" y="31242"/>
                      </a:lnTo>
                      <a:lnTo>
                        <a:pt x="12192" y="28956"/>
                      </a:lnTo>
                      <a:lnTo>
                        <a:pt x="15101" y="25561"/>
                      </a:lnTo>
                      <a:lnTo>
                        <a:pt x="12192" y="23622"/>
                      </a:lnTo>
                      <a:lnTo>
                        <a:pt x="12191" y="18440"/>
                      </a:lnTo>
                      <a:lnTo>
                        <a:pt x="9906" y="15240"/>
                      </a:lnTo>
                      <a:lnTo>
                        <a:pt x="9144" y="12954"/>
                      </a:lnTo>
                      <a:lnTo>
                        <a:pt x="9905" y="14325"/>
                      </a:lnTo>
                      <a:lnTo>
                        <a:pt x="9905" y="9144"/>
                      </a:lnTo>
                      <a:lnTo>
                        <a:pt x="12191" y="9143"/>
                      </a:lnTo>
                      <a:lnTo>
                        <a:pt x="15240" y="0"/>
                      </a:lnTo>
                      <a:lnTo>
                        <a:pt x="22098" y="28956"/>
                      </a:lnTo>
                      <a:lnTo>
                        <a:pt x="22098" y="-761"/>
                      </a:lnTo>
                      <a:lnTo>
                        <a:pt x="12192" y="-761"/>
                      </a:lnTo>
                      <a:lnTo>
                        <a:pt x="12191" y="0"/>
                      </a:lnTo>
                      <a:lnTo>
                        <a:pt x="9906" y="4572"/>
                      </a:lnTo>
                      <a:lnTo>
                        <a:pt x="4572" y="9144"/>
                      </a:lnTo>
                      <a:lnTo>
                        <a:pt x="0" y="4572"/>
                      </a:lnTo>
                      <a:close/>
                    </a:path>
                    <a:path w="22098" h="34289">
                      <a:moveTo>
                        <a:pt x="0" y="4572"/>
                      </a:moveTo>
                      <a:lnTo>
                        <a:pt x="4572" y="9144"/>
                      </a:lnTo>
                      <a:lnTo>
                        <a:pt x="9906" y="4572"/>
                      </a:lnTo>
                      <a:lnTo>
                        <a:pt x="12191" y="0"/>
                      </a:lnTo>
                      <a:lnTo>
                        <a:pt x="2286" y="0"/>
                      </a:lnTo>
                      <a:lnTo>
                        <a:pt x="0" y="4572"/>
                      </a:lnTo>
                      <a:close/>
                    </a:path>
                    <a:path w="22098" h="34289">
                      <a:moveTo>
                        <a:pt x="9144" y="32766"/>
                      </a:moveTo>
                      <a:lnTo>
                        <a:pt x="12192" y="33528"/>
                      </a:lnTo>
                      <a:lnTo>
                        <a:pt x="19812" y="33528"/>
                      </a:lnTo>
                      <a:lnTo>
                        <a:pt x="22098" y="28956"/>
                      </a:lnTo>
                      <a:lnTo>
                        <a:pt x="16764" y="26670"/>
                      </a:lnTo>
                      <a:lnTo>
                        <a:pt x="15736" y="24820"/>
                      </a:lnTo>
                      <a:lnTo>
                        <a:pt x="16764" y="23622"/>
                      </a:lnTo>
                      <a:lnTo>
                        <a:pt x="22098" y="28956"/>
                      </a:lnTo>
                      <a:lnTo>
                        <a:pt x="15240" y="0"/>
                      </a:lnTo>
                      <a:lnTo>
                        <a:pt x="12191" y="9143"/>
                      </a:lnTo>
                      <a:lnTo>
                        <a:pt x="15240" y="9144"/>
                      </a:lnTo>
                      <a:lnTo>
                        <a:pt x="12191" y="18440"/>
                      </a:lnTo>
                      <a:lnTo>
                        <a:pt x="15070" y="23621"/>
                      </a:lnTo>
                      <a:lnTo>
                        <a:pt x="15101" y="25561"/>
                      </a:lnTo>
                      <a:lnTo>
                        <a:pt x="12192" y="28956"/>
                      </a:lnTo>
                      <a:lnTo>
                        <a:pt x="8382" y="31242"/>
                      </a:lnTo>
                      <a:lnTo>
                        <a:pt x="9144" y="32766"/>
                      </a:lnTo>
                      <a:close/>
                    </a:path>
                  </a:pathLst>
                </a:custGeom>
                <a:solidFill>
                  <a:srgbClr val="000000"/>
                </a:solidFill>
              </p:spPr>
              <p:txBody>
                <a:bodyPr wrap="square" lIns="0" tIns="0" rIns="0" bIns="0" rtlCol="0">
                  <a:noAutofit/>
                </a:bodyPr>
                <a:lstStyle/>
                <a:p>
                  <a:endParaRPr sz="1631"/>
                </a:p>
              </p:txBody>
            </p:sp>
            <p:sp>
              <p:nvSpPr>
                <p:cNvPr id="1657" name="object 1699"/>
                <p:cNvSpPr/>
                <p:nvPr/>
              </p:nvSpPr>
              <p:spPr>
                <a:xfrm>
                  <a:off x="7128383" y="5944361"/>
                  <a:ext cx="22098" cy="34290"/>
                </a:xfrm>
                <a:custGeom>
                  <a:avLst/>
                  <a:gdLst/>
                  <a:ahLst/>
                  <a:cxnLst/>
                  <a:rect l="l" t="t" r="r" b="b"/>
                  <a:pathLst>
                    <a:path w="22098" h="34289">
                      <a:moveTo>
                        <a:pt x="15493" y="24384"/>
                      </a:moveTo>
                      <a:lnTo>
                        <a:pt x="12191" y="18440"/>
                      </a:lnTo>
                      <a:lnTo>
                        <a:pt x="12192" y="24384"/>
                      </a:lnTo>
                      <a:lnTo>
                        <a:pt x="15239" y="25908"/>
                      </a:lnTo>
                      <a:lnTo>
                        <a:pt x="15493" y="24384"/>
                      </a:lnTo>
                      <a:close/>
                    </a:path>
                    <a:path w="22098" h="34289">
                      <a:moveTo>
                        <a:pt x="22098" y="28956"/>
                      </a:moveTo>
                      <a:lnTo>
                        <a:pt x="16764" y="24384"/>
                      </a:lnTo>
                      <a:lnTo>
                        <a:pt x="15947" y="25200"/>
                      </a:lnTo>
                      <a:lnTo>
                        <a:pt x="16764" y="26670"/>
                      </a:lnTo>
                      <a:lnTo>
                        <a:pt x="22098" y="28956"/>
                      </a:lnTo>
                      <a:close/>
                    </a:path>
                    <a:path w="22098" h="34289">
                      <a:moveTo>
                        <a:pt x="9906" y="15240"/>
                      </a:moveTo>
                      <a:lnTo>
                        <a:pt x="12191" y="18440"/>
                      </a:lnTo>
                      <a:lnTo>
                        <a:pt x="9906" y="14325"/>
                      </a:lnTo>
                      <a:lnTo>
                        <a:pt x="9144" y="12954"/>
                      </a:lnTo>
                      <a:lnTo>
                        <a:pt x="9906" y="15240"/>
                      </a:lnTo>
                      <a:close/>
                    </a:path>
                    <a:path w="22098" h="34289">
                      <a:moveTo>
                        <a:pt x="12191" y="18440"/>
                      </a:moveTo>
                      <a:lnTo>
                        <a:pt x="15240" y="9906"/>
                      </a:lnTo>
                      <a:lnTo>
                        <a:pt x="12191" y="9906"/>
                      </a:lnTo>
                      <a:lnTo>
                        <a:pt x="12191" y="18440"/>
                      </a:lnTo>
                      <a:close/>
                    </a:path>
                    <a:path w="22098" h="34289">
                      <a:moveTo>
                        <a:pt x="0" y="4572"/>
                      </a:moveTo>
                      <a:lnTo>
                        <a:pt x="0" y="15240"/>
                      </a:lnTo>
                      <a:lnTo>
                        <a:pt x="762" y="17526"/>
                      </a:lnTo>
                      <a:lnTo>
                        <a:pt x="8382" y="31242"/>
                      </a:lnTo>
                      <a:lnTo>
                        <a:pt x="12192" y="28956"/>
                      </a:lnTo>
                      <a:lnTo>
                        <a:pt x="15239" y="25908"/>
                      </a:lnTo>
                      <a:lnTo>
                        <a:pt x="12192" y="24384"/>
                      </a:lnTo>
                      <a:lnTo>
                        <a:pt x="12191" y="18440"/>
                      </a:lnTo>
                      <a:lnTo>
                        <a:pt x="9906" y="15240"/>
                      </a:lnTo>
                      <a:lnTo>
                        <a:pt x="9144" y="12954"/>
                      </a:lnTo>
                      <a:lnTo>
                        <a:pt x="9906" y="14325"/>
                      </a:lnTo>
                      <a:lnTo>
                        <a:pt x="9906" y="9906"/>
                      </a:lnTo>
                      <a:lnTo>
                        <a:pt x="12191" y="9906"/>
                      </a:lnTo>
                      <a:lnTo>
                        <a:pt x="15240" y="0"/>
                      </a:lnTo>
                      <a:lnTo>
                        <a:pt x="22098" y="28956"/>
                      </a:lnTo>
                      <a:lnTo>
                        <a:pt x="22098" y="-761"/>
                      </a:lnTo>
                      <a:lnTo>
                        <a:pt x="12192" y="-761"/>
                      </a:lnTo>
                      <a:lnTo>
                        <a:pt x="12191" y="0"/>
                      </a:lnTo>
                      <a:lnTo>
                        <a:pt x="9906" y="4572"/>
                      </a:lnTo>
                      <a:lnTo>
                        <a:pt x="4572" y="9906"/>
                      </a:lnTo>
                      <a:lnTo>
                        <a:pt x="0" y="4572"/>
                      </a:lnTo>
                      <a:close/>
                    </a:path>
                    <a:path w="22098" h="34289">
                      <a:moveTo>
                        <a:pt x="0" y="4572"/>
                      </a:moveTo>
                      <a:lnTo>
                        <a:pt x="4572" y="9906"/>
                      </a:lnTo>
                      <a:lnTo>
                        <a:pt x="9906" y="4572"/>
                      </a:lnTo>
                      <a:lnTo>
                        <a:pt x="12191" y="0"/>
                      </a:lnTo>
                      <a:lnTo>
                        <a:pt x="2286" y="0"/>
                      </a:lnTo>
                      <a:lnTo>
                        <a:pt x="0" y="4572"/>
                      </a:lnTo>
                      <a:close/>
                    </a:path>
                    <a:path w="22098" h="34289">
                      <a:moveTo>
                        <a:pt x="9144" y="32766"/>
                      </a:moveTo>
                      <a:lnTo>
                        <a:pt x="12192" y="33528"/>
                      </a:lnTo>
                      <a:lnTo>
                        <a:pt x="19812" y="33528"/>
                      </a:lnTo>
                      <a:lnTo>
                        <a:pt x="22098" y="28956"/>
                      </a:lnTo>
                      <a:lnTo>
                        <a:pt x="16764" y="26670"/>
                      </a:lnTo>
                      <a:lnTo>
                        <a:pt x="15947" y="25200"/>
                      </a:lnTo>
                      <a:lnTo>
                        <a:pt x="16764" y="24384"/>
                      </a:lnTo>
                      <a:lnTo>
                        <a:pt x="22098" y="28956"/>
                      </a:lnTo>
                      <a:lnTo>
                        <a:pt x="15240" y="0"/>
                      </a:lnTo>
                      <a:lnTo>
                        <a:pt x="12191" y="9906"/>
                      </a:lnTo>
                      <a:lnTo>
                        <a:pt x="15240" y="9906"/>
                      </a:lnTo>
                      <a:lnTo>
                        <a:pt x="12191" y="18440"/>
                      </a:lnTo>
                      <a:lnTo>
                        <a:pt x="15493" y="24384"/>
                      </a:lnTo>
                      <a:lnTo>
                        <a:pt x="15239" y="25908"/>
                      </a:lnTo>
                      <a:lnTo>
                        <a:pt x="12192" y="28956"/>
                      </a:lnTo>
                      <a:lnTo>
                        <a:pt x="8382" y="31242"/>
                      </a:lnTo>
                      <a:lnTo>
                        <a:pt x="9144" y="32766"/>
                      </a:lnTo>
                      <a:close/>
                    </a:path>
                  </a:pathLst>
                </a:custGeom>
                <a:solidFill>
                  <a:srgbClr val="000000"/>
                </a:solidFill>
              </p:spPr>
              <p:txBody>
                <a:bodyPr wrap="square" lIns="0" tIns="0" rIns="0" bIns="0" rtlCol="0">
                  <a:noAutofit/>
                </a:bodyPr>
                <a:lstStyle/>
                <a:p>
                  <a:endParaRPr sz="1631"/>
                </a:p>
              </p:txBody>
            </p:sp>
            <p:sp>
              <p:nvSpPr>
                <p:cNvPr id="1658" name="object 1700"/>
                <p:cNvSpPr/>
                <p:nvPr/>
              </p:nvSpPr>
              <p:spPr>
                <a:xfrm>
                  <a:off x="7145540" y="5501639"/>
                  <a:ext cx="0" cy="479298"/>
                </a:xfrm>
                <a:custGeom>
                  <a:avLst/>
                  <a:gdLst/>
                  <a:ahLst/>
                  <a:cxnLst/>
                  <a:rect l="l" t="t" r="r" b="b"/>
                  <a:pathLst>
                    <a:path h="479298">
                      <a:moveTo>
                        <a:pt x="0" y="0"/>
                      </a:moveTo>
                      <a:lnTo>
                        <a:pt x="0" y="479298"/>
                      </a:lnTo>
                    </a:path>
                  </a:pathLst>
                </a:custGeom>
                <a:ln w="20320">
                  <a:solidFill>
                    <a:srgbClr val="000000"/>
                  </a:solidFill>
                </a:ln>
              </p:spPr>
              <p:txBody>
                <a:bodyPr wrap="square" lIns="0" tIns="0" rIns="0" bIns="0" rtlCol="0">
                  <a:noAutofit/>
                </a:bodyPr>
                <a:lstStyle/>
                <a:p>
                  <a:endParaRPr sz="1631"/>
                </a:p>
              </p:txBody>
            </p:sp>
            <p:sp>
              <p:nvSpPr>
                <p:cNvPr id="1659" name="object 1701"/>
                <p:cNvSpPr/>
                <p:nvPr/>
              </p:nvSpPr>
              <p:spPr>
                <a:xfrm>
                  <a:off x="7128383" y="5494019"/>
                  <a:ext cx="22098" cy="34290"/>
                </a:xfrm>
                <a:custGeom>
                  <a:avLst/>
                  <a:gdLst/>
                  <a:ahLst/>
                  <a:cxnLst/>
                  <a:rect l="l" t="t" r="r" b="b"/>
                  <a:pathLst>
                    <a:path w="22098" h="34289">
                      <a:moveTo>
                        <a:pt x="15493" y="24384"/>
                      </a:moveTo>
                      <a:lnTo>
                        <a:pt x="12191" y="18440"/>
                      </a:lnTo>
                      <a:lnTo>
                        <a:pt x="12192" y="24384"/>
                      </a:lnTo>
                      <a:lnTo>
                        <a:pt x="15239" y="25908"/>
                      </a:lnTo>
                      <a:lnTo>
                        <a:pt x="15493" y="24384"/>
                      </a:lnTo>
                      <a:close/>
                    </a:path>
                    <a:path w="22098" h="34289">
                      <a:moveTo>
                        <a:pt x="22098" y="28956"/>
                      </a:moveTo>
                      <a:lnTo>
                        <a:pt x="16764" y="24384"/>
                      </a:lnTo>
                      <a:lnTo>
                        <a:pt x="15947" y="25200"/>
                      </a:lnTo>
                      <a:lnTo>
                        <a:pt x="16764" y="26670"/>
                      </a:lnTo>
                      <a:lnTo>
                        <a:pt x="22098" y="28956"/>
                      </a:lnTo>
                      <a:close/>
                    </a:path>
                    <a:path w="22098" h="34289">
                      <a:moveTo>
                        <a:pt x="9906" y="15240"/>
                      </a:moveTo>
                      <a:lnTo>
                        <a:pt x="12191" y="18440"/>
                      </a:lnTo>
                      <a:lnTo>
                        <a:pt x="9905" y="14325"/>
                      </a:lnTo>
                      <a:lnTo>
                        <a:pt x="9144" y="12954"/>
                      </a:lnTo>
                      <a:lnTo>
                        <a:pt x="9906" y="15240"/>
                      </a:lnTo>
                      <a:close/>
                    </a:path>
                    <a:path w="22098" h="34289">
                      <a:moveTo>
                        <a:pt x="12191" y="18440"/>
                      </a:moveTo>
                      <a:lnTo>
                        <a:pt x="15240" y="9144"/>
                      </a:lnTo>
                      <a:lnTo>
                        <a:pt x="12191" y="9143"/>
                      </a:lnTo>
                      <a:lnTo>
                        <a:pt x="12191" y="18440"/>
                      </a:lnTo>
                      <a:close/>
                    </a:path>
                    <a:path w="22098" h="34289">
                      <a:moveTo>
                        <a:pt x="0" y="4572"/>
                      </a:moveTo>
                      <a:lnTo>
                        <a:pt x="0" y="15240"/>
                      </a:lnTo>
                      <a:lnTo>
                        <a:pt x="762" y="17526"/>
                      </a:lnTo>
                      <a:lnTo>
                        <a:pt x="8382" y="31242"/>
                      </a:lnTo>
                      <a:lnTo>
                        <a:pt x="12192" y="28956"/>
                      </a:lnTo>
                      <a:lnTo>
                        <a:pt x="15239" y="25908"/>
                      </a:lnTo>
                      <a:lnTo>
                        <a:pt x="12192" y="24384"/>
                      </a:lnTo>
                      <a:lnTo>
                        <a:pt x="12191" y="18440"/>
                      </a:lnTo>
                      <a:lnTo>
                        <a:pt x="9906" y="15240"/>
                      </a:lnTo>
                      <a:lnTo>
                        <a:pt x="9144" y="12954"/>
                      </a:lnTo>
                      <a:lnTo>
                        <a:pt x="9905" y="14325"/>
                      </a:lnTo>
                      <a:lnTo>
                        <a:pt x="9905" y="9144"/>
                      </a:lnTo>
                      <a:lnTo>
                        <a:pt x="12191" y="9143"/>
                      </a:lnTo>
                      <a:lnTo>
                        <a:pt x="15240" y="0"/>
                      </a:lnTo>
                      <a:lnTo>
                        <a:pt x="22098" y="28956"/>
                      </a:lnTo>
                      <a:lnTo>
                        <a:pt x="22098" y="-761"/>
                      </a:lnTo>
                      <a:lnTo>
                        <a:pt x="12192" y="-761"/>
                      </a:lnTo>
                      <a:lnTo>
                        <a:pt x="12191" y="0"/>
                      </a:lnTo>
                      <a:lnTo>
                        <a:pt x="9906" y="4572"/>
                      </a:lnTo>
                      <a:lnTo>
                        <a:pt x="4572" y="9144"/>
                      </a:lnTo>
                      <a:lnTo>
                        <a:pt x="0" y="4572"/>
                      </a:lnTo>
                      <a:close/>
                    </a:path>
                    <a:path w="22098" h="34289">
                      <a:moveTo>
                        <a:pt x="0" y="4572"/>
                      </a:moveTo>
                      <a:lnTo>
                        <a:pt x="4572" y="9144"/>
                      </a:lnTo>
                      <a:lnTo>
                        <a:pt x="9906" y="4572"/>
                      </a:lnTo>
                      <a:lnTo>
                        <a:pt x="12191" y="0"/>
                      </a:lnTo>
                      <a:lnTo>
                        <a:pt x="2286" y="0"/>
                      </a:lnTo>
                      <a:lnTo>
                        <a:pt x="0" y="4572"/>
                      </a:lnTo>
                      <a:close/>
                    </a:path>
                    <a:path w="22098" h="34289">
                      <a:moveTo>
                        <a:pt x="9144" y="32766"/>
                      </a:moveTo>
                      <a:lnTo>
                        <a:pt x="12192" y="33528"/>
                      </a:lnTo>
                      <a:lnTo>
                        <a:pt x="19812" y="33528"/>
                      </a:lnTo>
                      <a:lnTo>
                        <a:pt x="22098" y="28956"/>
                      </a:lnTo>
                      <a:lnTo>
                        <a:pt x="16764" y="26670"/>
                      </a:lnTo>
                      <a:lnTo>
                        <a:pt x="15947" y="25200"/>
                      </a:lnTo>
                      <a:lnTo>
                        <a:pt x="16764" y="24384"/>
                      </a:lnTo>
                      <a:lnTo>
                        <a:pt x="22098" y="28956"/>
                      </a:lnTo>
                      <a:lnTo>
                        <a:pt x="15240" y="0"/>
                      </a:lnTo>
                      <a:lnTo>
                        <a:pt x="12191" y="9143"/>
                      </a:lnTo>
                      <a:lnTo>
                        <a:pt x="15240" y="9144"/>
                      </a:lnTo>
                      <a:lnTo>
                        <a:pt x="12191" y="18440"/>
                      </a:lnTo>
                      <a:lnTo>
                        <a:pt x="15493" y="24384"/>
                      </a:lnTo>
                      <a:lnTo>
                        <a:pt x="15239" y="25908"/>
                      </a:lnTo>
                      <a:lnTo>
                        <a:pt x="12192" y="28956"/>
                      </a:lnTo>
                      <a:lnTo>
                        <a:pt x="8382" y="31242"/>
                      </a:lnTo>
                      <a:lnTo>
                        <a:pt x="9144" y="32766"/>
                      </a:lnTo>
                      <a:close/>
                    </a:path>
                  </a:pathLst>
                </a:custGeom>
                <a:solidFill>
                  <a:srgbClr val="000000"/>
                </a:solidFill>
              </p:spPr>
              <p:txBody>
                <a:bodyPr wrap="square" lIns="0" tIns="0" rIns="0" bIns="0" rtlCol="0">
                  <a:noAutofit/>
                </a:bodyPr>
                <a:lstStyle/>
                <a:p>
                  <a:endParaRPr sz="1631"/>
                </a:p>
              </p:txBody>
            </p:sp>
            <p:sp>
              <p:nvSpPr>
                <p:cNvPr id="1660" name="object 1702"/>
                <p:cNvSpPr/>
                <p:nvPr/>
              </p:nvSpPr>
              <p:spPr>
                <a:xfrm>
                  <a:off x="7140575" y="5510021"/>
                  <a:ext cx="22098" cy="34290"/>
                </a:xfrm>
                <a:custGeom>
                  <a:avLst/>
                  <a:gdLst/>
                  <a:ahLst/>
                  <a:cxnLst/>
                  <a:rect l="l" t="t" r="r" b="b"/>
                  <a:pathLst>
                    <a:path w="22098" h="34289">
                      <a:moveTo>
                        <a:pt x="9906" y="33528"/>
                      </a:moveTo>
                      <a:lnTo>
                        <a:pt x="19812" y="33528"/>
                      </a:lnTo>
                      <a:lnTo>
                        <a:pt x="22098" y="28956"/>
                      </a:lnTo>
                      <a:lnTo>
                        <a:pt x="12192" y="28956"/>
                      </a:lnTo>
                      <a:lnTo>
                        <a:pt x="9906" y="33528"/>
                      </a:lnTo>
                      <a:close/>
                    </a:path>
                    <a:path w="22098" h="34289">
                      <a:moveTo>
                        <a:pt x="9906" y="33528"/>
                      </a:moveTo>
                      <a:lnTo>
                        <a:pt x="6096" y="33528"/>
                      </a:lnTo>
                      <a:lnTo>
                        <a:pt x="0" y="34290"/>
                      </a:lnTo>
                      <a:lnTo>
                        <a:pt x="9906" y="34290"/>
                      </a:lnTo>
                      <a:lnTo>
                        <a:pt x="9906" y="33528"/>
                      </a:lnTo>
                      <a:close/>
                    </a:path>
                    <a:path w="22098" h="34289">
                      <a:moveTo>
                        <a:pt x="4572" y="9906"/>
                      </a:moveTo>
                      <a:lnTo>
                        <a:pt x="0" y="34290"/>
                      </a:lnTo>
                      <a:lnTo>
                        <a:pt x="7027" y="9906"/>
                      </a:lnTo>
                      <a:lnTo>
                        <a:pt x="6150" y="8327"/>
                      </a:lnTo>
                      <a:lnTo>
                        <a:pt x="5334" y="6858"/>
                      </a:lnTo>
                      <a:lnTo>
                        <a:pt x="0" y="4572"/>
                      </a:lnTo>
                      <a:lnTo>
                        <a:pt x="0" y="34290"/>
                      </a:lnTo>
                      <a:lnTo>
                        <a:pt x="4572" y="9906"/>
                      </a:lnTo>
                      <a:close/>
                    </a:path>
                    <a:path w="22098" h="34289">
                      <a:moveTo>
                        <a:pt x="9906" y="24383"/>
                      </a:moveTo>
                      <a:lnTo>
                        <a:pt x="9906" y="15087"/>
                      </a:lnTo>
                      <a:lnTo>
                        <a:pt x="6096" y="24384"/>
                      </a:lnTo>
                      <a:lnTo>
                        <a:pt x="9906" y="24383"/>
                      </a:lnTo>
                      <a:close/>
                    </a:path>
                    <a:path w="22098" h="34289">
                      <a:moveTo>
                        <a:pt x="13716" y="2286"/>
                      </a:moveTo>
                      <a:lnTo>
                        <a:pt x="9906" y="4572"/>
                      </a:lnTo>
                      <a:lnTo>
                        <a:pt x="21336" y="16002"/>
                      </a:lnTo>
                      <a:lnTo>
                        <a:pt x="13716" y="2286"/>
                      </a:lnTo>
                      <a:close/>
                    </a:path>
                    <a:path w="22098" h="34289">
                      <a:moveTo>
                        <a:pt x="6604" y="7873"/>
                      </a:moveTo>
                      <a:lnTo>
                        <a:pt x="9144" y="9906"/>
                      </a:lnTo>
                      <a:lnTo>
                        <a:pt x="9906" y="15087"/>
                      </a:lnTo>
                      <a:lnTo>
                        <a:pt x="12192" y="18288"/>
                      </a:lnTo>
                      <a:lnTo>
                        <a:pt x="12954" y="20574"/>
                      </a:lnTo>
                      <a:lnTo>
                        <a:pt x="16764" y="24384"/>
                      </a:lnTo>
                      <a:lnTo>
                        <a:pt x="6096" y="24384"/>
                      </a:lnTo>
                      <a:lnTo>
                        <a:pt x="9906" y="15087"/>
                      </a:lnTo>
                      <a:lnTo>
                        <a:pt x="9144" y="9906"/>
                      </a:lnTo>
                      <a:lnTo>
                        <a:pt x="6604" y="7873"/>
                      </a:lnTo>
                      <a:lnTo>
                        <a:pt x="9906" y="4572"/>
                      </a:lnTo>
                      <a:lnTo>
                        <a:pt x="13716" y="2286"/>
                      </a:lnTo>
                      <a:lnTo>
                        <a:pt x="12954" y="762"/>
                      </a:lnTo>
                      <a:lnTo>
                        <a:pt x="9144" y="0"/>
                      </a:lnTo>
                      <a:lnTo>
                        <a:pt x="2286" y="0"/>
                      </a:lnTo>
                      <a:lnTo>
                        <a:pt x="0" y="4572"/>
                      </a:lnTo>
                      <a:lnTo>
                        <a:pt x="5334" y="6858"/>
                      </a:lnTo>
                      <a:lnTo>
                        <a:pt x="6150" y="8327"/>
                      </a:lnTo>
                      <a:lnTo>
                        <a:pt x="7027" y="9906"/>
                      </a:lnTo>
                      <a:lnTo>
                        <a:pt x="0" y="34290"/>
                      </a:lnTo>
                      <a:lnTo>
                        <a:pt x="6096" y="33528"/>
                      </a:lnTo>
                      <a:lnTo>
                        <a:pt x="9906" y="33528"/>
                      </a:lnTo>
                      <a:lnTo>
                        <a:pt x="12192" y="28956"/>
                      </a:lnTo>
                      <a:lnTo>
                        <a:pt x="22098" y="28956"/>
                      </a:lnTo>
                      <a:lnTo>
                        <a:pt x="22098" y="18288"/>
                      </a:lnTo>
                      <a:lnTo>
                        <a:pt x="21336" y="16002"/>
                      </a:lnTo>
                      <a:lnTo>
                        <a:pt x="9906" y="4572"/>
                      </a:lnTo>
                      <a:lnTo>
                        <a:pt x="6604" y="7873"/>
                      </a:lnTo>
                      <a:close/>
                    </a:path>
                    <a:path w="22098" h="34289">
                      <a:moveTo>
                        <a:pt x="12192" y="19202"/>
                      </a:moveTo>
                      <a:lnTo>
                        <a:pt x="12192" y="24383"/>
                      </a:lnTo>
                      <a:lnTo>
                        <a:pt x="16764" y="24384"/>
                      </a:lnTo>
                      <a:lnTo>
                        <a:pt x="12954" y="20574"/>
                      </a:lnTo>
                      <a:lnTo>
                        <a:pt x="12192" y="18288"/>
                      </a:lnTo>
                      <a:lnTo>
                        <a:pt x="9906" y="15087"/>
                      </a:lnTo>
                      <a:lnTo>
                        <a:pt x="12192" y="19202"/>
                      </a:lnTo>
                      <a:close/>
                    </a:path>
                  </a:pathLst>
                </a:custGeom>
                <a:solidFill>
                  <a:srgbClr val="000000"/>
                </a:solidFill>
              </p:spPr>
              <p:txBody>
                <a:bodyPr wrap="square" lIns="0" tIns="0" rIns="0" bIns="0" rtlCol="0">
                  <a:noAutofit/>
                </a:bodyPr>
                <a:lstStyle/>
                <a:p>
                  <a:endParaRPr sz="1631"/>
                </a:p>
              </p:txBody>
            </p:sp>
            <p:sp>
              <p:nvSpPr>
                <p:cNvPr id="1661" name="object 1703"/>
                <p:cNvSpPr/>
                <p:nvPr/>
              </p:nvSpPr>
              <p:spPr>
                <a:xfrm>
                  <a:off x="7142111" y="5542026"/>
                  <a:ext cx="21336" cy="34290"/>
                </a:xfrm>
                <a:custGeom>
                  <a:avLst/>
                  <a:gdLst/>
                  <a:ahLst/>
                  <a:cxnLst/>
                  <a:rect l="l" t="t" r="r" b="b"/>
                  <a:pathLst>
                    <a:path w="21335" h="34289">
                      <a:moveTo>
                        <a:pt x="9906" y="33528"/>
                      </a:moveTo>
                      <a:lnTo>
                        <a:pt x="19812" y="33527"/>
                      </a:lnTo>
                      <a:lnTo>
                        <a:pt x="21336" y="32003"/>
                      </a:lnTo>
                      <a:lnTo>
                        <a:pt x="21336" y="28955"/>
                      </a:lnTo>
                      <a:lnTo>
                        <a:pt x="12192" y="28955"/>
                      </a:lnTo>
                      <a:lnTo>
                        <a:pt x="9906" y="33528"/>
                      </a:lnTo>
                      <a:close/>
                    </a:path>
                    <a:path w="21335" h="34289">
                      <a:moveTo>
                        <a:pt x="9906" y="33528"/>
                      </a:moveTo>
                      <a:lnTo>
                        <a:pt x="6096" y="33527"/>
                      </a:lnTo>
                      <a:lnTo>
                        <a:pt x="0" y="34289"/>
                      </a:lnTo>
                      <a:lnTo>
                        <a:pt x="9906" y="34289"/>
                      </a:lnTo>
                      <a:lnTo>
                        <a:pt x="9906" y="33528"/>
                      </a:lnTo>
                      <a:close/>
                    </a:path>
                    <a:path w="21335" h="34289">
                      <a:moveTo>
                        <a:pt x="4572" y="9905"/>
                      </a:moveTo>
                      <a:lnTo>
                        <a:pt x="0" y="34289"/>
                      </a:lnTo>
                      <a:lnTo>
                        <a:pt x="6678" y="9905"/>
                      </a:lnTo>
                      <a:lnTo>
                        <a:pt x="5972" y="8705"/>
                      </a:lnTo>
                      <a:lnTo>
                        <a:pt x="5334" y="7619"/>
                      </a:lnTo>
                      <a:lnTo>
                        <a:pt x="0" y="5333"/>
                      </a:lnTo>
                      <a:lnTo>
                        <a:pt x="0" y="34289"/>
                      </a:lnTo>
                      <a:lnTo>
                        <a:pt x="4572" y="9905"/>
                      </a:lnTo>
                      <a:close/>
                    </a:path>
                    <a:path w="21335" h="34289">
                      <a:moveTo>
                        <a:pt x="9906" y="24384"/>
                      </a:moveTo>
                      <a:lnTo>
                        <a:pt x="9906" y="15392"/>
                      </a:lnTo>
                      <a:lnTo>
                        <a:pt x="6096" y="24383"/>
                      </a:lnTo>
                      <a:lnTo>
                        <a:pt x="9906" y="24384"/>
                      </a:lnTo>
                      <a:close/>
                    </a:path>
                    <a:path w="21335" h="34289">
                      <a:moveTo>
                        <a:pt x="13716" y="2285"/>
                      </a:moveTo>
                      <a:lnTo>
                        <a:pt x="9906" y="5333"/>
                      </a:lnTo>
                      <a:lnTo>
                        <a:pt x="21336" y="16001"/>
                      </a:lnTo>
                      <a:lnTo>
                        <a:pt x="13716" y="2285"/>
                      </a:lnTo>
                      <a:close/>
                    </a:path>
                    <a:path w="21335" h="34289">
                      <a:moveTo>
                        <a:pt x="6454" y="8292"/>
                      </a:moveTo>
                      <a:lnTo>
                        <a:pt x="9144" y="9905"/>
                      </a:lnTo>
                      <a:lnTo>
                        <a:pt x="9906" y="15392"/>
                      </a:lnTo>
                      <a:lnTo>
                        <a:pt x="12192" y="18287"/>
                      </a:lnTo>
                      <a:lnTo>
                        <a:pt x="12954" y="20573"/>
                      </a:lnTo>
                      <a:lnTo>
                        <a:pt x="16764" y="24383"/>
                      </a:lnTo>
                      <a:lnTo>
                        <a:pt x="6096" y="24383"/>
                      </a:lnTo>
                      <a:lnTo>
                        <a:pt x="9906" y="15392"/>
                      </a:lnTo>
                      <a:lnTo>
                        <a:pt x="9144" y="9905"/>
                      </a:lnTo>
                      <a:lnTo>
                        <a:pt x="6454" y="8292"/>
                      </a:lnTo>
                      <a:lnTo>
                        <a:pt x="9906" y="5333"/>
                      </a:lnTo>
                      <a:lnTo>
                        <a:pt x="13716" y="2285"/>
                      </a:lnTo>
                      <a:lnTo>
                        <a:pt x="12954" y="1523"/>
                      </a:lnTo>
                      <a:lnTo>
                        <a:pt x="9144" y="0"/>
                      </a:lnTo>
                      <a:lnTo>
                        <a:pt x="4572" y="0"/>
                      </a:lnTo>
                      <a:lnTo>
                        <a:pt x="0" y="2285"/>
                      </a:lnTo>
                      <a:lnTo>
                        <a:pt x="0" y="5333"/>
                      </a:lnTo>
                      <a:lnTo>
                        <a:pt x="5334" y="7619"/>
                      </a:lnTo>
                      <a:lnTo>
                        <a:pt x="5972" y="8705"/>
                      </a:lnTo>
                      <a:lnTo>
                        <a:pt x="6678" y="9905"/>
                      </a:lnTo>
                      <a:lnTo>
                        <a:pt x="0" y="34289"/>
                      </a:lnTo>
                      <a:lnTo>
                        <a:pt x="6096" y="33527"/>
                      </a:lnTo>
                      <a:lnTo>
                        <a:pt x="9906" y="33528"/>
                      </a:lnTo>
                      <a:lnTo>
                        <a:pt x="12192" y="28955"/>
                      </a:lnTo>
                      <a:lnTo>
                        <a:pt x="21336" y="28955"/>
                      </a:lnTo>
                      <a:lnTo>
                        <a:pt x="21336" y="16001"/>
                      </a:lnTo>
                      <a:lnTo>
                        <a:pt x="9906" y="5333"/>
                      </a:lnTo>
                      <a:lnTo>
                        <a:pt x="6454" y="8292"/>
                      </a:lnTo>
                      <a:close/>
                    </a:path>
                    <a:path w="21335" h="34289">
                      <a:moveTo>
                        <a:pt x="12192" y="19278"/>
                      </a:moveTo>
                      <a:lnTo>
                        <a:pt x="12192" y="24383"/>
                      </a:lnTo>
                      <a:lnTo>
                        <a:pt x="16764" y="24383"/>
                      </a:lnTo>
                      <a:lnTo>
                        <a:pt x="12954" y="20573"/>
                      </a:lnTo>
                      <a:lnTo>
                        <a:pt x="12192" y="18287"/>
                      </a:lnTo>
                      <a:lnTo>
                        <a:pt x="9906" y="15392"/>
                      </a:lnTo>
                      <a:lnTo>
                        <a:pt x="12192" y="19278"/>
                      </a:lnTo>
                      <a:close/>
                    </a:path>
                  </a:pathLst>
                </a:custGeom>
                <a:solidFill>
                  <a:srgbClr val="000000"/>
                </a:solidFill>
              </p:spPr>
              <p:txBody>
                <a:bodyPr wrap="square" lIns="0" tIns="0" rIns="0" bIns="0" rtlCol="0">
                  <a:noAutofit/>
                </a:bodyPr>
                <a:lstStyle/>
                <a:p>
                  <a:endParaRPr sz="1631"/>
                </a:p>
              </p:txBody>
            </p:sp>
            <p:sp>
              <p:nvSpPr>
                <p:cNvPr id="1662" name="object 1704"/>
                <p:cNvSpPr/>
                <p:nvPr/>
              </p:nvSpPr>
              <p:spPr>
                <a:xfrm>
                  <a:off x="7140575" y="5574791"/>
                  <a:ext cx="22098" cy="33528"/>
                </a:xfrm>
                <a:custGeom>
                  <a:avLst/>
                  <a:gdLst/>
                  <a:ahLst/>
                  <a:cxnLst/>
                  <a:rect l="l" t="t" r="r" b="b"/>
                  <a:pathLst>
                    <a:path w="22098" h="33527">
                      <a:moveTo>
                        <a:pt x="9906" y="33528"/>
                      </a:moveTo>
                      <a:lnTo>
                        <a:pt x="19812" y="33528"/>
                      </a:lnTo>
                      <a:lnTo>
                        <a:pt x="22098" y="31242"/>
                      </a:lnTo>
                      <a:lnTo>
                        <a:pt x="22098" y="28194"/>
                      </a:lnTo>
                      <a:lnTo>
                        <a:pt x="12192" y="28194"/>
                      </a:lnTo>
                      <a:lnTo>
                        <a:pt x="9906" y="33528"/>
                      </a:lnTo>
                      <a:close/>
                    </a:path>
                    <a:path w="22098" h="33527">
                      <a:moveTo>
                        <a:pt x="4572" y="9144"/>
                      </a:moveTo>
                      <a:lnTo>
                        <a:pt x="0" y="33528"/>
                      </a:lnTo>
                      <a:lnTo>
                        <a:pt x="6678" y="9143"/>
                      </a:lnTo>
                      <a:lnTo>
                        <a:pt x="5972" y="7943"/>
                      </a:lnTo>
                      <a:lnTo>
                        <a:pt x="5334" y="6858"/>
                      </a:lnTo>
                      <a:lnTo>
                        <a:pt x="0" y="4572"/>
                      </a:lnTo>
                      <a:lnTo>
                        <a:pt x="0" y="33528"/>
                      </a:lnTo>
                      <a:lnTo>
                        <a:pt x="4572" y="9144"/>
                      </a:lnTo>
                      <a:close/>
                    </a:path>
                    <a:path w="22098" h="33527">
                      <a:moveTo>
                        <a:pt x="9906" y="23622"/>
                      </a:moveTo>
                      <a:lnTo>
                        <a:pt x="9906" y="14630"/>
                      </a:lnTo>
                      <a:lnTo>
                        <a:pt x="6096" y="23622"/>
                      </a:lnTo>
                      <a:lnTo>
                        <a:pt x="9906" y="23622"/>
                      </a:lnTo>
                      <a:close/>
                    </a:path>
                    <a:path w="22098" h="33527">
                      <a:moveTo>
                        <a:pt x="13716" y="2286"/>
                      </a:moveTo>
                      <a:lnTo>
                        <a:pt x="9906" y="4572"/>
                      </a:lnTo>
                      <a:lnTo>
                        <a:pt x="21336" y="15240"/>
                      </a:lnTo>
                      <a:lnTo>
                        <a:pt x="13716" y="2286"/>
                      </a:lnTo>
                      <a:close/>
                    </a:path>
                    <a:path w="22098" h="33527">
                      <a:moveTo>
                        <a:pt x="6454" y="7530"/>
                      </a:moveTo>
                      <a:lnTo>
                        <a:pt x="9144" y="9144"/>
                      </a:lnTo>
                      <a:lnTo>
                        <a:pt x="9906" y="14630"/>
                      </a:lnTo>
                      <a:lnTo>
                        <a:pt x="12192" y="17526"/>
                      </a:lnTo>
                      <a:lnTo>
                        <a:pt x="12954" y="19812"/>
                      </a:lnTo>
                      <a:lnTo>
                        <a:pt x="16764" y="23622"/>
                      </a:lnTo>
                      <a:lnTo>
                        <a:pt x="6096" y="23622"/>
                      </a:lnTo>
                      <a:lnTo>
                        <a:pt x="9906" y="14630"/>
                      </a:lnTo>
                      <a:lnTo>
                        <a:pt x="9144" y="9144"/>
                      </a:lnTo>
                      <a:lnTo>
                        <a:pt x="6454" y="7530"/>
                      </a:lnTo>
                      <a:lnTo>
                        <a:pt x="9906" y="4572"/>
                      </a:lnTo>
                      <a:lnTo>
                        <a:pt x="13716" y="2286"/>
                      </a:lnTo>
                      <a:lnTo>
                        <a:pt x="12954" y="762"/>
                      </a:lnTo>
                      <a:lnTo>
                        <a:pt x="9144" y="0"/>
                      </a:lnTo>
                      <a:lnTo>
                        <a:pt x="4572" y="0"/>
                      </a:lnTo>
                      <a:lnTo>
                        <a:pt x="0" y="1524"/>
                      </a:lnTo>
                      <a:lnTo>
                        <a:pt x="0" y="4572"/>
                      </a:lnTo>
                      <a:lnTo>
                        <a:pt x="5334" y="6858"/>
                      </a:lnTo>
                      <a:lnTo>
                        <a:pt x="5972" y="7943"/>
                      </a:lnTo>
                      <a:lnTo>
                        <a:pt x="6678" y="9143"/>
                      </a:lnTo>
                      <a:lnTo>
                        <a:pt x="0" y="33528"/>
                      </a:lnTo>
                      <a:lnTo>
                        <a:pt x="9906" y="33528"/>
                      </a:lnTo>
                      <a:lnTo>
                        <a:pt x="12192" y="28194"/>
                      </a:lnTo>
                      <a:lnTo>
                        <a:pt x="22098" y="28194"/>
                      </a:lnTo>
                      <a:lnTo>
                        <a:pt x="22098" y="17526"/>
                      </a:lnTo>
                      <a:lnTo>
                        <a:pt x="21336" y="15240"/>
                      </a:lnTo>
                      <a:lnTo>
                        <a:pt x="9906" y="4572"/>
                      </a:lnTo>
                      <a:lnTo>
                        <a:pt x="6454" y="7530"/>
                      </a:lnTo>
                      <a:close/>
                    </a:path>
                    <a:path w="22098" h="33527">
                      <a:moveTo>
                        <a:pt x="12192" y="18516"/>
                      </a:moveTo>
                      <a:lnTo>
                        <a:pt x="12192" y="23621"/>
                      </a:lnTo>
                      <a:lnTo>
                        <a:pt x="16764" y="23622"/>
                      </a:lnTo>
                      <a:lnTo>
                        <a:pt x="12954" y="19812"/>
                      </a:lnTo>
                      <a:lnTo>
                        <a:pt x="12192" y="17526"/>
                      </a:lnTo>
                      <a:lnTo>
                        <a:pt x="9906" y="14630"/>
                      </a:lnTo>
                      <a:lnTo>
                        <a:pt x="12192" y="18516"/>
                      </a:lnTo>
                      <a:close/>
                    </a:path>
                  </a:pathLst>
                </a:custGeom>
                <a:solidFill>
                  <a:srgbClr val="000000"/>
                </a:solidFill>
              </p:spPr>
              <p:txBody>
                <a:bodyPr wrap="square" lIns="0" tIns="0" rIns="0" bIns="0" rtlCol="0">
                  <a:noAutofit/>
                </a:bodyPr>
                <a:lstStyle/>
                <a:p>
                  <a:endParaRPr sz="1631"/>
                </a:p>
              </p:txBody>
            </p:sp>
            <p:sp>
              <p:nvSpPr>
                <p:cNvPr id="1663" name="object 1705"/>
                <p:cNvSpPr/>
                <p:nvPr/>
              </p:nvSpPr>
              <p:spPr>
                <a:xfrm>
                  <a:off x="7140575" y="5612129"/>
                  <a:ext cx="22098" cy="34290"/>
                </a:xfrm>
                <a:custGeom>
                  <a:avLst/>
                  <a:gdLst/>
                  <a:ahLst/>
                  <a:cxnLst/>
                  <a:rect l="l" t="t" r="r" b="b"/>
                  <a:pathLst>
                    <a:path w="22098" h="34289">
                      <a:moveTo>
                        <a:pt x="12192" y="19202"/>
                      </a:moveTo>
                      <a:lnTo>
                        <a:pt x="12192" y="23621"/>
                      </a:lnTo>
                      <a:lnTo>
                        <a:pt x="12954" y="20574"/>
                      </a:lnTo>
                      <a:lnTo>
                        <a:pt x="12192" y="18288"/>
                      </a:lnTo>
                      <a:lnTo>
                        <a:pt x="9905" y="15087"/>
                      </a:lnTo>
                      <a:lnTo>
                        <a:pt x="12192" y="19202"/>
                      </a:lnTo>
                      <a:close/>
                    </a:path>
                    <a:path w="22098" h="34289">
                      <a:moveTo>
                        <a:pt x="9906" y="33527"/>
                      </a:moveTo>
                      <a:lnTo>
                        <a:pt x="19812" y="33528"/>
                      </a:lnTo>
                      <a:lnTo>
                        <a:pt x="22098" y="28956"/>
                      </a:lnTo>
                      <a:lnTo>
                        <a:pt x="12192" y="28956"/>
                      </a:lnTo>
                      <a:lnTo>
                        <a:pt x="9906" y="33527"/>
                      </a:lnTo>
                      <a:close/>
                    </a:path>
                    <a:path w="22098" h="34289">
                      <a:moveTo>
                        <a:pt x="9906" y="33527"/>
                      </a:moveTo>
                      <a:lnTo>
                        <a:pt x="6096" y="33528"/>
                      </a:lnTo>
                      <a:lnTo>
                        <a:pt x="0" y="34290"/>
                      </a:lnTo>
                      <a:lnTo>
                        <a:pt x="9906" y="34290"/>
                      </a:lnTo>
                      <a:lnTo>
                        <a:pt x="9906" y="33527"/>
                      </a:lnTo>
                      <a:close/>
                    </a:path>
                    <a:path w="22098" h="34289">
                      <a:moveTo>
                        <a:pt x="4572" y="9144"/>
                      </a:moveTo>
                      <a:lnTo>
                        <a:pt x="0" y="34290"/>
                      </a:lnTo>
                      <a:lnTo>
                        <a:pt x="6603" y="9143"/>
                      </a:lnTo>
                      <a:lnTo>
                        <a:pt x="5948" y="7964"/>
                      </a:lnTo>
                      <a:lnTo>
                        <a:pt x="5334" y="6858"/>
                      </a:lnTo>
                      <a:lnTo>
                        <a:pt x="0" y="4572"/>
                      </a:lnTo>
                      <a:lnTo>
                        <a:pt x="0" y="34290"/>
                      </a:lnTo>
                      <a:lnTo>
                        <a:pt x="4572" y="9144"/>
                      </a:lnTo>
                      <a:close/>
                    </a:path>
                    <a:path w="22098" h="34289">
                      <a:moveTo>
                        <a:pt x="9906" y="23621"/>
                      </a:moveTo>
                      <a:lnTo>
                        <a:pt x="9905" y="15087"/>
                      </a:lnTo>
                      <a:lnTo>
                        <a:pt x="6096" y="23622"/>
                      </a:lnTo>
                      <a:lnTo>
                        <a:pt x="9906" y="23621"/>
                      </a:lnTo>
                      <a:close/>
                    </a:path>
                    <a:path w="22098" h="34289">
                      <a:moveTo>
                        <a:pt x="13716" y="2286"/>
                      </a:moveTo>
                      <a:lnTo>
                        <a:pt x="12954" y="762"/>
                      </a:lnTo>
                      <a:lnTo>
                        <a:pt x="9144" y="0"/>
                      </a:lnTo>
                      <a:lnTo>
                        <a:pt x="2286" y="0"/>
                      </a:lnTo>
                      <a:lnTo>
                        <a:pt x="0" y="4572"/>
                      </a:lnTo>
                      <a:lnTo>
                        <a:pt x="5334" y="6858"/>
                      </a:lnTo>
                      <a:lnTo>
                        <a:pt x="5948" y="7964"/>
                      </a:lnTo>
                      <a:lnTo>
                        <a:pt x="6603" y="9143"/>
                      </a:lnTo>
                      <a:lnTo>
                        <a:pt x="0" y="34290"/>
                      </a:lnTo>
                      <a:lnTo>
                        <a:pt x="6096" y="33528"/>
                      </a:lnTo>
                      <a:lnTo>
                        <a:pt x="9906" y="33527"/>
                      </a:lnTo>
                      <a:lnTo>
                        <a:pt x="12192" y="28956"/>
                      </a:lnTo>
                      <a:lnTo>
                        <a:pt x="22098" y="28956"/>
                      </a:lnTo>
                      <a:lnTo>
                        <a:pt x="22098" y="18288"/>
                      </a:lnTo>
                      <a:lnTo>
                        <a:pt x="16764" y="23622"/>
                      </a:lnTo>
                      <a:lnTo>
                        <a:pt x="6096" y="23622"/>
                      </a:lnTo>
                      <a:lnTo>
                        <a:pt x="9905" y="15087"/>
                      </a:lnTo>
                      <a:lnTo>
                        <a:pt x="9144" y="9144"/>
                      </a:lnTo>
                      <a:lnTo>
                        <a:pt x="6454" y="7530"/>
                      </a:lnTo>
                      <a:lnTo>
                        <a:pt x="9906" y="4572"/>
                      </a:lnTo>
                      <a:lnTo>
                        <a:pt x="21336" y="16002"/>
                      </a:lnTo>
                      <a:lnTo>
                        <a:pt x="13716" y="2286"/>
                      </a:lnTo>
                      <a:close/>
                    </a:path>
                    <a:path w="22098" h="34289">
                      <a:moveTo>
                        <a:pt x="12192" y="23621"/>
                      </a:moveTo>
                      <a:lnTo>
                        <a:pt x="16764" y="23622"/>
                      </a:lnTo>
                      <a:lnTo>
                        <a:pt x="22098" y="18288"/>
                      </a:lnTo>
                      <a:lnTo>
                        <a:pt x="21336" y="16002"/>
                      </a:lnTo>
                      <a:lnTo>
                        <a:pt x="9906" y="4572"/>
                      </a:lnTo>
                      <a:lnTo>
                        <a:pt x="6454" y="7530"/>
                      </a:lnTo>
                      <a:lnTo>
                        <a:pt x="9144" y="9144"/>
                      </a:lnTo>
                      <a:lnTo>
                        <a:pt x="9905" y="15087"/>
                      </a:lnTo>
                      <a:lnTo>
                        <a:pt x="12192" y="18288"/>
                      </a:lnTo>
                      <a:lnTo>
                        <a:pt x="12954" y="20574"/>
                      </a:lnTo>
                      <a:lnTo>
                        <a:pt x="12192" y="23621"/>
                      </a:lnTo>
                      <a:close/>
                    </a:path>
                  </a:pathLst>
                </a:custGeom>
                <a:solidFill>
                  <a:srgbClr val="000000"/>
                </a:solidFill>
              </p:spPr>
              <p:txBody>
                <a:bodyPr wrap="square" lIns="0" tIns="0" rIns="0" bIns="0" rtlCol="0">
                  <a:noAutofit/>
                </a:bodyPr>
                <a:lstStyle/>
                <a:p>
                  <a:endParaRPr sz="1631"/>
                </a:p>
              </p:txBody>
            </p:sp>
            <p:sp>
              <p:nvSpPr>
                <p:cNvPr id="1664" name="object 1706"/>
                <p:cNvSpPr/>
                <p:nvPr/>
              </p:nvSpPr>
              <p:spPr>
                <a:xfrm>
                  <a:off x="7140575" y="5647181"/>
                  <a:ext cx="22098" cy="33528"/>
                </a:xfrm>
                <a:custGeom>
                  <a:avLst/>
                  <a:gdLst/>
                  <a:ahLst/>
                  <a:cxnLst/>
                  <a:rect l="l" t="t" r="r" b="b"/>
                  <a:pathLst>
                    <a:path w="22098" h="33527">
                      <a:moveTo>
                        <a:pt x="9906" y="33528"/>
                      </a:moveTo>
                      <a:lnTo>
                        <a:pt x="19812" y="33528"/>
                      </a:lnTo>
                      <a:lnTo>
                        <a:pt x="22098" y="31242"/>
                      </a:lnTo>
                      <a:lnTo>
                        <a:pt x="22098" y="28194"/>
                      </a:lnTo>
                      <a:lnTo>
                        <a:pt x="12192" y="28194"/>
                      </a:lnTo>
                      <a:lnTo>
                        <a:pt x="9906" y="33528"/>
                      </a:lnTo>
                      <a:close/>
                    </a:path>
                    <a:path w="22098" h="33527">
                      <a:moveTo>
                        <a:pt x="4572" y="9144"/>
                      </a:moveTo>
                      <a:lnTo>
                        <a:pt x="0" y="33528"/>
                      </a:lnTo>
                      <a:lnTo>
                        <a:pt x="6678" y="9143"/>
                      </a:lnTo>
                      <a:lnTo>
                        <a:pt x="5972" y="7943"/>
                      </a:lnTo>
                      <a:lnTo>
                        <a:pt x="5334" y="6858"/>
                      </a:lnTo>
                      <a:lnTo>
                        <a:pt x="0" y="4572"/>
                      </a:lnTo>
                      <a:lnTo>
                        <a:pt x="0" y="33528"/>
                      </a:lnTo>
                      <a:lnTo>
                        <a:pt x="4572" y="9144"/>
                      </a:lnTo>
                      <a:close/>
                    </a:path>
                    <a:path w="22098" h="33527">
                      <a:moveTo>
                        <a:pt x="9906" y="23622"/>
                      </a:moveTo>
                      <a:lnTo>
                        <a:pt x="9906" y="14630"/>
                      </a:lnTo>
                      <a:lnTo>
                        <a:pt x="6096" y="23622"/>
                      </a:lnTo>
                      <a:lnTo>
                        <a:pt x="9906" y="23622"/>
                      </a:lnTo>
                      <a:close/>
                    </a:path>
                    <a:path w="22098" h="33527">
                      <a:moveTo>
                        <a:pt x="13716" y="2286"/>
                      </a:moveTo>
                      <a:lnTo>
                        <a:pt x="9906" y="4572"/>
                      </a:lnTo>
                      <a:lnTo>
                        <a:pt x="21336" y="15240"/>
                      </a:lnTo>
                      <a:lnTo>
                        <a:pt x="13716" y="2286"/>
                      </a:lnTo>
                      <a:close/>
                    </a:path>
                    <a:path w="22098" h="33527">
                      <a:moveTo>
                        <a:pt x="6454" y="7530"/>
                      </a:moveTo>
                      <a:lnTo>
                        <a:pt x="9144" y="9144"/>
                      </a:lnTo>
                      <a:lnTo>
                        <a:pt x="9906" y="14630"/>
                      </a:lnTo>
                      <a:lnTo>
                        <a:pt x="12192" y="17526"/>
                      </a:lnTo>
                      <a:lnTo>
                        <a:pt x="12954" y="19812"/>
                      </a:lnTo>
                      <a:lnTo>
                        <a:pt x="16764" y="23622"/>
                      </a:lnTo>
                      <a:lnTo>
                        <a:pt x="6096" y="23622"/>
                      </a:lnTo>
                      <a:lnTo>
                        <a:pt x="9906" y="14630"/>
                      </a:lnTo>
                      <a:lnTo>
                        <a:pt x="9144" y="9144"/>
                      </a:lnTo>
                      <a:lnTo>
                        <a:pt x="6454" y="7530"/>
                      </a:lnTo>
                      <a:lnTo>
                        <a:pt x="9906" y="4572"/>
                      </a:lnTo>
                      <a:lnTo>
                        <a:pt x="13716" y="2286"/>
                      </a:lnTo>
                      <a:lnTo>
                        <a:pt x="12954" y="762"/>
                      </a:lnTo>
                      <a:lnTo>
                        <a:pt x="9144" y="0"/>
                      </a:lnTo>
                      <a:lnTo>
                        <a:pt x="4572" y="0"/>
                      </a:lnTo>
                      <a:lnTo>
                        <a:pt x="0" y="1524"/>
                      </a:lnTo>
                      <a:lnTo>
                        <a:pt x="0" y="4572"/>
                      </a:lnTo>
                      <a:lnTo>
                        <a:pt x="5334" y="6858"/>
                      </a:lnTo>
                      <a:lnTo>
                        <a:pt x="5972" y="7943"/>
                      </a:lnTo>
                      <a:lnTo>
                        <a:pt x="6678" y="9143"/>
                      </a:lnTo>
                      <a:lnTo>
                        <a:pt x="0" y="33528"/>
                      </a:lnTo>
                      <a:lnTo>
                        <a:pt x="9906" y="33528"/>
                      </a:lnTo>
                      <a:lnTo>
                        <a:pt x="12192" y="28194"/>
                      </a:lnTo>
                      <a:lnTo>
                        <a:pt x="22098" y="28194"/>
                      </a:lnTo>
                      <a:lnTo>
                        <a:pt x="22098" y="17526"/>
                      </a:lnTo>
                      <a:lnTo>
                        <a:pt x="21336" y="15240"/>
                      </a:lnTo>
                      <a:lnTo>
                        <a:pt x="9906" y="4572"/>
                      </a:lnTo>
                      <a:lnTo>
                        <a:pt x="6454" y="7530"/>
                      </a:lnTo>
                      <a:close/>
                    </a:path>
                    <a:path w="22098" h="33527">
                      <a:moveTo>
                        <a:pt x="12192" y="18516"/>
                      </a:moveTo>
                      <a:lnTo>
                        <a:pt x="12192" y="23621"/>
                      </a:lnTo>
                      <a:lnTo>
                        <a:pt x="16764" y="23622"/>
                      </a:lnTo>
                      <a:lnTo>
                        <a:pt x="12954" y="19812"/>
                      </a:lnTo>
                      <a:lnTo>
                        <a:pt x="12192" y="17526"/>
                      </a:lnTo>
                      <a:lnTo>
                        <a:pt x="9906" y="14630"/>
                      </a:lnTo>
                      <a:lnTo>
                        <a:pt x="12192" y="18516"/>
                      </a:lnTo>
                      <a:close/>
                    </a:path>
                  </a:pathLst>
                </a:custGeom>
                <a:solidFill>
                  <a:srgbClr val="000000"/>
                </a:solidFill>
              </p:spPr>
              <p:txBody>
                <a:bodyPr wrap="square" lIns="0" tIns="0" rIns="0" bIns="0" rtlCol="0">
                  <a:noAutofit/>
                </a:bodyPr>
                <a:lstStyle/>
                <a:p>
                  <a:endParaRPr sz="1631"/>
                </a:p>
              </p:txBody>
            </p:sp>
            <p:sp>
              <p:nvSpPr>
                <p:cNvPr id="1665" name="object 1707"/>
                <p:cNvSpPr/>
                <p:nvPr/>
              </p:nvSpPr>
              <p:spPr>
                <a:xfrm>
                  <a:off x="7140575" y="5684519"/>
                  <a:ext cx="22098" cy="34290"/>
                </a:xfrm>
                <a:custGeom>
                  <a:avLst/>
                  <a:gdLst/>
                  <a:ahLst/>
                  <a:cxnLst/>
                  <a:rect l="l" t="t" r="r" b="b"/>
                  <a:pathLst>
                    <a:path w="22098" h="34289">
                      <a:moveTo>
                        <a:pt x="12192" y="19202"/>
                      </a:moveTo>
                      <a:lnTo>
                        <a:pt x="12192" y="23621"/>
                      </a:lnTo>
                      <a:lnTo>
                        <a:pt x="12954" y="20574"/>
                      </a:lnTo>
                      <a:lnTo>
                        <a:pt x="12192" y="18288"/>
                      </a:lnTo>
                      <a:lnTo>
                        <a:pt x="9905" y="15087"/>
                      </a:lnTo>
                      <a:lnTo>
                        <a:pt x="12192" y="19202"/>
                      </a:lnTo>
                      <a:close/>
                    </a:path>
                    <a:path w="22098" h="34289">
                      <a:moveTo>
                        <a:pt x="9906" y="33527"/>
                      </a:moveTo>
                      <a:lnTo>
                        <a:pt x="19812" y="33528"/>
                      </a:lnTo>
                      <a:lnTo>
                        <a:pt x="22098" y="28956"/>
                      </a:lnTo>
                      <a:lnTo>
                        <a:pt x="12192" y="28956"/>
                      </a:lnTo>
                      <a:lnTo>
                        <a:pt x="9906" y="33527"/>
                      </a:lnTo>
                      <a:close/>
                    </a:path>
                    <a:path w="22098" h="34289">
                      <a:moveTo>
                        <a:pt x="9906" y="33527"/>
                      </a:moveTo>
                      <a:lnTo>
                        <a:pt x="6096" y="33528"/>
                      </a:lnTo>
                      <a:lnTo>
                        <a:pt x="0" y="34290"/>
                      </a:lnTo>
                      <a:lnTo>
                        <a:pt x="9906" y="34290"/>
                      </a:lnTo>
                      <a:lnTo>
                        <a:pt x="9906" y="33527"/>
                      </a:lnTo>
                      <a:close/>
                    </a:path>
                    <a:path w="22098" h="34289">
                      <a:moveTo>
                        <a:pt x="4572" y="9144"/>
                      </a:moveTo>
                      <a:lnTo>
                        <a:pt x="0" y="34290"/>
                      </a:lnTo>
                      <a:lnTo>
                        <a:pt x="6603" y="9143"/>
                      </a:lnTo>
                      <a:lnTo>
                        <a:pt x="5948" y="7964"/>
                      </a:lnTo>
                      <a:lnTo>
                        <a:pt x="5334" y="6858"/>
                      </a:lnTo>
                      <a:lnTo>
                        <a:pt x="0" y="4572"/>
                      </a:lnTo>
                      <a:lnTo>
                        <a:pt x="0" y="34290"/>
                      </a:lnTo>
                      <a:lnTo>
                        <a:pt x="4572" y="9144"/>
                      </a:lnTo>
                      <a:close/>
                    </a:path>
                    <a:path w="22098" h="34289">
                      <a:moveTo>
                        <a:pt x="9906" y="23621"/>
                      </a:moveTo>
                      <a:lnTo>
                        <a:pt x="9905" y="15087"/>
                      </a:lnTo>
                      <a:lnTo>
                        <a:pt x="6096" y="23622"/>
                      </a:lnTo>
                      <a:lnTo>
                        <a:pt x="9906" y="23621"/>
                      </a:lnTo>
                      <a:close/>
                    </a:path>
                    <a:path w="22098" h="34289">
                      <a:moveTo>
                        <a:pt x="13716" y="2286"/>
                      </a:moveTo>
                      <a:lnTo>
                        <a:pt x="12954" y="762"/>
                      </a:lnTo>
                      <a:lnTo>
                        <a:pt x="9144" y="0"/>
                      </a:lnTo>
                      <a:lnTo>
                        <a:pt x="2286" y="0"/>
                      </a:lnTo>
                      <a:lnTo>
                        <a:pt x="0" y="4572"/>
                      </a:lnTo>
                      <a:lnTo>
                        <a:pt x="5334" y="6858"/>
                      </a:lnTo>
                      <a:lnTo>
                        <a:pt x="5948" y="7964"/>
                      </a:lnTo>
                      <a:lnTo>
                        <a:pt x="6603" y="9143"/>
                      </a:lnTo>
                      <a:lnTo>
                        <a:pt x="0" y="34290"/>
                      </a:lnTo>
                      <a:lnTo>
                        <a:pt x="6096" y="33528"/>
                      </a:lnTo>
                      <a:lnTo>
                        <a:pt x="9906" y="33527"/>
                      </a:lnTo>
                      <a:lnTo>
                        <a:pt x="12192" y="28956"/>
                      </a:lnTo>
                      <a:lnTo>
                        <a:pt x="22098" y="28956"/>
                      </a:lnTo>
                      <a:lnTo>
                        <a:pt x="22098" y="18288"/>
                      </a:lnTo>
                      <a:lnTo>
                        <a:pt x="16764" y="23622"/>
                      </a:lnTo>
                      <a:lnTo>
                        <a:pt x="6096" y="23622"/>
                      </a:lnTo>
                      <a:lnTo>
                        <a:pt x="9905" y="15087"/>
                      </a:lnTo>
                      <a:lnTo>
                        <a:pt x="9144" y="9144"/>
                      </a:lnTo>
                      <a:lnTo>
                        <a:pt x="6454" y="7530"/>
                      </a:lnTo>
                      <a:lnTo>
                        <a:pt x="9906" y="4572"/>
                      </a:lnTo>
                      <a:lnTo>
                        <a:pt x="21336" y="16002"/>
                      </a:lnTo>
                      <a:lnTo>
                        <a:pt x="13716" y="2286"/>
                      </a:lnTo>
                      <a:close/>
                    </a:path>
                    <a:path w="22098" h="34289">
                      <a:moveTo>
                        <a:pt x="12192" y="23621"/>
                      </a:moveTo>
                      <a:lnTo>
                        <a:pt x="16764" y="23622"/>
                      </a:lnTo>
                      <a:lnTo>
                        <a:pt x="22098" y="18288"/>
                      </a:lnTo>
                      <a:lnTo>
                        <a:pt x="21336" y="16002"/>
                      </a:lnTo>
                      <a:lnTo>
                        <a:pt x="9906" y="4572"/>
                      </a:lnTo>
                      <a:lnTo>
                        <a:pt x="6454" y="7530"/>
                      </a:lnTo>
                      <a:lnTo>
                        <a:pt x="9144" y="9144"/>
                      </a:lnTo>
                      <a:lnTo>
                        <a:pt x="9905" y="15087"/>
                      </a:lnTo>
                      <a:lnTo>
                        <a:pt x="12192" y="18288"/>
                      </a:lnTo>
                      <a:lnTo>
                        <a:pt x="12954" y="20574"/>
                      </a:lnTo>
                      <a:lnTo>
                        <a:pt x="12192" y="23621"/>
                      </a:lnTo>
                      <a:close/>
                    </a:path>
                  </a:pathLst>
                </a:custGeom>
                <a:solidFill>
                  <a:srgbClr val="000000"/>
                </a:solidFill>
              </p:spPr>
              <p:txBody>
                <a:bodyPr wrap="square" lIns="0" tIns="0" rIns="0" bIns="0" rtlCol="0">
                  <a:noAutofit/>
                </a:bodyPr>
                <a:lstStyle/>
                <a:p>
                  <a:endParaRPr sz="1631"/>
                </a:p>
              </p:txBody>
            </p:sp>
            <p:sp>
              <p:nvSpPr>
                <p:cNvPr id="1666" name="object 1708"/>
                <p:cNvSpPr/>
                <p:nvPr/>
              </p:nvSpPr>
              <p:spPr>
                <a:xfrm>
                  <a:off x="7140575" y="5719571"/>
                  <a:ext cx="22098" cy="33528"/>
                </a:xfrm>
                <a:custGeom>
                  <a:avLst/>
                  <a:gdLst/>
                  <a:ahLst/>
                  <a:cxnLst/>
                  <a:rect l="l" t="t" r="r" b="b"/>
                  <a:pathLst>
                    <a:path w="22098" h="33527">
                      <a:moveTo>
                        <a:pt x="9906" y="33528"/>
                      </a:moveTo>
                      <a:lnTo>
                        <a:pt x="19812" y="33528"/>
                      </a:lnTo>
                      <a:lnTo>
                        <a:pt x="22098" y="31242"/>
                      </a:lnTo>
                      <a:lnTo>
                        <a:pt x="22098" y="28194"/>
                      </a:lnTo>
                      <a:lnTo>
                        <a:pt x="12192" y="28194"/>
                      </a:lnTo>
                      <a:lnTo>
                        <a:pt x="9906" y="33528"/>
                      </a:lnTo>
                      <a:close/>
                    </a:path>
                    <a:path w="22098" h="33527">
                      <a:moveTo>
                        <a:pt x="4572" y="9144"/>
                      </a:moveTo>
                      <a:lnTo>
                        <a:pt x="0" y="33528"/>
                      </a:lnTo>
                      <a:lnTo>
                        <a:pt x="6678" y="9143"/>
                      </a:lnTo>
                      <a:lnTo>
                        <a:pt x="5972" y="7943"/>
                      </a:lnTo>
                      <a:lnTo>
                        <a:pt x="5334" y="6858"/>
                      </a:lnTo>
                      <a:lnTo>
                        <a:pt x="0" y="4572"/>
                      </a:lnTo>
                      <a:lnTo>
                        <a:pt x="0" y="33528"/>
                      </a:lnTo>
                      <a:lnTo>
                        <a:pt x="4572" y="9144"/>
                      </a:lnTo>
                      <a:close/>
                    </a:path>
                    <a:path w="22098" h="33527">
                      <a:moveTo>
                        <a:pt x="9906" y="23622"/>
                      </a:moveTo>
                      <a:lnTo>
                        <a:pt x="9906" y="14630"/>
                      </a:lnTo>
                      <a:lnTo>
                        <a:pt x="6096" y="23622"/>
                      </a:lnTo>
                      <a:lnTo>
                        <a:pt x="9906" y="23622"/>
                      </a:lnTo>
                      <a:close/>
                    </a:path>
                    <a:path w="22098" h="33527">
                      <a:moveTo>
                        <a:pt x="13716" y="2286"/>
                      </a:moveTo>
                      <a:lnTo>
                        <a:pt x="9906" y="4572"/>
                      </a:lnTo>
                      <a:lnTo>
                        <a:pt x="21336" y="15240"/>
                      </a:lnTo>
                      <a:lnTo>
                        <a:pt x="13716" y="2286"/>
                      </a:lnTo>
                      <a:close/>
                    </a:path>
                    <a:path w="22098" h="33527">
                      <a:moveTo>
                        <a:pt x="6454" y="7530"/>
                      </a:moveTo>
                      <a:lnTo>
                        <a:pt x="9144" y="9144"/>
                      </a:lnTo>
                      <a:lnTo>
                        <a:pt x="9906" y="14630"/>
                      </a:lnTo>
                      <a:lnTo>
                        <a:pt x="12192" y="17526"/>
                      </a:lnTo>
                      <a:lnTo>
                        <a:pt x="12954" y="19812"/>
                      </a:lnTo>
                      <a:lnTo>
                        <a:pt x="16764" y="23622"/>
                      </a:lnTo>
                      <a:lnTo>
                        <a:pt x="6096" y="23622"/>
                      </a:lnTo>
                      <a:lnTo>
                        <a:pt x="9906" y="14630"/>
                      </a:lnTo>
                      <a:lnTo>
                        <a:pt x="9144" y="9144"/>
                      </a:lnTo>
                      <a:lnTo>
                        <a:pt x="6454" y="7530"/>
                      </a:lnTo>
                      <a:lnTo>
                        <a:pt x="9906" y="4572"/>
                      </a:lnTo>
                      <a:lnTo>
                        <a:pt x="13716" y="2286"/>
                      </a:lnTo>
                      <a:lnTo>
                        <a:pt x="12954" y="762"/>
                      </a:lnTo>
                      <a:lnTo>
                        <a:pt x="9144" y="0"/>
                      </a:lnTo>
                      <a:lnTo>
                        <a:pt x="4572" y="0"/>
                      </a:lnTo>
                      <a:lnTo>
                        <a:pt x="0" y="1524"/>
                      </a:lnTo>
                      <a:lnTo>
                        <a:pt x="0" y="4572"/>
                      </a:lnTo>
                      <a:lnTo>
                        <a:pt x="5334" y="6858"/>
                      </a:lnTo>
                      <a:lnTo>
                        <a:pt x="5972" y="7943"/>
                      </a:lnTo>
                      <a:lnTo>
                        <a:pt x="6678" y="9143"/>
                      </a:lnTo>
                      <a:lnTo>
                        <a:pt x="0" y="33528"/>
                      </a:lnTo>
                      <a:lnTo>
                        <a:pt x="9906" y="33528"/>
                      </a:lnTo>
                      <a:lnTo>
                        <a:pt x="12192" y="28194"/>
                      </a:lnTo>
                      <a:lnTo>
                        <a:pt x="22098" y="28194"/>
                      </a:lnTo>
                      <a:lnTo>
                        <a:pt x="22098" y="17526"/>
                      </a:lnTo>
                      <a:lnTo>
                        <a:pt x="21336" y="15240"/>
                      </a:lnTo>
                      <a:lnTo>
                        <a:pt x="9906" y="4572"/>
                      </a:lnTo>
                      <a:lnTo>
                        <a:pt x="6454" y="7530"/>
                      </a:lnTo>
                      <a:close/>
                    </a:path>
                    <a:path w="22098" h="33527">
                      <a:moveTo>
                        <a:pt x="12192" y="18516"/>
                      </a:moveTo>
                      <a:lnTo>
                        <a:pt x="12192" y="23621"/>
                      </a:lnTo>
                      <a:lnTo>
                        <a:pt x="16764" y="23622"/>
                      </a:lnTo>
                      <a:lnTo>
                        <a:pt x="12954" y="19812"/>
                      </a:lnTo>
                      <a:lnTo>
                        <a:pt x="12192" y="17526"/>
                      </a:lnTo>
                      <a:lnTo>
                        <a:pt x="9906" y="14630"/>
                      </a:lnTo>
                      <a:lnTo>
                        <a:pt x="12192" y="18516"/>
                      </a:lnTo>
                      <a:close/>
                    </a:path>
                  </a:pathLst>
                </a:custGeom>
                <a:solidFill>
                  <a:srgbClr val="000000"/>
                </a:solidFill>
              </p:spPr>
              <p:txBody>
                <a:bodyPr wrap="square" lIns="0" tIns="0" rIns="0" bIns="0" rtlCol="0">
                  <a:noAutofit/>
                </a:bodyPr>
                <a:lstStyle/>
                <a:p>
                  <a:endParaRPr sz="1631"/>
                </a:p>
              </p:txBody>
            </p:sp>
            <p:sp>
              <p:nvSpPr>
                <p:cNvPr id="1667" name="object 1709"/>
                <p:cNvSpPr/>
                <p:nvPr/>
              </p:nvSpPr>
              <p:spPr>
                <a:xfrm>
                  <a:off x="7140575" y="5753861"/>
                  <a:ext cx="22098" cy="34290"/>
                </a:xfrm>
                <a:custGeom>
                  <a:avLst/>
                  <a:gdLst/>
                  <a:ahLst/>
                  <a:cxnLst/>
                  <a:rect l="l" t="t" r="r" b="b"/>
                  <a:pathLst>
                    <a:path w="22098" h="34289">
                      <a:moveTo>
                        <a:pt x="9906" y="33528"/>
                      </a:moveTo>
                      <a:lnTo>
                        <a:pt x="19812" y="33528"/>
                      </a:lnTo>
                      <a:lnTo>
                        <a:pt x="22098" y="32004"/>
                      </a:lnTo>
                      <a:lnTo>
                        <a:pt x="22098" y="28956"/>
                      </a:lnTo>
                      <a:lnTo>
                        <a:pt x="12192" y="28956"/>
                      </a:lnTo>
                      <a:lnTo>
                        <a:pt x="9906" y="33528"/>
                      </a:lnTo>
                      <a:close/>
                    </a:path>
                    <a:path w="22098" h="34289">
                      <a:moveTo>
                        <a:pt x="9906" y="33528"/>
                      </a:moveTo>
                      <a:lnTo>
                        <a:pt x="6096" y="33528"/>
                      </a:lnTo>
                      <a:lnTo>
                        <a:pt x="0" y="34290"/>
                      </a:lnTo>
                      <a:lnTo>
                        <a:pt x="9906" y="34290"/>
                      </a:lnTo>
                      <a:lnTo>
                        <a:pt x="9906" y="33528"/>
                      </a:lnTo>
                      <a:close/>
                    </a:path>
                    <a:path w="22098" h="34289">
                      <a:moveTo>
                        <a:pt x="4572" y="9906"/>
                      </a:moveTo>
                      <a:lnTo>
                        <a:pt x="0" y="34290"/>
                      </a:lnTo>
                      <a:lnTo>
                        <a:pt x="6678" y="9906"/>
                      </a:lnTo>
                      <a:lnTo>
                        <a:pt x="5898" y="8579"/>
                      </a:lnTo>
                      <a:lnTo>
                        <a:pt x="5334" y="7620"/>
                      </a:lnTo>
                      <a:lnTo>
                        <a:pt x="0" y="4572"/>
                      </a:lnTo>
                      <a:lnTo>
                        <a:pt x="0" y="34290"/>
                      </a:lnTo>
                      <a:lnTo>
                        <a:pt x="4572" y="9906"/>
                      </a:lnTo>
                      <a:close/>
                    </a:path>
                    <a:path w="22098" h="34289">
                      <a:moveTo>
                        <a:pt x="9906" y="24384"/>
                      </a:moveTo>
                      <a:lnTo>
                        <a:pt x="9906" y="15392"/>
                      </a:lnTo>
                      <a:lnTo>
                        <a:pt x="6096" y="24384"/>
                      </a:lnTo>
                      <a:lnTo>
                        <a:pt x="9906" y="24384"/>
                      </a:lnTo>
                      <a:close/>
                    </a:path>
                    <a:path w="22098" h="34289">
                      <a:moveTo>
                        <a:pt x="13716" y="2286"/>
                      </a:moveTo>
                      <a:lnTo>
                        <a:pt x="9906" y="4572"/>
                      </a:lnTo>
                      <a:lnTo>
                        <a:pt x="21336" y="16002"/>
                      </a:lnTo>
                      <a:lnTo>
                        <a:pt x="13716" y="2286"/>
                      </a:lnTo>
                      <a:close/>
                    </a:path>
                    <a:path w="22098" h="34289">
                      <a:moveTo>
                        <a:pt x="6286" y="8191"/>
                      </a:moveTo>
                      <a:lnTo>
                        <a:pt x="9144" y="9906"/>
                      </a:lnTo>
                      <a:lnTo>
                        <a:pt x="9906" y="15392"/>
                      </a:lnTo>
                      <a:lnTo>
                        <a:pt x="12192" y="18288"/>
                      </a:lnTo>
                      <a:lnTo>
                        <a:pt x="12954" y="20574"/>
                      </a:lnTo>
                      <a:lnTo>
                        <a:pt x="16764" y="24384"/>
                      </a:lnTo>
                      <a:lnTo>
                        <a:pt x="6096" y="24384"/>
                      </a:lnTo>
                      <a:lnTo>
                        <a:pt x="9906" y="15392"/>
                      </a:lnTo>
                      <a:lnTo>
                        <a:pt x="9144" y="9906"/>
                      </a:lnTo>
                      <a:lnTo>
                        <a:pt x="6286" y="8191"/>
                      </a:lnTo>
                      <a:lnTo>
                        <a:pt x="9906" y="4572"/>
                      </a:lnTo>
                      <a:lnTo>
                        <a:pt x="13716" y="2286"/>
                      </a:lnTo>
                      <a:lnTo>
                        <a:pt x="12954" y="762"/>
                      </a:lnTo>
                      <a:lnTo>
                        <a:pt x="9144" y="0"/>
                      </a:lnTo>
                      <a:lnTo>
                        <a:pt x="2286" y="0"/>
                      </a:lnTo>
                      <a:lnTo>
                        <a:pt x="0" y="4572"/>
                      </a:lnTo>
                      <a:lnTo>
                        <a:pt x="5334" y="7620"/>
                      </a:lnTo>
                      <a:lnTo>
                        <a:pt x="5898" y="8579"/>
                      </a:lnTo>
                      <a:lnTo>
                        <a:pt x="6678" y="9906"/>
                      </a:lnTo>
                      <a:lnTo>
                        <a:pt x="0" y="34290"/>
                      </a:lnTo>
                      <a:lnTo>
                        <a:pt x="6096" y="33528"/>
                      </a:lnTo>
                      <a:lnTo>
                        <a:pt x="9906" y="33528"/>
                      </a:lnTo>
                      <a:lnTo>
                        <a:pt x="12192" y="28956"/>
                      </a:lnTo>
                      <a:lnTo>
                        <a:pt x="22098" y="28956"/>
                      </a:lnTo>
                      <a:lnTo>
                        <a:pt x="22098" y="18288"/>
                      </a:lnTo>
                      <a:lnTo>
                        <a:pt x="21336" y="16002"/>
                      </a:lnTo>
                      <a:lnTo>
                        <a:pt x="9906" y="4572"/>
                      </a:lnTo>
                      <a:lnTo>
                        <a:pt x="6286" y="8191"/>
                      </a:lnTo>
                      <a:close/>
                    </a:path>
                    <a:path w="22098" h="34289">
                      <a:moveTo>
                        <a:pt x="12192" y="19278"/>
                      </a:moveTo>
                      <a:lnTo>
                        <a:pt x="12192" y="24383"/>
                      </a:lnTo>
                      <a:lnTo>
                        <a:pt x="16764" y="24384"/>
                      </a:lnTo>
                      <a:lnTo>
                        <a:pt x="12954" y="20574"/>
                      </a:lnTo>
                      <a:lnTo>
                        <a:pt x="12192" y="18288"/>
                      </a:lnTo>
                      <a:lnTo>
                        <a:pt x="9906" y="15392"/>
                      </a:lnTo>
                      <a:lnTo>
                        <a:pt x="12192" y="19278"/>
                      </a:lnTo>
                      <a:close/>
                    </a:path>
                  </a:pathLst>
                </a:custGeom>
                <a:solidFill>
                  <a:srgbClr val="000000"/>
                </a:solidFill>
              </p:spPr>
              <p:txBody>
                <a:bodyPr wrap="square" lIns="0" tIns="0" rIns="0" bIns="0" rtlCol="0">
                  <a:noAutofit/>
                </a:bodyPr>
                <a:lstStyle/>
                <a:p>
                  <a:endParaRPr sz="1631"/>
                </a:p>
              </p:txBody>
            </p:sp>
            <p:sp>
              <p:nvSpPr>
                <p:cNvPr id="1668" name="object 1710"/>
                <p:cNvSpPr/>
                <p:nvPr/>
              </p:nvSpPr>
              <p:spPr>
                <a:xfrm>
                  <a:off x="7140575" y="5788913"/>
                  <a:ext cx="22098" cy="34290"/>
                </a:xfrm>
                <a:custGeom>
                  <a:avLst/>
                  <a:gdLst/>
                  <a:ahLst/>
                  <a:cxnLst/>
                  <a:rect l="l" t="t" r="r" b="b"/>
                  <a:pathLst>
                    <a:path w="22098" h="34289">
                      <a:moveTo>
                        <a:pt x="9906" y="33528"/>
                      </a:moveTo>
                      <a:lnTo>
                        <a:pt x="19812" y="33528"/>
                      </a:lnTo>
                      <a:lnTo>
                        <a:pt x="22098" y="28956"/>
                      </a:lnTo>
                      <a:lnTo>
                        <a:pt x="12192" y="28956"/>
                      </a:lnTo>
                      <a:lnTo>
                        <a:pt x="9906" y="33528"/>
                      </a:lnTo>
                      <a:close/>
                    </a:path>
                    <a:path w="22098" h="34289">
                      <a:moveTo>
                        <a:pt x="9906" y="33528"/>
                      </a:moveTo>
                      <a:lnTo>
                        <a:pt x="6096" y="33528"/>
                      </a:lnTo>
                      <a:lnTo>
                        <a:pt x="0" y="34290"/>
                      </a:lnTo>
                      <a:lnTo>
                        <a:pt x="9906" y="34290"/>
                      </a:lnTo>
                      <a:lnTo>
                        <a:pt x="9906" y="33528"/>
                      </a:lnTo>
                      <a:close/>
                    </a:path>
                    <a:path w="22098" h="34289">
                      <a:moveTo>
                        <a:pt x="4572" y="9144"/>
                      </a:moveTo>
                      <a:lnTo>
                        <a:pt x="0" y="34290"/>
                      </a:lnTo>
                      <a:lnTo>
                        <a:pt x="6603" y="9143"/>
                      </a:lnTo>
                      <a:lnTo>
                        <a:pt x="5948" y="7964"/>
                      </a:lnTo>
                      <a:lnTo>
                        <a:pt x="5334" y="6858"/>
                      </a:lnTo>
                      <a:lnTo>
                        <a:pt x="0" y="4572"/>
                      </a:lnTo>
                      <a:lnTo>
                        <a:pt x="0" y="34290"/>
                      </a:lnTo>
                      <a:lnTo>
                        <a:pt x="4572" y="9144"/>
                      </a:lnTo>
                      <a:close/>
                    </a:path>
                    <a:path w="22098" h="34289">
                      <a:moveTo>
                        <a:pt x="9906" y="24383"/>
                      </a:moveTo>
                      <a:lnTo>
                        <a:pt x="9905" y="15087"/>
                      </a:lnTo>
                      <a:lnTo>
                        <a:pt x="6096" y="24384"/>
                      </a:lnTo>
                      <a:lnTo>
                        <a:pt x="9906" y="24383"/>
                      </a:lnTo>
                      <a:close/>
                    </a:path>
                    <a:path w="22098" h="34289">
                      <a:moveTo>
                        <a:pt x="13716" y="2286"/>
                      </a:moveTo>
                      <a:lnTo>
                        <a:pt x="9906" y="4572"/>
                      </a:lnTo>
                      <a:lnTo>
                        <a:pt x="21336" y="16002"/>
                      </a:lnTo>
                      <a:lnTo>
                        <a:pt x="13716" y="2286"/>
                      </a:lnTo>
                      <a:close/>
                    </a:path>
                    <a:path w="22098" h="34289">
                      <a:moveTo>
                        <a:pt x="6454" y="7530"/>
                      </a:moveTo>
                      <a:lnTo>
                        <a:pt x="9144" y="9144"/>
                      </a:lnTo>
                      <a:lnTo>
                        <a:pt x="9905" y="15087"/>
                      </a:lnTo>
                      <a:lnTo>
                        <a:pt x="12192" y="18288"/>
                      </a:lnTo>
                      <a:lnTo>
                        <a:pt x="12954" y="20574"/>
                      </a:lnTo>
                      <a:lnTo>
                        <a:pt x="16764" y="24384"/>
                      </a:lnTo>
                      <a:lnTo>
                        <a:pt x="6096" y="24384"/>
                      </a:lnTo>
                      <a:lnTo>
                        <a:pt x="9905" y="15087"/>
                      </a:lnTo>
                      <a:lnTo>
                        <a:pt x="9144" y="9144"/>
                      </a:lnTo>
                      <a:lnTo>
                        <a:pt x="6454" y="7530"/>
                      </a:lnTo>
                      <a:lnTo>
                        <a:pt x="9906" y="4572"/>
                      </a:lnTo>
                      <a:lnTo>
                        <a:pt x="13716" y="2286"/>
                      </a:lnTo>
                      <a:lnTo>
                        <a:pt x="12954" y="762"/>
                      </a:lnTo>
                      <a:lnTo>
                        <a:pt x="9144" y="0"/>
                      </a:lnTo>
                      <a:lnTo>
                        <a:pt x="2286" y="0"/>
                      </a:lnTo>
                      <a:lnTo>
                        <a:pt x="0" y="4572"/>
                      </a:lnTo>
                      <a:lnTo>
                        <a:pt x="5334" y="6858"/>
                      </a:lnTo>
                      <a:lnTo>
                        <a:pt x="5948" y="7964"/>
                      </a:lnTo>
                      <a:lnTo>
                        <a:pt x="6603" y="9143"/>
                      </a:lnTo>
                      <a:lnTo>
                        <a:pt x="0" y="34290"/>
                      </a:lnTo>
                      <a:lnTo>
                        <a:pt x="6096" y="33528"/>
                      </a:lnTo>
                      <a:lnTo>
                        <a:pt x="9906" y="33528"/>
                      </a:lnTo>
                      <a:lnTo>
                        <a:pt x="12192" y="28956"/>
                      </a:lnTo>
                      <a:lnTo>
                        <a:pt x="22098" y="28956"/>
                      </a:lnTo>
                      <a:lnTo>
                        <a:pt x="22098" y="18288"/>
                      </a:lnTo>
                      <a:lnTo>
                        <a:pt x="21336" y="16002"/>
                      </a:lnTo>
                      <a:lnTo>
                        <a:pt x="9906" y="4572"/>
                      </a:lnTo>
                      <a:lnTo>
                        <a:pt x="6454" y="7530"/>
                      </a:lnTo>
                      <a:close/>
                    </a:path>
                    <a:path w="22098" h="34289">
                      <a:moveTo>
                        <a:pt x="12192" y="19202"/>
                      </a:moveTo>
                      <a:lnTo>
                        <a:pt x="12192" y="24383"/>
                      </a:lnTo>
                      <a:lnTo>
                        <a:pt x="16764" y="24384"/>
                      </a:lnTo>
                      <a:lnTo>
                        <a:pt x="12954" y="20574"/>
                      </a:lnTo>
                      <a:lnTo>
                        <a:pt x="12192" y="18288"/>
                      </a:lnTo>
                      <a:lnTo>
                        <a:pt x="9905" y="15087"/>
                      </a:lnTo>
                      <a:lnTo>
                        <a:pt x="12192" y="19202"/>
                      </a:lnTo>
                      <a:close/>
                    </a:path>
                  </a:pathLst>
                </a:custGeom>
                <a:solidFill>
                  <a:srgbClr val="000000"/>
                </a:solidFill>
              </p:spPr>
              <p:txBody>
                <a:bodyPr wrap="square" lIns="0" tIns="0" rIns="0" bIns="0" rtlCol="0">
                  <a:noAutofit/>
                </a:bodyPr>
                <a:lstStyle/>
                <a:p>
                  <a:endParaRPr sz="1631"/>
                </a:p>
              </p:txBody>
            </p:sp>
            <p:sp>
              <p:nvSpPr>
                <p:cNvPr id="1669" name="object 1711"/>
                <p:cNvSpPr/>
                <p:nvPr/>
              </p:nvSpPr>
              <p:spPr>
                <a:xfrm>
                  <a:off x="7140575" y="5823965"/>
                  <a:ext cx="22098" cy="34290"/>
                </a:xfrm>
                <a:custGeom>
                  <a:avLst/>
                  <a:gdLst/>
                  <a:ahLst/>
                  <a:cxnLst/>
                  <a:rect l="l" t="t" r="r" b="b"/>
                  <a:pathLst>
                    <a:path w="22098" h="34289">
                      <a:moveTo>
                        <a:pt x="12192" y="19202"/>
                      </a:moveTo>
                      <a:lnTo>
                        <a:pt x="12192" y="23621"/>
                      </a:lnTo>
                      <a:lnTo>
                        <a:pt x="12954" y="20574"/>
                      </a:lnTo>
                      <a:lnTo>
                        <a:pt x="12192" y="18288"/>
                      </a:lnTo>
                      <a:lnTo>
                        <a:pt x="9905" y="15087"/>
                      </a:lnTo>
                      <a:lnTo>
                        <a:pt x="12192" y="19202"/>
                      </a:lnTo>
                      <a:close/>
                    </a:path>
                    <a:path w="22098" h="34289">
                      <a:moveTo>
                        <a:pt x="9906" y="33527"/>
                      </a:moveTo>
                      <a:lnTo>
                        <a:pt x="19812" y="33528"/>
                      </a:lnTo>
                      <a:lnTo>
                        <a:pt x="22098" y="28956"/>
                      </a:lnTo>
                      <a:lnTo>
                        <a:pt x="12192" y="28956"/>
                      </a:lnTo>
                      <a:lnTo>
                        <a:pt x="9906" y="33527"/>
                      </a:lnTo>
                      <a:close/>
                    </a:path>
                    <a:path w="22098" h="34289">
                      <a:moveTo>
                        <a:pt x="9906" y="33527"/>
                      </a:moveTo>
                      <a:lnTo>
                        <a:pt x="6096" y="33528"/>
                      </a:lnTo>
                      <a:lnTo>
                        <a:pt x="0" y="34290"/>
                      </a:lnTo>
                      <a:lnTo>
                        <a:pt x="9906" y="34290"/>
                      </a:lnTo>
                      <a:lnTo>
                        <a:pt x="9906" y="33527"/>
                      </a:lnTo>
                      <a:close/>
                    </a:path>
                    <a:path w="22098" h="34289">
                      <a:moveTo>
                        <a:pt x="4572" y="9144"/>
                      </a:moveTo>
                      <a:lnTo>
                        <a:pt x="0" y="34290"/>
                      </a:lnTo>
                      <a:lnTo>
                        <a:pt x="6603" y="9143"/>
                      </a:lnTo>
                      <a:lnTo>
                        <a:pt x="5948" y="7964"/>
                      </a:lnTo>
                      <a:lnTo>
                        <a:pt x="5334" y="6858"/>
                      </a:lnTo>
                      <a:lnTo>
                        <a:pt x="0" y="4572"/>
                      </a:lnTo>
                      <a:lnTo>
                        <a:pt x="0" y="34290"/>
                      </a:lnTo>
                      <a:lnTo>
                        <a:pt x="4572" y="9144"/>
                      </a:lnTo>
                      <a:close/>
                    </a:path>
                    <a:path w="22098" h="34289">
                      <a:moveTo>
                        <a:pt x="9906" y="23621"/>
                      </a:moveTo>
                      <a:lnTo>
                        <a:pt x="9905" y="15087"/>
                      </a:lnTo>
                      <a:lnTo>
                        <a:pt x="6096" y="23622"/>
                      </a:lnTo>
                      <a:lnTo>
                        <a:pt x="9906" y="23621"/>
                      </a:lnTo>
                      <a:close/>
                    </a:path>
                    <a:path w="22098" h="34289">
                      <a:moveTo>
                        <a:pt x="13716" y="2286"/>
                      </a:moveTo>
                      <a:lnTo>
                        <a:pt x="12954" y="762"/>
                      </a:lnTo>
                      <a:lnTo>
                        <a:pt x="9144" y="0"/>
                      </a:lnTo>
                      <a:lnTo>
                        <a:pt x="2286" y="0"/>
                      </a:lnTo>
                      <a:lnTo>
                        <a:pt x="0" y="4572"/>
                      </a:lnTo>
                      <a:lnTo>
                        <a:pt x="5334" y="6858"/>
                      </a:lnTo>
                      <a:lnTo>
                        <a:pt x="5948" y="7964"/>
                      </a:lnTo>
                      <a:lnTo>
                        <a:pt x="6603" y="9143"/>
                      </a:lnTo>
                      <a:lnTo>
                        <a:pt x="0" y="34290"/>
                      </a:lnTo>
                      <a:lnTo>
                        <a:pt x="6096" y="33528"/>
                      </a:lnTo>
                      <a:lnTo>
                        <a:pt x="9906" y="33527"/>
                      </a:lnTo>
                      <a:lnTo>
                        <a:pt x="12192" y="28956"/>
                      </a:lnTo>
                      <a:lnTo>
                        <a:pt x="22098" y="28956"/>
                      </a:lnTo>
                      <a:lnTo>
                        <a:pt x="22098" y="18288"/>
                      </a:lnTo>
                      <a:lnTo>
                        <a:pt x="16764" y="23622"/>
                      </a:lnTo>
                      <a:lnTo>
                        <a:pt x="6096" y="23622"/>
                      </a:lnTo>
                      <a:lnTo>
                        <a:pt x="9905" y="15087"/>
                      </a:lnTo>
                      <a:lnTo>
                        <a:pt x="9144" y="9144"/>
                      </a:lnTo>
                      <a:lnTo>
                        <a:pt x="6454" y="7530"/>
                      </a:lnTo>
                      <a:lnTo>
                        <a:pt x="9906" y="4572"/>
                      </a:lnTo>
                      <a:lnTo>
                        <a:pt x="21336" y="15240"/>
                      </a:lnTo>
                      <a:lnTo>
                        <a:pt x="13716" y="2286"/>
                      </a:lnTo>
                      <a:close/>
                    </a:path>
                    <a:path w="22098" h="34289">
                      <a:moveTo>
                        <a:pt x="12192" y="23621"/>
                      </a:moveTo>
                      <a:lnTo>
                        <a:pt x="16764" y="23622"/>
                      </a:lnTo>
                      <a:lnTo>
                        <a:pt x="22098" y="18288"/>
                      </a:lnTo>
                      <a:lnTo>
                        <a:pt x="21336" y="15240"/>
                      </a:lnTo>
                      <a:lnTo>
                        <a:pt x="9906" y="4572"/>
                      </a:lnTo>
                      <a:lnTo>
                        <a:pt x="6454" y="7530"/>
                      </a:lnTo>
                      <a:lnTo>
                        <a:pt x="9144" y="9144"/>
                      </a:lnTo>
                      <a:lnTo>
                        <a:pt x="9905" y="15087"/>
                      </a:lnTo>
                      <a:lnTo>
                        <a:pt x="12192" y="18288"/>
                      </a:lnTo>
                      <a:lnTo>
                        <a:pt x="12954" y="20574"/>
                      </a:lnTo>
                      <a:lnTo>
                        <a:pt x="12192" y="23621"/>
                      </a:lnTo>
                      <a:close/>
                    </a:path>
                  </a:pathLst>
                </a:custGeom>
                <a:solidFill>
                  <a:srgbClr val="000000"/>
                </a:solidFill>
              </p:spPr>
              <p:txBody>
                <a:bodyPr wrap="square" lIns="0" tIns="0" rIns="0" bIns="0" rtlCol="0">
                  <a:noAutofit/>
                </a:bodyPr>
                <a:lstStyle/>
                <a:p>
                  <a:endParaRPr sz="1631"/>
                </a:p>
              </p:txBody>
            </p:sp>
            <p:sp>
              <p:nvSpPr>
                <p:cNvPr id="1670" name="object 1712"/>
                <p:cNvSpPr/>
                <p:nvPr/>
              </p:nvSpPr>
              <p:spPr>
                <a:xfrm>
                  <a:off x="7140575" y="5858256"/>
                  <a:ext cx="22098" cy="34290"/>
                </a:xfrm>
                <a:custGeom>
                  <a:avLst/>
                  <a:gdLst/>
                  <a:ahLst/>
                  <a:cxnLst/>
                  <a:rect l="l" t="t" r="r" b="b"/>
                  <a:pathLst>
                    <a:path w="22098" h="34289">
                      <a:moveTo>
                        <a:pt x="9906" y="34289"/>
                      </a:moveTo>
                      <a:lnTo>
                        <a:pt x="19812" y="34289"/>
                      </a:lnTo>
                      <a:lnTo>
                        <a:pt x="22098" y="32003"/>
                      </a:lnTo>
                      <a:lnTo>
                        <a:pt x="22098" y="28955"/>
                      </a:lnTo>
                      <a:lnTo>
                        <a:pt x="12192" y="28955"/>
                      </a:lnTo>
                      <a:lnTo>
                        <a:pt x="9906" y="34289"/>
                      </a:lnTo>
                      <a:close/>
                    </a:path>
                    <a:path w="22098" h="34289">
                      <a:moveTo>
                        <a:pt x="4572" y="9905"/>
                      </a:moveTo>
                      <a:lnTo>
                        <a:pt x="0" y="34289"/>
                      </a:lnTo>
                      <a:lnTo>
                        <a:pt x="6678" y="9905"/>
                      </a:lnTo>
                      <a:lnTo>
                        <a:pt x="5972" y="8705"/>
                      </a:lnTo>
                      <a:lnTo>
                        <a:pt x="5334" y="7619"/>
                      </a:lnTo>
                      <a:lnTo>
                        <a:pt x="0" y="5333"/>
                      </a:lnTo>
                      <a:lnTo>
                        <a:pt x="0" y="34289"/>
                      </a:lnTo>
                      <a:lnTo>
                        <a:pt x="4572" y="9905"/>
                      </a:lnTo>
                      <a:close/>
                    </a:path>
                    <a:path w="22098" h="34289">
                      <a:moveTo>
                        <a:pt x="9906" y="24384"/>
                      </a:moveTo>
                      <a:lnTo>
                        <a:pt x="9906" y="15392"/>
                      </a:lnTo>
                      <a:lnTo>
                        <a:pt x="6096" y="24383"/>
                      </a:lnTo>
                      <a:lnTo>
                        <a:pt x="9906" y="24384"/>
                      </a:lnTo>
                      <a:close/>
                    </a:path>
                    <a:path w="22098" h="34289">
                      <a:moveTo>
                        <a:pt x="13716" y="3047"/>
                      </a:moveTo>
                      <a:lnTo>
                        <a:pt x="9906" y="5333"/>
                      </a:lnTo>
                      <a:lnTo>
                        <a:pt x="21336" y="16001"/>
                      </a:lnTo>
                      <a:lnTo>
                        <a:pt x="13716" y="3047"/>
                      </a:lnTo>
                      <a:close/>
                    </a:path>
                    <a:path w="22098" h="34289">
                      <a:moveTo>
                        <a:pt x="6454" y="8292"/>
                      </a:moveTo>
                      <a:lnTo>
                        <a:pt x="9144" y="9905"/>
                      </a:lnTo>
                      <a:lnTo>
                        <a:pt x="9906" y="15392"/>
                      </a:lnTo>
                      <a:lnTo>
                        <a:pt x="12192" y="18287"/>
                      </a:lnTo>
                      <a:lnTo>
                        <a:pt x="12954" y="20573"/>
                      </a:lnTo>
                      <a:lnTo>
                        <a:pt x="16764" y="24383"/>
                      </a:lnTo>
                      <a:lnTo>
                        <a:pt x="6096" y="24383"/>
                      </a:lnTo>
                      <a:lnTo>
                        <a:pt x="9906" y="15392"/>
                      </a:lnTo>
                      <a:lnTo>
                        <a:pt x="9144" y="9905"/>
                      </a:lnTo>
                      <a:lnTo>
                        <a:pt x="6454" y="8292"/>
                      </a:lnTo>
                      <a:lnTo>
                        <a:pt x="9906" y="5333"/>
                      </a:lnTo>
                      <a:lnTo>
                        <a:pt x="13716" y="3047"/>
                      </a:lnTo>
                      <a:lnTo>
                        <a:pt x="12954" y="1523"/>
                      </a:lnTo>
                      <a:lnTo>
                        <a:pt x="9144" y="0"/>
                      </a:lnTo>
                      <a:lnTo>
                        <a:pt x="4572" y="0"/>
                      </a:lnTo>
                      <a:lnTo>
                        <a:pt x="0" y="2285"/>
                      </a:lnTo>
                      <a:lnTo>
                        <a:pt x="0" y="5333"/>
                      </a:lnTo>
                      <a:lnTo>
                        <a:pt x="5334" y="7619"/>
                      </a:lnTo>
                      <a:lnTo>
                        <a:pt x="5972" y="8705"/>
                      </a:lnTo>
                      <a:lnTo>
                        <a:pt x="6678" y="9905"/>
                      </a:lnTo>
                      <a:lnTo>
                        <a:pt x="0" y="34289"/>
                      </a:lnTo>
                      <a:lnTo>
                        <a:pt x="9906" y="34289"/>
                      </a:lnTo>
                      <a:lnTo>
                        <a:pt x="12192" y="28955"/>
                      </a:lnTo>
                      <a:lnTo>
                        <a:pt x="22098" y="28955"/>
                      </a:lnTo>
                      <a:lnTo>
                        <a:pt x="22098" y="18287"/>
                      </a:lnTo>
                      <a:lnTo>
                        <a:pt x="21336" y="16001"/>
                      </a:lnTo>
                      <a:lnTo>
                        <a:pt x="9906" y="5333"/>
                      </a:lnTo>
                      <a:lnTo>
                        <a:pt x="6454" y="8292"/>
                      </a:lnTo>
                      <a:close/>
                    </a:path>
                    <a:path w="22098" h="34289">
                      <a:moveTo>
                        <a:pt x="12192" y="19278"/>
                      </a:moveTo>
                      <a:lnTo>
                        <a:pt x="12192" y="24383"/>
                      </a:lnTo>
                      <a:lnTo>
                        <a:pt x="16764" y="24383"/>
                      </a:lnTo>
                      <a:lnTo>
                        <a:pt x="12954" y="20573"/>
                      </a:lnTo>
                      <a:lnTo>
                        <a:pt x="12192" y="18287"/>
                      </a:lnTo>
                      <a:lnTo>
                        <a:pt x="9906" y="15392"/>
                      </a:lnTo>
                      <a:lnTo>
                        <a:pt x="12192" y="19278"/>
                      </a:lnTo>
                      <a:close/>
                    </a:path>
                  </a:pathLst>
                </a:custGeom>
                <a:solidFill>
                  <a:srgbClr val="000000"/>
                </a:solidFill>
              </p:spPr>
              <p:txBody>
                <a:bodyPr wrap="square" lIns="0" tIns="0" rIns="0" bIns="0" rtlCol="0">
                  <a:noAutofit/>
                </a:bodyPr>
                <a:lstStyle/>
                <a:p>
                  <a:endParaRPr sz="1631"/>
                </a:p>
              </p:txBody>
            </p:sp>
            <p:sp>
              <p:nvSpPr>
                <p:cNvPr id="1671" name="object 1713"/>
                <p:cNvSpPr/>
                <p:nvPr/>
              </p:nvSpPr>
              <p:spPr>
                <a:xfrm>
                  <a:off x="7140575" y="5893308"/>
                  <a:ext cx="22098" cy="34290"/>
                </a:xfrm>
                <a:custGeom>
                  <a:avLst/>
                  <a:gdLst/>
                  <a:ahLst/>
                  <a:cxnLst/>
                  <a:rect l="l" t="t" r="r" b="b"/>
                  <a:pathLst>
                    <a:path w="22098" h="34289">
                      <a:moveTo>
                        <a:pt x="9906" y="33528"/>
                      </a:moveTo>
                      <a:lnTo>
                        <a:pt x="19812" y="33527"/>
                      </a:lnTo>
                      <a:lnTo>
                        <a:pt x="22098" y="32003"/>
                      </a:lnTo>
                      <a:lnTo>
                        <a:pt x="22098" y="28955"/>
                      </a:lnTo>
                      <a:lnTo>
                        <a:pt x="12192" y="28955"/>
                      </a:lnTo>
                      <a:lnTo>
                        <a:pt x="9906" y="33528"/>
                      </a:lnTo>
                      <a:close/>
                    </a:path>
                    <a:path w="22098" h="34289">
                      <a:moveTo>
                        <a:pt x="9906" y="33528"/>
                      </a:moveTo>
                      <a:lnTo>
                        <a:pt x="6096" y="33527"/>
                      </a:lnTo>
                      <a:lnTo>
                        <a:pt x="0" y="34289"/>
                      </a:lnTo>
                      <a:lnTo>
                        <a:pt x="9906" y="34289"/>
                      </a:lnTo>
                      <a:lnTo>
                        <a:pt x="9906" y="33528"/>
                      </a:lnTo>
                      <a:close/>
                    </a:path>
                    <a:path w="22098" h="34289">
                      <a:moveTo>
                        <a:pt x="4572" y="9905"/>
                      </a:moveTo>
                      <a:lnTo>
                        <a:pt x="0" y="34289"/>
                      </a:lnTo>
                      <a:lnTo>
                        <a:pt x="7027" y="9906"/>
                      </a:lnTo>
                      <a:lnTo>
                        <a:pt x="6150" y="8327"/>
                      </a:lnTo>
                      <a:lnTo>
                        <a:pt x="5334" y="6857"/>
                      </a:lnTo>
                      <a:lnTo>
                        <a:pt x="0" y="4571"/>
                      </a:lnTo>
                      <a:lnTo>
                        <a:pt x="0" y="34289"/>
                      </a:lnTo>
                      <a:lnTo>
                        <a:pt x="4572" y="9905"/>
                      </a:lnTo>
                      <a:close/>
                    </a:path>
                    <a:path w="22098" h="34289">
                      <a:moveTo>
                        <a:pt x="9906" y="24383"/>
                      </a:moveTo>
                      <a:lnTo>
                        <a:pt x="9906" y="15087"/>
                      </a:lnTo>
                      <a:lnTo>
                        <a:pt x="6096" y="24383"/>
                      </a:lnTo>
                      <a:lnTo>
                        <a:pt x="9906" y="24383"/>
                      </a:lnTo>
                      <a:close/>
                    </a:path>
                    <a:path w="22098" h="34289">
                      <a:moveTo>
                        <a:pt x="13716" y="2285"/>
                      </a:moveTo>
                      <a:lnTo>
                        <a:pt x="9906" y="4571"/>
                      </a:lnTo>
                      <a:lnTo>
                        <a:pt x="21336" y="16001"/>
                      </a:lnTo>
                      <a:lnTo>
                        <a:pt x="13716" y="2285"/>
                      </a:lnTo>
                      <a:close/>
                    </a:path>
                    <a:path w="22098" h="34289">
                      <a:moveTo>
                        <a:pt x="6604" y="7873"/>
                      </a:moveTo>
                      <a:lnTo>
                        <a:pt x="9144" y="9905"/>
                      </a:lnTo>
                      <a:lnTo>
                        <a:pt x="9906" y="15087"/>
                      </a:lnTo>
                      <a:lnTo>
                        <a:pt x="12192" y="18287"/>
                      </a:lnTo>
                      <a:lnTo>
                        <a:pt x="12954" y="20573"/>
                      </a:lnTo>
                      <a:lnTo>
                        <a:pt x="16764" y="24383"/>
                      </a:lnTo>
                      <a:lnTo>
                        <a:pt x="6096" y="24383"/>
                      </a:lnTo>
                      <a:lnTo>
                        <a:pt x="9906" y="15087"/>
                      </a:lnTo>
                      <a:lnTo>
                        <a:pt x="9144" y="9905"/>
                      </a:lnTo>
                      <a:lnTo>
                        <a:pt x="6604" y="7873"/>
                      </a:lnTo>
                      <a:lnTo>
                        <a:pt x="9906" y="4571"/>
                      </a:lnTo>
                      <a:lnTo>
                        <a:pt x="13716" y="2285"/>
                      </a:lnTo>
                      <a:lnTo>
                        <a:pt x="12954" y="761"/>
                      </a:lnTo>
                      <a:lnTo>
                        <a:pt x="9144" y="0"/>
                      </a:lnTo>
                      <a:lnTo>
                        <a:pt x="2286" y="0"/>
                      </a:lnTo>
                      <a:lnTo>
                        <a:pt x="0" y="4571"/>
                      </a:lnTo>
                      <a:lnTo>
                        <a:pt x="5334" y="6857"/>
                      </a:lnTo>
                      <a:lnTo>
                        <a:pt x="6150" y="8327"/>
                      </a:lnTo>
                      <a:lnTo>
                        <a:pt x="7027" y="9906"/>
                      </a:lnTo>
                      <a:lnTo>
                        <a:pt x="0" y="34289"/>
                      </a:lnTo>
                      <a:lnTo>
                        <a:pt x="6096" y="33527"/>
                      </a:lnTo>
                      <a:lnTo>
                        <a:pt x="9906" y="33528"/>
                      </a:lnTo>
                      <a:lnTo>
                        <a:pt x="12192" y="28955"/>
                      </a:lnTo>
                      <a:lnTo>
                        <a:pt x="22098" y="28955"/>
                      </a:lnTo>
                      <a:lnTo>
                        <a:pt x="22098" y="18287"/>
                      </a:lnTo>
                      <a:lnTo>
                        <a:pt x="21336" y="16001"/>
                      </a:lnTo>
                      <a:lnTo>
                        <a:pt x="9906" y="4571"/>
                      </a:lnTo>
                      <a:lnTo>
                        <a:pt x="6604" y="7873"/>
                      </a:lnTo>
                      <a:close/>
                    </a:path>
                    <a:path w="22098" h="34289">
                      <a:moveTo>
                        <a:pt x="12192" y="19202"/>
                      </a:moveTo>
                      <a:lnTo>
                        <a:pt x="12192" y="24383"/>
                      </a:lnTo>
                      <a:lnTo>
                        <a:pt x="16764" y="24383"/>
                      </a:lnTo>
                      <a:lnTo>
                        <a:pt x="12954" y="20573"/>
                      </a:lnTo>
                      <a:lnTo>
                        <a:pt x="12192" y="18287"/>
                      </a:lnTo>
                      <a:lnTo>
                        <a:pt x="9906" y="15087"/>
                      </a:lnTo>
                      <a:lnTo>
                        <a:pt x="12192" y="19202"/>
                      </a:lnTo>
                      <a:close/>
                    </a:path>
                  </a:pathLst>
                </a:custGeom>
                <a:solidFill>
                  <a:srgbClr val="000000"/>
                </a:solidFill>
              </p:spPr>
              <p:txBody>
                <a:bodyPr wrap="square" lIns="0" tIns="0" rIns="0" bIns="0" rtlCol="0">
                  <a:noAutofit/>
                </a:bodyPr>
                <a:lstStyle/>
                <a:p>
                  <a:endParaRPr sz="1631"/>
                </a:p>
              </p:txBody>
            </p:sp>
            <p:sp>
              <p:nvSpPr>
                <p:cNvPr id="1672" name="object 1714"/>
                <p:cNvSpPr/>
                <p:nvPr/>
              </p:nvSpPr>
              <p:spPr>
                <a:xfrm>
                  <a:off x="7140575" y="5925311"/>
                  <a:ext cx="22098" cy="34290"/>
                </a:xfrm>
                <a:custGeom>
                  <a:avLst/>
                  <a:gdLst/>
                  <a:ahLst/>
                  <a:cxnLst/>
                  <a:rect l="l" t="t" r="r" b="b"/>
                  <a:pathLst>
                    <a:path w="22098" h="34289">
                      <a:moveTo>
                        <a:pt x="9906" y="34290"/>
                      </a:moveTo>
                      <a:lnTo>
                        <a:pt x="19812" y="34290"/>
                      </a:lnTo>
                      <a:lnTo>
                        <a:pt x="22098" y="32004"/>
                      </a:lnTo>
                      <a:lnTo>
                        <a:pt x="22098" y="28956"/>
                      </a:lnTo>
                      <a:lnTo>
                        <a:pt x="12192" y="28956"/>
                      </a:lnTo>
                      <a:lnTo>
                        <a:pt x="9906" y="34290"/>
                      </a:lnTo>
                      <a:close/>
                    </a:path>
                    <a:path w="22098" h="34289">
                      <a:moveTo>
                        <a:pt x="4572" y="9906"/>
                      </a:moveTo>
                      <a:lnTo>
                        <a:pt x="0" y="34290"/>
                      </a:lnTo>
                      <a:lnTo>
                        <a:pt x="6678" y="9905"/>
                      </a:lnTo>
                      <a:lnTo>
                        <a:pt x="5972" y="8705"/>
                      </a:lnTo>
                      <a:lnTo>
                        <a:pt x="5334" y="7620"/>
                      </a:lnTo>
                      <a:lnTo>
                        <a:pt x="0" y="5334"/>
                      </a:lnTo>
                      <a:lnTo>
                        <a:pt x="0" y="34290"/>
                      </a:lnTo>
                      <a:lnTo>
                        <a:pt x="4572" y="9906"/>
                      </a:lnTo>
                      <a:close/>
                    </a:path>
                    <a:path w="22098" h="34289">
                      <a:moveTo>
                        <a:pt x="9906" y="24384"/>
                      </a:moveTo>
                      <a:lnTo>
                        <a:pt x="9906" y="15392"/>
                      </a:lnTo>
                      <a:lnTo>
                        <a:pt x="6096" y="24384"/>
                      </a:lnTo>
                      <a:lnTo>
                        <a:pt x="9906" y="24384"/>
                      </a:lnTo>
                      <a:close/>
                    </a:path>
                    <a:path w="22098" h="34289">
                      <a:moveTo>
                        <a:pt x="13716" y="3048"/>
                      </a:moveTo>
                      <a:lnTo>
                        <a:pt x="9906" y="5334"/>
                      </a:lnTo>
                      <a:lnTo>
                        <a:pt x="21336" y="16002"/>
                      </a:lnTo>
                      <a:lnTo>
                        <a:pt x="13716" y="3048"/>
                      </a:lnTo>
                      <a:close/>
                    </a:path>
                    <a:path w="22098" h="34289">
                      <a:moveTo>
                        <a:pt x="6454" y="8292"/>
                      </a:moveTo>
                      <a:lnTo>
                        <a:pt x="9144" y="9906"/>
                      </a:lnTo>
                      <a:lnTo>
                        <a:pt x="9906" y="15392"/>
                      </a:lnTo>
                      <a:lnTo>
                        <a:pt x="12192" y="18288"/>
                      </a:lnTo>
                      <a:lnTo>
                        <a:pt x="12954" y="20574"/>
                      </a:lnTo>
                      <a:lnTo>
                        <a:pt x="16764" y="24384"/>
                      </a:lnTo>
                      <a:lnTo>
                        <a:pt x="6096" y="24384"/>
                      </a:lnTo>
                      <a:lnTo>
                        <a:pt x="9906" y="15392"/>
                      </a:lnTo>
                      <a:lnTo>
                        <a:pt x="9144" y="9906"/>
                      </a:lnTo>
                      <a:lnTo>
                        <a:pt x="6454" y="8292"/>
                      </a:lnTo>
                      <a:lnTo>
                        <a:pt x="9906" y="5334"/>
                      </a:lnTo>
                      <a:lnTo>
                        <a:pt x="13716" y="3048"/>
                      </a:lnTo>
                      <a:lnTo>
                        <a:pt x="12954" y="1524"/>
                      </a:lnTo>
                      <a:lnTo>
                        <a:pt x="9144" y="0"/>
                      </a:lnTo>
                      <a:lnTo>
                        <a:pt x="4572" y="0"/>
                      </a:lnTo>
                      <a:lnTo>
                        <a:pt x="0" y="2286"/>
                      </a:lnTo>
                      <a:lnTo>
                        <a:pt x="0" y="5334"/>
                      </a:lnTo>
                      <a:lnTo>
                        <a:pt x="5334" y="7620"/>
                      </a:lnTo>
                      <a:lnTo>
                        <a:pt x="5972" y="8705"/>
                      </a:lnTo>
                      <a:lnTo>
                        <a:pt x="6678" y="9905"/>
                      </a:lnTo>
                      <a:lnTo>
                        <a:pt x="0" y="34290"/>
                      </a:lnTo>
                      <a:lnTo>
                        <a:pt x="9906" y="34290"/>
                      </a:lnTo>
                      <a:lnTo>
                        <a:pt x="12192" y="28956"/>
                      </a:lnTo>
                      <a:lnTo>
                        <a:pt x="22098" y="28956"/>
                      </a:lnTo>
                      <a:lnTo>
                        <a:pt x="22098" y="18288"/>
                      </a:lnTo>
                      <a:lnTo>
                        <a:pt x="21336" y="16002"/>
                      </a:lnTo>
                      <a:lnTo>
                        <a:pt x="9906" y="5334"/>
                      </a:lnTo>
                      <a:lnTo>
                        <a:pt x="6454" y="8292"/>
                      </a:lnTo>
                      <a:close/>
                    </a:path>
                    <a:path w="22098" h="34289">
                      <a:moveTo>
                        <a:pt x="12192" y="19278"/>
                      </a:moveTo>
                      <a:lnTo>
                        <a:pt x="12192" y="24383"/>
                      </a:lnTo>
                      <a:lnTo>
                        <a:pt x="16764" y="24384"/>
                      </a:lnTo>
                      <a:lnTo>
                        <a:pt x="12954" y="20574"/>
                      </a:lnTo>
                      <a:lnTo>
                        <a:pt x="12192" y="18288"/>
                      </a:lnTo>
                      <a:lnTo>
                        <a:pt x="9906" y="15392"/>
                      </a:lnTo>
                      <a:lnTo>
                        <a:pt x="12192" y="19278"/>
                      </a:lnTo>
                      <a:close/>
                    </a:path>
                  </a:pathLst>
                </a:custGeom>
                <a:solidFill>
                  <a:srgbClr val="000000"/>
                </a:solidFill>
              </p:spPr>
              <p:txBody>
                <a:bodyPr wrap="square" lIns="0" tIns="0" rIns="0" bIns="0" rtlCol="0">
                  <a:noAutofit/>
                </a:bodyPr>
                <a:lstStyle/>
                <a:p>
                  <a:endParaRPr sz="1631"/>
                </a:p>
              </p:txBody>
            </p:sp>
            <p:sp>
              <p:nvSpPr>
                <p:cNvPr id="1673" name="object 1715"/>
                <p:cNvSpPr/>
                <p:nvPr/>
              </p:nvSpPr>
              <p:spPr>
                <a:xfrm>
                  <a:off x="7162673" y="5456682"/>
                  <a:ext cx="602742" cy="25907"/>
                </a:xfrm>
                <a:prstGeom prst="rect">
                  <a:avLst/>
                </a:prstGeom>
                <a:blipFill>
                  <a:blip r:embed="rId45" cstate="print"/>
                  <a:stretch>
                    <a:fillRect/>
                  </a:stretch>
                </a:blipFill>
              </p:spPr>
              <p:txBody>
                <a:bodyPr wrap="square" lIns="0" tIns="0" rIns="0" bIns="0" rtlCol="0">
                  <a:noAutofit/>
                </a:bodyPr>
                <a:lstStyle/>
                <a:p>
                  <a:endParaRPr sz="1631"/>
                </a:p>
              </p:txBody>
            </p:sp>
            <p:sp>
              <p:nvSpPr>
                <p:cNvPr id="1674" name="object 1716"/>
                <p:cNvSpPr/>
                <p:nvPr/>
              </p:nvSpPr>
              <p:spPr>
                <a:xfrm>
                  <a:off x="7159637" y="5453633"/>
                  <a:ext cx="609600" cy="32766"/>
                </a:xfrm>
                <a:custGeom>
                  <a:avLst/>
                  <a:gdLst/>
                  <a:ahLst/>
                  <a:cxnLst/>
                  <a:rect l="l" t="t" r="r" b="b"/>
                  <a:pathLst>
                    <a:path w="609600" h="32765">
                      <a:moveTo>
                        <a:pt x="4572" y="9905"/>
                      </a:moveTo>
                      <a:lnTo>
                        <a:pt x="9144" y="9906"/>
                      </a:lnTo>
                      <a:lnTo>
                        <a:pt x="599694" y="4571"/>
                      </a:lnTo>
                      <a:lnTo>
                        <a:pt x="604266" y="9905"/>
                      </a:lnTo>
                      <a:lnTo>
                        <a:pt x="604266" y="22859"/>
                      </a:lnTo>
                      <a:lnTo>
                        <a:pt x="9144" y="22860"/>
                      </a:lnTo>
                      <a:lnTo>
                        <a:pt x="9144" y="9906"/>
                      </a:lnTo>
                      <a:lnTo>
                        <a:pt x="4572" y="9905"/>
                      </a:lnTo>
                      <a:lnTo>
                        <a:pt x="9144" y="4571"/>
                      </a:lnTo>
                      <a:lnTo>
                        <a:pt x="609600" y="4571"/>
                      </a:lnTo>
                      <a:lnTo>
                        <a:pt x="607314" y="0"/>
                      </a:lnTo>
                      <a:lnTo>
                        <a:pt x="2286" y="0"/>
                      </a:lnTo>
                      <a:lnTo>
                        <a:pt x="0" y="4571"/>
                      </a:lnTo>
                      <a:lnTo>
                        <a:pt x="0" y="27431"/>
                      </a:lnTo>
                      <a:lnTo>
                        <a:pt x="4572" y="22859"/>
                      </a:lnTo>
                      <a:lnTo>
                        <a:pt x="9144" y="27431"/>
                      </a:lnTo>
                      <a:lnTo>
                        <a:pt x="599694" y="27431"/>
                      </a:lnTo>
                      <a:lnTo>
                        <a:pt x="0" y="30479"/>
                      </a:lnTo>
                      <a:lnTo>
                        <a:pt x="4572" y="32765"/>
                      </a:lnTo>
                      <a:lnTo>
                        <a:pt x="607314" y="32765"/>
                      </a:lnTo>
                      <a:lnTo>
                        <a:pt x="609600" y="30479"/>
                      </a:lnTo>
                      <a:lnTo>
                        <a:pt x="609600" y="4571"/>
                      </a:lnTo>
                      <a:lnTo>
                        <a:pt x="9144" y="4571"/>
                      </a:lnTo>
                      <a:lnTo>
                        <a:pt x="4572" y="9905"/>
                      </a:lnTo>
                      <a:close/>
                    </a:path>
                  </a:pathLst>
                </a:custGeom>
                <a:solidFill>
                  <a:srgbClr val="000000"/>
                </a:solidFill>
              </p:spPr>
              <p:txBody>
                <a:bodyPr wrap="square" lIns="0" tIns="0" rIns="0" bIns="0" rtlCol="0">
                  <a:noAutofit/>
                </a:bodyPr>
                <a:lstStyle/>
                <a:p>
                  <a:endParaRPr sz="1631"/>
                </a:p>
              </p:txBody>
            </p:sp>
            <p:sp>
              <p:nvSpPr>
                <p:cNvPr id="1675" name="object 1717"/>
                <p:cNvSpPr/>
                <p:nvPr/>
              </p:nvSpPr>
              <p:spPr>
                <a:xfrm>
                  <a:off x="7168781" y="5458205"/>
                  <a:ext cx="595121" cy="18288"/>
                </a:xfrm>
                <a:custGeom>
                  <a:avLst/>
                  <a:gdLst/>
                  <a:ahLst/>
                  <a:cxnLst/>
                  <a:rect l="l" t="t" r="r" b="b"/>
                  <a:pathLst>
                    <a:path w="595121" h="18287">
                      <a:moveTo>
                        <a:pt x="590550" y="5334"/>
                      </a:moveTo>
                      <a:lnTo>
                        <a:pt x="590550" y="18287"/>
                      </a:lnTo>
                      <a:lnTo>
                        <a:pt x="595121" y="18288"/>
                      </a:lnTo>
                      <a:lnTo>
                        <a:pt x="595121" y="5334"/>
                      </a:lnTo>
                      <a:lnTo>
                        <a:pt x="590549" y="0"/>
                      </a:lnTo>
                      <a:lnTo>
                        <a:pt x="0" y="5334"/>
                      </a:lnTo>
                      <a:lnTo>
                        <a:pt x="590550" y="5334"/>
                      </a:lnTo>
                      <a:close/>
                    </a:path>
                  </a:pathLst>
                </a:custGeom>
                <a:solidFill>
                  <a:srgbClr val="000000"/>
                </a:solidFill>
              </p:spPr>
              <p:txBody>
                <a:bodyPr wrap="square" lIns="0" tIns="0" rIns="0" bIns="0" rtlCol="0">
                  <a:noAutofit/>
                </a:bodyPr>
                <a:lstStyle/>
                <a:p>
                  <a:endParaRPr sz="1631"/>
                </a:p>
              </p:txBody>
            </p:sp>
            <p:sp>
              <p:nvSpPr>
                <p:cNvPr id="1676" name="object 1718"/>
                <p:cNvSpPr/>
                <p:nvPr/>
              </p:nvSpPr>
              <p:spPr>
                <a:xfrm>
                  <a:off x="7096391" y="5884926"/>
                  <a:ext cx="72390" cy="120395"/>
                </a:xfrm>
                <a:prstGeom prst="rect">
                  <a:avLst/>
                </a:prstGeom>
                <a:blipFill>
                  <a:blip r:embed="rId46" cstate="print"/>
                  <a:stretch>
                    <a:fillRect/>
                  </a:stretch>
                </a:blipFill>
              </p:spPr>
              <p:txBody>
                <a:bodyPr wrap="square" lIns="0" tIns="0" rIns="0" bIns="0" rtlCol="0">
                  <a:noAutofit/>
                </a:bodyPr>
                <a:lstStyle/>
                <a:p>
                  <a:endParaRPr sz="1631"/>
                </a:p>
              </p:txBody>
            </p:sp>
            <p:sp>
              <p:nvSpPr>
                <p:cNvPr id="1677" name="object 1719"/>
                <p:cNvSpPr/>
                <p:nvPr/>
              </p:nvSpPr>
              <p:spPr>
                <a:xfrm>
                  <a:off x="7092581" y="5880354"/>
                  <a:ext cx="80010" cy="129540"/>
                </a:xfrm>
                <a:custGeom>
                  <a:avLst/>
                  <a:gdLst/>
                  <a:ahLst/>
                  <a:cxnLst/>
                  <a:rect l="l" t="t" r="r" b="b"/>
                  <a:pathLst>
                    <a:path w="80009" h="129539">
                      <a:moveTo>
                        <a:pt x="7619" y="1523"/>
                      </a:moveTo>
                      <a:lnTo>
                        <a:pt x="3809" y="0"/>
                      </a:lnTo>
                      <a:lnTo>
                        <a:pt x="761" y="1523"/>
                      </a:lnTo>
                      <a:lnTo>
                        <a:pt x="0" y="5333"/>
                      </a:lnTo>
                      <a:lnTo>
                        <a:pt x="9905" y="5333"/>
                      </a:lnTo>
                      <a:lnTo>
                        <a:pt x="78485" y="48767"/>
                      </a:lnTo>
                      <a:lnTo>
                        <a:pt x="7619" y="1523"/>
                      </a:lnTo>
                      <a:close/>
                    </a:path>
                    <a:path w="80009" h="129539">
                      <a:moveTo>
                        <a:pt x="761" y="72389"/>
                      </a:moveTo>
                      <a:lnTo>
                        <a:pt x="36146" y="119633"/>
                      </a:lnTo>
                      <a:lnTo>
                        <a:pt x="9906" y="69280"/>
                      </a:lnTo>
                      <a:lnTo>
                        <a:pt x="9906" y="14305"/>
                      </a:lnTo>
                      <a:lnTo>
                        <a:pt x="2285" y="9143"/>
                      </a:lnTo>
                      <a:lnTo>
                        <a:pt x="0" y="70103"/>
                      </a:lnTo>
                      <a:lnTo>
                        <a:pt x="9143" y="67817"/>
                      </a:lnTo>
                      <a:lnTo>
                        <a:pt x="9905" y="70103"/>
                      </a:lnTo>
                      <a:lnTo>
                        <a:pt x="761" y="72389"/>
                      </a:lnTo>
                      <a:close/>
                    </a:path>
                    <a:path w="80009" h="129539">
                      <a:moveTo>
                        <a:pt x="80009" y="124205"/>
                      </a:moveTo>
                      <a:lnTo>
                        <a:pt x="70865" y="124205"/>
                      </a:lnTo>
                      <a:lnTo>
                        <a:pt x="37337" y="121919"/>
                      </a:lnTo>
                      <a:lnTo>
                        <a:pt x="32765" y="119633"/>
                      </a:lnTo>
                      <a:lnTo>
                        <a:pt x="761" y="72389"/>
                      </a:lnTo>
                      <a:lnTo>
                        <a:pt x="28955" y="126491"/>
                      </a:lnTo>
                      <a:lnTo>
                        <a:pt x="29717" y="128015"/>
                      </a:lnTo>
                      <a:lnTo>
                        <a:pt x="32765" y="129539"/>
                      </a:lnTo>
                      <a:lnTo>
                        <a:pt x="78485" y="129539"/>
                      </a:lnTo>
                      <a:lnTo>
                        <a:pt x="80009" y="127253"/>
                      </a:lnTo>
                      <a:lnTo>
                        <a:pt x="80009" y="124205"/>
                      </a:lnTo>
                      <a:close/>
                    </a:path>
                    <a:path w="80009" h="129539">
                      <a:moveTo>
                        <a:pt x="9905" y="70103"/>
                      </a:moveTo>
                      <a:lnTo>
                        <a:pt x="9143" y="67817"/>
                      </a:lnTo>
                      <a:lnTo>
                        <a:pt x="0" y="70103"/>
                      </a:lnTo>
                      <a:lnTo>
                        <a:pt x="761" y="72389"/>
                      </a:lnTo>
                      <a:lnTo>
                        <a:pt x="9905" y="70103"/>
                      </a:lnTo>
                      <a:close/>
                    </a:path>
                    <a:path w="80009" h="129539">
                      <a:moveTo>
                        <a:pt x="761" y="72389"/>
                      </a:moveTo>
                      <a:lnTo>
                        <a:pt x="32765" y="119633"/>
                      </a:lnTo>
                      <a:lnTo>
                        <a:pt x="37337" y="121919"/>
                      </a:lnTo>
                      <a:lnTo>
                        <a:pt x="70865" y="124205"/>
                      </a:lnTo>
                      <a:lnTo>
                        <a:pt x="80009" y="124205"/>
                      </a:lnTo>
                      <a:lnTo>
                        <a:pt x="80009" y="52577"/>
                      </a:lnTo>
                      <a:lnTo>
                        <a:pt x="78485" y="48767"/>
                      </a:lnTo>
                      <a:lnTo>
                        <a:pt x="9905" y="5333"/>
                      </a:lnTo>
                      <a:lnTo>
                        <a:pt x="0" y="5333"/>
                      </a:lnTo>
                      <a:lnTo>
                        <a:pt x="0" y="70103"/>
                      </a:lnTo>
                      <a:lnTo>
                        <a:pt x="2285" y="9143"/>
                      </a:lnTo>
                      <a:lnTo>
                        <a:pt x="9906" y="14305"/>
                      </a:lnTo>
                      <a:lnTo>
                        <a:pt x="70865" y="52577"/>
                      </a:lnTo>
                      <a:lnTo>
                        <a:pt x="73151" y="57149"/>
                      </a:lnTo>
                      <a:lnTo>
                        <a:pt x="75437" y="119633"/>
                      </a:lnTo>
                      <a:lnTo>
                        <a:pt x="36146" y="119633"/>
                      </a:lnTo>
                      <a:lnTo>
                        <a:pt x="761" y="72389"/>
                      </a:lnTo>
                      <a:close/>
                    </a:path>
                    <a:path w="80009" h="129539">
                      <a:moveTo>
                        <a:pt x="70866" y="55601"/>
                      </a:moveTo>
                      <a:lnTo>
                        <a:pt x="70865" y="119633"/>
                      </a:lnTo>
                      <a:lnTo>
                        <a:pt x="75437" y="119633"/>
                      </a:lnTo>
                      <a:lnTo>
                        <a:pt x="73151" y="57149"/>
                      </a:lnTo>
                      <a:lnTo>
                        <a:pt x="70865" y="52577"/>
                      </a:lnTo>
                      <a:lnTo>
                        <a:pt x="9906" y="14305"/>
                      </a:lnTo>
                      <a:lnTo>
                        <a:pt x="70866" y="55601"/>
                      </a:lnTo>
                      <a:close/>
                    </a:path>
                  </a:pathLst>
                </a:custGeom>
                <a:solidFill>
                  <a:srgbClr val="000000"/>
                </a:solidFill>
              </p:spPr>
              <p:txBody>
                <a:bodyPr wrap="square" lIns="0" tIns="0" rIns="0" bIns="0" rtlCol="0">
                  <a:noAutofit/>
                </a:bodyPr>
                <a:lstStyle/>
                <a:p>
                  <a:endParaRPr sz="1631"/>
                </a:p>
              </p:txBody>
            </p:sp>
            <p:sp>
              <p:nvSpPr>
                <p:cNvPr id="1678" name="object 1720"/>
                <p:cNvSpPr/>
                <p:nvPr/>
              </p:nvSpPr>
              <p:spPr>
                <a:xfrm>
                  <a:off x="7622933" y="5593080"/>
                  <a:ext cx="93725" cy="27431"/>
                </a:xfrm>
                <a:prstGeom prst="rect">
                  <a:avLst/>
                </a:prstGeom>
                <a:blipFill>
                  <a:blip r:embed="rId47" cstate="print"/>
                  <a:stretch>
                    <a:fillRect/>
                  </a:stretch>
                </a:blipFill>
              </p:spPr>
              <p:txBody>
                <a:bodyPr wrap="square" lIns="0" tIns="0" rIns="0" bIns="0" rtlCol="0">
                  <a:noAutofit/>
                </a:bodyPr>
                <a:lstStyle/>
                <a:p>
                  <a:endParaRPr sz="1631"/>
                </a:p>
              </p:txBody>
            </p:sp>
            <p:sp>
              <p:nvSpPr>
                <p:cNvPr id="1679" name="object 1721"/>
                <p:cNvSpPr/>
                <p:nvPr/>
              </p:nvSpPr>
              <p:spPr>
                <a:xfrm>
                  <a:off x="7619885" y="5590032"/>
                  <a:ext cx="99822" cy="33528"/>
                </a:xfrm>
                <a:custGeom>
                  <a:avLst/>
                  <a:gdLst/>
                  <a:ahLst/>
                  <a:cxnLst/>
                  <a:rect l="l" t="t" r="r" b="b"/>
                  <a:pathLst>
                    <a:path w="99822" h="33527">
                      <a:moveTo>
                        <a:pt x="4572" y="9143"/>
                      </a:moveTo>
                      <a:lnTo>
                        <a:pt x="9144" y="9143"/>
                      </a:lnTo>
                      <a:lnTo>
                        <a:pt x="90678" y="4571"/>
                      </a:lnTo>
                      <a:lnTo>
                        <a:pt x="95250" y="9143"/>
                      </a:lnTo>
                      <a:lnTo>
                        <a:pt x="95250" y="24383"/>
                      </a:lnTo>
                      <a:lnTo>
                        <a:pt x="9144" y="24383"/>
                      </a:lnTo>
                      <a:lnTo>
                        <a:pt x="9144" y="9143"/>
                      </a:lnTo>
                      <a:lnTo>
                        <a:pt x="4572" y="9143"/>
                      </a:lnTo>
                      <a:lnTo>
                        <a:pt x="9144" y="4571"/>
                      </a:lnTo>
                      <a:lnTo>
                        <a:pt x="99822" y="4571"/>
                      </a:lnTo>
                      <a:lnTo>
                        <a:pt x="99822" y="2285"/>
                      </a:lnTo>
                      <a:lnTo>
                        <a:pt x="95250" y="0"/>
                      </a:lnTo>
                      <a:lnTo>
                        <a:pt x="1524" y="0"/>
                      </a:lnTo>
                      <a:lnTo>
                        <a:pt x="0" y="4571"/>
                      </a:lnTo>
                      <a:lnTo>
                        <a:pt x="0" y="28955"/>
                      </a:lnTo>
                      <a:lnTo>
                        <a:pt x="4572" y="24383"/>
                      </a:lnTo>
                      <a:lnTo>
                        <a:pt x="9144" y="28955"/>
                      </a:lnTo>
                      <a:lnTo>
                        <a:pt x="90678" y="28955"/>
                      </a:lnTo>
                      <a:lnTo>
                        <a:pt x="0" y="32003"/>
                      </a:lnTo>
                      <a:lnTo>
                        <a:pt x="1524" y="33527"/>
                      </a:lnTo>
                      <a:lnTo>
                        <a:pt x="95250" y="33527"/>
                      </a:lnTo>
                      <a:lnTo>
                        <a:pt x="99822" y="32003"/>
                      </a:lnTo>
                      <a:lnTo>
                        <a:pt x="99822" y="4571"/>
                      </a:lnTo>
                      <a:lnTo>
                        <a:pt x="9144" y="4571"/>
                      </a:lnTo>
                      <a:lnTo>
                        <a:pt x="4572" y="9143"/>
                      </a:lnTo>
                      <a:close/>
                    </a:path>
                    <a:path w="99822" h="33527">
                      <a:moveTo>
                        <a:pt x="90677" y="9144"/>
                      </a:moveTo>
                      <a:lnTo>
                        <a:pt x="90677" y="24384"/>
                      </a:lnTo>
                      <a:lnTo>
                        <a:pt x="95250" y="24383"/>
                      </a:lnTo>
                      <a:lnTo>
                        <a:pt x="95250" y="9143"/>
                      </a:lnTo>
                      <a:lnTo>
                        <a:pt x="90678" y="4571"/>
                      </a:lnTo>
                      <a:lnTo>
                        <a:pt x="9144" y="9143"/>
                      </a:lnTo>
                      <a:lnTo>
                        <a:pt x="90677" y="9144"/>
                      </a:lnTo>
                      <a:close/>
                    </a:path>
                    <a:path w="99822" h="33527">
                      <a:moveTo>
                        <a:pt x="9144" y="28955"/>
                      </a:moveTo>
                      <a:lnTo>
                        <a:pt x="4572" y="24383"/>
                      </a:lnTo>
                      <a:lnTo>
                        <a:pt x="0" y="28955"/>
                      </a:lnTo>
                      <a:lnTo>
                        <a:pt x="0" y="32003"/>
                      </a:lnTo>
                      <a:lnTo>
                        <a:pt x="90678" y="28955"/>
                      </a:lnTo>
                      <a:lnTo>
                        <a:pt x="9144" y="28955"/>
                      </a:lnTo>
                      <a:close/>
                    </a:path>
                  </a:pathLst>
                </a:custGeom>
                <a:solidFill>
                  <a:srgbClr val="000000"/>
                </a:solidFill>
              </p:spPr>
              <p:txBody>
                <a:bodyPr wrap="square" lIns="0" tIns="0" rIns="0" bIns="0" rtlCol="0">
                  <a:noAutofit/>
                </a:bodyPr>
                <a:lstStyle/>
                <a:p>
                  <a:endParaRPr sz="1631"/>
                </a:p>
              </p:txBody>
            </p:sp>
            <p:sp>
              <p:nvSpPr>
                <p:cNvPr id="1680" name="object 1722"/>
                <p:cNvSpPr/>
                <p:nvPr/>
              </p:nvSpPr>
              <p:spPr>
                <a:xfrm>
                  <a:off x="7587881" y="5650229"/>
                  <a:ext cx="85344" cy="78486"/>
                </a:xfrm>
                <a:prstGeom prst="rect">
                  <a:avLst/>
                </a:prstGeom>
                <a:blipFill>
                  <a:blip r:embed="rId48" cstate="print"/>
                  <a:stretch>
                    <a:fillRect/>
                  </a:stretch>
                </a:blipFill>
              </p:spPr>
              <p:txBody>
                <a:bodyPr wrap="square" lIns="0" tIns="0" rIns="0" bIns="0" rtlCol="0">
                  <a:noAutofit/>
                </a:bodyPr>
                <a:lstStyle/>
                <a:p>
                  <a:endParaRPr sz="1631"/>
                </a:p>
              </p:txBody>
            </p:sp>
            <p:sp>
              <p:nvSpPr>
                <p:cNvPr id="1681" name="object 1723"/>
                <p:cNvSpPr/>
                <p:nvPr/>
              </p:nvSpPr>
              <p:spPr>
                <a:xfrm>
                  <a:off x="7581023" y="5645658"/>
                  <a:ext cx="99060" cy="87630"/>
                </a:xfrm>
                <a:custGeom>
                  <a:avLst/>
                  <a:gdLst/>
                  <a:ahLst/>
                  <a:cxnLst/>
                  <a:rect l="l" t="t" r="r" b="b"/>
                  <a:pathLst>
                    <a:path w="99059" h="87629">
                      <a:moveTo>
                        <a:pt x="12192" y="3047"/>
                      </a:moveTo>
                      <a:lnTo>
                        <a:pt x="87630" y="3047"/>
                      </a:lnTo>
                      <a:lnTo>
                        <a:pt x="91440" y="9905"/>
                      </a:lnTo>
                      <a:lnTo>
                        <a:pt x="57150" y="77723"/>
                      </a:lnTo>
                      <a:lnTo>
                        <a:pt x="60198" y="87629"/>
                      </a:lnTo>
                      <a:lnTo>
                        <a:pt x="99060" y="0"/>
                      </a:lnTo>
                      <a:lnTo>
                        <a:pt x="12192" y="3047"/>
                      </a:lnTo>
                      <a:close/>
                    </a:path>
                    <a:path w="99059" h="87629">
                      <a:moveTo>
                        <a:pt x="38862" y="87629"/>
                      </a:moveTo>
                      <a:lnTo>
                        <a:pt x="60198" y="87629"/>
                      </a:lnTo>
                      <a:lnTo>
                        <a:pt x="57150" y="77723"/>
                      </a:lnTo>
                      <a:lnTo>
                        <a:pt x="91440" y="9905"/>
                      </a:lnTo>
                      <a:lnTo>
                        <a:pt x="87630" y="3047"/>
                      </a:lnTo>
                      <a:lnTo>
                        <a:pt x="12192" y="3047"/>
                      </a:lnTo>
                      <a:lnTo>
                        <a:pt x="99060" y="0"/>
                      </a:lnTo>
                      <a:lnTo>
                        <a:pt x="0" y="0"/>
                      </a:lnTo>
                      <a:lnTo>
                        <a:pt x="38862" y="87629"/>
                      </a:lnTo>
                      <a:lnTo>
                        <a:pt x="7620" y="9905"/>
                      </a:lnTo>
                      <a:lnTo>
                        <a:pt x="84537" y="9906"/>
                      </a:lnTo>
                      <a:lnTo>
                        <a:pt x="53952" y="77724"/>
                      </a:lnTo>
                      <a:lnTo>
                        <a:pt x="52578" y="80771"/>
                      </a:lnTo>
                      <a:lnTo>
                        <a:pt x="46482" y="80771"/>
                      </a:lnTo>
                      <a:lnTo>
                        <a:pt x="41910" y="77723"/>
                      </a:lnTo>
                      <a:lnTo>
                        <a:pt x="38862" y="87629"/>
                      </a:lnTo>
                      <a:close/>
                    </a:path>
                    <a:path w="99059" h="87629">
                      <a:moveTo>
                        <a:pt x="52578" y="80771"/>
                      </a:moveTo>
                      <a:lnTo>
                        <a:pt x="53952" y="77724"/>
                      </a:lnTo>
                      <a:lnTo>
                        <a:pt x="45137" y="77723"/>
                      </a:lnTo>
                      <a:lnTo>
                        <a:pt x="15217" y="9906"/>
                      </a:lnTo>
                      <a:lnTo>
                        <a:pt x="7620" y="9905"/>
                      </a:lnTo>
                      <a:lnTo>
                        <a:pt x="38862" y="87629"/>
                      </a:lnTo>
                      <a:lnTo>
                        <a:pt x="41910" y="77723"/>
                      </a:lnTo>
                      <a:lnTo>
                        <a:pt x="46482" y="80771"/>
                      </a:lnTo>
                      <a:lnTo>
                        <a:pt x="52578" y="80771"/>
                      </a:lnTo>
                      <a:close/>
                    </a:path>
                  </a:pathLst>
                </a:custGeom>
                <a:solidFill>
                  <a:srgbClr val="000000"/>
                </a:solidFill>
              </p:spPr>
              <p:txBody>
                <a:bodyPr wrap="square" lIns="0" tIns="0" rIns="0" bIns="0" rtlCol="0">
                  <a:noAutofit/>
                </a:bodyPr>
                <a:lstStyle/>
                <a:p>
                  <a:endParaRPr sz="1631"/>
                </a:p>
              </p:txBody>
            </p:sp>
            <p:sp>
              <p:nvSpPr>
                <p:cNvPr id="1682" name="object 1724"/>
                <p:cNvSpPr/>
                <p:nvPr/>
              </p:nvSpPr>
              <p:spPr>
                <a:xfrm>
                  <a:off x="7587119" y="5557265"/>
                  <a:ext cx="86868" cy="96774"/>
                </a:xfrm>
                <a:prstGeom prst="rect">
                  <a:avLst/>
                </a:prstGeom>
                <a:blipFill>
                  <a:blip r:embed="rId49" cstate="print"/>
                  <a:stretch>
                    <a:fillRect/>
                  </a:stretch>
                </a:blipFill>
              </p:spPr>
              <p:txBody>
                <a:bodyPr wrap="square" lIns="0" tIns="0" rIns="0" bIns="0" rtlCol="0">
                  <a:noAutofit/>
                </a:bodyPr>
                <a:lstStyle/>
                <a:p>
                  <a:endParaRPr sz="1631"/>
                </a:p>
              </p:txBody>
            </p:sp>
            <p:sp>
              <p:nvSpPr>
                <p:cNvPr id="1683" name="object 1725"/>
                <p:cNvSpPr/>
                <p:nvPr/>
              </p:nvSpPr>
              <p:spPr>
                <a:xfrm>
                  <a:off x="7584071" y="5553455"/>
                  <a:ext cx="92962" cy="103632"/>
                </a:xfrm>
                <a:custGeom>
                  <a:avLst/>
                  <a:gdLst/>
                  <a:ahLst/>
                  <a:cxnLst/>
                  <a:rect l="l" t="t" r="r" b="b"/>
                  <a:pathLst>
                    <a:path w="92962" h="103632">
                      <a:moveTo>
                        <a:pt x="9143" y="5334"/>
                      </a:moveTo>
                      <a:lnTo>
                        <a:pt x="83819" y="5334"/>
                      </a:lnTo>
                      <a:lnTo>
                        <a:pt x="88379" y="9906"/>
                      </a:lnTo>
                      <a:lnTo>
                        <a:pt x="88379" y="94488"/>
                      </a:lnTo>
                      <a:lnTo>
                        <a:pt x="92962" y="103632"/>
                      </a:lnTo>
                      <a:lnTo>
                        <a:pt x="92962" y="0"/>
                      </a:lnTo>
                      <a:lnTo>
                        <a:pt x="9143" y="5334"/>
                      </a:lnTo>
                      <a:close/>
                    </a:path>
                    <a:path w="92962" h="103632">
                      <a:moveTo>
                        <a:pt x="0" y="103632"/>
                      </a:moveTo>
                      <a:lnTo>
                        <a:pt x="92962" y="103632"/>
                      </a:lnTo>
                      <a:lnTo>
                        <a:pt x="88379" y="94488"/>
                      </a:lnTo>
                      <a:lnTo>
                        <a:pt x="88379" y="9906"/>
                      </a:lnTo>
                      <a:lnTo>
                        <a:pt x="83819" y="5334"/>
                      </a:lnTo>
                      <a:lnTo>
                        <a:pt x="9143" y="5334"/>
                      </a:lnTo>
                      <a:lnTo>
                        <a:pt x="92962" y="0"/>
                      </a:lnTo>
                      <a:lnTo>
                        <a:pt x="0" y="0"/>
                      </a:lnTo>
                      <a:lnTo>
                        <a:pt x="0" y="103632"/>
                      </a:lnTo>
                      <a:lnTo>
                        <a:pt x="4571" y="9906"/>
                      </a:lnTo>
                      <a:lnTo>
                        <a:pt x="83820" y="9906"/>
                      </a:lnTo>
                      <a:lnTo>
                        <a:pt x="83819" y="99060"/>
                      </a:lnTo>
                      <a:lnTo>
                        <a:pt x="9143" y="99060"/>
                      </a:lnTo>
                      <a:lnTo>
                        <a:pt x="4571" y="94488"/>
                      </a:lnTo>
                      <a:lnTo>
                        <a:pt x="0" y="103632"/>
                      </a:lnTo>
                      <a:close/>
                    </a:path>
                    <a:path w="92962" h="103632">
                      <a:moveTo>
                        <a:pt x="83819" y="99060"/>
                      </a:moveTo>
                      <a:lnTo>
                        <a:pt x="83820" y="94488"/>
                      </a:lnTo>
                      <a:lnTo>
                        <a:pt x="9143" y="94487"/>
                      </a:lnTo>
                      <a:lnTo>
                        <a:pt x="9143" y="9905"/>
                      </a:lnTo>
                      <a:lnTo>
                        <a:pt x="4571" y="9906"/>
                      </a:lnTo>
                      <a:lnTo>
                        <a:pt x="0" y="103632"/>
                      </a:lnTo>
                      <a:lnTo>
                        <a:pt x="4571" y="94488"/>
                      </a:lnTo>
                      <a:lnTo>
                        <a:pt x="9143" y="99060"/>
                      </a:lnTo>
                      <a:lnTo>
                        <a:pt x="83819" y="99060"/>
                      </a:lnTo>
                      <a:close/>
                    </a:path>
                  </a:pathLst>
                </a:custGeom>
                <a:solidFill>
                  <a:srgbClr val="000000"/>
                </a:solidFill>
              </p:spPr>
              <p:txBody>
                <a:bodyPr wrap="square" lIns="0" tIns="0" rIns="0" bIns="0" rtlCol="0">
                  <a:noAutofit/>
                </a:bodyPr>
                <a:lstStyle/>
                <a:p>
                  <a:endParaRPr sz="1631"/>
                </a:p>
              </p:txBody>
            </p:sp>
            <p:sp>
              <p:nvSpPr>
                <p:cNvPr id="1684" name="object 1726"/>
                <p:cNvSpPr/>
                <p:nvPr/>
              </p:nvSpPr>
              <p:spPr>
                <a:xfrm>
                  <a:off x="7712836" y="5650229"/>
                  <a:ext cx="85344" cy="78486"/>
                </a:xfrm>
                <a:prstGeom prst="rect">
                  <a:avLst/>
                </a:prstGeom>
                <a:blipFill>
                  <a:blip r:embed="rId50" cstate="print"/>
                  <a:stretch>
                    <a:fillRect/>
                  </a:stretch>
                </a:blipFill>
              </p:spPr>
              <p:txBody>
                <a:bodyPr wrap="square" lIns="0" tIns="0" rIns="0" bIns="0" rtlCol="0">
                  <a:noAutofit/>
                </a:bodyPr>
                <a:lstStyle/>
                <a:p>
                  <a:endParaRPr sz="1631"/>
                </a:p>
              </p:txBody>
            </p:sp>
            <p:sp>
              <p:nvSpPr>
                <p:cNvPr id="1685" name="object 1727"/>
                <p:cNvSpPr/>
                <p:nvPr/>
              </p:nvSpPr>
              <p:spPr>
                <a:xfrm>
                  <a:off x="7705979" y="5645658"/>
                  <a:ext cx="99060" cy="87630"/>
                </a:xfrm>
                <a:custGeom>
                  <a:avLst/>
                  <a:gdLst/>
                  <a:ahLst/>
                  <a:cxnLst/>
                  <a:rect l="l" t="t" r="r" b="b"/>
                  <a:pathLst>
                    <a:path w="99059" h="87629">
                      <a:moveTo>
                        <a:pt x="12192" y="3047"/>
                      </a:moveTo>
                      <a:lnTo>
                        <a:pt x="87630" y="3047"/>
                      </a:lnTo>
                      <a:lnTo>
                        <a:pt x="91440" y="9905"/>
                      </a:lnTo>
                      <a:lnTo>
                        <a:pt x="57150" y="77723"/>
                      </a:lnTo>
                      <a:lnTo>
                        <a:pt x="60198" y="87629"/>
                      </a:lnTo>
                      <a:lnTo>
                        <a:pt x="99060" y="0"/>
                      </a:lnTo>
                      <a:lnTo>
                        <a:pt x="12192" y="3047"/>
                      </a:lnTo>
                      <a:close/>
                    </a:path>
                    <a:path w="99059" h="87629">
                      <a:moveTo>
                        <a:pt x="38862" y="87629"/>
                      </a:moveTo>
                      <a:lnTo>
                        <a:pt x="60198" y="87629"/>
                      </a:lnTo>
                      <a:lnTo>
                        <a:pt x="57150" y="77723"/>
                      </a:lnTo>
                      <a:lnTo>
                        <a:pt x="91440" y="9905"/>
                      </a:lnTo>
                      <a:lnTo>
                        <a:pt x="87630" y="3047"/>
                      </a:lnTo>
                      <a:lnTo>
                        <a:pt x="12192" y="3047"/>
                      </a:lnTo>
                      <a:lnTo>
                        <a:pt x="99060" y="0"/>
                      </a:lnTo>
                      <a:lnTo>
                        <a:pt x="0" y="0"/>
                      </a:lnTo>
                      <a:lnTo>
                        <a:pt x="38862" y="87629"/>
                      </a:lnTo>
                      <a:lnTo>
                        <a:pt x="7620" y="9905"/>
                      </a:lnTo>
                      <a:lnTo>
                        <a:pt x="84537" y="9906"/>
                      </a:lnTo>
                      <a:lnTo>
                        <a:pt x="53952" y="77724"/>
                      </a:lnTo>
                      <a:lnTo>
                        <a:pt x="52578" y="80771"/>
                      </a:lnTo>
                      <a:lnTo>
                        <a:pt x="46482" y="80771"/>
                      </a:lnTo>
                      <a:lnTo>
                        <a:pt x="41910" y="77723"/>
                      </a:lnTo>
                      <a:lnTo>
                        <a:pt x="38862" y="87629"/>
                      </a:lnTo>
                      <a:close/>
                    </a:path>
                    <a:path w="99059" h="87629">
                      <a:moveTo>
                        <a:pt x="52578" y="80771"/>
                      </a:moveTo>
                      <a:lnTo>
                        <a:pt x="53952" y="77724"/>
                      </a:lnTo>
                      <a:lnTo>
                        <a:pt x="45137" y="77723"/>
                      </a:lnTo>
                      <a:lnTo>
                        <a:pt x="15217" y="9906"/>
                      </a:lnTo>
                      <a:lnTo>
                        <a:pt x="7620" y="9905"/>
                      </a:lnTo>
                      <a:lnTo>
                        <a:pt x="38862" y="87629"/>
                      </a:lnTo>
                      <a:lnTo>
                        <a:pt x="41910" y="77723"/>
                      </a:lnTo>
                      <a:lnTo>
                        <a:pt x="46482" y="80771"/>
                      </a:lnTo>
                      <a:lnTo>
                        <a:pt x="52578" y="80771"/>
                      </a:lnTo>
                      <a:close/>
                    </a:path>
                  </a:pathLst>
                </a:custGeom>
                <a:solidFill>
                  <a:srgbClr val="000000"/>
                </a:solidFill>
              </p:spPr>
              <p:txBody>
                <a:bodyPr wrap="square" lIns="0" tIns="0" rIns="0" bIns="0" rtlCol="0">
                  <a:noAutofit/>
                </a:bodyPr>
                <a:lstStyle/>
                <a:p>
                  <a:endParaRPr sz="1631"/>
                </a:p>
              </p:txBody>
            </p:sp>
            <p:sp>
              <p:nvSpPr>
                <p:cNvPr id="1686" name="object 1728"/>
                <p:cNvSpPr/>
                <p:nvPr/>
              </p:nvSpPr>
              <p:spPr>
                <a:xfrm>
                  <a:off x="7712075" y="5557265"/>
                  <a:ext cx="86868" cy="96774"/>
                </a:xfrm>
                <a:prstGeom prst="rect">
                  <a:avLst/>
                </a:prstGeom>
                <a:blipFill>
                  <a:blip r:embed="rId51" cstate="print"/>
                  <a:stretch>
                    <a:fillRect/>
                  </a:stretch>
                </a:blipFill>
              </p:spPr>
              <p:txBody>
                <a:bodyPr wrap="square" lIns="0" tIns="0" rIns="0" bIns="0" rtlCol="0">
                  <a:noAutofit/>
                </a:bodyPr>
                <a:lstStyle/>
                <a:p>
                  <a:endParaRPr sz="1631"/>
                </a:p>
              </p:txBody>
            </p:sp>
            <p:sp>
              <p:nvSpPr>
                <p:cNvPr id="1687" name="object 1729"/>
                <p:cNvSpPr/>
                <p:nvPr/>
              </p:nvSpPr>
              <p:spPr>
                <a:xfrm>
                  <a:off x="7709027" y="5553455"/>
                  <a:ext cx="92964" cy="103632"/>
                </a:xfrm>
                <a:custGeom>
                  <a:avLst/>
                  <a:gdLst/>
                  <a:ahLst/>
                  <a:cxnLst/>
                  <a:rect l="l" t="t" r="r" b="b"/>
                  <a:pathLst>
                    <a:path w="92964" h="103632">
                      <a:moveTo>
                        <a:pt x="9144" y="5334"/>
                      </a:moveTo>
                      <a:lnTo>
                        <a:pt x="83820" y="5334"/>
                      </a:lnTo>
                      <a:lnTo>
                        <a:pt x="88404" y="9906"/>
                      </a:lnTo>
                      <a:lnTo>
                        <a:pt x="88404" y="94488"/>
                      </a:lnTo>
                      <a:lnTo>
                        <a:pt x="92964" y="103632"/>
                      </a:lnTo>
                      <a:lnTo>
                        <a:pt x="92964" y="0"/>
                      </a:lnTo>
                      <a:lnTo>
                        <a:pt x="9144" y="5334"/>
                      </a:lnTo>
                      <a:close/>
                    </a:path>
                    <a:path w="92964" h="103632">
                      <a:moveTo>
                        <a:pt x="0" y="103632"/>
                      </a:moveTo>
                      <a:lnTo>
                        <a:pt x="92964" y="103632"/>
                      </a:lnTo>
                      <a:lnTo>
                        <a:pt x="88404" y="94488"/>
                      </a:lnTo>
                      <a:lnTo>
                        <a:pt x="88404" y="9906"/>
                      </a:lnTo>
                      <a:lnTo>
                        <a:pt x="83820" y="5334"/>
                      </a:lnTo>
                      <a:lnTo>
                        <a:pt x="9144" y="5334"/>
                      </a:lnTo>
                      <a:lnTo>
                        <a:pt x="92964" y="0"/>
                      </a:lnTo>
                      <a:lnTo>
                        <a:pt x="0" y="0"/>
                      </a:lnTo>
                      <a:lnTo>
                        <a:pt x="0" y="103632"/>
                      </a:lnTo>
                      <a:lnTo>
                        <a:pt x="4572" y="9906"/>
                      </a:lnTo>
                      <a:lnTo>
                        <a:pt x="83820" y="9906"/>
                      </a:lnTo>
                      <a:lnTo>
                        <a:pt x="83820" y="99060"/>
                      </a:lnTo>
                      <a:lnTo>
                        <a:pt x="9144" y="99060"/>
                      </a:lnTo>
                      <a:lnTo>
                        <a:pt x="4572" y="94488"/>
                      </a:lnTo>
                      <a:lnTo>
                        <a:pt x="0" y="103632"/>
                      </a:lnTo>
                      <a:close/>
                    </a:path>
                    <a:path w="92964" h="103632">
                      <a:moveTo>
                        <a:pt x="83820" y="99060"/>
                      </a:moveTo>
                      <a:lnTo>
                        <a:pt x="83820" y="94488"/>
                      </a:lnTo>
                      <a:lnTo>
                        <a:pt x="9144" y="94488"/>
                      </a:lnTo>
                      <a:lnTo>
                        <a:pt x="9143" y="9905"/>
                      </a:lnTo>
                      <a:lnTo>
                        <a:pt x="4572" y="9906"/>
                      </a:lnTo>
                      <a:lnTo>
                        <a:pt x="0" y="103632"/>
                      </a:lnTo>
                      <a:lnTo>
                        <a:pt x="4572" y="94488"/>
                      </a:lnTo>
                      <a:lnTo>
                        <a:pt x="9144" y="99060"/>
                      </a:lnTo>
                      <a:lnTo>
                        <a:pt x="83820" y="99060"/>
                      </a:lnTo>
                      <a:close/>
                    </a:path>
                  </a:pathLst>
                </a:custGeom>
                <a:solidFill>
                  <a:srgbClr val="000000"/>
                </a:solidFill>
              </p:spPr>
              <p:txBody>
                <a:bodyPr wrap="square" lIns="0" tIns="0" rIns="0" bIns="0" rtlCol="0">
                  <a:noAutofit/>
                </a:bodyPr>
                <a:lstStyle/>
                <a:p>
                  <a:endParaRPr sz="1631"/>
                </a:p>
              </p:txBody>
            </p:sp>
            <p:sp>
              <p:nvSpPr>
                <p:cNvPr id="1688" name="object 1730"/>
                <p:cNvSpPr/>
                <p:nvPr/>
              </p:nvSpPr>
              <p:spPr>
                <a:xfrm>
                  <a:off x="7603121" y="5486399"/>
                  <a:ext cx="51041" cy="70865"/>
                </a:xfrm>
                <a:custGeom>
                  <a:avLst/>
                  <a:gdLst/>
                  <a:ahLst/>
                  <a:cxnLst/>
                  <a:rect l="l" t="t" r="r" b="b"/>
                  <a:pathLst>
                    <a:path w="51041" h="70865">
                      <a:moveTo>
                        <a:pt x="20561" y="32765"/>
                      </a:moveTo>
                      <a:lnTo>
                        <a:pt x="20561" y="19811"/>
                      </a:lnTo>
                      <a:lnTo>
                        <a:pt x="0" y="19812"/>
                      </a:lnTo>
                      <a:lnTo>
                        <a:pt x="25907" y="70865"/>
                      </a:lnTo>
                      <a:lnTo>
                        <a:pt x="20561" y="32765"/>
                      </a:lnTo>
                      <a:close/>
                    </a:path>
                    <a:path w="51041" h="70865">
                      <a:moveTo>
                        <a:pt x="30467" y="32765"/>
                      </a:moveTo>
                      <a:lnTo>
                        <a:pt x="51041" y="19812"/>
                      </a:lnTo>
                      <a:lnTo>
                        <a:pt x="30467" y="19811"/>
                      </a:lnTo>
                      <a:lnTo>
                        <a:pt x="30467" y="32765"/>
                      </a:lnTo>
                      <a:close/>
                    </a:path>
                    <a:path w="51041" h="70865">
                      <a:moveTo>
                        <a:pt x="30467" y="0"/>
                      </a:moveTo>
                      <a:lnTo>
                        <a:pt x="20561" y="0"/>
                      </a:lnTo>
                      <a:lnTo>
                        <a:pt x="20561" y="32765"/>
                      </a:lnTo>
                      <a:lnTo>
                        <a:pt x="25907" y="70865"/>
                      </a:lnTo>
                      <a:lnTo>
                        <a:pt x="51041" y="19812"/>
                      </a:lnTo>
                      <a:lnTo>
                        <a:pt x="30467" y="32765"/>
                      </a:lnTo>
                      <a:lnTo>
                        <a:pt x="30467" y="0"/>
                      </a:lnTo>
                      <a:close/>
                    </a:path>
                  </a:pathLst>
                </a:custGeom>
                <a:solidFill>
                  <a:srgbClr val="986500"/>
                </a:solidFill>
              </p:spPr>
              <p:txBody>
                <a:bodyPr wrap="square" lIns="0" tIns="0" rIns="0" bIns="0" rtlCol="0">
                  <a:noAutofit/>
                </a:bodyPr>
                <a:lstStyle/>
                <a:p>
                  <a:endParaRPr sz="1631"/>
                </a:p>
              </p:txBody>
            </p:sp>
            <p:sp>
              <p:nvSpPr>
                <p:cNvPr id="1689" name="object 1731"/>
                <p:cNvSpPr/>
                <p:nvPr/>
              </p:nvSpPr>
              <p:spPr>
                <a:xfrm>
                  <a:off x="7728077" y="5486399"/>
                  <a:ext cx="51066" cy="75437"/>
                </a:xfrm>
                <a:custGeom>
                  <a:avLst/>
                  <a:gdLst/>
                  <a:ahLst/>
                  <a:cxnLst/>
                  <a:rect l="l" t="t" r="r" b="b"/>
                  <a:pathLst>
                    <a:path w="51066" h="75437">
                      <a:moveTo>
                        <a:pt x="21348" y="37337"/>
                      </a:moveTo>
                      <a:lnTo>
                        <a:pt x="21348" y="24384"/>
                      </a:lnTo>
                      <a:lnTo>
                        <a:pt x="0" y="24384"/>
                      </a:lnTo>
                      <a:lnTo>
                        <a:pt x="25920" y="75437"/>
                      </a:lnTo>
                      <a:lnTo>
                        <a:pt x="21348" y="37337"/>
                      </a:lnTo>
                      <a:close/>
                    </a:path>
                    <a:path w="51066" h="75437">
                      <a:moveTo>
                        <a:pt x="30492" y="37337"/>
                      </a:moveTo>
                      <a:lnTo>
                        <a:pt x="51066" y="24384"/>
                      </a:lnTo>
                      <a:lnTo>
                        <a:pt x="30492" y="24384"/>
                      </a:lnTo>
                      <a:lnTo>
                        <a:pt x="30492" y="37337"/>
                      </a:lnTo>
                      <a:close/>
                    </a:path>
                    <a:path w="51066" h="75437">
                      <a:moveTo>
                        <a:pt x="30492" y="0"/>
                      </a:moveTo>
                      <a:lnTo>
                        <a:pt x="21348" y="0"/>
                      </a:lnTo>
                      <a:lnTo>
                        <a:pt x="21348" y="37337"/>
                      </a:lnTo>
                      <a:lnTo>
                        <a:pt x="25920" y="75437"/>
                      </a:lnTo>
                      <a:lnTo>
                        <a:pt x="51066" y="24384"/>
                      </a:lnTo>
                      <a:lnTo>
                        <a:pt x="30492" y="37337"/>
                      </a:lnTo>
                      <a:lnTo>
                        <a:pt x="30492" y="0"/>
                      </a:lnTo>
                      <a:close/>
                    </a:path>
                  </a:pathLst>
                </a:custGeom>
                <a:solidFill>
                  <a:srgbClr val="986500"/>
                </a:solidFill>
              </p:spPr>
              <p:txBody>
                <a:bodyPr wrap="square" lIns="0" tIns="0" rIns="0" bIns="0" rtlCol="0">
                  <a:noAutofit/>
                </a:bodyPr>
                <a:lstStyle/>
                <a:p>
                  <a:endParaRPr sz="1631"/>
                </a:p>
              </p:txBody>
            </p:sp>
            <p:sp>
              <p:nvSpPr>
                <p:cNvPr id="1690" name="object 1732"/>
                <p:cNvSpPr/>
                <p:nvPr/>
              </p:nvSpPr>
              <p:spPr>
                <a:xfrm>
                  <a:off x="7615301" y="5495544"/>
                  <a:ext cx="28955" cy="26670"/>
                </a:xfrm>
                <a:prstGeom prst="rect">
                  <a:avLst/>
                </a:prstGeom>
                <a:blipFill>
                  <a:blip r:embed="rId52" cstate="print"/>
                  <a:stretch>
                    <a:fillRect/>
                  </a:stretch>
                </a:blipFill>
              </p:spPr>
              <p:txBody>
                <a:bodyPr wrap="square" lIns="0" tIns="0" rIns="0" bIns="0" rtlCol="0">
                  <a:noAutofit/>
                </a:bodyPr>
                <a:lstStyle/>
                <a:p>
                  <a:endParaRPr sz="1631"/>
                </a:p>
              </p:txBody>
            </p:sp>
            <p:sp>
              <p:nvSpPr>
                <p:cNvPr id="1691" name="object 1733"/>
                <p:cNvSpPr/>
                <p:nvPr/>
              </p:nvSpPr>
              <p:spPr>
                <a:xfrm>
                  <a:off x="7610729" y="5490209"/>
                  <a:ext cx="38100" cy="36576"/>
                </a:xfrm>
                <a:custGeom>
                  <a:avLst/>
                  <a:gdLst/>
                  <a:ahLst/>
                  <a:cxnLst/>
                  <a:rect l="l" t="t" r="r" b="b"/>
                  <a:pathLst>
                    <a:path w="38100" h="36575">
                      <a:moveTo>
                        <a:pt x="9144" y="5333"/>
                      </a:moveTo>
                      <a:lnTo>
                        <a:pt x="28956" y="5333"/>
                      </a:lnTo>
                      <a:lnTo>
                        <a:pt x="33528" y="9905"/>
                      </a:lnTo>
                      <a:lnTo>
                        <a:pt x="33528" y="27431"/>
                      </a:lnTo>
                      <a:lnTo>
                        <a:pt x="38100" y="36575"/>
                      </a:lnTo>
                      <a:lnTo>
                        <a:pt x="38100" y="0"/>
                      </a:lnTo>
                      <a:lnTo>
                        <a:pt x="9144" y="5333"/>
                      </a:lnTo>
                      <a:close/>
                    </a:path>
                    <a:path w="38100" h="36575">
                      <a:moveTo>
                        <a:pt x="0" y="36575"/>
                      </a:moveTo>
                      <a:lnTo>
                        <a:pt x="38100" y="36575"/>
                      </a:lnTo>
                      <a:lnTo>
                        <a:pt x="33528" y="27431"/>
                      </a:lnTo>
                      <a:lnTo>
                        <a:pt x="33528" y="9905"/>
                      </a:lnTo>
                      <a:lnTo>
                        <a:pt x="28956" y="5333"/>
                      </a:lnTo>
                      <a:lnTo>
                        <a:pt x="9144" y="5333"/>
                      </a:lnTo>
                      <a:lnTo>
                        <a:pt x="38100" y="0"/>
                      </a:lnTo>
                      <a:lnTo>
                        <a:pt x="0" y="0"/>
                      </a:lnTo>
                      <a:lnTo>
                        <a:pt x="0" y="36575"/>
                      </a:lnTo>
                      <a:lnTo>
                        <a:pt x="4572" y="9905"/>
                      </a:lnTo>
                      <a:lnTo>
                        <a:pt x="28956" y="9906"/>
                      </a:lnTo>
                      <a:lnTo>
                        <a:pt x="28956" y="32003"/>
                      </a:lnTo>
                      <a:lnTo>
                        <a:pt x="9144" y="32003"/>
                      </a:lnTo>
                      <a:lnTo>
                        <a:pt x="4572" y="27431"/>
                      </a:lnTo>
                      <a:lnTo>
                        <a:pt x="0" y="36575"/>
                      </a:lnTo>
                      <a:close/>
                    </a:path>
                    <a:path w="38100" h="36575">
                      <a:moveTo>
                        <a:pt x="28956" y="32003"/>
                      </a:moveTo>
                      <a:lnTo>
                        <a:pt x="28956" y="27432"/>
                      </a:lnTo>
                      <a:lnTo>
                        <a:pt x="9143" y="27432"/>
                      </a:lnTo>
                      <a:lnTo>
                        <a:pt x="9143" y="9906"/>
                      </a:lnTo>
                      <a:lnTo>
                        <a:pt x="4572" y="9905"/>
                      </a:lnTo>
                      <a:lnTo>
                        <a:pt x="0" y="36575"/>
                      </a:lnTo>
                      <a:lnTo>
                        <a:pt x="4572" y="27431"/>
                      </a:lnTo>
                      <a:lnTo>
                        <a:pt x="9144" y="32003"/>
                      </a:lnTo>
                      <a:lnTo>
                        <a:pt x="28956" y="32003"/>
                      </a:lnTo>
                      <a:close/>
                    </a:path>
                  </a:pathLst>
                </a:custGeom>
                <a:solidFill>
                  <a:srgbClr val="000000"/>
                </a:solidFill>
              </p:spPr>
              <p:txBody>
                <a:bodyPr wrap="square" lIns="0" tIns="0" rIns="0" bIns="0" rtlCol="0">
                  <a:noAutofit/>
                </a:bodyPr>
                <a:lstStyle/>
                <a:p>
                  <a:endParaRPr sz="1631"/>
                </a:p>
              </p:txBody>
            </p:sp>
            <p:sp>
              <p:nvSpPr>
                <p:cNvPr id="1692" name="object 1734"/>
                <p:cNvSpPr/>
                <p:nvPr/>
              </p:nvSpPr>
              <p:spPr>
                <a:xfrm>
                  <a:off x="7740281" y="5495544"/>
                  <a:ext cx="28955" cy="26670"/>
                </a:xfrm>
                <a:prstGeom prst="rect">
                  <a:avLst/>
                </a:prstGeom>
                <a:blipFill>
                  <a:blip r:embed="rId53" cstate="print"/>
                  <a:stretch>
                    <a:fillRect/>
                  </a:stretch>
                </a:blipFill>
              </p:spPr>
              <p:txBody>
                <a:bodyPr wrap="square" lIns="0" tIns="0" rIns="0" bIns="0" rtlCol="0">
                  <a:noAutofit/>
                </a:bodyPr>
                <a:lstStyle/>
                <a:p>
                  <a:endParaRPr sz="1631"/>
                </a:p>
              </p:txBody>
            </p:sp>
            <p:sp>
              <p:nvSpPr>
                <p:cNvPr id="1693" name="object 1735"/>
                <p:cNvSpPr/>
                <p:nvPr/>
              </p:nvSpPr>
              <p:spPr>
                <a:xfrm>
                  <a:off x="7735709" y="5490209"/>
                  <a:ext cx="38100" cy="36576"/>
                </a:xfrm>
                <a:custGeom>
                  <a:avLst/>
                  <a:gdLst/>
                  <a:ahLst/>
                  <a:cxnLst/>
                  <a:rect l="l" t="t" r="r" b="b"/>
                  <a:pathLst>
                    <a:path w="38100" h="36575">
                      <a:moveTo>
                        <a:pt x="9144" y="5333"/>
                      </a:moveTo>
                      <a:lnTo>
                        <a:pt x="28956" y="5333"/>
                      </a:lnTo>
                      <a:lnTo>
                        <a:pt x="33528" y="9905"/>
                      </a:lnTo>
                      <a:lnTo>
                        <a:pt x="33528" y="27431"/>
                      </a:lnTo>
                      <a:lnTo>
                        <a:pt x="38100" y="36575"/>
                      </a:lnTo>
                      <a:lnTo>
                        <a:pt x="38100" y="0"/>
                      </a:lnTo>
                      <a:lnTo>
                        <a:pt x="9144" y="5333"/>
                      </a:lnTo>
                      <a:close/>
                    </a:path>
                    <a:path w="38100" h="36575">
                      <a:moveTo>
                        <a:pt x="0" y="36575"/>
                      </a:moveTo>
                      <a:lnTo>
                        <a:pt x="38100" y="36575"/>
                      </a:lnTo>
                      <a:lnTo>
                        <a:pt x="33528" y="27431"/>
                      </a:lnTo>
                      <a:lnTo>
                        <a:pt x="33528" y="9905"/>
                      </a:lnTo>
                      <a:lnTo>
                        <a:pt x="28956" y="5333"/>
                      </a:lnTo>
                      <a:lnTo>
                        <a:pt x="9144" y="5333"/>
                      </a:lnTo>
                      <a:lnTo>
                        <a:pt x="38100" y="0"/>
                      </a:lnTo>
                      <a:lnTo>
                        <a:pt x="0" y="0"/>
                      </a:lnTo>
                      <a:lnTo>
                        <a:pt x="0" y="36575"/>
                      </a:lnTo>
                      <a:lnTo>
                        <a:pt x="4572" y="9905"/>
                      </a:lnTo>
                      <a:lnTo>
                        <a:pt x="28956" y="9906"/>
                      </a:lnTo>
                      <a:lnTo>
                        <a:pt x="28956" y="32003"/>
                      </a:lnTo>
                      <a:lnTo>
                        <a:pt x="9144" y="32003"/>
                      </a:lnTo>
                      <a:lnTo>
                        <a:pt x="4572" y="27431"/>
                      </a:lnTo>
                      <a:lnTo>
                        <a:pt x="0" y="36575"/>
                      </a:lnTo>
                      <a:close/>
                    </a:path>
                    <a:path w="38100" h="36575">
                      <a:moveTo>
                        <a:pt x="28956" y="32003"/>
                      </a:moveTo>
                      <a:lnTo>
                        <a:pt x="28956" y="27432"/>
                      </a:lnTo>
                      <a:lnTo>
                        <a:pt x="9143" y="27432"/>
                      </a:lnTo>
                      <a:lnTo>
                        <a:pt x="9143" y="9906"/>
                      </a:lnTo>
                      <a:lnTo>
                        <a:pt x="4572" y="9905"/>
                      </a:lnTo>
                      <a:lnTo>
                        <a:pt x="0" y="36575"/>
                      </a:lnTo>
                      <a:lnTo>
                        <a:pt x="4572" y="27431"/>
                      </a:lnTo>
                      <a:lnTo>
                        <a:pt x="9144" y="32003"/>
                      </a:lnTo>
                      <a:lnTo>
                        <a:pt x="28956" y="32003"/>
                      </a:lnTo>
                      <a:close/>
                    </a:path>
                  </a:pathLst>
                </a:custGeom>
                <a:solidFill>
                  <a:srgbClr val="000000"/>
                </a:solidFill>
              </p:spPr>
              <p:txBody>
                <a:bodyPr wrap="square" lIns="0" tIns="0" rIns="0" bIns="0" rtlCol="0">
                  <a:noAutofit/>
                </a:bodyPr>
                <a:lstStyle/>
                <a:p>
                  <a:endParaRPr sz="1631"/>
                </a:p>
              </p:txBody>
            </p:sp>
            <p:sp>
              <p:nvSpPr>
                <p:cNvPr id="1694" name="object 1736"/>
                <p:cNvSpPr/>
                <p:nvPr/>
              </p:nvSpPr>
              <p:spPr>
                <a:xfrm>
                  <a:off x="7618349" y="5721858"/>
                  <a:ext cx="26670" cy="20574"/>
                </a:xfrm>
                <a:prstGeom prst="rect">
                  <a:avLst/>
                </a:prstGeom>
                <a:blipFill>
                  <a:blip r:embed="rId54" cstate="print"/>
                  <a:stretch>
                    <a:fillRect/>
                  </a:stretch>
                </a:blipFill>
              </p:spPr>
              <p:txBody>
                <a:bodyPr wrap="square" lIns="0" tIns="0" rIns="0" bIns="0" rtlCol="0">
                  <a:noAutofit/>
                </a:bodyPr>
                <a:lstStyle/>
                <a:p>
                  <a:endParaRPr sz="1631"/>
                </a:p>
              </p:txBody>
            </p:sp>
            <p:sp>
              <p:nvSpPr>
                <p:cNvPr id="1695" name="object 1737"/>
                <p:cNvSpPr/>
                <p:nvPr/>
              </p:nvSpPr>
              <p:spPr>
                <a:xfrm>
                  <a:off x="7615301" y="5718809"/>
                  <a:ext cx="32766" cy="26670"/>
                </a:xfrm>
                <a:custGeom>
                  <a:avLst/>
                  <a:gdLst/>
                  <a:ahLst/>
                  <a:cxnLst/>
                  <a:rect l="l" t="t" r="r" b="b"/>
                  <a:pathLst>
                    <a:path w="32766" h="26670">
                      <a:moveTo>
                        <a:pt x="4572" y="16764"/>
                      </a:moveTo>
                      <a:lnTo>
                        <a:pt x="9156" y="16764"/>
                      </a:lnTo>
                      <a:lnTo>
                        <a:pt x="9156" y="9906"/>
                      </a:lnTo>
                      <a:lnTo>
                        <a:pt x="4572" y="9906"/>
                      </a:lnTo>
                      <a:lnTo>
                        <a:pt x="0" y="26670"/>
                      </a:lnTo>
                      <a:lnTo>
                        <a:pt x="9156" y="22098"/>
                      </a:lnTo>
                      <a:lnTo>
                        <a:pt x="9156" y="16764"/>
                      </a:lnTo>
                      <a:lnTo>
                        <a:pt x="4572" y="16764"/>
                      </a:lnTo>
                      <a:close/>
                    </a:path>
                    <a:path w="32766" h="26670">
                      <a:moveTo>
                        <a:pt x="9156" y="22098"/>
                      </a:moveTo>
                      <a:lnTo>
                        <a:pt x="0" y="26670"/>
                      </a:lnTo>
                      <a:lnTo>
                        <a:pt x="23622" y="22098"/>
                      </a:lnTo>
                      <a:lnTo>
                        <a:pt x="23621" y="16763"/>
                      </a:lnTo>
                      <a:lnTo>
                        <a:pt x="9156" y="16764"/>
                      </a:lnTo>
                      <a:lnTo>
                        <a:pt x="9156" y="22098"/>
                      </a:lnTo>
                      <a:close/>
                    </a:path>
                    <a:path w="32766" h="26670">
                      <a:moveTo>
                        <a:pt x="9156" y="4572"/>
                      </a:moveTo>
                      <a:lnTo>
                        <a:pt x="23622" y="4572"/>
                      </a:lnTo>
                      <a:lnTo>
                        <a:pt x="28206" y="9906"/>
                      </a:lnTo>
                      <a:lnTo>
                        <a:pt x="28206" y="16764"/>
                      </a:lnTo>
                      <a:lnTo>
                        <a:pt x="32766" y="26670"/>
                      </a:lnTo>
                      <a:lnTo>
                        <a:pt x="32766" y="0"/>
                      </a:lnTo>
                      <a:lnTo>
                        <a:pt x="9156" y="4572"/>
                      </a:lnTo>
                      <a:close/>
                    </a:path>
                    <a:path w="32766" h="26670">
                      <a:moveTo>
                        <a:pt x="0" y="26670"/>
                      </a:moveTo>
                      <a:lnTo>
                        <a:pt x="32766" y="26670"/>
                      </a:lnTo>
                      <a:lnTo>
                        <a:pt x="28206" y="16764"/>
                      </a:lnTo>
                      <a:lnTo>
                        <a:pt x="28206" y="9906"/>
                      </a:lnTo>
                      <a:lnTo>
                        <a:pt x="23622" y="4572"/>
                      </a:lnTo>
                      <a:lnTo>
                        <a:pt x="9156" y="4572"/>
                      </a:lnTo>
                      <a:lnTo>
                        <a:pt x="32766" y="0"/>
                      </a:lnTo>
                      <a:lnTo>
                        <a:pt x="0" y="0"/>
                      </a:lnTo>
                      <a:lnTo>
                        <a:pt x="0" y="26670"/>
                      </a:lnTo>
                      <a:lnTo>
                        <a:pt x="4572" y="9906"/>
                      </a:lnTo>
                      <a:lnTo>
                        <a:pt x="23621" y="9905"/>
                      </a:lnTo>
                      <a:lnTo>
                        <a:pt x="23622" y="22098"/>
                      </a:lnTo>
                      <a:lnTo>
                        <a:pt x="0" y="26670"/>
                      </a:lnTo>
                      <a:close/>
                    </a:path>
                  </a:pathLst>
                </a:custGeom>
                <a:solidFill>
                  <a:srgbClr val="000000"/>
                </a:solidFill>
              </p:spPr>
              <p:txBody>
                <a:bodyPr wrap="square" lIns="0" tIns="0" rIns="0" bIns="0" rtlCol="0">
                  <a:noAutofit/>
                </a:bodyPr>
                <a:lstStyle/>
                <a:p>
                  <a:endParaRPr sz="1631"/>
                </a:p>
              </p:txBody>
            </p:sp>
            <p:sp>
              <p:nvSpPr>
                <p:cNvPr id="1696" name="object 1738"/>
                <p:cNvSpPr/>
                <p:nvPr/>
              </p:nvSpPr>
              <p:spPr>
                <a:xfrm>
                  <a:off x="7625219" y="5750052"/>
                  <a:ext cx="12953" cy="62483"/>
                </a:xfrm>
                <a:prstGeom prst="rect">
                  <a:avLst/>
                </a:prstGeom>
                <a:blipFill>
                  <a:blip r:embed="rId55" cstate="print"/>
                  <a:stretch>
                    <a:fillRect/>
                  </a:stretch>
                </a:blipFill>
              </p:spPr>
              <p:txBody>
                <a:bodyPr wrap="square" lIns="0" tIns="0" rIns="0" bIns="0" rtlCol="0">
                  <a:noAutofit/>
                </a:bodyPr>
                <a:lstStyle/>
                <a:p>
                  <a:endParaRPr sz="1631"/>
                </a:p>
              </p:txBody>
            </p:sp>
            <p:sp>
              <p:nvSpPr>
                <p:cNvPr id="1697" name="object 1739"/>
                <p:cNvSpPr/>
                <p:nvPr/>
              </p:nvSpPr>
              <p:spPr>
                <a:xfrm>
                  <a:off x="7622171" y="5746242"/>
                  <a:ext cx="19050" cy="70103"/>
                </a:xfrm>
                <a:custGeom>
                  <a:avLst/>
                  <a:gdLst/>
                  <a:ahLst/>
                  <a:cxnLst/>
                  <a:rect l="l" t="t" r="r" b="b"/>
                  <a:pathLst>
                    <a:path w="19050" h="70103">
                      <a:moveTo>
                        <a:pt x="9143" y="5333"/>
                      </a:moveTo>
                      <a:lnTo>
                        <a:pt x="9905" y="5333"/>
                      </a:lnTo>
                      <a:lnTo>
                        <a:pt x="14465" y="9905"/>
                      </a:lnTo>
                      <a:lnTo>
                        <a:pt x="14465" y="60197"/>
                      </a:lnTo>
                      <a:lnTo>
                        <a:pt x="19050" y="70103"/>
                      </a:lnTo>
                      <a:lnTo>
                        <a:pt x="19050" y="0"/>
                      </a:lnTo>
                      <a:lnTo>
                        <a:pt x="9143" y="5333"/>
                      </a:lnTo>
                      <a:close/>
                    </a:path>
                    <a:path w="19050" h="70103">
                      <a:moveTo>
                        <a:pt x="0" y="70103"/>
                      </a:moveTo>
                      <a:lnTo>
                        <a:pt x="19050" y="70103"/>
                      </a:lnTo>
                      <a:lnTo>
                        <a:pt x="14465" y="60197"/>
                      </a:lnTo>
                      <a:lnTo>
                        <a:pt x="14465" y="9905"/>
                      </a:lnTo>
                      <a:lnTo>
                        <a:pt x="9905" y="5333"/>
                      </a:lnTo>
                      <a:lnTo>
                        <a:pt x="9143" y="5333"/>
                      </a:lnTo>
                      <a:lnTo>
                        <a:pt x="19050" y="0"/>
                      </a:lnTo>
                      <a:lnTo>
                        <a:pt x="0" y="0"/>
                      </a:lnTo>
                      <a:lnTo>
                        <a:pt x="0" y="70103"/>
                      </a:lnTo>
                      <a:lnTo>
                        <a:pt x="4571" y="9905"/>
                      </a:lnTo>
                      <a:lnTo>
                        <a:pt x="9906" y="9906"/>
                      </a:lnTo>
                      <a:lnTo>
                        <a:pt x="9905" y="64769"/>
                      </a:lnTo>
                      <a:lnTo>
                        <a:pt x="9143" y="64769"/>
                      </a:lnTo>
                      <a:lnTo>
                        <a:pt x="4571" y="60197"/>
                      </a:lnTo>
                      <a:lnTo>
                        <a:pt x="0" y="70103"/>
                      </a:lnTo>
                      <a:close/>
                    </a:path>
                    <a:path w="19050" h="70103">
                      <a:moveTo>
                        <a:pt x="9905" y="64769"/>
                      </a:moveTo>
                      <a:lnTo>
                        <a:pt x="9906" y="60198"/>
                      </a:lnTo>
                      <a:lnTo>
                        <a:pt x="9143" y="60197"/>
                      </a:lnTo>
                      <a:lnTo>
                        <a:pt x="9143" y="9905"/>
                      </a:lnTo>
                      <a:lnTo>
                        <a:pt x="4571" y="9905"/>
                      </a:lnTo>
                      <a:lnTo>
                        <a:pt x="0" y="70103"/>
                      </a:lnTo>
                      <a:lnTo>
                        <a:pt x="4571" y="60197"/>
                      </a:lnTo>
                      <a:lnTo>
                        <a:pt x="9143" y="64769"/>
                      </a:lnTo>
                      <a:lnTo>
                        <a:pt x="9905" y="64769"/>
                      </a:lnTo>
                      <a:close/>
                    </a:path>
                  </a:pathLst>
                </a:custGeom>
                <a:solidFill>
                  <a:srgbClr val="000000"/>
                </a:solidFill>
              </p:spPr>
              <p:txBody>
                <a:bodyPr wrap="square" lIns="0" tIns="0" rIns="0" bIns="0" rtlCol="0">
                  <a:noAutofit/>
                </a:bodyPr>
                <a:lstStyle/>
                <a:p>
                  <a:endParaRPr sz="1631"/>
                </a:p>
              </p:txBody>
            </p:sp>
            <p:sp>
              <p:nvSpPr>
                <p:cNvPr id="1698" name="object 1740"/>
                <p:cNvSpPr/>
                <p:nvPr/>
              </p:nvSpPr>
              <p:spPr>
                <a:xfrm>
                  <a:off x="7620647" y="5768339"/>
                  <a:ext cx="22859" cy="19050"/>
                </a:xfrm>
                <a:prstGeom prst="rect">
                  <a:avLst/>
                </a:prstGeom>
                <a:blipFill>
                  <a:blip r:embed="rId56" cstate="print"/>
                  <a:stretch>
                    <a:fillRect/>
                  </a:stretch>
                </a:blipFill>
              </p:spPr>
              <p:txBody>
                <a:bodyPr wrap="square" lIns="0" tIns="0" rIns="0" bIns="0" rtlCol="0">
                  <a:noAutofit/>
                </a:bodyPr>
                <a:lstStyle/>
                <a:p>
                  <a:endParaRPr sz="1631"/>
                </a:p>
              </p:txBody>
            </p:sp>
            <p:sp>
              <p:nvSpPr>
                <p:cNvPr id="1699" name="object 1741"/>
                <p:cNvSpPr/>
                <p:nvPr/>
              </p:nvSpPr>
              <p:spPr>
                <a:xfrm>
                  <a:off x="7616063" y="5763768"/>
                  <a:ext cx="32003" cy="28955"/>
                </a:xfrm>
                <a:custGeom>
                  <a:avLst/>
                  <a:gdLst/>
                  <a:ahLst/>
                  <a:cxnLst/>
                  <a:rect l="l" t="t" r="r" b="b"/>
                  <a:pathLst>
                    <a:path w="32003" h="28955">
                      <a:moveTo>
                        <a:pt x="4584" y="19049"/>
                      </a:moveTo>
                      <a:lnTo>
                        <a:pt x="9918" y="19049"/>
                      </a:lnTo>
                      <a:lnTo>
                        <a:pt x="9918" y="9143"/>
                      </a:lnTo>
                      <a:lnTo>
                        <a:pt x="4584" y="9143"/>
                      </a:lnTo>
                      <a:lnTo>
                        <a:pt x="0" y="28955"/>
                      </a:lnTo>
                      <a:lnTo>
                        <a:pt x="9918" y="23621"/>
                      </a:lnTo>
                      <a:lnTo>
                        <a:pt x="9918" y="19049"/>
                      </a:lnTo>
                      <a:lnTo>
                        <a:pt x="4584" y="19049"/>
                      </a:lnTo>
                      <a:close/>
                    </a:path>
                    <a:path w="32003" h="28955">
                      <a:moveTo>
                        <a:pt x="9918" y="23621"/>
                      </a:moveTo>
                      <a:lnTo>
                        <a:pt x="0" y="28955"/>
                      </a:lnTo>
                      <a:lnTo>
                        <a:pt x="22859" y="23621"/>
                      </a:lnTo>
                      <a:lnTo>
                        <a:pt x="22860" y="19050"/>
                      </a:lnTo>
                      <a:lnTo>
                        <a:pt x="9918" y="19049"/>
                      </a:lnTo>
                      <a:lnTo>
                        <a:pt x="9918" y="23621"/>
                      </a:lnTo>
                      <a:close/>
                    </a:path>
                    <a:path w="32003" h="28955">
                      <a:moveTo>
                        <a:pt x="9918" y="4571"/>
                      </a:moveTo>
                      <a:lnTo>
                        <a:pt x="22859" y="4571"/>
                      </a:lnTo>
                      <a:lnTo>
                        <a:pt x="27444" y="9143"/>
                      </a:lnTo>
                      <a:lnTo>
                        <a:pt x="27444" y="19049"/>
                      </a:lnTo>
                      <a:lnTo>
                        <a:pt x="32003" y="28955"/>
                      </a:lnTo>
                      <a:lnTo>
                        <a:pt x="32003" y="0"/>
                      </a:lnTo>
                      <a:lnTo>
                        <a:pt x="9918" y="4571"/>
                      </a:lnTo>
                      <a:close/>
                    </a:path>
                    <a:path w="32003" h="28955">
                      <a:moveTo>
                        <a:pt x="0" y="28955"/>
                      </a:moveTo>
                      <a:lnTo>
                        <a:pt x="32003" y="28955"/>
                      </a:lnTo>
                      <a:lnTo>
                        <a:pt x="27444" y="19049"/>
                      </a:lnTo>
                      <a:lnTo>
                        <a:pt x="27444" y="9143"/>
                      </a:lnTo>
                      <a:lnTo>
                        <a:pt x="22859" y="4571"/>
                      </a:lnTo>
                      <a:lnTo>
                        <a:pt x="9918" y="4571"/>
                      </a:lnTo>
                      <a:lnTo>
                        <a:pt x="32003" y="0"/>
                      </a:lnTo>
                      <a:lnTo>
                        <a:pt x="0" y="0"/>
                      </a:lnTo>
                      <a:lnTo>
                        <a:pt x="0" y="28955"/>
                      </a:lnTo>
                      <a:lnTo>
                        <a:pt x="4584" y="9143"/>
                      </a:lnTo>
                      <a:lnTo>
                        <a:pt x="22860" y="9144"/>
                      </a:lnTo>
                      <a:lnTo>
                        <a:pt x="22859" y="23621"/>
                      </a:lnTo>
                      <a:lnTo>
                        <a:pt x="0" y="28955"/>
                      </a:lnTo>
                      <a:close/>
                    </a:path>
                  </a:pathLst>
                </a:custGeom>
                <a:solidFill>
                  <a:srgbClr val="000000"/>
                </a:solidFill>
              </p:spPr>
              <p:txBody>
                <a:bodyPr wrap="square" lIns="0" tIns="0" rIns="0" bIns="0" rtlCol="0">
                  <a:noAutofit/>
                </a:bodyPr>
                <a:lstStyle/>
                <a:p>
                  <a:endParaRPr sz="1631"/>
                </a:p>
              </p:txBody>
            </p:sp>
            <p:sp>
              <p:nvSpPr>
                <p:cNvPr id="1700" name="object 1742"/>
                <p:cNvSpPr/>
                <p:nvPr/>
              </p:nvSpPr>
              <p:spPr>
                <a:xfrm>
                  <a:off x="7743329" y="5721858"/>
                  <a:ext cx="26670" cy="20574"/>
                </a:xfrm>
                <a:prstGeom prst="rect">
                  <a:avLst/>
                </a:prstGeom>
                <a:blipFill>
                  <a:blip r:embed="rId57" cstate="print"/>
                  <a:stretch>
                    <a:fillRect/>
                  </a:stretch>
                </a:blipFill>
              </p:spPr>
              <p:txBody>
                <a:bodyPr wrap="square" lIns="0" tIns="0" rIns="0" bIns="0" rtlCol="0">
                  <a:noAutofit/>
                </a:bodyPr>
                <a:lstStyle/>
                <a:p>
                  <a:endParaRPr sz="1631"/>
                </a:p>
              </p:txBody>
            </p:sp>
            <p:sp>
              <p:nvSpPr>
                <p:cNvPr id="1701" name="object 1743"/>
                <p:cNvSpPr/>
                <p:nvPr/>
              </p:nvSpPr>
              <p:spPr>
                <a:xfrm>
                  <a:off x="7740281" y="5718809"/>
                  <a:ext cx="33527" cy="26670"/>
                </a:xfrm>
                <a:custGeom>
                  <a:avLst/>
                  <a:gdLst/>
                  <a:ahLst/>
                  <a:cxnLst/>
                  <a:rect l="l" t="t" r="r" b="b"/>
                  <a:pathLst>
                    <a:path w="33527" h="26670">
                      <a:moveTo>
                        <a:pt x="4572" y="16764"/>
                      </a:moveTo>
                      <a:lnTo>
                        <a:pt x="9131" y="16763"/>
                      </a:lnTo>
                      <a:lnTo>
                        <a:pt x="9131" y="9905"/>
                      </a:lnTo>
                      <a:lnTo>
                        <a:pt x="4572" y="9906"/>
                      </a:lnTo>
                      <a:lnTo>
                        <a:pt x="0" y="26670"/>
                      </a:lnTo>
                      <a:lnTo>
                        <a:pt x="9131" y="22098"/>
                      </a:lnTo>
                      <a:lnTo>
                        <a:pt x="9131" y="16763"/>
                      </a:lnTo>
                      <a:lnTo>
                        <a:pt x="4572" y="16764"/>
                      </a:lnTo>
                      <a:close/>
                    </a:path>
                    <a:path w="33527" h="26670">
                      <a:moveTo>
                        <a:pt x="9131" y="22098"/>
                      </a:moveTo>
                      <a:lnTo>
                        <a:pt x="0" y="26670"/>
                      </a:lnTo>
                      <a:lnTo>
                        <a:pt x="23622" y="22098"/>
                      </a:lnTo>
                      <a:lnTo>
                        <a:pt x="23622" y="16763"/>
                      </a:lnTo>
                      <a:lnTo>
                        <a:pt x="9131" y="16763"/>
                      </a:lnTo>
                      <a:lnTo>
                        <a:pt x="9131" y="22098"/>
                      </a:lnTo>
                      <a:close/>
                    </a:path>
                    <a:path w="33527" h="26670">
                      <a:moveTo>
                        <a:pt x="9131" y="4572"/>
                      </a:moveTo>
                      <a:lnTo>
                        <a:pt x="23622" y="4572"/>
                      </a:lnTo>
                      <a:lnTo>
                        <a:pt x="28181" y="9906"/>
                      </a:lnTo>
                      <a:lnTo>
                        <a:pt x="28181" y="16764"/>
                      </a:lnTo>
                      <a:lnTo>
                        <a:pt x="33527" y="26670"/>
                      </a:lnTo>
                      <a:lnTo>
                        <a:pt x="33527" y="0"/>
                      </a:lnTo>
                      <a:lnTo>
                        <a:pt x="9131" y="4572"/>
                      </a:lnTo>
                      <a:close/>
                    </a:path>
                    <a:path w="33527" h="26670">
                      <a:moveTo>
                        <a:pt x="0" y="26670"/>
                      </a:moveTo>
                      <a:lnTo>
                        <a:pt x="33527" y="26670"/>
                      </a:lnTo>
                      <a:lnTo>
                        <a:pt x="28181" y="16764"/>
                      </a:lnTo>
                      <a:lnTo>
                        <a:pt x="28181" y="9906"/>
                      </a:lnTo>
                      <a:lnTo>
                        <a:pt x="23622" y="4572"/>
                      </a:lnTo>
                      <a:lnTo>
                        <a:pt x="9131" y="4572"/>
                      </a:lnTo>
                      <a:lnTo>
                        <a:pt x="33527" y="0"/>
                      </a:lnTo>
                      <a:lnTo>
                        <a:pt x="0" y="0"/>
                      </a:lnTo>
                      <a:lnTo>
                        <a:pt x="0" y="26670"/>
                      </a:lnTo>
                      <a:lnTo>
                        <a:pt x="4572" y="9906"/>
                      </a:lnTo>
                      <a:lnTo>
                        <a:pt x="23622" y="9905"/>
                      </a:lnTo>
                      <a:lnTo>
                        <a:pt x="23622" y="22098"/>
                      </a:lnTo>
                      <a:lnTo>
                        <a:pt x="0" y="26670"/>
                      </a:lnTo>
                      <a:close/>
                    </a:path>
                  </a:pathLst>
                </a:custGeom>
                <a:solidFill>
                  <a:srgbClr val="000000"/>
                </a:solidFill>
              </p:spPr>
              <p:txBody>
                <a:bodyPr wrap="square" lIns="0" tIns="0" rIns="0" bIns="0" rtlCol="0">
                  <a:noAutofit/>
                </a:bodyPr>
                <a:lstStyle/>
                <a:p>
                  <a:endParaRPr sz="1631"/>
                </a:p>
              </p:txBody>
            </p:sp>
            <p:sp>
              <p:nvSpPr>
                <p:cNvPr id="1702" name="object 1744"/>
                <p:cNvSpPr/>
                <p:nvPr/>
              </p:nvSpPr>
              <p:spPr>
                <a:xfrm>
                  <a:off x="7750175" y="5750052"/>
                  <a:ext cx="12953" cy="62483"/>
                </a:xfrm>
                <a:prstGeom prst="rect">
                  <a:avLst/>
                </a:prstGeom>
                <a:blipFill>
                  <a:blip r:embed="rId58" cstate="print"/>
                  <a:stretch>
                    <a:fillRect/>
                  </a:stretch>
                </a:blipFill>
              </p:spPr>
              <p:txBody>
                <a:bodyPr wrap="square" lIns="0" tIns="0" rIns="0" bIns="0" rtlCol="0">
                  <a:noAutofit/>
                </a:bodyPr>
                <a:lstStyle/>
                <a:p>
                  <a:endParaRPr sz="1631"/>
                </a:p>
              </p:txBody>
            </p:sp>
            <p:sp>
              <p:nvSpPr>
                <p:cNvPr id="1703" name="object 1745"/>
                <p:cNvSpPr/>
                <p:nvPr/>
              </p:nvSpPr>
              <p:spPr>
                <a:xfrm>
                  <a:off x="7747127" y="5746242"/>
                  <a:ext cx="19811" cy="70103"/>
                </a:xfrm>
                <a:custGeom>
                  <a:avLst/>
                  <a:gdLst/>
                  <a:ahLst/>
                  <a:cxnLst/>
                  <a:rect l="l" t="t" r="r" b="b"/>
                  <a:pathLst>
                    <a:path w="19811" h="70103">
                      <a:moveTo>
                        <a:pt x="9144" y="5333"/>
                      </a:moveTo>
                      <a:lnTo>
                        <a:pt x="9918" y="5333"/>
                      </a:lnTo>
                      <a:lnTo>
                        <a:pt x="14490" y="9905"/>
                      </a:lnTo>
                      <a:lnTo>
                        <a:pt x="14490" y="60197"/>
                      </a:lnTo>
                      <a:lnTo>
                        <a:pt x="19811" y="70103"/>
                      </a:lnTo>
                      <a:lnTo>
                        <a:pt x="19811" y="0"/>
                      </a:lnTo>
                      <a:lnTo>
                        <a:pt x="9144" y="5333"/>
                      </a:lnTo>
                      <a:close/>
                    </a:path>
                    <a:path w="19811" h="70103">
                      <a:moveTo>
                        <a:pt x="0" y="70103"/>
                      </a:moveTo>
                      <a:lnTo>
                        <a:pt x="19811" y="70103"/>
                      </a:lnTo>
                      <a:lnTo>
                        <a:pt x="14490" y="60197"/>
                      </a:lnTo>
                      <a:lnTo>
                        <a:pt x="14490" y="9905"/>
                      </a:lnTo>
                      <a:lnTo>
                        <a:pt x="9918" y="5333"/>
                      </a:lnTo>
                      <a:lnTo>
                        <a:pt x="9144" y="5333"/>
                      </a:lnTo>
                      <a:lnTo>
                        <a:pt x="19811" y="0"/>
                      </a:lnTo>
                      <a:lnTo>
                        <a:pt x="0" y="0"/>
                      </a:lnTo>
                      <a:lnTo>
                        <a:pt x="0" y="70103"/>
                      </a:lnTo>
                      <a:lnTo>
                        <a:pt x="4572" y="9905"/>
                      </a:lnTo>
                      <a:lnTo>
                        <a:pt x="9918" y="9906"/>
                      </a:lnTo>
                      <a:lnTo>
                        <a:pt x="9918" y="64769"/>
                      </a:lnTo>
                      <a:lnTo>
                        <a:pt x="9144" y="64769"/>
                      </a:lnTo>
                      <a:lnTo>
                        <a:pt x="4572" y="60197"/>
                      </a:lnTo>
                      <a:lnTo>
                        <a:pt x="0" y="70103"/>
                      </a:lnTo>
                      <a:close/>
                    </a:path>
                    <a:path w="19811" h="70103">
                      <a:moveTo>
                        <a:pt x="9918" y="64769"/>
                      </a:moveTo>
                      <a:lnTo>
                        <a:pt x="9918" y="60198"/>
                      </a:lnTo>
                      <a:lnTo>
                        <a:pt x="9144" y="60198"/>
                      </a:lnTo>
                      <a:lnTo>
                        <a:pt x="9144" y="9906"/>
                      </a:lnTo>
                      <a:lnTo>
                        <a:pt x="4572" y="9905"/>
                      </a:lnTo>
                      <a:lnTo>
                        <a:pt x="0" y="70103"/>
                      </a:lnTo>
                      <a:lnTo>
                        <a:pt x="4572" y="60197"/>
                      </a:lnTo>
                      <a:lnTo>
                        <a:pt x="9144" y="64769"/>
                      </a:lnTo>
                      <a:lnTo>
                        <a:pt x="9918" y="64769"/>
                      </a:lnTo>
                      <a:close/>
                    </a:path>
                  </a:pathLst>
                </a:custGeom>
                <a:solidFill>
                  <a:srgbClr val="000000"/>
                </a:solidFill>
              </p:spPr>
              <p:txBody>
                <a:bodyPr wrap="square" lIns="0" tIns="0" rIns="0" bIns="0" rtlCol="0">
                  <a:noAutofit/>
                </a:bodyPr>
                <a:lstStyle/>
                <a:p>
                  <a:endParaRPr sz="1631"/>
                </a:p>
              </p:txBody>
            </p:sp>
            <p:sp>
              <p:nvSpPr>
                <p:cNvPr id="1704" name="object 1746"/>
                <p:cNvSpPr/>
                <p:nvPr/>
              </p:nvSpPr>
              <p:spPr>
                <a:xfrm>
                  <a:off x="7745615" y="5768339"/>
                  <a:ext cx="22859" cy="19050"/>
                </a:xfrm>
                <a:prstGeom prst="rect">
                  <a:avLst/>
                </a:prstGeom>
                <a:blipFill>
                  <a:blip r:embed="rId56" cstate="print"/>
                  <a:stretch>
                    <a:fillRect/>
                  </a:stretch>
                </a:blipFill>
              </p:spPr>
              <p:txBody>
                <a:bodyPr wrap="square" lIns="0" tIns="0" rIns="0" bIns="0" rtlCol="0">
                  <a:noAutofit/>
                </a:bodyPr>
                <a:lstStyle/>
                <a:p>
                  <a:endParaRPr sz="1631"/>
                </a:p>
              </p:txBody>
            </p:sp>
            <p:sp>
              <p:nvSpPr>
                <p:cNvPr id="1705" name="object 1747"/>
                <p:cNvSpPr/>
                <p:nvPr/>
              </p:nvSpPr>
              <p:spPr>
                <a:xfrm>
                  <a:off x="7741043" y="5763768"/>
                  <a:ext cx="32766" cy="28955"/>
                </a:xfrm>
                <a:custGeom>
                  <a:avLst/>
                  <a:gdLst/>
                  <a:ahLst/>
                  <a:cxnLst/>
                  <a:rect l="l" t="t" r="r" b="b"/>
                  <a:pathLst>
                    <a:path w="32766" h="28955">
                      <a:moveTo>
                        <a:pt x="4572" y="19049"/>
                      </a:moveTo>
                      <a:lnTo>
                        <a:pt x="9893" y="19049"/>
                      </a:lnTo>
                      <a:lnTo>
                        <a:pt x="9893" y="9143"/>
                      </a:lnTo>
                      <a:lnTo>
                        <a:pt x="4572" y="9143"/>
                      </a:lnTo>
                      <a:lnTo>
                        <a:pt x="0" y="28955"/>
                      </a:lnTo>
                      <a:lnTo>
                        <a:pt x="9893" y="23621"/>
                      </a:lnTo>
                      <a:lnTo>
                        <a:pt x="9893" y="19049"/>
                      </a:lnTo>
                      <a:lnTo>
                        <a:pt x="4572" y="19049"/>
                      </a:lnTo>
                      <a:close/>
                    </a:path>
                    <a:path w="32766" h="28955">
                      <a:moveTo>
                        <a:pt x="9893" y="23621"/>
                      </a:moveTo>
                      <a:lnTo>
                        <a:pt x="0" y="28955"/>
                      </a:lnTo>
                      <a:lnTo>
                        <a:pt x="22860" y="23621"/>
                      </a:lnTo>
                      <a:lnTo>
                        <a:pt x="22859" y="19049"/>
                      </a:lnTo>
                      <a:lnTo>
                        <a:pt x="9893" y="19049"/>
                      </a:lnTo>
                      <a:lnTo>
                        <a:pt x="9893" y="23621"/>
                      </a:lnTo>
                      <a:close/>
                    </a:path>
                    <a:path w="32766" h="28955">
                      <a:moveTo>
                        <a:pt x="9893" y="4571"/>
                      </a:moveTo>
                      <a:lnTo>
                        <a:pt x="22860" y="4571"/>
                      </a:lnTo>
                      <a:lnTo>
                        <a:pt x="27419" y="9143"/>
                      </a:lnTo>
                      <a:lnTo>
                        <a:pt x="27419" y="19049"/>
                      </a:lnTo>
                      <a:lnTo>
                        <a:pt x="32766" y="28955"/>
                      </a:lnTo>
                      <a:lnTo>
                        <a:pt x="32766" y="0"/>
                      </a:lnTo>
                      <a:lnTo>
                        <a:pt x="9893" y="4571"/>
                      </a:lnTo>
                      <a:close/>
                    </a:path>
                    <a:path w="32766" h="28955">
                      <a:moveTo>
                        <a:pt x="0" y="28955"/>
                      </a:moveTo>
                      <a:lnTo>
                        <a:pt x="32766" y="28955"/>
                      </a:lnTo>
                      <a:lnTo>
                        <a:pt x="27419" y="19049"/>
                      </a:lnTo>
                      <a:lnTo>
                        <a:pt x="27419" y="9143"/>
                      </a:lnTo>
                      <a:lnTo>
                        <a:pt x="22860" y="4571"/>
                      </a:lnTo>
                      <a:lnTo>
                        <a:pt x="9893" y="4571"/>
                      </a:lnTo>
                      <a:lnTo>
                        <a:pt x="32766" y="0"/>
                      </a:lnTo>
                      <a:lnTo>
                        <a:pt x="0" y="0"/>
                      </a:lnTo>
                      <a:lnTo>
                        <a:pt x="0" y="28955"/>
                      </a:lnTo>
                      <a:lnTo>
                        <a:pt x="4572" y="9143"/>
                      </a:lnTo>
                      <a:lnTo>
                        <a:pt x="22859" y="9143"/>
                      </a:lnTo>
                      <a:lnTo>
                        <a:pt x="22860" y="23621"/>
                      </a:lnTo>
                      <a:lnTo>
                        <a:pt x="0" y="28955"/>
                      </a:lnTo>
                      <a:close/>
                    </a:path>
                  </a:pathLst>
                </a:custGeom>
                <a:solidFill>
                  <a:srgbClr val="000000"/>
                </a:solidFill>
              </p:spPr>
              <p:txBody>
                <a:bodyPr wrap="square" lIns="0" tIns="0" rIns="0" bIns="0" rtlCol="0">
                  <a:noAutofit/>
                </a:bodyPr>
                <a:lstStyle/>
                <a:p>
                  <a:endParaRPr sz="1631"/>
                </a:p>
              </p:txBody>
            </p:sp>
            <p:sp>
              <p:nvSpPr>
                <p:cNvPr id="1706" name="object 1748"/>
                <p:cNvSpPr/>
                <p:nvPr/>
              </p:nvSpPr>
              <p:spPr>
                <a:xfrm>
                  <a:off x="7744091" y="5739383"/>
                  <a:ext cx="25146" cy="13716"/>
                </a:xfrm>
                <a:prstGeom prst="rect">
                  <a:avLst/>
                </a:prstGeom>
                <a:blipFill>
                  <a:blip r:embed="rId59" cstate="print"/>
                  <a:stretch>
                    <a:fillRect/>
                  </a:stretch>
                </a:blipFill>
              </p:spPr>
              <p:txBody>
                <a:bodyPr wrap="square" lIns="0" tIns="0" rIns="0" bIns="0" rtlCol="0">
                  <a:noAutofit/>
                </a:bodyPr>
                <a:lstStyle/>
                <a:p>
                  <a:endParaRPr sz="1631"/>
                </a:p>
              </p:txBody>
            </p:sp>
            <p:sp>
              <p:nvSpPr>
                <p:cNvPr id="1707" name="object 1749"/>
                <p:cNvSpPr/>
                <p:nvPr/>
              </p:nvSpPr>
              <p:spPr>
                <a:xfrm>
                  <a:off x="7734947" y="5735573"/>
                  <a:ext cx="44196" cy="21336"/>
                </a:xfrm>
                <a:custGeom>
                  <a:avLst/>
                  <a:gdLst/>
                  <a:ahLst/>
                  <a:cxnLst/>
                  <a:rect l="l" t="t" r="r" b="b"/>
                  <a:pathLst>
                    <a:path w="44196" h="21336">
                      <a:moveTo>
                        <a:pt x="19811" y="11430"/>
                      </a:moveTo>
                      <a:lnTo>
                        <a:pt x="21764" y="11429"/>
                      </a:lnTo>
                      <a:lnTo>
                        <a:pt x="19907" y="9143"/>
                      </a:lnTo>
                      <a:lnTo>
                        <a:pt x="9905" y="9144"/>
                      </a:lnTo>
                      <a:lnTo>
                        <a:pt x="17525" y="21336"/>
                      </a:lnTo>
                      <a:lnTo>
                        <a:pt x="20573" y="13716"/>
                      </a:lnTo>
                      <a:lnTo>
                        <a:pt x="21519" y="12454"/>
                      </a:lnTo>
                      <a:lnTo>
                        <a:pt x="22037" y="11765"/>
                      </a:lnTo>
                      <a:lnTo>
                        <a:pt x="22288" y="11429"/>
                      </a:lnTo>
                      <a:lnTo>
                        <a:pt x="19811" y="11430"/>
                      </a:lnTo>
                      <a:close/>
                    </a:path>
                    <a:path w="44196" h="21336">
                      <a:moveTo>
                        <a:pt x="13715" y="1524"/>
                      </a:moveTo>
                      <a:lnTo>
                        <a:pt x="29717" y="1524"/>
                      </a:lnTo>
                      <a:lnTo>
                        <a:pt x="33527" y="9144"/>
                      </a:lnTo>
                      <a:lnTo>
                        <a:pt x="23621" y="11430"/>
                      </a:lnTo>
                      <a:lnTo>
                        <a:pt x="22467" y="12295"/>
                      </a:lnTo>
                      <a:lnTo>
                        <a:pt x="21928" y="12699"/>
                      </a:lnTo>
                      <a:lnTo>
                        <a:pt x="23621" y="13716"/>
                      </a:lnTo>
                      <a:lnTo>
                        <a:pt x="25907" y="21336"/>
                      </a:lnTo>
                      <a:lnTo>
                        <a:pt x="44195" y="0"/>
                      </a:lnTo>
                      <a:lnTo>
                        <a:pt x="13715" y="1524"/>
                      </a:lnTo>
                      <a:close/>
                    </a:path>
                    <a:path w="44196" h="21336">
                      <a:moveTo>
                        <a:pt x="17525" y="21336"/>
                      </a:moveTo>
                      <a:lnTo>
                        <a:pt x="25907" y="21336"/>
                      </a:lnTo>
                      <a:lnTo>
                        <a:pt x="23621" y="13716"/>
                      </a:lnTo>
                      <a:lnTo>
                        <a:pt x="21928" y="12699"/>
                      </a:lnTo>
                      <a:lnTo>
                        <a:pt x="22467" y="12295"/>
                      </a:lnTo>
                      <a:lnTo>
                        <a:pt x="23621" y="11430"/>
                      </a:lnTo>
                      <a:lnTo>
                        <a:pt x="33527" y="9144"/>
                      </a:lnTo>
                      <a:lnTo>
                        <a:pt x="29717" y="1524"/>
                      </a:lnTo>
                      <a:lnTo>
                        <a:pt x="13715" y="1524"/>
                      </a:lnTo>
                      <a:lnTo>
                        <a:pt x="44195" y="0"/>
                      </a:lnTo>
                      <a:lnTo>
                        <a:pt x="0" y="0"/>
                      </a:lnTo>
                      <a:lnTo>
                        <a:pt x="17525" y="21336"/>
                      </a:lnTo>
                      <a:lnTo>
                        <a:pt x="9905" y="9144"/>
                      </a:lnTo>
                      <a:lnTo>
                        <a:pt x="24003" y="9143"/>
                      </a:lnTo>
                      <a:lnTo>
                        <a:pt x="22288" y="11429"/>
                      </a:lnTo>
                      <a:lnTo>
                        <a:pt x="22037" y="11765"/>
                      </a:lnTo>
                      <a:lnTo>
                        <a:pt x="21519" y="12454"/>
                      </a:lnTo>
                      <a:lnTo>
                        <a:pt x="20573" y="13716"/>
                      </a:lnTo>
                      <a:lnTo>
                        <a:pt x="17525" y="21336"/>
                      </a:lnTo>
                      <a:close/>
                    </a:path>
                  </a:pathLst>
                </a:custGeom>
                <a:solidFill>
                  <a:srgbClr val="000000"/>
                </a:solidFill>
              </p:spPr>
              <p:txBody>
                <a:bodyPr wrap="square" lIns="0" tIns="0" rIns="0" bIns="0" rtlCol="0">
                  <a:noAutofit/>
                </a:bodyPr>
                <a:lstStyle/>
                <a:p>
                  <a:endParaRPr sz="1631"/>
                </a:p>
              </p:txBody>
            </p:sp>
            <p:sp>
              <p:nvSpPr>
                <p:cNvPr id="1708" name="object 1750"/>
                <p:cNvSpPr/>
                <p:nvPr/>
              </p:nvSpPr>
              <p:spPr>
                <a:xfrm>
                  <a:off x="7619110" y="5739383"/>
                  <a:ext cx="25146" cy="13716"/>
                </a:xfrm>
                <a:prstGeom prst="rect">
                  <a:avLst/>
                </a:prstGeom>
                <a:blipFill>
                  <a:blip r:embed="rId60" cstate="print"/>
                  <a:stretch>
                    <a:fillRect/>
                  </a:stretch>
                </a:blipFill>
              </p:spPr>
              <p:txBody>
                <a:bodyPr wrap="square" lIns="0" tIns="0" rIns="0" bIns="0" rtlCol="0">
                  <a:noAutofit/>
                </a:bodyPr>
                <a:lstStyle/>
                <a:p>
                  <a:endParaRPr sz="1631"/>
                </a:p>
              </p:txBody>
            </p:sp>
            <p:sp>
              <p:nvSpPr>
                <p:cNvPr id="1709" name="object 1751"/>
                <p:cNvSpPr/>
                <p:nvPr/>
              </p:nvSpPr>
              <p:spPr>
                <a:xfrm>
                  <a:off x="7609967" y="5735573"/>
                  <a:ext cx="43434" cy="21336"/>
                </a:xfrm>
                <a:custGeom>
                  <a:avLst/>
                  <a:gdLst/>
                  <a:ahLst/>
                  <a:cxnLst/>
                  <a:rect l="l" t="t" r="r" b="b"/>
                  <a:pathLst>
                    <a:path w="43433" h="21336">
                      <a:moveTo>
                        <a:pt x="19811" y="11430"/>
                      </a:moveTo>
                      <a:lnTo>
                        <a:pt x="21716" y="11371"/>
                      </a:lnTo>
                      <a:lnTo>
                        <a:pt x="19907" y="9143"/>
                      </a:lnTo>
                      <a:lnTo>
                        <a:pt x="9905" y="9144"/>
                      </a:lnTo>
                      <a:lnTo>
                        <a:pt x="17525" y="21336"/>
                      </a:lnTo>
                      <a:lnTo>
                        <a:pt x="19811" y="13716"/>
                      </a:lnTo>
                      <a:lnTo>
                        <a:pt x="21060" y="12179"/>
                      </a:lnTo>
                      <a:lnTo>
                        <a:pt x="21669" y="11429"/>
                      </a:lnTo>
                      <a:lnTo>
                        <a:pt x="19811" y="11430"/>
                      </a:lnTo>
                      <a:close/>
                    </a:path>
                    <a:path w="43433" h="21336">
                      <a:moveTo>
                        <a:pt x="13715" y="1524"/>
                      </a:moveTo>
                      <a:lnTo>
                        <a:pt x="29717" y="1524"/>
                      </a:lnTo>
                      <a:lnTo>
                        <a:pt x="33527" y="9144"/>
                      </a:lnTo>
                      <a:lnTo>
                        <a:pt x="23621" y="11430"/>
                      </a:lnTo>
                      <a:lnTo>
                        <a:pt x="22373" y="12179"/>
                      </a:lnTo>
                      <a:lnTo>
                        <a:pt x="21716" y="12572"/>
                      </a:lnTo>
                      <a:lnTo>
                        <a:pt x="23621" y="13716"/>
                      </a:lnTo>
                      <a:lnTo>
                        <a:pt x="25907" y="21336"/>
                      </a:lnTo>
                      <a:lnTo>
                        <a:pt x="43433" y="0"/>
                      </a:lnTo>
                      <a:lnTo>
                        <a:pt x="13715" y="1524"/>
                      </a:lnTo>
                      <a:close/>
                    </a:path>
                    <a:path w="43433" h="21336">
                      <a:moveTo>
                        <a:pt x="17525" y="21336"/>
                      </a:moveTo>
                      <a:lnTo>
                        <a:pt x="25907" y="21336"/>
                      </a:lnTo>
                      <a:lnTo>
                        <a:pt x="23621" y="13716"/>
                      </a:lnTo>
                      <a:lnTo>
                        <a:pt x="21716" y="12572"/>
                      </a:lnTo>
                      <a:lnTo>
                        <a:pt x="22373" y="12179"/>
                      </a:lnTo>
                      <a:lnTo>
                        <a:pt x="23621" y="11430"/>
                      </a:lnTo>
                      <a:lnTo>
                        <a:pt x="33527" y="9144"/>
                      </a:lnTo>
                      <a:lnTo>
                        <a:pt x="29717" y="1524"/>
                      </a:lnTo>
                      <a:lnTo>
                        <a:pt x="13715" y="1524"/>
                      </a:lnTo>
                      <a:lnTo>
                        <a:pt x="43433" y="0"/>
                      </a:lnTo>
                      <a:lnTo>
                        <a:pt x="0" y="0"/>
                      </a:lnTo>
                      <a:lnTo>
                        <a:pt x="17525" y="21336"/>
                      </a:lnTo>
                      <a:lnTo>
                        <a:pt x="9905" y="9144"/>
                      </a:lnTo>
                      <a:lnTo>
                        <a:pt x="23526" y="9143"/>
                      </a:lnTo>
                      <a:lnTo>
                        <a:pt x="21716" y="11371"/>
                      </a:lnTo>
                      <a:lnTo>
                        <a:pt x="21060" y="12179"/>
                      </a:lnTo>
                      <a:lnTo>
                        <a:pt x="19811" y="13716"/>
                      </a:lnTo>
                      <a:lnTo>
                        <a:pt x="17525" y="21336"/>
                      </a:lnTo>
                      <a:close/>
                    </a:path>
                  </a:pathLst>
                </a:custGeom>
                <a:solidFill>
                  <a:srgbClr val="000000"/>
                </a:solidFill>
              </p:spPr>
              <p:txBody>
                <a:bodyPr wrap="square" lIns="0" tIns="0" rIns="0" bIns="0" rtlCol="0">
                  <a:noAutofit/>
                </a:bodyPr>
                <a:lstStyle/>
                <a:p>
                  <a:endParaRPr sz="1631"/>
                </a:p>
              </p:txBody>
            </p:sp>
            <p:sp>
              <p:nvSpPr>
                <p:cNvPr id="1710" name="object 1752"/>
                <p:cNvSpPr/>
                <p:nvPr/>
              </p:nvSpPr>
              <p:spPr>
                <a:xfrm>
                  <a:off x="7162673" y="5702045"/>
                  <a:ext cx="239268" cy="21336"/>
                </a:xfrm>
                <a:prstGeom prst="rect">
                  <a:avLst/>
                </a:prstGeom>
                <a:blipFill>
                  <a:blip r:embed="rId61" cstate="print"/>
                  <a:stretch>
                    <a:fillRect/>
                  </a:stretch>
                </a:blipFill>
              </p:spPr>
              <p:txBody>
                <a:bodyPr wrap="square" lIns="0" tIns="0" rIns="0" bIns="0" rtlCol="0">
                  <a:noAutofit/>
                </a:bodyPr>
                <a:lstStyle/>
                <a:p>
                  <a:endParaRPr sz="1631"/>
                </a:p>
              </p:txBody>
            </p:sp>
            <p:sp>
              <p:nvSpPr>
                <p:cNvPr id="1711" name="object 1753"/>
                <p:cNvSpPr/>
                <p:nvPr/>
              </p:nvSpPr>
              <p:spPr>
                <a:xfrm>
                  <a:off x="7159637" y="5698997"/>
                  <a:ext cx="245364" cy="27432"/>
                </a:xfrm>
                <a:custGeom>
                  <a:avLst/>
                  <a:gdLst/>
                  <a:ahLst/>
                  <a:cxnLst/>
                  <a:rect l="l" t="t" r="r" b="b"/>
                  <a:pathLst>
                    <a:path w="245364" h="27432">
                      <a:moveTo>
                        <a:pt x="4572" y="9906"/>
                      </a:moveTo>
                      <a:lnTo>
                        <a:pt x="9143" y="9906"/>
                      </a:lnTo>
                      <a:lnTo>
                        <a:pt x="236220" y="4572"/>
                      </a:lnTo>
                      <a:lnTo>
                        <a:pt x="240792" y="9906"/>
                      </a:lnTo>
                      <a:lnTo>
                        <a:pt x="240792" y="18288"/>
                      </a:lnTo>
                      <a:lnTo>
                        <a:pt x="9143" y="18287"/>
                      </a:lnTo>
                      <a:lnTo>
                        <a:pt x="9143" y="9906"/>
                      </a:lnTo>
                      <a:lnTo>
                        <a:pt x="4572" y="9906"/>
                      </a:lnTo>
                      <a:lnTo>
                        <a:pt x="9144" y="4572"/>
                      </a:lnTo>
                      <a:lnTo>
                        <a:pt x="245364" y="4572"/>
                      </a:lnTo>
                      <a:lnTo>
                        <a:pt x="245364" y="2286"/>
                      </a:lnTo>
                      <a:lnTo>
                        <a:pt x="240792" y="0"/>
                      </a:lnTo>
                      <a:lnTo>
                        <a:pt x="2286" y="0"/>
                      </a:lnTo>
                      <a:lnTo>
                        <a:pt x="0" y="4572"/>
                      </a:lnTo>
                      <a:lnTo>
                        <a:pt x="0" y="22860"/>
                      </a:lnTo>
                      <a:lnTo>
                        <a:pt x="4572" y="18288"/>
                      </a:lnTo>
                      <a:lnTo>
                        <a:pt x="9144" y="22860"/>
                      </a:lnTo>
                      <a:lnTo>
                        <a:pt x="245364" y="22860"/>
                      </a:lnTo>
                      <a:lnTo>
                        <a:pt x="245364" y="4572"/>
                      </a:lnTo>
                      <a:lnTo>
                        <a:pt x="9144" y="4572"/>
                      </a:lnTo>
                      <a:lnTo>
                        <a:pt x="4572" y="9906"/>
                      </a:lnTo>
                      <a:close/>
                    </a:path>
                    <a:path w="245364" h="27432">
                      <a:moveTo>
                        <a:pt x="236219" y="9906"/>
                      </a:moveTo>
                      <a:lnTo>
                        <a:pt x="236220" y="18287"/>
                      </a:lnTo>
                      <a:lnTo>
                        <a:pt x="240792" y="18288"/>
                      </a:lnTo>
                      <a:lnTo>
                        <a:pt x="240792" y="9906"/>
                      </a:lnTo>
                      <a:lnTo>
                        <a:pt x="236220" y="4572"/>
                      </a:lnTo>
                      <a:lnTo>
                        <a:pt x="9143" y="9906"/>
                      </a:lnTo>
                      <a:lnTo>
                        <a:pt x="236219" y="9906"/>
                      </a:lnTo>
                      <a:close/>
                    </a:path>
                    <a:path w="245364" h="27432">
                      <a:moveTo>
                        <a:pt x="243078" y="27432"/>
                      </a:moveTo>
                      <a:lnTo>
                        <a:pt x="245364" y="22860"/>
                      </a:lnTo>
                      <a:lnTo>
                        <a:pt x="9144" y="22860"/>
                      </a:lnTo>
                      <a:lnTo>
                        <a:pt x="4572" y="18288"/>
                      </a:lnTo>
                      <a:lnTo>
                        <a:pt x="0" y="22860"/>
                      </a:lnTo>
                      <a:lnTo>
                        <a:pt x="0" y="25146"/>
                      </a:lnTo>
                      <a:lnTo>
                        <a:pt x="4572" y="27432"/>
                      </a:lnTo>
                      <a:lnTo>
                        <a:pt x="243078" y="27432"/>
                      </a:lnTo>
                      <a:close/>
                    </a:path>
                  </a:pathLst>
                </a:custGeom>
                <a:solidFill>
                  <a:srgbClr val="000000"/>
                </a:solidFill>
              </p:spPr>
              <p:txBody>
                <a:bodyPr wrap="square" lIns="0" tIns="0" rIns="0" bIns="0" rtlCol="0">
                  <a:noAutofit/>
                </a:bodyPr>
                <a:lstStyle/>
                <a:p>
                  <a:endParaRPr sz="1631"/>
                </a:p>
              </p:txBody>
            </p:sp>
            <p:sp>
              <p:nvSpPr>
                <p:cNvPr id="1712" name="object 1754"/>
                <p:cNvSpPr/>
                <p:nvPr/>
              </p:nvSpPr>
              <p:spPr>
                <a:xfrm>
                  <a:off x="7168019" y="5567171"/>
                  <a:ext cx="67818" cy="73913"/>
                </a:xfrm>
                <a:prstGeom prst="rect">
                  <a:avLst/>
                </a:prstGeom>
                <a:blipFill>
                  <a:blip r:embed="rId62" cstate="print"/>
                  <a:stretch>
                    <a:fillRect/>
                  </a:stretch>
                </a:blipFill>
              </p:spPr>
              <p:txBody>
                <a:bodyPr wrap="square" lIns="0" tIns="0" rIns="0" bIns="0" rtlCol="0">
                  <a:noAutofit/>
                </a:bodyPr>
                <a:lstStyle/>
                <a:p>
                  <a:endParaRPr sz="1631"/>
                </a:p>
              </p:txBody>
            </p:sp>
            <p:sp>
              <p:nvSpPr>
                <p:cNvPr id="1713" name="object 1755"/>
                <p:cNvSpPr/>
                <p:nvPr/>
              </p:nvSpPr>
              <p:spPr>
                <a:xfrm>
                  <a:off x="7161923" y="5562599"/>
                  <a:ext cx="80010" cy="82296"/>
                </a:xfrm>
                <a:custGeom>
                  <a:avLst/>
                  <a:gdLst/>
                  <a:ahLst/>
                  <a:cxnLst/>
                  <a:rect l="l" t="t" r="r" b="b"/>
                  <a:pathLst>
                    <a:path w="80009" h="82296">
                      <a:moveTo>
                        <a:pt x="11429" y="3048"/>
                      </a:moveTo>
                      <a:lnTo>
                        <a:pt x="68579" y="3048"/>
                      </a:lnTo>
                      <a:lnTo>
                        <a:pt x="73151" y="9906"/>
                      </a:lnTo>
                      <a:lnTo>
                        <a:pt x="45719" y="73152"/>
                      </a:lnTo>
                      <a:lnTo>
                        <a:pt x="48767" y="82296"/>
                      </a:lnTo>
                      <a:lnTo>
                        <a:pt x="80009" y="0"/>
                      </a:lnTo>
                      <a:lnTo>
                        <a:pt x="11429" y="3048"/>
                      </a:lnTo>
                      <a:close/>
                    </a:path>
                    <a:path w="80009" h="82296">
                      <a:moveTo>
                        <a:pt x="31241" y="82296"/>
                      </a:moveTo>
                      <a:lnTo>
                        <a:pt x="48767" y="82296"/>
                      </a:lnTo>
                      <a:lnTo>
                        <a:pt x="45719" y="73152"/>
                      </a:lnTo>
                      <a:lnTo>
                        <a:pt x="73151" y="9906"/>
                      </a:lnTo>
                      <a:lnTo>
                        <a:pt x="68579" y="3048"/>
                      </a:lnTo>
                      <a:lnTo>
                        <a:pt x="11429" y="3048"/>
                      </a:lnTo>
                      <a:lnTo>
                        <a:pt x="80009" y="0"/>
                      </a:lnTo>
                      <a:lnTo>
                        <a:pt x="0" y="0"/>
                      </a:lnTo>
                      <a:lnTo>
                        <a:pt x="31241" y="82296"/>
                      </a:lnTo>
                      <a:lnTo>
                        <a:pt x="6857" y="9906"/>
                      </a:lnTo>
                      <a:lnTo>
                        <a:pt x="66008" y="9906"/>
                      </a:lnTo>
                      <a:lnTo>
                        <a:pt x="42291" y="73152"/>
                      </a:lnTo>
                      <a:lnTo>
                        <a:pt x="41147" y="76200"/>
                      </a:lnTo>
                      <a:lnTo>
                        <a:pt x="38861" y="76200"/>
                      </a:lnTo>
                      <a:lnTo>
                        <a:pt x="34289" y="73152"/>
                      </a:lnTo>
                      <a:lnTo>
                        <a:pt x="31241" y="82296"/>
                      </a:lnTo>
                      <a:close/>
                    </a:path>
                    <a:path w="80009" h="82296">
                      <a:moveTo>
                        <a:pt x="41147" y="76200"/>
                      </a:moveTo>
                      <a:lnTo>
                        <a:pt x="42291" y="73152"/>
                      </a:lnTo>
                      <a:lnTo>
                        <a:pt x="37719" y="73152"/>
                      </a:lnTo>
                      <a:lnTo>
                        <a:pt x="14001" y="9906"/>
                      </a:lnTo>
                      <a:lnTo>
                        <a:pt x="6857" y="9906"/>
                      </a:lnTo>
                      <a:lnTo>
                        <a:pt x="31241" y="82296"/>
                      </a:lnTo>
                      <a:lnTo>
                        <a:pt x="34289" y="73152"/>
                      </a:lnTo>
                      <a:lnTo>
                        <a:pt x="38861" y="76200"/>
                      </a:lnTo>
                      <a:lnTo>
                        <a:pt x="41147" y="76200"/>
                      </a:lnTo>
                      <a:close/>
                    </a:path>
                  </a:pathLst>
                </a:custGeom>
                <a:solidFill>
                  <a:srgbClr val="000000"/>
                </a:solidFill>
              </p:spPr>
              <p:txBody>
                <a:bodyPr wrap="square" lIns="0" tIns="0" rIns="0" bIns="0" rtlCol="0">
                  <a:noAutofit/>
                </a:bodyPr>
                <a:lstStyle/>
                <a:p>
                  <a:endParaRPr sz="1631"/>
                </a:p>
              </p:txBody>
            </p:sp>
            <p:sp>
              <p:nvSpPr>
                <p:cNvPr id="1714" name="object 1756"/>
                <p:cNvSpPr/>
                <p:nvPr/>
              </p:nvSpPr>
              <p:spPr>
                <a:xfrm>
                  <a:off x="7168781" y="5481065"/>
                  <a:ext cx="0" cy="0"/>
                </a:xfrm>
                <a:custGeom>
                  <a:avLst/>
                  <a:gdLst/>
                  <a:ahLst/>
                  <a:cxnLst/>
                  <a:rect l="l" t="t" r="r" b="b"/>
                  <a:pathLst>
                    <a:path>
                      <a:moveTo>
                        <a:pt x="0" y="0"/>
                      </a:moveTo>
                      <a:lnTo>
                        <a:pt x="0" y="0"/>
                      </a:lnTo>
                    </a:path>
                  </a:pathLst>
                </a:custGeom>
                <a:ln w="1270">
                  <a:solidFill>
                    <a:srgbClr val="000000"/>
                  </a:solidFill>
                </a:ln>
              </p:spPr>
              <p:txBody>
                <a:bodyPr wrap="square" lIns="0" tIns="0" rIns="0" bIns="0" rtlCol="0">
                  <a:noAutofit/>
                </a:bodyPr>
                <a:lstStyle/>
                <a:p>
                  <a:endParaRPr sz="1631"/>
                </a:p>
              </p:txBody>
            </p:sp>
            <p:sp>
              <p:nvSpPr>
                <p:cNvPr id="1715" name="object 1757"/>
                <p:cNvSpPr/>
                <p:nvPr/>
              </p:nvSpPr>
              <p:spPr>
                <a:xfrm>
                  <a:off x="7167257" y="5484875"/>
                  <a:ext cx="69342" cy="93725"/>
                </a:xfrm>
                <a:prstGeom prst="rect">
                  <a:avLst/>
                </a:prstGeom>
                <a:blipFill>
                  <a:blip r:embed="rId63" cstate="print"/>
                  <a:stretch>
                    <a:fillRect/>
                  </a:stretch>
                </a:blipFill>
              </p:spPr>
              <p:txBody>
                <a:bodyPr wrap="square" lIns="0" tIns="0" rIns="0" bIns="0" rtlCol="0">
                  <a:noAutofit/>
                </a:bodyPr>
                <a:lstStyle/>
                <a:p>
                  <a:endParaRPr sz="1631"/>
                </a:p>
              </p:txBody>
            </p:sp>
            <p:sp>
              <p:nvSpPr>
                <p:cNvPr id="1716" name="object 1758"/>
                <p:cNvSpPr/>
                <p:nvPr/>
              </p:nvSpPr>
              <p:spPr>
                <a:xfrm>
                  <a:off x="7164197" y="5481065"/>
                  <a:ext cx="75439" cy="100584"/>
                </a:xfrm>
                <a:custGeom>
                  <a:avLst/>
                  <a:gdLst/>
                  <a:ahLst/>
                  <a:cxnLst/>
                  <a:rect l="l" t="t" r="r" b="b"/>
                  <a:pathLst>
                    <a:path w="75439" h="100584">
                      <a:moveTo>
                        <a:pt x="9156" y="5334"/>
                      </a:moveTo>
                      <a:lnTo>
                        <a:pt x="66306" y="5334"/>
                      </a:lnTo>
                      <a:lnTo>
                        <a:pt x="70866" y="9906"/>
                      </a:lnTo>
                      <a:lnTo>
                        <a:pt x="70866" y="90678"/>
                      </a:lnTo>
                      <a:lnTo>
                        <a:pt x="75439" y="100584"/>
                      </a:lnTo>
                      <a:lnTo>
                        <a:pt x="75439" y="0"/>
                      </a:lnTo>
                      <a:lnTo>
                        <a:pt x="9156" y="5334"/>
                      </a:lnTo>
                      <a:close/>
                    </a:path>
                    <a:path w="75439" h="100584">
                      <a:moveTo>
                        <a:pt x="0" y="100584"/>
                      </a:moveTo>
                      <a:lnTo>
                        <a:pt x="75439" y="100584"/>
                      </a:lnTo>
                      <a:lnTo>
                        <a:pt x="70866" y="90678"/>
                      </a:lnTo>
                      <a:lnTo>
                        <a:pt x="70866" y="9906"/>
                      </a:lnTo>
                      <a:lnTo>
                        <a:pt x="66306" y="5334"/>
                      </a:lnTo>
                      <a:lnTo>
                        <a:pt x="9156" y="5334"/>
                      </a:lnTo>
                      <a:lnTo>
                        <a:pt x="75439" y="0"/>
                      </a:lnTo>
                      <a:lnTo>
                        <a:pt x="0" y="0"/>
                      </a:lnTo>
                      <a:lnTo>
                        <a:pt x="0" y="100584"/>
                      </a:lnTo>
                      <a:lnTo>
                        <a:pt x="4584" y="9906"/>
                      </a:lnTo>
                      <a:lnTo>
                        <a:pt x="66306" y="9905"/>
                      </a:lnTo>
                      <a:lnTo>
                        <a:pt x="66306" y="96012"/>
                      </a:lnTo>
                      <a:lnTo>
                        <a:pt x="9156" y="96012"/>
                      </a:lnTo>
                      <a:lnTo>
                        <a:pt x="4584" y="90678"/>
                      </a:lnTo>
                      <a:lnTo>
                        <a:pt x="0" y="100584"/>
                      </a:lnTo>
                      <a:close/>
                    </a:path>
                    <a:path w="75439" h="100584">
                      <a:moveTo>
                        <a:pt x="66306" y="96012"/>
                      </a:moveTo>
                      <a:lnTo>
                        <a:pt x="66306" y="90677"/>
                      </a:lnTo>
                      <a:lnTo>
                        <a:pt x="9156" y="90677"/>
                      </a:lnTo>
                      <a:lnTo>
                        <a:pt x="9156" y="9906"/>
                      </a:lnTo>
                      <a:lnTo>
                        <a:pt x="4584" y="9906"/>
                      </a:lnTo>
                      <a:lnTo>
                        <a:pt x="0" y="100584"/>
                      </a:lnTo>
                      <a:lnTo>
                        <a:pt x="4584" y="90678"/>
                      </a:lnTo>
                      <a:lnTo>
                        <a:pt x="9156" y="96012"/>
                      </a:lnTo>
                      <a:lnTo>
                        <a:pt x="66306" y="96012"/>
                      </a:lnTo>
                      <a:close/>
                    </a:path>
                  </a:pathLst>
                </a:custGeom>
                <a:solidFill>
                  <a:srgbClr val="000000"/>
                </a:solidFill>
              </p:spPr>
              <p:txBody>
                <a:bodyPr wrap="square" lIns="0" tIns="0" rIns="0" bIns="0" rtlCol="0">
                  <a:noAutofit/>
                </a:bodyPr>
                <a:lstStyle/>
                <a:p>
                  <a:endParaRPr sz="1631"/>
                </a:p>
              </p:txBody>
            </p:sp>
            <p:sp>
              <p:nvSpPr>
                <p:cNvPr id="1717" name="object 1759"/>
                <p:cNvSpPr/>
                <p:nvPr/>
              </p:nvSpPr>
              <p:spPr>
                <a:xfrm>
                  <a:off x="7196201" y="5660135"/>
                  <a:ext cx="9905" cy="48006"/>
                </a:xfrm>
                <a:prstGeom prst="rect">
                  <a:avLst/>
                </a:prstGeom>
                <a:blipFill>
                  <a:blip r:embed="rId64" cstate="print"/>
                  <a:stretch>
                    <a:fillRect/>
                  </a:stretch>
                </a:blipFill>
              </p:spPr>
              <p:txBody>
                <a:bodyPr wrap="square" lIns="0" tIns="0" rIns="0" bIns="0" rtlCol="0">
                  <a:noAutofit/>
                </a:bodyPr>
                <a:lstStyle/>
                <a:p>
                  <a:endParaRPr sz="1631"/>
                </a:p>
              </p:txBody>
            </p:sp>
            <p:sp>
              <p:nvSpPr>
                <p:cNvPr id="1718" name="object 1760"/>
                <p:cNvSpPr/>
                <p:nvPr/>
              </p:nvSpPr>
              <p:spPr>
                <a:xfrm>
                  <a:off x="7193165" y="5656325"/>
                  <a:ext cx="16001" cy="54863"/>
                </a:xfrm>
                <a:custGeom>
                  <a:avLst/>
                  <a:gdLst/>
                  <a:ahLst/>
                  <a:cxnLst/>
                  <a:rect l="l" t="t" r="r" b="b"/>
                  <a:pathLst>
                    <a:path w="16001" h="54863">
                      <a:moveTo>
                        <a:pt x="16001" y="54863"/>
                      </a:moveTo>
                      <a:lnTo>
                        <a:pt x="9906" y="47239"/>
                      </a:lnTo>
                      <a:lnTo>
                        <a:pt x="9906" y="50291"/>
                      </a:lnTo>
                      <a:lnTo>
                        <a:pt x="0" y="54863"/>
                      </a:lnTo>
                      <a:lnTo>
                        <a:pt x="16001" y="54863"/>
                      </a:lnTo>
                      <a:close/>
                    </a:path>
                    <a:path w="16001" h="54863">
                      <a:moveTo>
                        <a:pt x="6845" y="50291"/>
                      </a:moveTo>
                      <a:lnTo>
                        <a:pt x="8258" y="48883"/>
                      </a:lnTo>
                      <a:lnTo>
                        <a:pt x="6845" y="47674"/>
                      </a:lnTo>
                      <a:lnTo>
                        <a:pt x="6845" y="50291"/>
                      </a:lnTo>
                      <a:close/>
                    </a:path>
                    <a:path w="16001" h="54863">
                      <a:moveTo>
                        <a:pt x="9906" y="45720"/>
                      </a:moveTo>
                      <a:lnTo>
                        <a:pt x="9906" y="47239"/>
                      </a:lnTo>
                      <a:lnTo>
                        <a:pt x="16001" y="54863"/>
                      </a:lnTo>
                      <a:lnTo>
                        <a:pt x="16001" y="0"/>
                      </a:lnTo>
                      <a:lnTo>
                        <a:pt x="0" y="0"/>
                      </a:lnTo>
                      <a:lnTo>
                        <a:pt x="6845" y="5334"/>
                      </a:lnTo>
                      <a:lnTo>
                        <a:pt x="6845" y="47674"/>
                      </a:lnTo>
                      <a:lnTo>
                        <a:pt x="8258" y="48883"/>
                      </a:lnTo>
                      <a:lnTo>
                        <a:pt x="6845" y="50291"/>
                      </a:lnTo>
                      <a:lnTo>
                        <a:pt x="6845" y="9905"/>
                      </a:lnTo>
                      <a:lnTo>
                        <a:pt x="4559" y="45720"/>
                      </a:lnTo>
                      <a:lnTo>
                        <a:pt x="0" y="54863"/>
                      </a:lnTo>
                      <a:lnTo>
                        <a:pt x="9906" y="50291"/>
                      </a:lnTo>
                      <a:lnTo>
                        <a:pt x="9906" y="8386"/>
                      </a:lnTo>
                      <a:lnTo>
                        <a:pt x="8258" y="6743"/>
                      </a:lnTo>
                      <a:lnTo>
                        <a:pt x="9906" y="5334"/>
                      </a:lnTo>
                      <a:lnTo>
                        <a:pt x="11430" y="9906"/>
                      </a:lnTo>
                      <a:lnTo>
                        <a:pt x="11430" y="45720"/>
                      </a:lnTo>
                      <a:lnTo>
                        <a:pt x="9906" y="45720"/>
                      </a:lnTo>
                      <a:close/>
                    </a:path>
                    <a:path w="16001" h="54863">
                      <a:moveTo>
                        <a:pt x="9906" y="8386"/>
                      </a:moveTo>
                      <a:lnTo>
                        <a:pt x="9906" y="45720"/>
                      </a:lnTo>
                      <a:lnTo>
                        <a:pt x="11430" y="45720"/>
                      </a:lnTo>
                      <a:lnTo>
                        <a:pt x="11430" y="9906"/>
                      </a:lnTo>
                      <a:lnTo>
                        <a:pt x="9906" y="5334"/>
                      </a:lnTo>
                      <a:lnTo>
                        <a:pt x="8258" y="6743"/>
                      </a:lnTo>
                      <a:lnTo>
                        <a:pt x="9906" y="8386"/>
                      </a:lnTo>
                      <a:close/>
                    </a:path>
                    <a:path w="16001" h="54863">
                      <a:moveTo>
                        <a:pt x="4559" y="9906"/>
                      </a:moveTo>
                      <a:lnTo>
                        <a:pt x="6845" y="9905"/>
                      </a:lnTo>
                      <a:lnTo>
                        <a:pt x="6845" y="5334"/>
                      </a:lnTo>
                      <a:lnTo>
                        <a:pt x="0" y="0"/>
                      </a:lnTo>
                      <a:lnTo>
                        <a:pt x="0" y="54863"/>
                      </a:lnTo>
                      <a:lnTo>
                        <a:pt x="4559" y="45720"/>
                      </a:lnTo>
                      <a:lnTo>
                        <a:pt x="6845" y="9905"/>
                      </a:lnTo>
                      <a:lnTo>
                        <a:pt x="4559" y="9906"/>
                      </a:lnTo>
                      <a:close/>
                    </a:path>
                  </a:pathLst>
                </a:custGeom>
                <a:solidFill>
                  <a:srgbClr val="000000"/>
                </a:solidFill>
              </p:spPr>
              <p:txBody>
                <a:bodyPr wrap="square" lIns="0" tIns="0" rIns="0" bIns="0" rtlCol="0">
                  <a:noAutofit/>
                </a:bodyPr>
                <a:lstStyle/>
                <a:p>
                  <a:endParaRPr sz="1631"/>
                </a:p>
              </p:txBody>
            </p:sp>
            <p:sp>
              <p:nvSpPr>
                <p:cNvPr id="1719" name="object 1761"/>
                <p:cNvSpPr/>
                <p:nvPr/>
              </p:nvSpPr>
              <p:spPr>
                <a:xfrm>
                  <a:off x="7190879" y="5640323"/>
                  <a:ext cx="18288" cy="19812"/>
                </a:xfrm>
                <a:prstGeom prst="rect">
                  <a:avLst/>
                </a:prstGeom>
                <a:blipFill>
                  <a:blip r:embed="rId65" cstate="print"/>
                  <a:stretch>
                    <a:fillRect/>
                  </a:stretch>
                </a:blipFill>
              </p:spPr>
              <p:txBody>
                <a:bodyPr wrap="square" lIns="0" tIns="0" rIns="0" bIns="0" rtlCol="0">
                  <a:noAutofit/>
                </a:bodyPr>
                <a:lstStyle/>
                <a:p>
                  <a:endParaRPr sz="1631"/>
                </a:p>
              </p:txBody>
            </p:sp>
            <p:sp>
              <p:nvSpPr>
                <p:cNvPr id="1720" name="object 1762"/>
                <p:cNvSpPr/>
                <p:nvPr/>
              </p:nvSpPr>
              <p:spPr>
                <a:xfrm>
                  <a:off x="7186307" y="5635752"/>
                  <a:ext cx="27431" cy="28955"/>
                </a:xfrm>
                <a:custGeom>
                  <a:avLst/>
                  <a:gdLst/>
                  <a:ahLst/>
                  <a:cxnLst/>
                  <a:rect l="l" t="t" r="r" b="b"/>
                  <a:pathLst>
                    <a:path w="27431" h="28955">
                      <a:moveTo>
                        <a:pt x="4572" y="19049"/>
                      </a:moveTo>
                      <a:lnTo>
                        <a:pt x="9893" y="19049"/>
                      </a:lnTo>
                      <a:lnTo>
                        <a:pt x="9893" y="9144"/>
                      </a:lnTo>
                      <a:lnTo>
                        <a:pt x="4572" y="9143"/>
                      </a:lnTo>
                      <a:lnTo>
                        <a:pt x="0" y="28955"/>
                      </a:lnTo>
                      <a:lnTo>
                        <a:pt x="9893" y="24383"/>
                      </a:lnTo>
                      <a:lnTo>
                        <a:pt x="9893" y="19049"/>
                      </a:lnTo>
                      <a:lnTo>
                        <a:pt x="4572" y="19049"/>
                      </a:lnTo>
                      <a:close/>
                    </a:path>
                    <a:path w="27431" h="28955">
                      <a:moveTo>
                        <a:pt x="9893" y="24383"/>
                      </a:moveTo>
                      <a:lnTo>
                        <a:pt x="0" y="28955"/>
                      </a:lnTo>
                      <a:lnTo>
                        <a:pt x="18288" y="24383"/>
                      </a:lnTo>
                      <a:lnTo>
                        <a:pt x="18287" y="19049"/>
                      </a:lnTo>
                      <a:lnTo>
                        <a:pt x="9893" y="19049"/>
                      </a:lnTo>
                      <a:lnTo>
                        <a:pt x="9893" y="24383"/>
                      </a:lnTo>
                      <a:close/>
                    </a:path>
                    <a:path w="27431" h="28955">
                      <a:moveTo>
                        <a:pt x="9893" y="4571"/>
                      </a:moveTo>
                      <a:lnTo>
                        <a:pt x="18288" y="4571"/>
                      </a:lnTo>
                      <a:lnTo>
                        <a:pt x="22859" y="9143"/>
                      </a:lnTo>
                      <a:lnTo>
                        <a:pt x="22859" y="19049"/>
                      </a:lnTo>
                      <a:lnTo>
                        <a:pt x="27431" y="28955"/>
                      </a:lnTo>
                      <a:lnTo>
                        <a:pt x="27431" y="0"/>
                      </a:lnTo>
                      <a:lnTo>
                        <a:pt x="9893" y="4571"/>
                      </a:lnTo>
                      <a:close/>
                    </a:path>
                    <a:path w="27431" h="28955">
                      <a:moveTo>
                        <a:pt x="0" y="28955"/>
                      </a:moveTo>
                      <a:lnTo>
                        <a:pt x="27431" y="28955"/>
                      </a:lnTo>
                      <a:lnTo>
                        <a:pt x="22859" y="19049"/>
                      </a:lnTo>
                      <a:lnTo>
                        <a:pt x="22859" y="9143"/>
                      </a:lnTo>
                      <a:lnTo>
                        <a:pt x="18288" y="4571"/>
                      </a:lnTo>
                      <a:lnTo>
                        <a:pt x="9893" y="4571"/>
                      </a:lnTo>
                      <a:lnTo>
                        <a:pt x="27431" y="0"/>
                      </a:lnTo>
                      <a:lnTo>
                        <a:pt x="0" y="0"/>
                      </a:lnTo>
                      <a:lnTo>
                        <a:pt x="0" y="28955"/>
                      </a:lnTo>
                      <a:lnTo>
                        <a:pt x="4572" y="9143"/>
                      </a:lnTo>
                      <a:lnTo>
                        <a:pt x="18288" y="9144"/>
                      </a:lnTo>
                      <a:lnTo>
                        <a:pt x="18288" y="24383"/>
                      </a:lnTo>
                      <a:lnTo>
                        <a:pt x="0" y="28955"/>
                      </a:lnTo>
                      <a:close/>
                    </a:path>
                  </a:pathLst>
                </a:custGeom>
                <a:solidFill>
                  <a:srgbClr val="000000"/>
                </a:solidFill>
              </p:spPr>
              <p:txBody>
                <a:bodyPr wrap="square" lIns="0" tIns="0" rIns="0" bIns="0" rtlCol="0">
                  <a:noAutofit/>
                </a:bodyPr>
                <a:lstStyle/>
                <a:p>
                  <a:endParaRPr sz="1631"/>
                </a:p>
              </p:txBody>
            </p:sp>
            <p:sp>
              <p:nvSpPr>
                <p:cNvPr id="1721" name="object 1763"/>
                <p:cNvSpPr/>
                <p:nvPr/>
              </p:nvSpPr>
              <p:spPr>
                <a:xfrm>
                  <a:off x="7230503" y="5567171"/>
                  <a:ext cx="67818" cy="73913"/>
                </a:xfrm>
                <a:prstGeom prst="rect">
                  <a:avLst/>
                </a:prstGeom>
                <a:blipFill>
                  <a:blip r:embed="rId66" cstate="print"/>
                  <a:stretch>
                    <a:fillRect/>
                  </a:stretch>
                </a:blipFill>
              </p:spPr>
              <p:txBody>
                <a:bodyPr wrap="square" lIns="0" tIns="0" rIns="0" bIns="0" rtlCol="0">
                  <a:noAutofit/>
                </a:bodyPr>
                <a:lstStyle/>
                <a:p>
                  <a:endParaRPr sz="1631"/>
                </a:p>
              </p:txBody>
            </p:sp>
            <p:sp>
              <p:nvSpPr>
                <p:cNvPr id="1722" name="object 1764"/>
                <p:cNvSpPr/>
                <p:nvPr/>
              </p:nvSpPr>
              <p:spPr>
                <a:xfrm>
                  <a:off x="7224407" y="5562599"/>
                  <a:ext cx="80010" cy="82296"/>
                </a:xfrm>
                <a:custGeom>
                  <a:avLst/>
                  <a:gdLst/>
                  <a:ahLst/>
                  <a:cxnLst/>
                  <a:rect l="l" t="t" r="r" b="b"/>
                  <a:pathLst>
                    <a:path w="80009" h="82296">
                      <a:moveTo>
                        <a:pt x="11429" y="3048"/>
                      </a:moveTo>
                      <a:lnTo>
                        <a:pt x="68579" y="3048"/>
                      </a:lnTo>
                      <a:lnTo>
                        <a:pt x="73151" y="9906"/>
                      </a:lnTo>
                      <a:lnTo>
                        <a:pt x="45719" y="73152"/>
                      </a:lnTo>
                      <a:lnTo>
                        <a:pt x="49529" y="82296"/>
                      </a:lnTo>
                      <a:lnTo>
                        <a:pt x="80009" y="0"/>
                      </a:lnTo>
                      <a:lnTo>
                        <a:pt x="11429" y="3048"/>
                      </a:lnTo>
                      <a:close/>
                    </a:path>
                    <a:path w="80009" h="82296">
                      <a:moveTo>
                        <a:pt x="31241" y="82296"/>
                      </a:moveTo>
                      <a:lnTo>
                        <a:pt x="49529" y="82296"/>
                      </a:lnTo>
                      <a:lnTo>
                        <a:pt x="45719" y="73152"/>
                      </a:lnTo>
                      <a:lnTo>
                        <a:pt x="73151" y="9906"/>
                      </a:lnTo>
                      <a:lnTo>
                        <a:pt x="68579" y="3048"/>
                      </a:lnTo>
                      <a:lnTo>
                        <a:pt x="11429" y="3048"/>
                      </a:lnTo>
                      <a:lnTo>
                        <a:pt x="80009" y="0"/>
                      </a:lnTo>
                      <a:lnTo>
                        <a:pt x="0" y="0"/>
                      </a:lnTo>
                      <a:lnTo>
                        <a:pt x="31241" y="82296"/>
                      </a:lnTo>
                      <a:lnTo>
                        <a:pt x="6857" y="9906"/>
                      </a:lnTo>
                      <a:lnTo>
                        <a:pt x="66008" y="9906"/>
                      </a:lnTo>
                      <a:lnTo>
                        <a:pt x="42291" y="73152"/>
                      </a:lnTo>
                      <a:lnTo>
                        <a:pt x="41147" y="76200"/>
                      </a:lnTo>
                      <a:lnTo>
                        <a:pt x="38861" y="76200"/>
                      </a:lnTo>
                      <a:lnTo>
                        <a:pt x="34289" y="73152"/>
                      </a:lnTo>
                      <a:lnTo>
                        <a:pt x="31241" y="82296"/>
                      </a:lnTo>
                      <a:close/>
                    </a:path>
                    <a:path w="80009" h="82296">
                      <a:moveTo>
                        <a:pt x="41147" y="76200"/>
                      </a:moveTo>
                      <a:lnTo>
                        <a:pt x="42291" y="73152"/>
                      </a:lnTo>
                      <a:lnTo>
                        <a:pt x="37719" y="73152"/>
                      </a:lnTo>
                      <a:lnTo>
                        <a:pt x="14001" y="9906"/>
                      </a:lnTo>
                      <a:lnTo>
                        <a:pt x="6857" y="9906"/>
                      </a:lnTo>
                      <a:lnTo>
                        <a:pt x="31241" y="82296"/>
                      </a:lnTo>
                      <a:lnTo>
                        <a:pt x="34289" y="73152"/>
                      </a:lnTo>
                      <a:lnTo>
                        <a:pt x="38861" y="76200"/>
                      </a:lnTo>
                      <a:lnTo>
                        <a:pt x="41147" y="76200"/>
                      </a:lnTo>
                      <a:close/>
                    </a:path>
                  </a:pathLst>
                </a:custGeom>
                <a:solidFill>
                  <a:srgbClr val="000000"/>
                </a:solidFill>
              </p:spPr>
              <p:txBody>
                <a:bodyPr wrap="square" lIns="0" tIns="0" rIns="0" bIns="0" rtlCol="0">
                  <a:noAutofit/>
                </a:bodyPr>
                <a:lstStyle/>
                <a:p>
                  <a:endParaRPr sz="1631"/>
                </a:p>
              </p:txBody>
            </p:sp>
            <p:sp>
              <p:nvSpPr>
                <p:cNvPr id="1723" name="object 1765"/>
                <p:cNvSpPr/>
                <p:nvPr/>
              </p:nvSpPr>
              <p:spPr>
                <a:xfrm>
                  <a:off x="7229741" y="5484875"/>
                  <a:ext cx="69342" cy="93725"/>
                </a:xfrm>
                <a:prstGeom prst="rect">
                  <a:avLst/>
                </a:prstGeom>
                <a:blipFill>
                  <a:blip r:embed="rId67" cstate="print"/>
                  <a:stretch>
                    <a:fillRect/>
                  </a:stretch>
                </a:blipFill>
              </p:spPr>
              <p:txBody>
                <a:bodyPr wrap="square" lIns="0" tIns="0" rIns="0" bIns="0" rtlCol="0">
                  <a:noAutofit/>
                </a:bodyPr>
                <a:lstStyle/>
                <a:p>
                  <a:endParaRPr sz="1631"/>
                </a:p>
              </p:txBody>
            </p:sp>
            <p:sp>
              <p:nvSpPr>
                <p:cNvPr id="1724" name="object 1766"/>
                <p:cNvSpPr/>
                <p:nvPr/>
              </p:nvSpPr>
              <p:spPr>
                <a:xfrm>
                  <a:off x="7226693" y="5481065"/>
                  <a:ext cx="75438" cy="100584"/>
                </a:xfrm>
                <a:custGeom>
                  <a:avLst/>
                  <a:gdLst/>
                  <a:ahLst/>
                  <a:cxnLst/>
                  <a:rect l="l" t="t" r="r" b="b"/>
                  <a:pathLst>
                    <a:path w="75438" h="100584">
                      <a:moveTo>
                        <a:pt x="9131" y="5334"/>
                      </a:moveTo>
                      <a:lnTo>
                        <a:pt x="66281" y="5334"/>
                      </a:lnTo>
                      <a:lnTo>
                        <a:pt x="70853" y="9906"/>
                      </a:lnTo>
                      <a:lnTo>
                        <a:pt x="70853" y="90678"/>
                      </a:lnTo>
                      <a:lnTo>
                        <a:pt x="75438" y="100584"/>
                      </a:lnTo>
                      <a:lnTo>
                        <a:pt x="75438" y="0"/>
                      </a:lnTo>
                      <a:lnTo>
                        <a:pt x="9131" y="5334"/>
                      </a:lnTo>
                      <a:close/>
                    </a:path>
                    <a:path w="75438" h="100584">
                      <a:moveTo>
                        <a:pt x="0" y="100584"/>
                      </a:moveTo>
                      <a:lnTo>
                        <a:pt x="75438" y="100584"/>
                      </a:lnTo>
                      <a:lnTo>
                        <a:pt x="70853" y="90678"/>
                      </a:lnTo>
                      <a:lnTo>
                        <a:pt x="70853" y="9906"/>
                      </a:lnTo>
                      <a:lnTo>
                        <a:pt x="66281" y="5334"/>
                      </a:lnTo>
                      <a:lnTo>
                        <a:pt x="9131" y="5334"/>
                      </a:lnTo>
                      <a:lnTo>
                        <a:pt x="75438" y="0"/>
                      </a:lnTo>
                      <a:lnTo>
                        <a:pt x="0" y="0"/>
                      </a:lnTo>
                      <a:lnTo>
                        <a:pt x="0" y="100584"/>
                      </a:lnTo>
                      <a:lnTo>
                        <a:pt x="4572" y="9906"/>
                      </a:lnTo>
                      <a:lnTo>
                        <a:pt x="66281" y="9905"/>
                      </a:lnTo>
                      <a:lnTo>
                        <a:pt x="66281" y="96012"/>
                      </a:lnTo>
                      <a:lnTo>
                        <a:pt x="9131" y="96012"/>
                      </a:lnTo>
                      <a:lnTo>
                        <a:pt x="4572" y="90678"/>
                      </a:lnTo>
                      <a:lnTo>
                        <a:pt x="0" y="100584"/>
                      </a:lnTo>
                      <a:close/>
                    </a:path>
                    <a:path w="75438" h="100584">
                      <a:moveTo>
                        <a:pt x="66281" y="96012"/>
                      </a:moveTo>
                      <a:lnTo>
                        <a:pt x="66281" y="90677"/>
                      </a:lnTo>
                      <a:lnTo>
                        <a:pt x="9131" y="90677"/>
                      </a:lnTo>
                      <a:lnTo>
                        <a:pt x="9131" y="9906"/>
                      </a:lnTo>
                      <a:lnTo>
                        <a:pt x="4572" y="9906"/>
                      </a:lnTo>
                      <a:lnTo>
                        <a:pt x="0" y="100584"/>
                      </a:lnTo>
                      <a:lnTo>
                        <a:pt x="4572" y="90678"/>
                      </a:lnTo>
                      <a:lnTo>
                        <a:pt x="9131" y="96012"/>
                      </a:lnTo>
                      <a:lnTo>
                        <a:pt x="66281" y="96012"/>
                      </a:lnTo>
                      <a:close/>
                    </a:path>
                  </a:pathLst>
                </a:custGeom>
                <a:solidFill>
                  <a:srgbClr val="000000"/>
                </a:solidFill>
              </p:spPr>
              <p:txBody>
                <a:bodyPr wrap="square" lIns="0" tIns="0" rIns="0" bIns="0" rtlCol="0">
                  <a:noAutofit/>
                </a:bodyPr>
                <a:lstStyle/>
                <a:p>
                  <a:endParaRPr sz="1631"/>
                </a:p>
              </p:txBody>
            </p:sp>
            <p:sp>
              <p:nvSpPr>
                <p:cNvPr id="1725" name="object 1767"/>
                <p:cNvSpPr/>
                <p:nvPr/>
              </p:nvSpPr>
              <p:spPr>
                <a:xfrm>
                  <a:off x="7260221" y="5660135"/>
                  <a:ext cx="10668" cy="48006"/>
                </a:xfrm>
                <a:prstGeom prst="rect">
                  <a:avLst/>
                </a:prstGeom>
                <a:blipFill>
                  <a:blip r:embed="rId68" cstate="print"/>
                  <a:stretch>
                    <a:fillRect/>
                  </a:stretch>
                </a:blipFill>
              </p:spPr>
              <p:txBody>
                <a:bodyPr wrap="square" lIns="0" tIns="0" rIns="0" bIns="0" rtlCol="0">
                  <a:noAutofit/>
                </a:bodyPr>
                <a:lstStyle/>
                <a:p>
                  <a:endParaRPr sz="1631"/>
                </a:p>
              </p:txBody>
            </p:sp>
            <p:sp>
              <p:nvSpPr>
                <p:cNvPr id="1726" name="object 1768"/>
                <p:cNvSpPr/>
                <p:nvPr/>
              </p:nvSpPr>
              <p:spPr>
                <a:xfrm>
                  <a:off x="7257173" y="5656325"/>
                  <a:ext cx="16762" cy="54863"/>
                </a:xfrm>
                <a:custGeom>
                  <a:avLst/>
                  <a:gdLst/>
                  <a:ahLst/>
                  <a:cxnLst/>
                  <a:rect l="l" t="t" r="r" b="b"/>
                  <a:pathLst>
                    <a:path w="16762" h="54863">
                      <a:moveTo>
                        <a:pt x="12191" y="9906"/>
                      </a:moveTo>
                      <a:lnTo>
                        <a:pt x="9144" y="6858"/>
                      </a:lnTo>
                      <a:lnTo>
                        <a:pt x="9144" y="45720"/>
                      </a:lnTo>
                      <a:lnTo>
                        <a:pt x="12191" y="45720"/>
                      </a:lnTo>
                      <a:lnTo>
                        <a:pt x="16762" y="54863"/>
                      </a:lnTo>
                      <a:lnTo>
                        <a:pt x="16762" y="0"/>
                      </a:lnTo>
                      <a:lnTo>
                        <a:pt x="9143" y="5334"/>
                      </a:lnTo>
                      <a:lnTo>
                        <a:pt x="9144" y="6858"/>
                      </a:lnTo>
                      <a:lnTo>
                        <a:pt x="12191" y="9906"/>
                      </a:lnTo>
                      <a:close/>
                    </a:path>
                    <a:path w="16762" h="54863">
                      <a:moveTo>
                        <a:pt x="9144" y="48768"/>
                      </a:moveTo>
                      <a:lnTo>
                        <a:pt x="9143" y="50291"/>
                      </a:lnTo>
                      <a:lnTo>
                        <a:pt x="16762" y="54863"/>
                      </a:lnTo>
                      <a:lnTo>
                        <a:pt x="12191" y="45720"/>
                      </a:lnTo>
                      <a:lnTo>
                        <a:pt x="9144" y="45720"/>
                      </a:lnTo>
                      <a:lnTo>
                        <a:pt x="9144" y="48768"/>
                      </a:lnTo>
                      <a:close/>
                    </a:path>
                    <a:path w="16762" h="54863">
                      <a:moveTo>
                        <a:pt x="8381" y="6095"/>
                      </a:moveTo>
                      <a:lnTo>
                        <a:pt x="7619" y="5334"/>
                      </a:lnTo>
                      <a:lnTo>
                        <a:pt x="4572" y="9906"/>
                      </a:lnTo>
                      <a:lnTo>
                        <a:pt x="0" y="54863"/>
                      </a:lnTo>
                      <a:lnTo>
                        <a:pt x="4572" y="45720"/>
                      </a:lnTo>
                      <a:lnTo>
                        <a:pt x="7620" y="9906"/>
                      </a:lnTo>
                      <a:lnTo>
                        <a:pt x="7620" y="6858"/>
                      </a:lnTo>
                      <a:lnTo>
                        <a:pt x="8381" y="6095"/>
                      </a:lnTo>
                      <a:close/>
                    </a:path>
                    <a:path w="16762" h="54863">
                      <a:moveTo>
                        <a:pt x="4572" y="9906"/>
                      </a:moveTo>
                      <a:lnTo>
                        <a:pt x="7619" y="5334"/>
                      </a:lnTo>
                      <a:lnTo>
                        <a:pt x="0" y="0"/>
                      </a:lnTo>
                      <a:lnTo>
                        <a:pt x="0" y="54863"/>
                      </a:lnTo>
                      <a:lnTo>
                        <a:pt x="4572" y="9906"/>
                      </a:lnTo>
                      <a:close/>
                    </a:path>
                    <a:path w="16762" h="54863">
                      <a:moveTo>
                        <a:pt x="7619" y="50291"/>
                      </a:moveTo>
                      <a:lnTo>
                        <a:pt x="8382" y="49530"/>
                      </a:lnTo>
                      <a:lnTo>
                        <a:pt x="7620" y="48768"/>
                      </a:lnTo>
                      <a:lnTo>
                        <a:pt x="7619" y="50291"/>
                      </a:lnTo>
                      <a:close/>
                    </a:path>
                    <a:path w="16762" h="54863">
                      <a:moveTo>
                        <a:pt x="9144" y="9906"/>
                      </a:moveTo>
                      <a:lnTo>
                        <a:pt x="7620" y="45720"/>
                      </a:lnTo>
                      <a:lnTo>
                        <a:pt x="7620" y="48768"/>
                      </a:lnTo>
                      <a:lnTo>
                        <a:pt x="8382" y="49530"/>
                      </a:lnTo>
                      <a:lnTo>
                        <a:pt x="7619" y="50291"/>
                      </a:lnTo>
                      <a:lnTo>
                        <a:pt x="7620" y="45720"/>
                      </a:lnTo>
                      <a:lnTo>
                        <a:pt x="9144" y="9906"/>
                      </a:lnTo>
                      <a:lnTo>
                        <a:pt x="9143" y="5334"/>
                      </a:lnTo>
                      <a:lnTo>
                        <a:pt x="16762" y="0"/>
                      </a:lnTo>
                      <a:lnTo>
                        <a:pt x="0" y="0"/>
                      </a:lnTo>
                      <a:lnTo>
                        <a:pt x="7619" y="5334"/>
                      </a:lnTo>
                      <a:lnTo>
                        <a:pt x="8381" y="6095"/>
                      </a:lnTo>
                      <a:lnTo>
                        <a:pt x="7620" y="6858"/>
                      </a:lnTo>
                      <a:lnTo>
                        <a:pt x="7620" y="9906"/>
                      </a:lnTo>
                      <a:lnTo>
                        <a:pt x="4572" y="45720"/>
                      </a:lnTo>
                      <a:lnTo>
                        <a:pt x="0" y="54863"/>
                      </a:lnTo>
                      <a:lnTo>
                        <a:pt x="16762" y="54863"/>
                      </a:lnTo>
                      <a:lnTo>
                        <a:pt x="9143" y="50291"/>
                      </a:lnTo>
                      <a:lnTo>
                        <a:pt x="9144" y="9906"/>
                      </a:lnTo>
                      <a:close/>
                    </a:path>
                  </a:pathLst>
                </a:custGeom>
                <a:solidFill>
                  <a:srgbClr val="000000"/>
                </a:solidFill>
              </p:spPr>
              <p:txBody>
                <a:bodyPr wrap="square" lIns="0" tIns="0" rIns="0" bIns="0" rtlCol="0">
                  <a:noAutofit/>
                </a:bodyPr>
                <a:lstStyle/>
                <a:p>
                  <a:endParaRPr sz="1631"/>
                </a:p>
              </p:txBody>
            </p:sp>
            <p:sp>
              <p:nvSpPr>
                <p:cNvPr id="1727" name="object 1769"/>
                <p:cNvSpPr/>
                <p:nvPr/>
              </p:nvSpPr>
              <p:spPr>
                <a:xfrm>
                  <a:off x="7257923" y="5640323"/>
                  <a:ext cx="17525" cy="19812"/>
                </a:xfrm>
                <a:prstGeom prst="rect">
                  <a:avLst/>
                </a:prstGeom>
                <a:blipFill>
                  <a:blip r:embed="rId69" cstate="print"/>
                  <a:stretch>
                    <a:fillRect/>
                  </a:stretch>
                </a:blipFill>
              </p:spPr>
              <p:txBody>
                <a:bodyPr wrap="square" lIns="0" tIns="0" rIns="0" bIns="0" rtlCol="0">
                  <a:noAutofit/>
                </a:bodyPr>
                <a:lstStyle/>
                <a:p>
                  <a:endParaRPr sz="1631"/>
                </a:p>
              </p:txBody>
            </p:sp>
            <p:sp>
              <p:nvSpPr>
                <p:cNvPr id="1728" name="object 1770"/>
                <p:cNvSpPr/>
                <p:nvPr/>
              </p:nvSpPr>
              <p:spPr>
                <a:xfrm>
                  <a:off x="7253351" y="5635752"/>
                  <a:ext cx="26670" cy="28955"/>
                </a:xfrm>
                <a:custGeom>
                  <a:avLst/>
                  <a:gdLst/>
                  <a:ahLst/>
                  <a:cxnLst/>
                  <a:rect l="l" t="t" r="r" b="b"/>
                  <a:pathLst>
                    <a:path w="26670" h="28955">
                      <a:moveTo>
                        <a:pt x="4572" y="19049"/>
                      </a:moveTo>
                      <a:lnTo>
                        <a:pt x="9918" y="19049"/>
                      </a:lnTo>
                      <a:lnTo>
                        <a:pt x="9918" y="9143"/>
                      </a:lnTo>
                      <a:lnTo>
                        <a:pt x="4572" y="9143"/>
                      </a:lnTo>
                      <a:lnTo>
                        <a:pt x="0" y="28955"/>
                      </a:lnTo>
                      <a:lnTo>
                        <a:pt x="9918" y="24383"/>
                      </a:lnTo>
                      <a:lnTo>
                        <a:pt x="9918" y="19049"/>
                      </a:lnTo>
                      <a:lnTo>
                        <a:pt x="4572" y="19049"/>
                      </a:lnTo>
                      <a:close/>
                    </a:path>
                    <a:path w="26670" h="28955">
                      <a:moveTo>
                        <a:pt x="9918" y="24383"/>
                      </a:moveTo>
                      <a:lnTo>
                        <a:pt x="0" y="28955"/>
                      </a:lnTo>
                      <a:lnTo>
                        <a:pt x="17525" y="24383"/>
                      </a:lnTo>
                      <a:lnTo>
                        <a:pt x="17525" y="19049"/>
                      </a:lnTo>
                      <a:lnTo>
                        <a:pt x="9918" y="19049"/>
                      </a:lnTo>
                      <a:lnTo>
                        <a:pt x="9918" y="24383"/>
                      </a:lnTo>
                      <a:close/>
                    </a:path>
                    <a:path w="26670" h="28955">
                      <a:moveTo>
                        <a:pt x="9918" y="4571"/>
                      </a:moveTo>
                      <a:lnTo>
                        <a:pt x="17525" y="4571"/>
                      </a:lnTo>
                      <a:lnTo>
                        <a:pt x="22098" y="9143"/>
                      </a:lnTo>
                      <a:lnTo>
                        <a:pt x="22098" y="19049"/>
                      </a:lnTo>
                      <a:lnTo>
                        <a:pt x="26670" y="28955"/>
                      </a:lnTo>
                      <a:lnTo>
                        <a:pt x="26670" y="0"/>
                      </a:lnTo>
                      <a:lnTo>
                        <a:pt x="9918" y="4571"/>
                      </a:lnTo>
                      <a:close/>
                    </a:path>
                    <a:path w="26670" h="28955">
                      <a:moveTo>
                        <a:pt x="0" y="28955"/>
                      </a:moveTo>
                      <a:lnTo>
                        <a:pt x="26670" y="28955"/>
                      </a:lnTo>
                      <a:lnTo>
                        <a:pt x="22098" y="19049"/>
                      </a:lnTo>
                      <a:lnTo>
                        <a:pt x="22098" y="9143"/>
                      </a:lnTo>
                      <a:lnTo>
                        <a:pt x="17525" y="4571"/>
                      </a:lnTo>
                      <a:lnTo>
                        <a:pt x="9918" y="4571"/>
                      </a:lnTo>
                      <a:lnTo>
                        <a:pt x="26670" y="0"/>
                      </a:lnTo>
                      <a:lnTo>
                        <a:pt x="0" y="0"/>
                      </a:lnTo>
                      <a:lnTo>
                        <a:pt x="0" y="28955"/>
                      </a:lnTo>
                      <a:lnTo>
                        <a:pt x="4572" y="9143"/>
                      </a:lnTo>
                      <a:lnTo>
                        <a:pt x="17526" y="9144"/>
                      </a:lnTo>
                      <a:lnTo>
                        <a:pt x="17525" y="24383"/>
                      </a:lnTo>
                      <a:lnTo>
                        <a:pt x="0" y="28955"/>
                      </a:lnTo>
                      <a:close/>
                    </a:path>
                  </a:pathLst>
                </a:custGeom>
                <a:solidFill>
                  <a:srgbClr val="000000"/>
                </a:solidFill>
              </p:spPr>
              <p:txBody>
                <a:bodyPr wrap="square" lIns="0" tIns="0" rIns="0" bIns="0" rtlCol="0">
                  <a:noAutofit/>
                </a:bodyPr>
                <a:lstStyle/>
                <a:p>
                  <a:endParaRPr sz="1631"/>
                </a:p>
              </p:txBody>
            </p:sp>
            <p:sp>
              <p:nvSpPr>
                <p:cNvPr id="1729" name="object 1771"/>
                <p:cNvSpPr/>
                <p:nvPr/>
              </p:nvSpPr>
              <p:spPr>
                <a:xfrm>
                  <a:off x="7297547" y="5567171"/>
                  <a:ext cx="67818" cy="73913"/>
                </a:xfrm>
                <a:prstGeom prst="rect">
                  <a:avLst/>
                </a:prstGeom>
                <a:blipFill>
                  <a:blip r:embed="rId70" cstate="print"/>
                  <a:stretch>
                    <a:fillRect/>
                  </a:stretch>
                </a:blipFill>
              </p:spPr>
              <p:txBody>
                <a:bodyPr wrap="square" lIns="0" tIns="0" rIns="0" bIns="0" rtlCol="0">
                  <a:noAutofit/>
                </a:bodyPr>
                <a:lstStyle/>
                <a:p>
                  <a:endParaRPr sz="1631"/>
                </a:p>
              </p:txBody>
            </p:sp>
            <p:sp>
              <p:nvSpPr>
                <p:cNvPr id="1730" name="object 1772"/>
                <p:cNvSpPr/>
                <p:nvPr/>
              </p:nvSpPr>
              <p:spPr>
                <a:xfrm>
                  <a:off x="7291463" y="5562599"/>
                  <a:ext cx="80010" cy="82296"/>
                </a:xfrm>
                <a:custGeom>
                  <a:avLst/>
                  <a:gdLst/>
                  <a:ahLst/>
                  <a:cxnLst/>
                  <a:rect l="l" t="t" r="r" b="b"/>
                  <a:pathLst>
                    <a:path w="80009" h="82296">
                      <a:moveTo>
                        <a:pt x="11429" y="3048"/>
                      </a:moveTo>
                      <a:lnTo>
                        <a:pt x="68579" y="3048"/>
                      </a:lnTo>
                      <a:lnTo>
                        <a:pt x="73151" y="9906"/>
                      </a:lnTo>
                      <a:lnTo>
                        <a:pt x="45719" y="73152"/>
                      </a:lnTo>
                      <a:lnTo>
                        <a:pt x="48767" y="82296"/>
                      </a:lnTo>
                      <a:lnTo>
                        <a:pt x="80009" y="0"/>
                      </a:lnTo>
                      <a:lnTo>
                        <a:pt x="11429" y="3048"/>
                      </a:lnTo>
                      <a:close/>
                    </a:path>
                    <a:path w="80009" h="82296">
                      <a:moveTo>
                        <a:pt x="31241" y="82296"/>
                      </a:moveTo>
                      <a:lnTo>
                        <a:pt x="48767" y="82296"/>
                      </a:lnTo>
                      <a:lnTo>
                        <a:pt x="45719" y="73152"/>
                      </a:lnTo>
                      <a:lnTo>
                        <a:pt x="73151" y="9906"/>
                      </a:lnTo>
                      <a:lnTo>
                        <a:pt x="68579" y="3048"/>
                      </a:lnTo>
                      <a:lnTo>
                        <a:pt x="11429" y="3048"/>
                      </a:lnTo>
                      <a:lnTo>
                        <a:pt x="80009" y="0"/>
                      </a:lnTo>
                      <a:lnTo>
                        <a:pt x="0" y="0"/>
                      </a:lnTo>
                      <a:lnTo>
                        <a:pt x="31241" y="82296"/>
                      </a:lnTo>
                      <a:lnTo>
                        <a:pt x="6857" y="9906"/>
                      </a:lnTo>
                      <a:lnTo>
                        <a:pt x="66008" y="9906"/>
                      </a:lnTo>
                      <a:lnTo>
                        <a:pt x="42291" y="73152"/>
                      </a:lnTo>
                      <a:lnTo>
                        <a:pt x="41147" y="76200"/>
                      </a:lnTo>
                      <a:lnTo>
                        <a:pt x="38861" y="76200"/>
                      </a:lnTo>
                      <a:lnTo>
                        <a:pt x="34289" y="73152"/>
                      </a:lnTo>
                      <a:lnTo>
                        <a:pt x="31241" y="82296"/>
                      </a:lnTo>
                      <a:close/>
                    </a:path>
                    <a:path w="80009" h="82296">
                      <a:moveTo>
                        <a:pt x="41147" y="76200"/>
                      </a:moveTo>
                      <a:lnTo>
                        <a:pt x="42291" y="73152"/>
                      </a:lnTo>
                      <a:lnTo>
                        <a:pt x="37719" y="73152"/>
                      </a:lnTo>
                      <a:lnTo>
                        <a:pt x="14001" y="9906"/>
                      </a:lnTo>
                      <a:lnTo>
                        <a:pt x="6857" y="9906"/>
                      </a:lnTo>
                      <a:lnTo>
                        <a:pt x="31241" y="82296"/>
                      </a:lnTo>
                      <a:lnTo>
                        <a:pt x="34289" y="73152"/>
                      </a:lnTo>
                      <a:lnTo>
                        <a:pt x="38861" y="76200"/>
                      </a:lnTo>
                      <a:lnTo>
                        <a:pt x="41147" y="76200"/>
                      </a:lnTo>
                      <a:close/>
                    </a:path>
                  </a:pathLst>
                </a:custGeom>
                <a:solidFill>
                  <a:srgbClr val="000000"/>
                </a:solidFill>
              </p:spPr>
              <p:txBody>
                <a:bodyPr wrap="square" lIns="0" tIns="0" rIns="0" bIns="0" rtlCol="0">
                  <a:noAutofit/>
                </a:bodyPr>
                <a:lstStyle/>
                <a:p>
                  <a:endParaRPr sz="1631"/>
                </a:p>
              </p:txBody>
            </p:sp>
            <p:sp>
              <p:nvSpPr>
                <p:cNvPr id="1731" name="object 1773"/>
                <p:cNvSpPr/>
                <p:nvPr/>
              </p:nvSpPr>
              <p:spPr>
                <a:xfrm>
                  <a:off x="7296784" y="5484875"/>
                  <a:ext cx="69342" cy="93725"/>
                </a:xfrm>
                <a:prstGeom prst="rect">
                  <a:avLst/>
                </a:prstGeom>
                <a:blipFill>
                  <a:blip r:embed="rId71" cstate="print"/>
                  <a:stretch>
                    <a:fillRect/>
                  </a:stretch>
                </a:blipFill>
              </p:spPr>
              <p:txBody>
                <a:bodyPr wrap="square" lIns="0" tIns="0" rIns="0" bIns="0" rtlCol="0">
                  <a:noAutofit/>
                </a:bodyPr>
                <a:lstStyle/>
                <a:p>
                  <a:endParaRPr sz="1631"/>
                </a:p>
              </p:txBody>
            </p:sp>
            <p:sp>
              <p:nvSpPr>
                <p:cNvPr id="1732" name="object 1774"/>
                <p:cNvSpPr/>
                <p:nvPr/>
              </p:nvSpPr>
              <p:spPr>
                <a:xfrm>
                  <a:off x="7293736" y="5481065"/>
                  <a:ext cx="75438" cy="100584"/>
                </a:xfrm>
                <a:custGeom>
                  <a:avLst/>
                  <a:gdLst/>
                  <a:ahLst/>
                  <a:cxnLst/>
                  <a:rect l="l" t="t" r="r" b="b"/>
                  <a:pathLst>
                    <a:path w="75438" h="100584">
                      <a:moveTo>
                        <a:pt x="9156" y="5334"/>
                      </a:moveTo>
                      <a:lnTo>
                        <a:pt x="66306" y="5334"/>
                      </a:lnTo>
                      <a:lnTo>
                        <a:pt x="70878" y="9906"/>
                      </a:lnTo>
                      <a:lnTo>
                        <a:pt x="70878" y="90678"/>
                      </a:lnTo>
                      <a:lnTo>
                        <a:pt x="75438" y="100584"/>
                      </a:lnTo>
                      <a:lnTo>
                        <a:pt x="75438" y="0"/>
                      </a:lnTo>
                      <a:lnTo>
                        <a:pt x="9156" y="5334"/>
                      </a:lnTo>
                      <a:close/>
                    </a:path>
                    <a:path w="75438" h="100584">
                      <a:moveTo>
                        <a:pt x="0" y="100584"/>
                      </a:moveTo>
                      <a:lnTo>
                        <a:pt x="75438" y="100584"/>
                      </a:lnTo>
                      <a:lnTo>
                        <a:pt x="70878" y="90678"/>
                      </a:lnTo>
                      <a:lnTo>
                        <a:pt x="70878" y="9906"/>
                      </a:lnTo>
                      <a:lnTo>
                        <a:pt x="66306" y="5334"/>
                      </a:lnTo>
                      <a:lnTo>
                        <a:pt x="9156" y="5334"/>
                      </a:lnTo>
                      <a:lnTo>
                        <a:pt x="75438" y="0"/>
                      </a:lnTo>
                      <a:lnTo>
                        <a:pt x="0" y="0"/>
                      </a:lnTo>
                      <a:lnTo>
                        <a:pt x="0" y="100584"/>
                      </a:lnTo>
                      <a:lnTo>
                        <a:pt x="4584" y="9906"/>
                      </a:lnTo>
                      <a:lnTo>
                        <a:pt x="66306" y="9905"/>
                      </a:lnTo>
                      <a:lnTo>
                        <a:pt x="66306" y="96012"/>
                      </a:lnTo>
                      <a:lnTo>
                        <a:pt x="9156" y="96012"/>
                      </a:lnTo>
                      <a:lnTo>
                        <a:pt x="4584" y="90678"/>
                      </a:lnTo>
                      <a:lnTo>
                        <a:pt x="0" y="100584"/>
                      </a:lnTo>
                      <a:close/>
                    </a:path>
                    <a:path w="75438" h="100584">
                      <a:moveTo>
                        <a:pt x="66306" y="96012"/>
                      </a:moveTo>
                      <a:lnTo>
                        <a:pt x="66306" y="90677"/>
                      </a:lnTo>
                      <a:lnTo>
                        <a:pt x="9156" y="90677"/>
                      </a:lnTo>
                      <a:lnTo>
                        <a:pt x="9156" y="9906"/>
                      </a:lnTo>
                      <a:lnTo>
                        <a:pt x="4584" y="9906"/>
                      </a:lnTo>
                      <a:lnTo>
                        <a:pt x="0" y="100584"/>
                      </a:lnTo>
                      <a:lnTo>
                        <a:pt x="4584" y="90678"/>
                      </a:lnTo>
                      <a:lnTo>
                        <a:pt x="9156" y="96012"/>
                      </a:lnTo>
                      <a:lnTo>
                        <a:pt x="66306" y="96012"/>
                      </a:lnTo>
                      <a:close/>
                    </a:path>
                  </a:pathLst>
                </a:custGeom>
                <a:solidFill>
                  <a:srgbClr val="000000"/>
                </a:solidFill>
              </p:spPr>
              <p:txBody>
                <a:bodyPr wrap="square" lIns="0" tIns="0" rIns="0" bIns="0" rtlCol="0">
                  <a:noAutofit/>
                </a:bodyPr>
                <a:lstStyle/>
                <a:p>
                  <a:endParaRPr sz="1631"/>
                </a:p>
              </p:txBody>
            </p:sp>
            <p:sp>
              <p:nvSpPr>
                <p:cNvPr id="1733" name="object 1775"/>
                <p:cNvSpPr/>
                <p:nvPr/>
              </p:nvSpPr>
              <p:spPr>
                <a:xfrm>
                  <a:off x="7325753" y="5658611"/>
                  <a:ext cx="9905" cy="46481"/>
                </a:xfrm>
                <a:prstGeom prst="rect">
                  <a:avLst/>
                </a:prstGeom>
                <a:blipFill>
                  <a:blip r:embed="rId72" cstate="print"/>
                  <a:stretch>
                    <a:fillRect/>
                  </a:stretch>
                </a:blipFill>
              </p:spPr>
              <p:txBody>
                <a:bodyPr wrap="square" lIns="0" tIns="0" rIns="0" bIns="0" rtlCol="0">
                  <a:noAutofit/>
                </a:bodyPr>
                <a:lstStyle/>
                <a:p>
                  <a:endParaRPr sz="1631"/>
                </a:p>
              </p:txBody>
            </p:sp>
            <p:sp>
              <p:nvSpPr>
                <p:cNvPr id="1734" name="object 1776"/>
                <p:cNvSpPr/>
                <p:nvPr/>
              </p:nvSpPr>
              <p:spPr>
                <a:xfrm>
                  <a:off x="7322705" y="5654801"/>
                  <a:ext cx="16001" cy="54101"/>
                </a:xfrm>
                <a:custGeom>
                  <a:avLst/>
                  <a:gdLst/>
                  <a:ahLst/>
                  <a:cxnLst/>
                  <a:rect l="l" t="t" r="r" b="b"/>
                  <a:pathLst>
                    <a:path w="16001" h="54101">
                      <a:moveTo>
                        <a:pt x="11417" y="9906"/>
                      </a:moveTo>
                      <a:lnTo>
                        <a:pt x="9131" y="7619"/>
                      </a:lnTo>
                      <a:lnTo>
                        <a:pt x="9131" y="44196"/>
                      </a:lnTo>
                      <a:lnTo>
                        <a:pt x="11417" y="44196"/>
                      </a:lnTo>
                      <a:lnTo>
                        <a:pt x="16001" y="54101"/>
                      </a:lnTo>
                      <a:lnTo>
                        <a:pt x="16001" y="0"/>
                      </a:lnTo>
                      <a:lnTo>
                        <a:pt x="9131" y="5334"/>
                      </a:lnTo>
                      <a:lnTo>
                        <a:pt x="9131" y="7619"/>
                      </a:lnTo>
                      <a:lnTo>
                        <a:pt x="11417" y="9906"/>
                      </a:lnTo>
                      <a:close/>
                    </a:path>
                    <a:path w="16001" h="54101">
                      <a:moveTo>
                        <a:pt x="9131" y="46482"/>
                      </a:moveTo>
                      <a:lnTo>
                        <a:pt x="9131" y="48768"/>
                      </a:lnTo>
                      <a:lnTo>
                        <a:pt x="16001" y="54101"/>
                      </a:lnTo>
                      <a:lnTo>
                        <a:pt x="11417" y="44196"/>
                      </a:lnTo>
                      <a:lnTo>
                        <a:pt x="9131" y="44196"/>
                      </a:lnTo>
                      <a:lnTo>
                        <a:pt x="9131" y="46482"/>
                      </a:lnTo>
                      <a:close/>
                    </a:path>
                    <a:path w="16001" h="54101">
                      <a:moveTo>
                        <a:pt x="7989" y="6478"/>
                      </a:moveTo>
                      <a:lnTo>
                        <a:pt x="6845" y="5334"/>
                      </a:lnTo>
                      <a:lnTo>
                        <a:pt x="4572" y="9906"/>
                      </a:lnTo>
                      <a:lnTo>
                        <a:pt x="0" y="54101"/>
                      </a:lnTo>
                      <a:lnTo>
                        <a:pt x="4572" y="44196"/>
                      </a:lnTo>
                      <a:lnTo>
                        <a:pt x="6845" y="9906"/>
                      </a:lnTo>
                      <a:lnTo>
                        <a:pt x="6845" y="7626"/>
                      </a:lnTo>
                      <a:lnTo>
                        <a:pt x="7989" y="6478"/>
                      </a:lnTo>
                      <a:close/>
                    </a:path>
                    <a:path w="16001" h="54101">
                      <a:moveTo>
                        <a:pt x="4572" y="9906"/>
                      </a:moveTo>
                      <a:lnTo>
                        <a:pt x="6845" y="5334"/>
                      </a:lnTo>
                      <a:lnTo>
                        <a:pt x="0" y="0"/>
                      </a:lnTo>
                      <a:lnTo>
                        <a:pt x="0" y="54101"/>
                      </a:lnTo>
                      <a:lnTo>
                        <a:pt x="4572" y="9906"/>
                      </a:lnTo>
                      <a:close/>
                    </a:path>
                    <a:path w="16001" h="54101">
                      <a:moveTo>
                        <a:pt x="6845" y="48768"/>
                      </a:moveTo>
                      <a:lnTo>
                        <a:pt x="7989" y="47623"/>
                      </a:lnTo>
                      <a:lnTo>
                        <a:pt x="6845" y="46475"/>
                      </a:lnTo>
                      <a:lnTo>
                        <a:pt x="6845" y="48768"/>
                      </a:lnTo>
                      <a:close/>
                    </a:path>
                    <a:path w="16001" h="54101">
                      <a:moveTo>
                        <a:pt x="9131" y="9905"/>
                      </a:moveTo>
                      <a:lnTo>
                        <a:pt x="6845" y="44196"/>
                      </a:lnTo>
                      <a:lnTo>
                        <a:pt x="6845" y="46475"/>
                      </a:lnTo>
                      <a:lnTo>
                        <a:pt x="7989" y="47623"/>
                      </a:lnTo>
                      <a:lnTo>
                        <a:pt x="6845" y="48768"/>
                      </a:lnTo>
                      <a:lnTo>
                        <a:pt x="6845" y="44196"/>
                      </a:lnTo>
                      <a:lnTo>
                        <a:pt x="9131" y="9905"/>
                      </a:lnTo>
                      <a:lnTo>
                        <a:pt x="9131" y="5334"/>
                      </a:lnTo>
                      <a:lnTo>
                        <a:pt x="16001" y="0"/>
                      </a:lnTo>
                      <a:lnTo>
                        <a:pt x="0" y="0"/>
                      </a:lnTo>
                      <a:lnTo>
                        <a:pt x="6845" y="5334"/>
                      </a:lnTo>
                      <a:lnTo>
                        <a:pt x="7989" y="6478"/>
                      </a:lnTo>
                      <a:lnTo>
                        <a:pt x="6845" y="7626"/>
                      </a:lnTo>
                      <a:lnTo>
                        <a:pt x="6845" y="9906"/>
                      </a:lnTo>
                      <a:lnTo>
                        <a:pt x="4572" y="44196"/>
                      </a:lnTo>
                      <a:lnTo>
                        <a:pt x="0" y="54101"/>
                      </a:lnTo>
                      <a:lnTo>
                        <a:pt x="16001" y="54101"/>
                      </a:lnTo>
                      <a:lnTo>
                        <a:pt x="9131" y="48768"/>
                      </a:lnTo>
                      <a:lnTo>
                        <a:pt x="9131" y="9905"/>
                      </a:lnTo>
                      <a:close/>
                    </a:path>
                  </a:pathLst>
                </a:custGeom>
                <a:solidFill>
                  <a:srgbClr val="000000"/>
                </a:solidFill>
              </p:spPr>
              <p:txBody>
                <a:bodyPr wrap="square" lIns="0" tIns="0" rIns="0" bIns="0" rtlCol="0">
                  <a:noAutofit/>
                </a:bodyPr>
                <a:lstStyle/>
                <a:p>
                  <a:endParaRPr sz="1631"/>
                </a:p>
              </p:txBody>
            </p:sp>
            <p:sp>
              <p:nvSpPr>
                <p:cNvPr id="1735" name="object 1777"/>
                <p:cNvSpPr/>
                <p:nvPr/>
              </p:nvSpPr>
              <p:spPr>
                <a:xfrm>
                  <a:off x="7320419" y="5640323"/>
                  <a:ext cx="18288" cy="19812"/>
                </a:xfrm>
                <a:prstGeom prst="rect">
                  <a:avLst/>
                </a:prstGeom>
                <a:blipFill>
                  <a:blip r:embed="rId65" cstate="print"/>
                  <a:stretch>
                    <a:fillRect/>
                  </a:stretch>
                </a:blipFill>
              </p:spPr>
              <p:txBody>
                <a:bodyPr wrap="square" lIns="0" tIns="0" rIns="0" bIns="0" rtlCol="0">
                  <a:noAutofit/>
                </a:bodyPr>
                <a:lstStyle/>
                <a:p>
                  <a:endParaRPr sz="1631"/>
                </a:p>
              </p:txBody>
            </p:sp>
            <p:sp>
              <p:nvSpPr>
                <p:cNvPr id="1736" name="object 1778"/>
                <p:cNvSpPr/>
                <p:nvPr/>
              </p:nvSpPr>
              <p:spPr>
                <a:xfrm>
                  <a:off x="7315847" y="5635752"/>
                  <a:ext cx="27431" cy="28955"/>
                </a:xfrm>
                <a:custGeom>
                  <a:avLst/>
                  <a:gdLst/>
                  <a:ahLst/>
                  <a:cxnLst/>
                  <a:rect l="l" t="t" r="r" b="b"/>
                  <a:pathLst>
                    <a:path w="27431" h="28955">
                      <a:moveTo>
                        <a:pt x="4571" y="19049"/>
                      </a:moveTo>
                      <a:lnTo>
                        <a:pt x="9905" y="19049"/>
                      </a:lnTo>
                      <a:lnTo>
                        <a:pt x="9905" y="9143"/>
                      </a:lnTo>
                      <a:lnTo>
                        <a:pt x="4571" y="9143"/>
                      </a:lnTo>
                      <a:lnTo>
                        <a:pt x="0" y="28955"/>
                      </a:lnTo>
                      <a:lnTo>
                        <a:pt x="9905" y="24383"/>
                      </a:lnTo>
                      <a:lnTo>
                        <a:pt x="9905" y="19049"/>
                      </a:lnTo>
                      <a:lnTo>
                        <a:pt x="4571" y="19049"/>
                      </a:lnTo>
                      <a:close/>
                    </a:path>
                    <a:path w="27431" h="28955">
                      <a:moveTo>
                        <a:pt x="9905" y="24383"/>
                      </a:moveTo>
                      <a:lnTo>
                        <a:pt x="0" y="28955"/>
                      </a:lnTo>
                      <a:lnTo>
                        <a:pt x="18275" y="24383"/>
                      </a:lnTo>
                      <a:lnTo>
                        <a:pt x="18275" y="19049"/>
                      </a:lnTo>
                      <a:lnTo>
                        <a:pt x="9905" y="19049"/>
                      </a:lnTo>
                      <a:lnTo>
                        <a:pt x="9905" y="24383"/>
                      </a:lnTo>
                      <a:close/>
                    </a:path>
                    <a:path w="27431" h="28955">
                      <a:moveTo>
                        <a:pt x="9905" y="4571"/>
                      </a:moveTo>
                      <a:lnTo>
                        <a:pt x="18275" y="4571"/>
                      </a:lnTo>
                      <a:lnTo>
                        <a:pt x="22859" y="9143"/>
                      </a:lnTo>
                      <a:lnTo>
                        <a:pt x="22859" y="19049"/>
                      </a:lnTo>
                      <a:lnTo>
                        <a:pt x="27431" y="28955"/>
                      </a:lnTo>
                      <a:lnTo>
                        <a:pt x="27431" y="0"/>
                      </a:lnTo>
                      <a:lnTo>
                        <a:pt x="9905" y="4571"/>
                      </a:lnTo>
                      <a:close/>
                    </a:path>
                    <a:path w="27431" h="28955">
                      <a:moveTo>
                        <a:pt x="0" y="28955"/>
                      </a:moveTo>
                      <a:lnTo>
                        <a:pt x="27431" y="28955"/>
                      </a:lnTo>
                      <a:lnTo>
                        <a:pt x="22859" y="19049"/>
                      </a:lnTo>
                      <a:lnTo>
                        <a:pt x="22859" y="9143"/>
                      </a:lnTo>
                      <a:lnTo>
                        <a:pt x="18275" y="4571"/>
                      </a:lnTo>
                      <a:lnTo>
                        <a:pt x="9905" y="4571"/>
                      </a:lnTo>
                      <a:lnTo>
                        <a:pt x="27431" y="0"/>
                      </a:lnTo>
                      <a:lnTo>
                        <a:pt x="0" y="0"/>
                      </a:lnTo>
                      <a:lnTo>
                        <a:pt x="0" y="28955"/>
                      </a:lnTo>
                      <a:lnTo>
                        <a:pt x="4571" y="9143"/>
                      </a:lnTo>
                      <a:lnTo>
                        <a:pt x="18275" y="9143"/>
                      </a:lnTo>
                      <a:lnTo>
                        <a:pt x="18275" y="24383"/>
                      </a:lnTo>
                      <a:lnTo>
                        <a:pt x="0" y="28955"/>
                      </a:lnTo>
                      <a:close/>
                    </a:path>
                  </a:pathLst>
                </a:custGeom>
                <a:solidFill>
                  <a:srgbClr val="000000"/>
                </a:solidFill>
              </p:spPr>
              <p:txBody>
                <a:bodyPr wrap="square" lIns="0" tIns="0" rIns="0" bIns="0" rtlCol="0">
                  <a:noAutofit/>
                </a:bodyPr>
                <a:lstStyle/>
                <a:p>
                  <a:endParaRPr sz="1631"/>
                </a:p>
              </p:txBody>
            </p:sp>
            <p:sp>
              <p:nvSpPr>
                <p:cNvPr id="1737" name="object 1779"/>
                <p:cNvSpPr/>
                <p:nvPr/>
              </p:nvSpPr>
              <p:spPr>
                <a:xfrm>
                  <a:off x="7364615" y="5567171"/>
                  <a:ext cx="67818" cy="73913"/>
                </a:xfrm>
                <a:prstGeom prst="rect">
                  <a:avLst/>
                </a:prstGeom>
                <a:blipFill>
                  <a:blip r:embed="rId73" cstate="print"/>
                  <a:stretch>
                    <a:fillRect/>
                  </a:stretch>
                </a:blipFill>
              </p:spPr>
              <p:txBody>
                <a:bodyPr wrap="square" lIns="0" tIns="0" rIns="0" bIns="0" rtlCol="0">
                  <a:noAutofit/>
                </a:bodyPr>
                <a:lstStyle/>
                <a:p>
                  <a:endParaRPr sz="1631"/>
                </a:p>
              </p:txBody>
            </p:sp>
            <p:sp>
              <p:nvSpPr>
                <p:cNvPr id="1738" name="object 1780"/>
                <p:cNvSpPr/>
                <p:nvPr/>
              </p:nvSpPr>
              <p:spPr>
                <a:xfrm>
                  <a:off x="7358519" y="5562599"/>
                  <a:ext cx="80010" cy="82296"/>
                </a:xfrm>
                <a:custGeom>
                  <a:avLst/>
                  <a:gdLst/>
                  <a:ahLst/>
                  <a:cxnLst/>
                  <a:rect l="l" t="t" r="r" b="b"/>
                  <a:pathLst>
                    <a:path w="80009" h="82296">
                      <a:moveTo>
                        <a:pt x="11429" y="3048"/>
                      </a:moveTo>
                      <a:lnTo>
                        <a:pt x="68579" y="3048"/>
                      </a:lnTo>
                      <a:lnTo>
                        <a:pt x="73151" y="9906"/>
                      </a:lnTo>
                      <a:lnTo>
                        <a:pt x="45719" y="73152"/>
                      </a:lnTo>
                      <a:lnTo>
                        <a:pt x="48767" y="82296"/>
                      </a:lnTo>
                      <a:lnTo>
                        <a:pt x="80009" y="0"/>
                      </a:lnTo>
                      <a:lnTo>
                        <a:pt x="11429" y="3048"/>
                      </a:lnTo>
                      <a:close/>
                    </a:path>
                    <a:path w="80009" h="82296">
                      <a:moveTo>
                        <a:pt x="31241" y="82296"/>
                      </a:moveTo>
                      <a:lnTo>
                        <a:pt x="48767" y="82296"/>
                      </a:lnTo>
                      <a:lnTo>
                        <a:pt x="45719" y="73152"/>
                      </a:lnTo>
                      <a:lnTo>
                        <a:pt x="73151" y="9906"/>
                      </a:lnTo>
                      <a:lnTo>
                        <a:pt x="68579" y="3048"/>
                      </a:lnTo>
                      <a:lnTo>
                        <a:pt x="11429" y="3048"/>
                      </a:lnTo>
                      <a:lnTo>
                        <a:pt x="80009" y="0"/>
                      </a:lnTo>
                      <a:lnTo>
                        <a:pt x="0" y="0"/>
                      </a:lnTo>
                      <a:lnTo>
                        <a:pt x="31241" y="82296"/>
                      </a:lnTo>
                      <a:lnTo>
                        <a:pt x="6857" y="9906"/>
                      </a:lnTo>
                      <a:lnTo>
                        <a:pt x="66008" y="9906"/>
                      </a:lnTo>
                      <a:lnTo>
                        <a:pt x="42291" y="73152"/>
                      </a:lnTo>
                      <a:lnTo>
                        <a:pt x="41147" y="76200"/>
                      </a:lnTo>
                      <a:lnTo>
                        <a:pt x="38861" y="76200"/>
                      </a:lnTo>
                      <a:lnTo>
                        <a:pt x="34289" y="73152"/>
                      </a:lnTo>
                      <a:lnTo>
                        <a:pt x="31241" y="82296"/>
                      </a:lnTo>
                      <a:close/>
                    </a:path>
                    <a:path w="80009" h="82296">
                      <a:moveTo>
                        <a:pt x="41147" y="76200"/>
                      </a:moveTo>
                      <a:lnTo>
                        <a:pt x="42291" y="73152"/>
                      </a:lnTo>
                      <a:lnTo>
                        <a:pt x="37719" y="73152"/>
                      </a:lnTo>
                      <a:lnTo>
                        <a:pt x="14001" y="9906"/>
                      </a:lnTo>
                      <a:lnTo>
                        <a:pt x="6857" y="9906"/>
                      </a:lnTo>
                      <a:lnTo>
                        <a:pt x="31241" y="82296"/>
                      </a:lnTo>
                      <a:lnTo>
                        <a:pt x="34289" y="73152"/>
                      </a:lnTo>
                      <a:lnTo>
                        <a:pt x="38861" y="76200"/>
                      </a:lnTo>
                      <a:lnTo>
                        <a:pt x="41147" y="76200"/>
                      </a:lnTo>
                      <a:close/>
                    </a:path>
                  </a:pathLst>
                </a:custGeom>
                <a:solidFill>
                  <a:srgbClr val="000000"/>
                </a:solidFill>
              </p:spPr>
              <p:txBody>
                <a:bodyPr wrap="square" lIns="0" tIns="0" rIns="0" bIns="0" rtlCol="0">
                  <a:noAutofit/>
                </a:bodyPr>
                <a:lstStyle/>
                <a:p>
                  <a:endParaRPr sz="1631"/>
                </a:p>
              </p:txBody>
            </p:sp>
            <p:sp>
              <p:nvSpPr>
                <p:cNvPr id="1739" name="object 1781"/>
                <p:cNvSpPr/>
                <p:nvPr/>
              </p:nvSpPr>
              <p:spPr>
                <a:xfrm>
                  <a:off x="7363853" y="5484875"/>
                  <a:ext cx="69342" cy="93725"/>
                </a:xfrm>
                <a:prstGeom prst="rect">
                  <a:avLst/>
                </a:prstGeom>
                <a:blipFill>
                  <a:blip r:embed="rId74" cstate="print"/>
                  <a:stretch>
                    <a:fillRect/>
                  </a:stretch>
                </a:blipFill>
              </p:spPr>
              <p:txBody>
                <a:bodyPr wrap="square" lIns="0" tIns="0" rIns="0" bIns="0" rtlCol="0">
                  <a:noAutofit/>
                </a:bodyPr>
                <a:lstStyle/>
                <a:p>
                  <a:endParaRPr sz="1631"/>
                </a:p>
              </p:txBody>
            </p:sp>
            <p:sp>
              <p:nvSpPr>
                <p:cNvPr id="1740" name="object 1782"/>
                <p:cNvSpPr/>
                <p:nvPr/>
              </p:nvSpPr>
              <p:spPr>
                <a:xfrm>
                  <a:off x="7360805" y="5481065"/>
                  <a:ext cx="75438" cy="100584"/>
                </a:xfrm>
                <a:custGeom>
                  <a:avLst/>
                  <a:gdLst/>
                  <a:ahLst/>
                  <a:cxnLst/>
                  <a:rect l="l" t="t" r="r" b="b"/>
                  <a:pathLst>
                    <a:path w="75438" h="100584">
                      <a:moveTo>
                        <a:pt x="9131" y="5334"/>
                      </a:moveTo>
                      <a:lnTo>
                        <a:pt x="66281" y="5334"/>
                      </a:lnTo>
                      <a:lnTo>
                        <a:pt x="70866" y="9906"/>
                      </a:lnTo>
                      <a:lnTo>
                        <a:pt x="70866" y="90678"/>
                      </a:lnTo>
                      <a:lnTo>
                        <a:pt x="75438" y="100584"/>
                      </a:lnTo>
                      <a:lnTo>
                        <a:pt x="75438" y="0"/>
                      </a:lnTo>
                      <a:lnTo>
                        <a:pt x="9131" y="5334"/>
                      </a:lnTo>
                      <a:close/>
                    </a:path>
                    <a:path w="75438" h="100584">
                      <a:moveTo>
                        <a:pt x="0" y="100584"/>
                      </a:moveTo>
                      <a:lnTo>
                        <a:pt x="75438" y="100584"/>
                      </a:lnTo>
                      <a:lnTo>
                        <a:pt x="70866" y="90678"/>
                      </a:lnTo>
                      <a:lnTo>
                        <a:pt x="70866" y="9906"/>
                      </a:lnTo>
                      <a:lnTo>
                        <a:pt x="66281" y="5334"/>
                      </a:lnTo>
                      <a:lnTo>
                        <a:pt x="9131" y="5334"/>
                      </a:lnTo>
                      <a:lnTo>
                        <a:pt x="75438" y="0"/>
                      </a:lnTo>
                      <a:lnTo>
                        <a:pt x="0" y="0"/>
                      </a:lnTo>
                      <a:lnTo>
                        <a:pt x="0" y="100584"/>
                      </a:lnTo>
                      <a:lnTo>
                        <a:pt x="4572" y="9906"/>
                      </a:lnTo>
                      <a:lnTo>
                        <a:pt x="66281" y="9906"/>
                      </a:lnTo>
                      <a:lnTo>
                        <a:pt x="66281" y="96012"/>
                      </a:lnTo>
                      <a:lnTo>
                        <a:pt x="9131" y="96012"/>
                      </a:lnTo>
                      <a:lnTo>
                        <a:pt x="4572" y="90678"/>
                      </a:lnTo>
                      <a:lnTo>
                        <a:pt x="0" y="100584"/>
                      </a:lnTo>
                      <a:close/>
                    </a:path>
                    <a:path w="75438" h="100584">
                      <a:moveTo>
                        <a:pt x="66281" y="96012"/>
                      </a:moveTo>
                      <a:lnTo>
                        <a:pt x="66281" y="90678"/>
                      </a:lnTo>
                      <a:lnTo>
                        <a:pt x="9131" y="90677"/>
                      </a:lnTo>
                      <a:lnTo>
                        <a:pt x="9131" y="9906"/>
                      </a:lnTo>
                      <a:lnTo>
                        <a:pt x="4572" y="9906"/>
                      </a:lnTo>
                      <a:lnTo>
                        <a:pt x="0" y="100584"/>
                      </a:lnTo>
                      <a:lnTo>
                        <a:pt x="4572" y="90678"/>
                      </a:lnTo>
                      <a:lnTo>
                        <a:pt x="9131" y="96012"/>
                      </a:lnTo>
                      <a:lnTo>
                        <a:pt x="66281" y="96012"/>
                      </a:lnTo>
                      <a:close/>
                    </a:path>
                  </a:pathLst>
                </a:custGeom>
                <a:solidFill>
                  <a:srgbClr val="000000"/>
                </a:solidFill>
              </p:spPr>
              <p:txBody>
                <a:bodyPr wrap="square" lIns="0" tIns="0" rIns="0" bIns="0" rtlCol="0">
                  <a:noAutofit/>
                </a:bodyPr>
                <a:lstStyle/>
                <a:p>
                  <a:endParaRPr sz="1631"/>
                </a:p>
              </p:txBody>
            </p:sp>
            <p:sp>
              <p:nvSpPr>
                <p:cNvPr id="1741" name="object 1783"/>
                <p:cNvSpPr/>
                <p:nvPr/>
              </p:nvSpPr>
              <p:spPr>
                <a:xfrm>
                  <a:off x="7390510" y="5658611"/>
                  <a:ext cx="11429" cy="46481"/>
                </a:xfrm>
                <a:prstGeom prst="rect">
                  <a:avLst/>
                </a:prstGeom>
                <a:blipFill>
                  <a:blip r:embed="rId75" cstate="print"/>
                  <a:stretch>
                    <a:fillRect/>
                  </a:stretch>
                </a:blipFill>
              </p:spPr>
              <p:txBody>
                <a:bodyPr wrap="square" lIns="0" tIns="0" rIns="0" bIns="0" rtlCol="0">
                  <a:noAutofit/>
                </a:bodyPr>
                <a:lstStyle/>
                <a:p>
                  <a:endParaRPr sz="1631"/>
                </a:p>
              </p:txBody>
            </p:sp>
            <p:sp>
              <p:nvSpPr>
                <p:cNvPr id="1742" name="object 1784"/>
                <p:cNvSpPr/>
                <p:nvPr/>
              </p:nvSpPr>
              <p:spPr>
                <a:xfrm>
                  <a:off x="7387463" y="5654801"/>
                  <a:ext cx="17525" cy="54101"/>
                </a:xfrm>
                <a:custGeom>
                  <a:avLst/>
                  <a:gdLst/>
                  <a:ahLst/>
                  <a:cxnLst/>
                  <a:rect l="l" t="t" r="r" b="b"/>
                  <a:pathLst>
                    <a:path w="17525" h="54101">
                      <a:moveTo>
                        <a:pt x="17525" y="54101"/>
                      </a:moveTo>
                      <a:lnTo>
                        <a:pt x="9156" y="48005"/>
                      </a:lnTo>
                      <a:lnTo>
                        <a:pt x="9156" y="48768"/>
                      </a:lnTo>
                      <a:lnTo>
                        <a:pt x="0" y="54101"/>
                      </a:lnTo>
                      <a:lnTo>
                        <a:pt x="17525" y="54101"/>
                      </a:lnTo>
                      <a:close/>
                    </a:path>
                    <a:path w="17525" h="54101">
                      <a:moveTo>
                        <a:pt x="8394" y="48768"/>
                      </a:moveTo>
                      <a:lnTo>
                        <a:pt x="8775" y="48386"/>
                      </a:lnTo>
                      <a:lnTo>
                        <a:pt x="8394" y="48005"/>
                      </a:lnTo>
                      <a:lnTo>
                        <a:pt x="8394" y="48768"/>
                      </a:lnTo>
                      <a:close/>
                    </a:path>
                    <a:path w="17525" h="54101">
                      <a:moveTo>
                        <a:pt x="9156" y="44196"/>
                      </a:moveTo>
                      <a:lnTo>
                        <a:pt x="9156" y="48005"/>
                      </a:lnTo>
                      <a:lnTo>
                        <a:pt x="17525" y="54101"/>
                      </a:lnTo>
                      <a:lnTo>
                        <a:pt x="17525" y="0"/>
                      </a:lnTo>
                      <a:lnTo>
                        <a:pt x="0" y="0"/>
                      </a:lnTo>
                      <a:lnTo>
                        <a:pt x="8394" y="5334"/>
                      </a:lnTo>
                      <a:lnTo>
                        <a:pt x="8394" y="48005"/>
                      </a:lnTo>
                      <a:lnTo>
                        <a:pt x="8775" y="48386"/>
                      </a:lnTo>
                      <a:lnTo>
                        <a:pt x="8394" y="48768"/>
                      </a:lnTo>
                      <a:lnTo>
                        <a:pt x="8394" y="9906"/>
                      </a:lnTo>
                      <a:lnTo>
                        <a:pt x="4584" y="44196"/>
                      </a:lnTo>
                      <a:lnTo>
                        <a:pt x="0" y="54101"/>
                      </a:lnTo>
                      <a:lnTo>
                        <a:pt x="9156" y="48768"/>
                      </a:lnTo>
                      <a:lnTo>
                        <a:pt x="9156" y="6096"/>
                      </a:lnTo>
                      <a:lnTo>
                        <a:pt x="8775" y="5715"/>
                      </a:lnTo>
                      <a:lnTo>
                        <a:pt x="9156" y="5334"/>
                      </a:lnTo>
                      <a:lnTo>
                        <a:pt x="12966" y="9906"/>
                      </a:lnTo>
                      <a:lnTo>
                        <a:pt x="12966" y="44196"/>
                      </a:lnTo>
                      <a:lnTo>
                        <a:pt x="9156" y="44196"/>
                      </a:lnTo>
                      <a:close/>
                    </a:path>
                    <a:path w="17525" h="54101">
                      <a:moveTo>
                        <a:pt x="9156" y="6096"/>
                      </a:moveTo>
                      <a:lnTo>
                        <a:pt x="9156" y="44196"/>
                      </a:lnTo>
                      <a:lnTo>
                        <a:pt x="12966" y="44196"/>
                      </a:lnTo>
                      <a:lnTo>
                        <a:pt x="12966" y="9906"/>
                      </a:lnTo>
                      <a:lnTo>
                        <a:pt x="9156" y="5334"/>
                      </a:lnTo>
                      <a:lnTo>
                        <a:pt x="8775" y="5715"/>
                      </a:lnTo>
                      <a:lnTo>
                        <a:pt x="9156" y="6096"/>
                      </a:lnTo>
                      <a:close/>
                    </a:path>
                    <a:path w="17525" h="54101">
                      <a:moveTo>
                        <a:pt x="4584" y="9906"/>
                      </a:moveTo>
                      <a:lnTo>
                        <a:pt x="8394" y="9906"/>
                      </a:lnTo>
                      <a:lnTo>
                        <a:pt x="8394" y="5334"/>
                      </a:lnTo>
                      <a:lnTo>
                        <a:pt x="0" y="0"/>
                      </a:lnTo>
                      <a:lnTo>
                        <a:pt x="0" y="54101"/>
                      </a:lnTo>
                      <a:lnTo>
                        <a:pt x="4584" y="44196"/>
                      </a:lnTo>
                      <a:lnTo>
                        <a:pt x="8394" y="9906"/>
                      </a:lnTo>
                      <a:lnTo>
                        <a:pt x="4584" y="9906"/>
                      </a:lnTo>
                      <a:close/>
                    </a:path>
                  </a:pathLst>
                </a:custGeom>
                <a:solidFill>
                  <a:srgbClr val="000000"/>
                </a:solidFill>
              </p:spPr>
              <p:txBody>
                <a:bodyPr wrap="square" lIns="0" tIns="0" rIns="0" bIns="0" rtlCol="0">
                  <a:noAutofit/>
                </a:bodyPr>
                <a:lstStyle/>
                <a:p>
                  <a:endParaRPr sz="1631"/>
                </a:p>
              </p:txBody>
            </p:sp>
            <p:sp>
              <p:nvSpPr>
                <p:cNvPr id="1743" name="object 1785"/>
                <p:cNvSpPr/>
                <p:nvPr/>
              </p:nvSpPr>
              <p:spPr>
                <a:xfrm>
                  <a:off x="7387463" y="5640323"/>
                  <a:ext cx="17525" cy="19812"/>
                </a:xfrm>
                <a:prstGeom prst="rect">
                  <a:avLst/>
                </a:prstGeom>
                <a:blipFill>
                  <a:blip r:embed="rId69" cstate="print"/>
                  <a:stretch>
                    <a:fillRect/>
                  </a:stretch>
                </a:blipFill>
              </p:spPr>
              <p:txBody>
                <a:bodyPr wrap="square" lIns="0" tIns="0" rIns="0" bIns="0" rtlCol="0">
                  <a:noAutofit/>
                </a:bodyPr>
                <a:lstStyle/>
                <a:p>
                  <a:endParaRPr sz="1631"/>
                </a:p>
              </p:txBody>
            </p:sp>
            <p:sp>
              <p:nvSpPr>
                <p:cNvPr id="1744" name="object 1786"/>
                <p:cNvSpPr/>
                <p:nvPr/>
              </p:nvSpPr>
              <p:spPr>
                <a:xfrm>
                  <a:off x="7382903" y="5635752"/>
                  <a:ext cx="26670" cy="28955"/>
                </a:xfrm>
                <a:custGeom>
                  <a:avLst/>
                  <a:gdLst/>
                  <a:ahLst/>
                  <a:cxnLst/>
                  <a:rect l="l" t="t" r="r" b="b"/>
                  <a:pathLst>
                    <a:path w="26670" h="28955">
                      <a:moveTo>
                        <a:pt x="4559" y="19049"/>
                      </a:moveTo>
                      <a:lnTo>
                        <a:pt x="9893" y="19049"/>
                      </a:lnTo>
                      <a:lnTo>
                        <a:pt x="9893" y="9144"/>
                      </a:lnTo>
                      <a:lnTo>
                        <a:pt x="4559" y="9143"/>
                      </a:lnTo>
                      <a:lnTo>
                        <a:pt x="0" y="28955"/>
                      </a:lnTo>
                      <a:lnTo>
                        <a:pt x="9893" y="24383"/>
                      </a:lnTo>
                      <a:lnTo>
                        <a:pt x="9893" y="19049"/>
                      </a:lnTo>
                      <a:lnTo>
                        <a:pt x="4559" y="19049"/>
                      </a:lnTo>
                      <a:close/>
                    </a:path>
                    <a:path w="26670" h="28955">
                      <a:moveTo>
                        <a:pt x="9893" y="24383"/>
                      </a:moveTo>
                      <a:lnTo>
                        <a:pt x="0" y="28955"/>
                      </a:lnTo>
                      <a:lnTo>
                        <a:pt x="17525" y="24383"/>
                      </a:lnTo>
                      <a:lnTo>
                        <a:pt x="17525" y="19049"/>
                      </a:lnTo>
                      <a:lnTo>
                        <a:pt x="9893" y="19049"/>
                      </a:lnTo>
                      <a:lnTo>
                        <a:pt x="9893" y="24383"/>
                      </a:lnTo>
                      <a:close/>
                    </a:path>
                    <a:path w="26670" h="28955">
                      <a:moveTo>
                        <a:pt x="9893" y="4571"/>
                      </a:moveTo>
                      <a:lnTo>
                        <a:pt x="17525" y="4571"/>
                      </a:lnTo>
                      <a:lnTo>
                        <a:pt x="22085" y="9143"/>
                      </a:lnTo>
                      <a:lnTo>
                        <a:pt x="22085" y="19049"/>
                      </a:lnTo>
                      <a:lnTo>
                        <a:pt x="26670" y="28955"/>
                      </a:lnTo>
                      <a:lnTo>
                        <a:pt x="26670" y="0"/>
                      </a:lnTo>
                      <a:lnTo>
                        <a:pt x="9893" y="4571"/>
                      </a:lnTo>
                      <a:close/>
                    </a:path>
                    <a:path w="26670" h="28955">
                      <a:moveTo>
                        <a:pt x="0" y="28955"/>
                      </a:moveTo>
                      <a:lnTo>
                        <a:pt x="26670" y="28955"/>
                      </a:lnTo>
                      <a:lnTo>
                        <a:pt x="22085" y="19049"/>
                      </a:lnTo>
                      <a:lnTo>
                        <a:pt x="22085" y="9143"/>
                      </a:lnTo>
                      <a:lnTo>
                        <a:pt x="17525" y="4571"/>
                      </a:lnTo>
                      <a:lnTo>
                        <a:pt x="9893" y="4571"/>
                      </a:lnTo>
                      <a:lnTo>
                        <a:pt x="26670" y="0"/>
                      </a:lnTo>
                      <a:lnTo>
                        <a:pt x="0" y="0"/>
                      </a:lnTo>
                      <a:lnTo>
                        <a:pt x="0" y="28955"/>
                      </a:lnTo>
                      <a:lnTo>
                        <a:pt x="4559" y="9143"/>
                      </a:lnTo>
                      <a:lnTo>
                        <a:pt x="17525" y="9143"/>
                      </a:lnTo>
                      <a:lnTo>
                        <a:pt x="17525" y="24383"/>
                      </a:lnTo>
                      <a:lnTo>
                        <a:pt x="0" y="28955"/>
                      </a:lnTo>
                      <a:close/>
                    </a:path>
                  </a:pathLst>
                </a:custGeom>
                <a:solidFill>
                  <a:srgbClr val="000000"/>
                </a:solidFill>
              </p:spPr>
              <p:txBody>
                <a:bodyPr wrap="square" lIns="0" tIns="0" rIns="0" bIns="0" rtlCol="0">
                  <a:noAutofit/>
                </a:bodyPr>
                <a:lstStyle/>
                <a:p>
                  <a:endParaRPr sz="1631"/>
                </a:p>
              </p:txBody>
            </p:sp>
            <p:sp>
              <p:nvSpPr>
                <p:cNvPr id="1745" name="object 1787"/>
                <p:cNvSpPr/>
                <p:nvPr/>
              </p:nvSpPr>
              <p:spPr>
                <a:xfrm>
                  <a:off x="7582534" y="5810249"/>
                  <a:ext cx="241553" cy="208025"/>
                </a:xfrm>
                <a:prstGeom prst="rect">
                  <a:avLst/>
                </a:prstGeom>
                <a:blipFill>
                  <a:blip r:embed="rId76" cstate="print"/>
                  <a:stretch>
                    <a:fillRect/>
                  </a:stretch>
                </a:blipFill>
              </p:spPr>
              <p:txBody>
                <a:bodyPr wrap="square" lIns="0" tIns="0" rIns="0" bIns="0" rtlCol="0">
                  <a:noAutofit/>
                </a:bodyPr>
                <a:lstStyle/>
                <a:p>
                  <a:endParaRPr sz="1631"/>
                </a:p>
              </p:txBody>
            </p:sp>
            <p:sp>
              <p:nvSpPr>
                <p:cNvPr id="1746" name="object 1788"/>
                <p:cNvSpPr/>
                <p:nvPr/>
              </p:nvSpPr>
              <p:spPr>
                <a:xfrm>
                  <a:off x="7120763" y="6004940"/>
                  <a:ext cx="700277" cy="0"/>
                </a:xfrm>
                <a:custGeom>
                  <a:avLst/>
                  <a:gdLst/>
                  <a:ahLst/>
                  <a:cxnLst/>
                  <a:rect l="l" t="t" r="r" b="b"/>
                  <a:pathLst>
                    <a:path w="700277">
                      <a:moveTo>
                        <a:pt x="700277" y="0"/>
                      </a:moveTo>
                      <a:lnTo>
                        <a:pt x="0" y="0"/>
                      </a:lnTo>
                    </a:path>
                  </a:pathLst>
                </a:custGeom>
                <a:ln w="14223">
                  <a:solidFill>
                    <a:srgbClr val="000000"/>
                  </a:solidFill>
                </a:ln>
              </p:spPr>
              <p:txBody>
                <a:bodyPr wrap="square" lIns="0" tIns="0" rIns="0" bIns="0" rtlCol="0">
                  <a:noAutofit/>
                </a:bodyPr>
                <a:lstStyle/>
                <a:p>
                  <a:endParaRPr sz="1631"/>
                </a:p>
              </p:txBody>
            </p:sp>
            <p:sp>
              <p:nvSpPr>
                <p:cNvPr id="1747" name="object 1789"/>
                <p:cNvSpPr/>
                <p:nvPr/>
              </p:nvSpPr>
              <p:spPr>
                <a:xfrm>
                  <a:off x="5115953" y="5667756"/>
                  <a:ext cx="528065" cy="76200"/>
                </a:xfrm>
                <a:custGeom>
                  <a:avLst/>
                  <a:gdLst/>
                  <a:ahLst/>
                  <a:cxnLst/>
                  <a:rect l="l" t="t" r="r" b="b"/>
                  <a:pathLst>
                    <a:path w="528065" h="76200">
                      <a:moveTo>
                        <a:pt x="0" y="28956"/>
                      </a:moveTo>
                      <a:lnTo>
                        <a:pt x="0" y="48006"/>
                      </a:lnTo>
                      <a:lnTo>
                        <a:pt x="464058" y="48006"/>
                      </a:lnTo>
                      <a:lnTo>
                        <a:pt x="451865" y="76200"/>
                      </a:lnTo>
                      <a:lnTo>
                        <a:pt x="528065" y="38100"/>
                      </a:lnTo>
                      <a:lnTo>
                        <a:pt x="464058" y="28956"/>
                      </a:lnTo>
                      <a:lnTo>
                        <a:pt x="0" y="28956"/>
                      </a:lnTo>
                      <a:close/>
                    </a:path>
                    <a:path w="528065" h="76200">
                      <a:moveTo>
                        <a:pt x="464058" y="28956"/>
                      </a:moveTo>
                      <a:lnTo>
                        <a:pt x="528065" y="38100"/>
                      </a:lnTo>
                      <a:lnTo>
                        <a:pt x="451865" y="0"/>
                      </a:lnTo>
                      <a:lnTo>
                        <a:pt x="451865" y="28955"/>
                      </a:lnTo>
                      <a:lnTo>
                        <a:pt x="464058" y="28956"/>
                      </a:lnTo>
                      <a:close/>
                    </a:path>
                    <a:path w="528065" h="76200">
                      <a:moveTo>
                        <a:pt x="451865" y="76200"/>
                      </a:moveTo>
                      <a:lnTo>
                        <a:pt x="464058" y="48006"/>
                      </a:lnTo>
                      <a:lnTo>
                        <a:pt x="451866" y="48006"/>
                      </a:lnTo>
                      <a:lnTo>
                        <a:pt x="451865" y="76200"/>
                      </a:lnTo>
                      <a:close/>
                    </a:path>
                  </a:pathLst>
                </a:custGeom>
                <a:solidFill>
                  <a:srgbClr val="8EC100"/>
                </a:solidFill>
              </p:spPr>
              <p:txBody>
                <a:bodyPr wrap="square" lIns="0" tIns="0" rIns="0" bIns="0" rtlCol="0">
                  <a:noAutofit/>
                </a:bodyPr>
                <a:lstStyle/>
                <a:p>
                  <a:endParaRPr sz="1631"/>
                </a:p>
              </p:txBody>
            </p:sp>
            <p:sp>
              <p:nvSpPr>
                <p:cNvPr id="1748" name="object 1790"/>
                <p:cNvSpPr/>
                <p:nvPr/>
              </p:nvSpPr>
              <p:spPr>
                <a:xfrm>
                  <a:off x="6506603" y="5667755"/>
                  <a:ext cx="526542" cy="76200"/>
                </a:xfrm>
                <a:custGeom>
                  <a:avLst/>
                  <a:gdLst/>
                  <a:ahLst/>
                  <a:cxnLst/>
                  <a:rect l="l" t="t" r="r" b="b"/>
                  <a:pathLst>
                    <a:path w="526542" h="76200">
                      <a:moveTo>
                        <a:pt x="0" y="28956"/>
                      </a:moveTo>
                      <a:lnTo>
                        <a:pt x="0" y="48006"/>
                      </a:lnTo>
                      <a:lnTo>
                        <a:pt x="462533" y="48006"/>
                      </a:lnTo>
                      <a:lnTo>
                        <a:pt x="450342" y="76200"/>
                      </a:lnTo>
                      <a:lnTo>
                        <a:pt x="526542" y="38100"/>
                      </a:lnTo>
                      <a:lnTo>
                        <a:pt x="462533" y="28956"/>
                      </a:lnTo>
                      <a:lnTo>
                        <a:pt x="0" y="28956"/>
                      </a:lnTo>
                      <a:close/>
                    </a:path>
                    <a:path w="526542" h="76200">
                      <a:moveTo>
                        <a:pt x="462533" y="28956"/>
                      </a:moveTo>
                      <a:lnTo>
                        <a:pt x="526542" y="38100"/>
                      </a:lnTo>
                      <a:lnTo>
                        <a:pt x="450342" y="0"/>
                      </a:lnTo>
                      <a:lnTo>
                        <a:pt x="450342" y="28956"/>
                      </a:lnTo>
                      <a:lnTo>
                        <a:pt x="462533" y="28956"/>
                      </a:lnTo>
                      <a:close/>
                    </a:path>
                    <a:path w="526542" h="76200">
                      <a:moveTo>
                        <a:pt x="450342" y="76200"/>
                      </a:moveTo>
                      <a:lnTo>
                        <a:pt x="462533" y="48006"/>
                      </a:lnTo>
                      <a:lnTo>
                        <a:pt x="450342" y="48006"/>
                      </a:lnTo>
                      <a:lnTo>
                        <a:pt x="450342" y="76200"/>
                      </a:lnTo>
                      <a:close/>
                    </a:path>
                  </a:pathLst>
                </a:custGeom>
                <a:solidFill>
                  <a:srgbClr val="8EC100"/>
                </a:solidFill>
              </p:spPr>
              <p:txBody>
                <a:bodyPr wrap="square" lIns="0" tIns="0" rIns="0" bIns="0" rtlCol="0">
                  <a:noAutofit/>
                </a:bodyPr>
                <a:lstStyle/>
                <a:p>
                  <a:endParaRPr sz="1631"/>
                </a:p>
              </p:txBody>
            </p:sp>
            <p:sp>
              <p:nvSpPr>
                <p:cNvPr id="1749" name="object 71"/>
                <p:cNvSpPr txBox="1"/>
                <p:nvPr/>
              </p:nvSpPr>
              <p:spPr>
                <a:xfrm>
                  <a:off x="7145540" y="5481064"/>
                  <a:ext cx="675500" cy="523876"/>
                </a:xfrm>
                <a:prstGeom prst="rect">
                  <a:avLst/>
                </a:prstGeom>
              </p:spPr>
              <p:txBody>
                <a:bodyPr wrap="square" lIns="0" tIns="0" rIns="0" bIns="0" rtlCol="0">
                  <a:noAutofit/>
                </a:bodyPr>
                <a:lstStyle/>
                <a:p>
                  <a:pPr marL="23012">
                    <a:lnSpc>
                      <a:spcPts val="906"/>
                    </a:lnSpc>
                  </a:pPr>
                  <a:endParaRPr sz="906"/>
                </a:p>
              </p:txBody>
            </p:sp>
            <p:sp>
              <p:nvSpPr>
                <p:cNvPr id="1750" name="object 70"/>
                <p:cNvSpPr txBox="1"/>
                <p:nvPr/>
              </p:nvSpPr>
              <p:spPr>
                <a:xfrm>
                  <a:off x="4359287" y="5827395"/>
                  <a:ext cx="68961" cy="125348"/>
                </a:xfrm>
                <a:prstGeom prst="rect">
                  <a:avLst/>
                </a:prstGeom>
              </p:spPr>
              <p:txBody>
                <a:bodyPr wrap="square" lIns="0" tIns="0" rIns="0" bIns="0" rtlCol="0">
                  <a:noAutofit/>
                </a:bodyPr>
                <a:lstStyle/>
                <a:p>
                  <a:pPr marL="23012">
                    <a:lnSpc>
                      <a:spcPts val="861"/>
                    </a:lnSpc>
                    <a:spcBef>
                      <a:spcPts val="33"/>
                    </a:spcBef>
                  </a:pPr>
                  <a:endParaRPr sz="861"/>
                </a:p>
              </p:txBody>
            </p:sp>
            <p:sp>
              <p:nvSpPr>
                <p:cNvPr id="1751" name="object 69"/>
                <p:cNvSpPr txBox="1"/>
                <p:nvPr/>
              </p:nvSpPr>
              <p:spPr>
                <a:xfrm>
                  <a:off x="4428248" y="5827395"/>
                  <a:ext cx="0" cy="125348"/>
                </a:xfrm>
                <a:prstGeom prst="rect">
                  <a:avLst/>
                </a:prstGeom>
              </p:spPr>
              <p:txBody>
                <a:bodyPr wrap="square" lIns="0" tIns="0" rIns="0" bIns="0" rtlCol="0">
                  <a:noAutofit/>
                </a:bodyPr>
                <a:lstStyle/>
                <a:p>
                  <a:pPr marL="23012">
                    <a:lnSpc>
                      <a:spcPts val="861"/>
                    </a:lnSpc>
                    <a:spcBef>
                      <a:spcPts val="33"/>
                    </a:spcBef>
                  </a:pPr>
                  <a:endParaRPr sz="861"/>
                </a:p>
              </p:txBody>
            </p:sp>
            <p:sp>
              <p:nvSpPr>
                <p:cNvPr id="1752" name="object 68"/>
                <p:cNvSpPr txBox="1"/>
                <p:nvPr/>
              </p:nvSpPr>
              <p:spPr>
                <a:xfrm>
                  <a:off x="4377956" y="5827395"/>
                  <a:ext cx="128016" cy="125348"/>
                </a:xfrm>
                <a:prstGeom prst="rect">
                  <a:avLst/>
                </a:prstGeom>
              </p:spPr>
              <p:txBody>
                <a:bodyPr wrap="square" lIns="0" tIns="0" rIns="0" bIns="0" rtlCol="0">
                  <a:noAutofit/>
                </a:bodyPr>
                <a:lstStyle/>
                <a:p>
                  <a:pPr marL="23012">
                    <a:lnSpc>
                      <a:spcPts val="861"/>
                    </a:lnSpc>
                    <a:spcBef>
                      <a:spcPts val="33"/>
                    </a:spcBef>
                  </a:pPr>
                  <a:endParaRPr sz="861"/>
                </a:p>
              </p:txBody>
            </p:sp>
            <p:sp>
              <p:nvSpPr>
                <p:cNvPr id="1753" name="object 67"/>
                <p:cNvSpPr txBox="1"/>
                <p:nvPr/>
              </p:nvSpPr>
              <p:spPr>
                <a:xfrm>
                  <a:off x="4505972" y="5827395"/>
                  <a:ext cx="0" cy="125348"/>
                </a:xfrm>
                <a:prstGeom prst="rect">
                  <a:avLst/>
                </a:prstGeom>
              </p:spPr>
              <p:txBody>
                <a:bodyPr wrap="square" lIns="0" tIns="0" rIns="0" bIns="0" rtlCol="0">
                  <a:noAutofit/>
                </a:bodyPr>
                <a:lstStyle/>
                <a:p>
                  <a:pPr marL="23012">
                    <a:lnSpc>
                      <a:spcPts val="861"/>
                    </a:lnSpc>
                    <a:spcBef>
                      <a:spcPts val="33"/>
                    </a:spcBef>
                  </a:pPr>
                  <a:endParaRPr sz="861"/>
                </a:p>
              </p:txBody>
            </p:sp>
            <p:sp>
              <p:nvSpPr>
                <p:cNvPr id="1754" name="object 66"/>
                <p:cNvSpPr txBox="1"/>
                <p:nvPr/>
              </p:nvSpPr>
              <p:spPr>
                <a:xfrm>
                  <a:off x="4465586" y="5827395"/>
                  <a:ext cx="68961" cy="125348"/>
                </a:xfrm>
                <a:prstGeom prst="rect">
                  <a:avLst/>
                </a:prstGeom>
              </p:spPr>
              <p:txBody>
                <a:bodyPr wrap="square" lIns="0" tIns="0" rIns="0" bIns="0" rtlCol="0">
                  <a:noAutofit/>
                </a:bodyPr>
                <a:lstStyle/>
                <a:p>
                  <a:pPr marL="23012">
                    <a:lnSpc>
                      <a:spcPts val="861"/>
                    </a:lnSpc>
                    <a:spcBef>
                      <a:spcPts val="33"/>
                    </a:spcBef>
                  </a:pPr>
                  <a:endParaRPr sz="861"/>
                </a:p>
              </p:txBody>
            </p:sp>
            <p:sp>
              <p:nvSpPr>
                <p:cNvPr id="1755" name="object 65"/>
                <p:cNvSpPr txBox="1"/>
                <p:nvPr/>
              </p:nvSpPr>
              <p:spPr>
                <a:xfrm>
                  <a:off x="4534547" y="5827395"/>
                  <a:ext cx="78486" cy="125348"/>
                </a:xfrm>
                <a:prstGeom prst="rect">
                  <a:avLst/>
                </a:prstGeom>
              </p:spPr>
              <p:txBody>
                <a:bodyPr wrap="square" lIns="0" tIns="0" rIns="0" bIns="0" rtlCol="0">
                  <a:noAutofit/>
                </a:bodyPr>
                <a:lstStyle/>
                <a:p>
                  <a:pPr marL="23012">
                    <a:lnSpc>
                      <a:spcPts val="861"/>
                    </a:lnSpc>
                    <a:spcBef>
                      <a:spcPts val="33"/>
                    </a:spcBef>
                  </a:pPr>
                  <a:endParaRPr sz="861"/>
                </a:p>
              </p:txBody>
            </p:sp>
            <p:sp>
              <p:nvSpPr>
                <p:cNvPr id="1756" name="object 64"/>
                <p:cNvSpPr txBox="1"/>
                <p:nvPr/>
              </p:nvSpPr>
              <p:spPr>
                <a:xfrm>
                  <a:off x="4613033" y="5827395"/>
                  <a:ext cx="68579" cy="125348"/>
                </a:xfrm>
                <a:prstGeom prst="rect">
                  <a:avLst/>
                </a:prstGeom>
              </p:spPr>
              <p:txBody>
                <a:bodyPr wrap="square" lIns="0" tIns="0" rIns="0" bIns="0" rtlCol="0">
                  <a:noAutofit/>
                </a:bodyPr>
                <a:lstStyle/>
                <a:p>
                  <a:pPr marL="23012">
                    <a:lnSpc>
                      <a:spcPts val="861"/>
                    </a:lnSpc>
                    <a:spcBef>
                      <a:spcPts val="33"/>
                    </a:spcBef>
                  </a:pPr>
                  <a:endParaRPr sz="861"/>
                </a:p>
              </p:txBody>
            </p:sp>
            <p:sp>
              <p:nvSpPr>
                <p:cNvPr id="1757" name="object 63"/>
                <p:cNvSpPr txBox="1"/>
                <p:nvPr/>
              </p:nvSpPr>
              <p:spPr>
                <a:xfrm>
                  <a:off x="4681613" y="5827395"/>
                  <a:ext cx="0" cy="125348"/>
                </a:xfrm>
                <a:prstGeom prst="rect">
                  <a:avLst/>
                </a:prstGeom>
              </p:spPr>
              <p:txBody>
                <a:bodyPr wrap="square" lIns="0" tIns="0" rIns="0" bIns="0" rtlCol="0">
                  <a:noAutofit/>
                </a:bodyPr>
                <a:lstStyle/>
                <a:p>
                  <a:pPr marL="23012">
                    <a:lnSpc>
                      <a:spcPts val="861"/>
                    </a:lnSpc>
                    <a:spcBef>
                      <a:spcPts val="33"/>
                    </a:spcBef>
                  </a:pPr>
                  <a:endParaRPr sz="861"/>
                </a:p>
              </p:txBody>
            </p:sp>
            <p:sp>
              <p:nvSpPr>
                <p:cNvPr id="1758" name="object 62"/>
                <p:cNvSpPr txBox="1"/>
                <p:nvPr/>
              </p:nvSpPr>
              <p:spPr>
                <a:xfrm>
                  <a:off x="4630940" y="5827395"/>
                  <a:ext cx="100202" cy="125348"/>
                </a:xfrm>
                <a:prstGeom prst="rect">
                  <a:avLst/>
                </a:prstGeom>
              </p:spPr>
              <p:txBody>
                <a:bodyPr wrap="square" lIns="0" tIns="0" rIns="0" bIns="0" rtlCol="0">
                  <a:noAutofit/>
                </a:bodyPr>
                <a:lstStyle/>
                <a:p>
                  <a:pPr marL="23012">
                    <a:lnSpc>
                      <a:spcPts val="861"/>
                    </a:lnSpc>
                    <a:spcBef>
                      <a:spcPts val="33"/>
                    </a:spcBef>
                  </a:pPr>
                  <a:endParaRPr sz="861"/>
                </a:p>
              </p:txBody>
            </p:sp>
            <p:sp>
              <p:nvSpPr>
                <p:cNvPr id="1759" name="object 61"/>
                <p:cNvSpPr txBox="1"/>
                <p:nvPr/>
              </p:nvSpPr>
              <p:spPr>
                <a:xfrm>
                  <a:off x="4731143" y="5827395"/>
                  <a:ext cx="56768" cy="125348"/>
                </a:xfrm>
                <a:prstGeom prst="rect">
                  <a:avLst/>
                </a:prstGeom>
              </p:spPr>
              <p:txBody>
                <a:bodyPr wrap="square" lIns="0" tIns="0" rIns="0" bIns="0" rtlCol="0">
                  <a:noAutofit/>
                </a:bodyPr>
                <a:lstStyle/>
                <a:p>
                  <a:pPr marL="23012">
                    <a:lnSpc>
                      <a:spcPts val="861"/>
                    </a:lnSpc>
                    <a:spcBef>
                      <a:spcPts val="33"/>
                    </a:spcBef>
                  </a:pPr>
                  <a:endParaRPr sz="861"/>
                </a:p>
              </p:txBody>
            </p:sp>
            <p:sp>
              <p:nvSpPr>
                <p:cNvPr id="1760" name="object 60"/>
                <p:cNvSpPr txBox="1"/>
                <p:nvPr/>
              </p:nvSpPr>
              <p:spPr>
                <a:xfrm>
                  <a:off x="4787912" y="5827395"/>
                  <a:ext cx="0" cy="125348"/>
                </a:xfrm>
                <a:prstGeom prst="rect">
                  <a:avLst/>
                </a:prstGeom>
              </p:spPr>
              <p:txBody>
                <a:bodyPr wrap="square" lIns="0" tIns="0" rIns="0" bIns="0" rtlCol="0">
                  <a:noAutofit/>
                </a:bodyPr>
                <a:lstStyle/>
                <a:p>
                  <a:pPr marL="23012">
                    <a:lnSpc>
                      <a:spcPts val="861"/>
                    </a:lnSpc>
                    <a:spcBef>
                      <a:spcPts val="33"/>
                    </a:spcBef>
                  </a:pPr>
                  <a:endParaRPr sz="861"/>
                </a:p>
              </p:txBody>
            </p:sp>
            <p:sp>
              <p:nvSpPr>
                <p:cNvPr id="1761" name="object 59"/>
                <p:cNvSpPr txBox="1"/>
                <p:nvPr/>
              </p:nvSpPr>
              <p:spPr>
                <a:xfrm>
                  <a:off x="4749431" y="5827395"/>
                  <a:ext cx="113537" cy="125348"/>
                </a:xfrm>
                <a:prstGeom prst="rect">
                  <a:avLst/>
                </a:prstGeom>
              </p:spPr>
              <p:txBody>
                <a:bodyPr wrap="square" lIns="0" tIns="0" rIns="0" bIns="0" rtlCol="0">
                  <a:noAutofit/>
                </a:bodyPr>
                <a:lstStyle/>
                <a:p>
                  <a:pPr marL="23012">
                    <a:lnSpc>
                      <a:spcPts val="861"/>
                    </a:lnSpc>
                    <a:spcBef>
                      <a:spcPts val="33"/>
                    </a:spcBef>
                  </a:pPr>
                  <a:endParaRPr sz="861"/>
                </a:p>
              </p:txBody>
            </p:sp>
            <p:sp>
              <p:nvSpPr>
                <p:cNvPr id="1762" name="object 58"/>
                <p:cNvSpPr txBox="1"/>
                <p:nvPr/>
              </p:nvSpPr>
              <p:spPr>
                <a:xfrm>
                  <a:off x="4862969" y="5827395"/>
                  <a:ext cx="81915" cy="125348"/>
                </a:xfrm>
                <a:prstGeom prst="rect">
                  <a:avLst/>
                </a:prstGeom>
              </p:spPr>
              <p:txBody>
                <a:bodyPr wrap="square" lIns="0" tIns="0" rIns="0" bIns="0" rtlCol="0">
                  <a:noAutofit/>
                </a:bodyPr>
                <a:lstStyle/>
                <a:p>
                  <a:pPr marL="23012">
                    <a:lnSpc>
                      <a:spcPts val="861"/>
                    </a:lnSpc>
                    <a:spcBef>
                      <a:spcPts val="33"/>
                    </a:spcBef>
                  </a:pPr>
                  <a:endParaRPr sz="861"/>
                </a:p>
              </p:txBody>
            </p:sp>
            <p:sp>
              <p:nvSpPr>
                <p:cNvPr id="1763" name="object 57"/>
                <p:cNvSpPr txBox="1"/>
                <p:nvPr/>
              </p:nvSpPr>
              <p:spPr>
                <a:xfrm>
                  <a:off x="4944884" y="5827395"/>
                  <a:ext cx="0" cy="125348"/>
                </a:xfrm>
                <a:prstGeom prst="rect">
                  <a:avLst/>
                </a:prstGeom>
              </p:spPr>
              <p:txBody>
                <a:bodyPr wrap="square" lIns="0" tIns="0" rIns="0" bIns="0" rtlCol="0">
                  <a:noAutofit/>
                </a:bodyPr>
                <a:lstStyle/>
                <a:p>
                  <a:pPr marL="23012">
                    <a:lnSpc>
                      <a:spcPts val="861"/>
                    </a:lnSpc>
                    <a:spcBef>
                      <a:spcPts val="33"/>
                    </a:spcBef>
                  </a:pPr>
                  <a:endParaRPr sz="861"/>
                </a:p>
              </p:txBody>
            </p:sp>
            <p:sp>
              <p:nvSpPr>
                <p:cNvPr id="1764" name="object 56"/>
                <p:cNvSpPr txBox="1"/>
                <p:nvPr/>
              </p:nvSpPr>
              <p:spPr>
                <a:xfrm>
                  <a:off x="4894211" y="5827395"/>
                  <a:ext cx="90297" cy="125348"/>
                </a:xfrm>
                <a:prstGeom prst="rect">
                  <a:avLst/>
                </a:prstGeom>
              </p:spPr>
              <p:txBody>
                <a:bodyPr wrap="square" lIns="0" tIns="0" rIns="0" bIns="0" rtlCol="0">
                  <a:noAutofit/>
                </a:bodyPr>
                <a:lstStyle/>
                <a:p>
                  <a:pPr marL="23012">
                    <a:lnSpc>
                      <a:spcPts val="861"/>
                    </a:lnSpc>
                    <a:spcBef>
                      <a:spcPts val="33"/>
                    </a:spcBef>
                  </a:pPr>
                  <a:endParaRPr sz="861"/>
                </a:p>
              </p:txBody>
            </p:sp>
            <p:sp>
              <p:nvSpPr>
                <p:cNvPr id="1765" name="object 55"/>
                <p:cNvSpPr txBox="1"/>
                <p:nvPr/>
              </p:nvSpPr>
              <p:spPr>
                <a:xfrm>
                  <a:off x="5705741" y="5597271"/>
                  <a:ext cx="154686" cy="3428"/>
                </a:xfrm>
                <a:prstGeom prst="rect">
                  <a:avLst/>
                </a:prstGeom>
              </p:spPr>
              <p:txBody>
                <a:bodyPr wrap="square" lIns="0" tIns="0" rIns="0" bIns="0" rtlCol="0">
                  <a:noAutofit/>
                </a:bodyPr>
                <a:lstStyle/>
                <a:p>
                  <a:endParaRPr sz="1631"/>
                </a:p>
              </p:txBody>
            </p:sp>
            <p:sp>
              <p:nvSpPr>
                <p:cNvPr id="1766" name="object 54"/>
                <p:cNvSpPr txBox="1"/>
                <p:nvPr/>
              </p:nvSpPr>
              <p:spPr>
                <a:xfrm>
                  <a:off x="5860427" y="5597271"/>
                  <a:ext cx="161543" cy="3428"/>
                </a:xfrm>
                <a:prstGeom prst="rect">
                  <a:avLst/>
                </a:prstGeom>
              </p:spPr>
              <p:txBody>
                <a:bodyPr wrap="square" lIns="0" tIns="0" rIns="0" bIns="0" rtlCol="0">
                  <a:noAutofit/>
                </a:bodyPr>
                <a:lstStyle/>
                <a:p>
                  <a:endParaRPr sz="1631"/>
                </a:p>
              </p:txBody>
            </p:sp>
            <p:sp>
              <p:nvSpPr>
                <p:cNvPr id="1767" name="object 53"/>
                <p:cNvSpPr txBox="1"/>
                <p:nvPr/>
              </p:nvSpPr>
              <p:spPr>
                <a:xfrm>
                  <a:off x="4893449" y="5536692"/>
                  <a:ext cx="55625" cy="1523"/>
                </a:xfrm>
                <a:prstGeom prst="rect">
                  <a:avLst/>
                </a:prstGeom>
              </p:spPr>
              <p:txBody>
                <a:bodyPr wrap="square" lIns="0" tIns="0" rIns="0" bIns="0" rtlCol="0">
                  <a:noAutofit/>
                </a:bodyPr>
                <a:lstStyle/>
                <a:p>
                  <a:endParaRPr sz="1631"/>
                </a:p>
              </p:txBody>
            </p:sp>
            <p:sp>
              <p:nvSpPr>
                <p:cNvPr id="1768" name="object 52"/>
                <p:cNvSpPr txBox="1"/>
                <p:nvPr/>
              </p:nvSpPr>
              <p:spPr>
                <a:xfrm>
                  <a:off x="4949075" y="5536692"/>
                  <a:ext cx="57912" cy="1523"/>
                </a:xfrm>
                <a:prstGeom prst="rect">
                  <a:avLst/>
                </a:prstGeom>
              </p:spPr>
              <p:txBody>
                <a:bodyPr wrap="square" lIns="0" tIns="0" rIns="0" bIns="0" rtlCol="0">
                  <a:noAutofit/>
                </a:bodyPr>
                <a:lstStyle/>
                <a:p>
                  <a:endParaRPr sz="1631"/>
                </a:p>
              </p:txBody>
            </p:sp>
            <p:sp>
              <p:nvSpPr>
                <p:cNvPr id="1769" name="object 51"/>
                <p:cNvSpPr txBox="1"/>
                <p:nvPr/>
              </p:nvSpPr>
              <p:spPr>
                <a:xfrm>
                  <a:off x="4643513" y="5536692"/>
                  <a:ext cx="54864" cy="1523"/>
                </a:xfrm>
                <a:prstGeom prst="rect">
                  <a:avLst/>
                </a:prstGeom>
              </p:spPr>
              <p:txBody>
                <a:bodyPr wrap="square" lIns="0" tIns="0" rIns="0" bIns="0" rtlCol="0">
                  <a:noAutofit/>
                </a:bodyPr>
                <a:lstStyle/>
                <a:p>
                  <a:endParaRPr sz="1631"/>
                </a:p>
              </p:txBody>
            </p:sp>
            <p:sp>
              <p:nvSpPr>
                <p:cNvPr id="1770" name="object 50"/>
                <p:cNvSpPr txBox="1"/>
                <p:nvPr/>
              </p:nvSpPr>
              <p:spPr>
                <a:xfrm>
                  <a:off x="4698377" y="5536692"/>
                  <a:ext cx="57911" cy="1523"/>
                </a:xfrm>
                <a:prstGeom prst="rect">
                  <a:avLst/>
                </a:prstGeom>
              </p:spPr>
              <p:txBody>
                <a:bodyPr wrap="square" lIns="0" tIns="0" rIns="0" bIns="0" rtlCol="0">
                  <a:noAutofit/>
                </a:bodyPr>
                <a:lstStyle/>
                <a:p>
                  <a:endParaRPr sz="1631"/>
                </a:p>
              </p:txBody>
            </p:sp>
            <p:sp>
              <p:nvSpPr>
                <p:cNvPr id="1771" name="object 49"/>
                <p:cNvSpPr txBox="1"/>
                <p:nvPr/>
              </p:nvSpPr>
              <p:spPr>
                <a:xfrm>
                  <a:off x="4389767" y="5536692"/>
                  <a:ext cx="55625" cy="1523"/>
                </a:xfrm>
                <a:prstGeom prst="rect">
                  <a:avLst/>
                </a:prstGeom>
              </p:spPr>
              <p:txBody>
                <a:bodyPr wrap="square" lIns="0" tIns="0" rIns="0" bIns="0" rtlCol="0">
                  <a:noAutofit/>
                </a:bodyPr>
                <a:lstStyle/>
                <a:p>
                  <a:endParaRPr sz="1631"/>
                </a:p>
              </p:txBody>
            </p:sp>
            <p:sp>
              <p:nvSpPr>
                <p:cNvPr id="1772" name="object 48"/>
                <p:cNvSpPr txBox="1"/>
                <p:nvPr/>
              </p:nvSpPr>
              <p:spPr>
                <a:xfrm>
                  <a:off x="4445393" y="5536692"/>
                  <a:ext cx="57912" cy="1523"/>
                </a:xfrm>
                <a:prstGeom prst="rect">
                  <a:avLst/>
                </a:prstGeom>
              </p:spPr>
              <p:txBody>
                <a:bodyPr wrap="square" lIns="0" tIns="0" rIns="0" bIns="0" rtlCol="0">
                  <a:noAutofit/>
                </a:bodyPr>
                <a:lstStyle/>
                <a:p>
                  <a:endParaRPr sz="1631"/>
                </a:p>
              </p:txBody>
            </p:sp>
          </p:grpSp>
          <p:sp>
            <p:nvSpPr>
              <p:cNvPr id="1774" name="object 1497"/>
              <p:cNvSpPr/>
              <p:nvPr/>
            </p:nvSpPr>
            <p:spPr>
              <a:xfrm>
                <a:off x="3787025" y="5161026"/>
                <a:ext cx="461010" cy="834390"/>
              </a:xfrm>
              <a:custGeom>
                <a:avLst/>
                <a:gdLst/>
                <a:ahLst/>
                <a:cxnLst/>
                <a:rect l="l" t="t" r="r" b="b"/>
                <a:pathLst>
                  <a:path w="461010" h="834389">
                    <a:moveTo>
                      <a:pt x="16763" y="0"/>
                    </a:moveTo>
                    <a:lnTo>
                      <a:pt x="0" y="9144"/>
                    </a:lnTo>
                    <a:lnTo>
                      <a:pt x="415946" y="771963"/>
                    </a:lnTo>
                    <a:lnTo>
                      <a:pt x="422147" y="783336"/>
                    </a:lnTo>
                    <a:lnTo>
                      <a:pt x="390905" y="785622"/>
                    </a:lnTo>
                    <a:lnTo>
                      <a:pt x="461009" y="834390"/>
                    </a:lnTo>
                    <a:lnTo>
                      <a:pt x="438912" y="774192"/>
                    </a:lnTo>
                    <a:lnTo>
                      <a:pt x="432710" y="762819"/>
                    </a:lnTo>
                    <a:lnTo>
                      <a:pt x="16763" y="0"/>
                    </a:lnTo>
                    <a:close/>
                  </a:path>
                  <a:path w="461010" h="834389">
                    <a:moveTo>
                      <a:pt x="438912" y="774192"/>
                    </a:moveTo>
                    <a:lnTo>
                      <a:pt x="461009" y="834390"/>
                    </a:lnTo>
                    <a:lnTo>
                      <a:pt x="457962" y="749046"/>
                    </a:lnTo>
                    <a:lnTo>
                      <a:pt x="432710" y="762819"/>
                    </a:lnTo>
                    <a:lnTo>
                      <a:pt x="438912" y="774192"/>
                    </a:lnTo>
                    <a:close/>
                  </a:path>
                  <a:path w="461010" h="834389">
                    <a:moveTo>
                      <a:pt x="390905" y="785622"/>
                    </a:moveTo>
                    <a:lnTo>
                      <a:pt x="422147" y="783336"/>
                    </a:lnTo>
                    <a:lnTo>
                      <a:pt x="415946" y="771963"/>
                    </a:lnTo>
                    <a:lnTo>
                      <a:pt x="390905" y="785622"/>
                    </a:lnTo>
                    <a:close/>
                  </a:path>
                </a:pathLst>
              </a:custGeom>
              <a:solidFill>
                <a:srgbClr val="8EC100"/>
              </a:solidFill>
            </p:spPr>
            <p:txBody>
              <a:bodyPr wrap="square" lIns="0" tIns="0" rIns="0" bIns="0" rtlCol="0">
                <a:noAutofit/>
              </a:bodyPr>
              <a:lstStyle/>
              <a:p>
                <a:endParaRPr sz="1631"/>
              </a:p>
            </p:txBody>
          </p:sp>
          <p:sp>
            <p:nvSpPr>
              <p:cNvPr id="1836" name="Rectangle 1835"/>
              <p:cNvSpPr/>
              <p:nvPr/>
            </p:nvSpPr>
            <p:spPr>
              <a:xfrm>
                <a:off x="4176000" y="5146141"/>
                <a:ext cx="1450210" cy="317261"/>
              </a:xfrm>
              <a:prstGeom prst="rect">
                <a:avLst/>
              </a:prstGeom>
            </p:spPr>
            <p:txBody>
              <a:bodyPr wrap="none">
                <a:spAutoFit/>
              </a:bodyPr>
              <a:lstStyle/>
              <a:p>
                <a:r>
                  <a:rPr lang="en-CA" sz="1268" dirty="0">
                    <a:solidFill>
                      <a:srgbClr val="006500"/>
                    </a:solidFill>
                  </a:rPr>
                  <a:t>Sugar production</a:t>
                </a:r>
                <a:endParaRPr lang="en-CA" sz="1268" dirty="0"/>
              </a:p>
            </p:txBody>
          </p:sp>
          <p:sp>
            <p:nvSpPr>
              <p:cNvPr id="1896" name="Rectangle 1895"/>
              <p:cNvSpPr/>
              <p:nvPr/>
            </p:nvSpPr>
            <p:spPr>
              <a:xfrm>
                <a:off x="4108819" y="6159672"/>
                <a:ext cx="1275368" cy="413294"/>
              </a:xfrm>
              <a:prstGeom prst="rect">
                <a:avLst/>
              </a:prstGeom>
            </p:spPr>
            <p:txBody>
              <a:bodyPr wrap="square">
                <a:spAutoFit/>
              </a:bodyPr>
              <a:lstStyle/>
              <a:p>
                <a:pPr algn="ctr">
                  <a:lnSpc>
                    <a:spcPts val="1087"/>
                  </a:lnSpc>
                </a:pPr>
                <a:r>
                  <a:rPr lang="en-US" sz="1087" dirty="0">
                    <a:solidFill>
                      <a:srgbClr val="7E7A00"/>
                    </a:solidFill>
                  </a:rPr>
                  <a:t>Cooking &amp; crystallization</a:t>
                </a:r>
              </a:p>
            </p:txBody>
          </p:sp>
          <p:sp>
            <p:nvSpPr>
              <p:cNvPr id="1897" name="Rectangle 1896"/>
              <p:cNvSpPr/>
              <p:nvPr/>
            </p:nvSpPr>
            <p:spPr>
              <a:xfrm>
                <a:off x="5335581" y="6159672"/>
                <a:ext cx="1275368" cy="413294"/>
              </a:xfrm>
              <a:prstGeom prst="rect">
                <a:avLst/>
              </a:prstGeom>
            </p:spPr>
            <p:txBody>
              <a:bodyPr wrap="square">
                <a:spAutoFit/>
              </a:bodyPr>
              <a:lstStyle/>
              <a:p>
                <a:pPr algn="ctr">
                  <a:lnSpc>
                    <a:spcPts val="1087"/>
                  </a:lnSpc>
                </a:pPr>
                <a:r>
                  <a:rPr lang="en-US" sz="1087" dirty="0">
                    <a:solidFill>
                      <a:srgbClr val="7E7A00"/>
                    </a:solidFill>
                  </a:rPr>
                  <a:t>Centrifuging &amp; drying</a:t>
                </a:r>
              </a:p>
            </p:txBody>
          </p:sp>
          <p:sp>
            <p:nvSpPr>
              <p:cNvPr id="1899" name="Rectangle 1898"/>
              <p:cNvSpPr/>
              <p:nvPr/>
            </p:nvSpPr>
            <p:spPr>
              <a:xfrm>
                <a:off x="6894930" y="6236617"/>
                <a:ext cx="1275368" cy="257601"/>
              </a:xfrm>
              <a:prstGeom prst="rect">
                <a:avLst/>
              </a:prstGeom>
            </p:spPr>
            <p:txBody>
              <a:bodyPr wrap="square">
                <a:spAutoFit/>
              </a:bodyPr>
              <a:lstStyle/>
              <a:p>
                <a:pPr algn="ctr">
                  <a:lnSpc>
                    <a:spcPts val="1087"/>
                  </a:lnSpc>
                </a:pPr>
                <a:r>
                  <a:rPr lang="en-US" sz="1087" dirty="0">
                    <a:solidFill>
                      <a:srgbClr val="7E7A00"/>
                    </a:solidFill>
                  </a:rPr>
                  <a:t>Bagging</a:t>
                </a:r>
              </a:p>
            </p:txBody>
          </p:sp>
        </p:grpSp>
        <p:pic>
          <p:nvPicPr>
            <p:cNvPr id="1856" name="Picture 1855"/>
            <p:cNvPicPr>
              <a:picLocks noChangeAspect="1"/>
            </p:cNvPicPr>
            <p:nvPr/>
          </p:nvPicPr>
          <p:blipFill>
            <a:blip r:embed="rId77"/>
            <a:stretch>
              <a:fillRect/>
            </a:stretch>
          </p:blipFill>
          <p:spPr>
            <a:xfrm>
              <a:off x="810000" y="1476000"/>
              <a:ext cx="8640000" cy="1441277"/>
            </a:xfrm>
            <a:prstGeom prst="rect">
              <a:avLst/>
            </a:prstGeom>
          </p:spPr>
        </p:pic>
        <p:pic>
          <p:nvPicPr>
            <p:cNvPr id="1858" name="Picture 1857"/>
            <p:cNvPicPr>
              <a:picLocks noChangeAspect="1"/>
            </p:cNvPicPr>
            <p:nvPr/>
          </p:nvPicPr>
          <p:blipFill>
            <a:blip r:embed="rId78"/>
            <a:stretch>
              <a:fillRect/>
            </a:stretch>
          </p:blipFill>
          <p:spPr>
            <a:xfrm>
              <a:off x="4270798" y="3579046"/>
              <a:ext cx="3632118" cy="1332000"/>
            </a:xfrm>
            <a:prstGeom prst="rect">
              <a:avLst/>
            </a:prstGeom>
          </p:spPr>
        </p:pic>
        <p:pic>
          <p:nvPicPr>
            <p:cNvPr id="1859" name="Picture 1858"/>
            <p:cNvPicPr>
              <a:picLocks noChangeAspect="1"/>
            </p:cNvPicPr>
            <p:nvPr/>
          </p:nvPicPr>
          <p:blipFill>
            <a:blip r:embed="rId79"/>
            <a:stretch>
              <a:fillRect/>
            </a:stretch>
          </p:blipFill>
          <p:spPr>
            <a:xfrm>
              <a:off x="1296000" y="4788000"/>
              <a:ext cx="2340000" cy="640079"/>
            </a:xfrm>
            <a:prstGeom prst="rect">
              <a:avLst/>
            </a:prstGeom>
          </p:spPr>
        </p:pic>
        <p:pic>
          <p:nvPicPr>
            <p:cNvPr id="1860" name="Picture 1859"/>
            <p:cNvPicPr>
              <a:picLocks noChangeAspect="1"/>
            </p:cNvPicPr>
            <p:nvPr/>
          </p:nvPicPr>
          <p:blipFill>
            <a:blip r:embed="rId80"/>
            <a:stretch>
              <a:fillRect/>
            </a:stretch>
          </p:blipFill>
          <p:spPr>
            <a:xfrm>
              <a:off x="9171411" y="3996000"/>
              <a:ext cx="671889" cy="1512000"/>
            </a:xfrm>
            <a:prstGeom prst="rect">
              <a:avLst/>
            </a:prstGeom>
          </p:spPr>
        </p:pic>
        <p:cxnSp>
          <p:nvCxnSpPr>
            <p:cNvPr id="1877" name="Connector: Elbow 1876"/>
            <p:cNvCxnSpPr/>
            <p:nvPr/>
          </p:nvCxnSpPr>
          <p:spPr>
            <a:xfrm rot="5400000">
              <a:off x="4174989" y="811865"/>
              <a:ext cx="1836000" cy="5832000"/>
            </a:xfrm>
            <a:prstGeom prst="bentConnector3">
              <a:avLst>
                <a:gd name="adj1" fmla="val 23931"/>
              </a:avLst>
            </a:prstGeom>
            <a:ln w="19050">
              <a:solidFill>
                <a:srgbClr val="8EC100"/>
              </a:solidFill>
              <a:tailEnd type="triangle" w="lg" len="med"/>
            </a:ln>
          </p:spPr>
          <p:style>
            <a:lnRef idx="1">
              <a:schemeClr val="accent1"/>
            </a:lnRef>
            <a:fillRef idx="0">
              <a:schemeClr val="accent1"/>
            </a:fillRef>
            <a:effectRef idx="0">
              <a:schemeClr val="accent1"/>
            </a:effectRef>
            <a:fontRef idx="minor">
              <a:schemeClr val="tx1"/>
            </a:fontRef>
          </p:style>
        </p:cxnSp>
        <p:sp>
          <p:nvSpPr>
            <p:cNvPr id="858" name="TextBox 857"/>
            <p:cNvSpPr txBox="1"/>
            <p:nvPr/>
          </p:nvSpPr>
          <p:spPr>
            <a:xfrm>
              <a:off x="9154800" y="4212000"/>
              <a:ext cx="662050" cy="271261"/>
            </a:xfrm>
            <a:prstGeom prst="rect">
              <a:avLst/>
            </a:prstGeom>
            <a:noFill/>
          </p:spPr>
          <p:txBody>
            <a:bodyPr wrap="none" rtlCol="0">
              <a:spAutoFit/>
            </a:bodyPr>
            <a:lstStyle/>
            <a:p>
              <a:r>
                <a:rPr lang="en-CA" sz="997" dirty="0">
                  <a:solidFill>
                    <a:srgbClr val="7D7A00"/>
                  </a:solidFill>
                </a:rPr>
                <a:t>Bagasse</a:t>
              </a:r>
            </a:p>
          </p:txBody>
        </p:sp>
        <p:cxnSp>
          <p:nvCxnSpPr>
            <p:cNvPr id="1905" name="Straight Arrow Connector 1904"/>
            <p:cNvCxnSpPr/>
            <p:nvPr/>
          </p:nvCxnSpPr>
          <p:spPr>
            <a:xfrm flipV="1">
              <a:off x="8366945" y="2807114"/>
              <a:ext cx="0" cy="2178652"/>
            </a:xfrm>
            <a:prstGeom prst="straightConnector1">
              <a:avLst/>
            </a:prstGeom>
            <a:ln w="34925">
              <a:solidFill>
                <a:srgbClr val="FF66FF"/>
              </a:solidFill>
              <a:tailEnd type="triangle"/>
            </a:ln>
          </p:spPr>
          <p:style>
            <a:lnRef idx="1">
              <a:schemeClr val="accent1"/>
            </a:lnRef>
            <a:fillRef idx="0">
              <a:schemeClr val="accent1"/>
            </a:fillRef>
            <a:effectRef idx="0">
              <a:schemeClr val="accent1"/>
            </a:effectRef>
            <a:fontRef idx="minor">
              <a:schemeClr val="tx1"/>
            </a:fontRef>
          </p:style>
        </p:cxnSp>
        <p:sp>
          <p:nvSpPr>
            <p:cNvPr id="1906" name="TextBox 1905"/>
            <p:cNvSpPr txBox="1"/>
            <p:nvPr/>
          </p:nvSpPr>
          <p:spPr>
            <a:xfrm>
              <a:off x="8529340" y="6607069"/>
              <a:ext cx="1819133" cy="286547"/>
            </a:xfrm>
            <a:prstGeom prst="rect">
              <a:avLst/>
            </a:prstGeom>
            <a:noFill/>
          </p:spPr>
          <p:txBody>
            <a:bodyPr wrap="none" rtlCol="0">
              <a:spAutoFit/>
            </a:bodyPr>
            <a:lstStyle/>
            <a:p>
              <a:r>
                <a:rPr lang="en-CA" sz="1087" dirty="0"/>
                <a:t>Source: Adapted from BP.</a:t>
              </a:r>
            </a:p>
          </p:txBody>
        </p:sp>
      </p:grpSp>
      <p:sp>
        <p:nvSpPr>
          <p:cNvPr id="358" name="Title 5"/>
          <p:cNvSpPr txBox="1">
            <a:spLocks/>
          </p:cNvSpPr>
          <p:nvPr/>
        </p:nvSpPr>
        <p:spPr>
          <a:xfrm>
            <a:off x="1735181" y="47168"/>
            <a:ext cx="9301413" cy="107487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sz="4400" dirty="0"/>
              <a:t>Sugarcane to sugar and ethanol</a:t>
            </a:r>
          </a:p>
        </p:txBody>
      </p:sp>
    </p:spTree>
    <p:extLst>
      <p:ext uri="{BB962C8B-B14F-4D97-AF65-F5344CB8AC3E}">
        <p14:creationId xmlns:p14="http://schemas.microsoft.com/office/powerpoint/2010/main" val="22046497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txBox="1">
            <a:spLocks/>
          </p:cNvSpPr>
          <p:nvPr/>
        </p:nvSpPr>
        <p:spPr>
          <a:xfrm>
            <a:off x="1735182" y="47168"/>
            <a:ext cx="8721636" cy="107487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sz="4400" dirty="0"/>
              <a:t>Policy response</a:t>
            </a:r>
          </a:p>
        </p:txBody>
      </p:sp>
      <p:sp>
        <p:nvSpPr>
          <p:cNvPr id="7" name="Content Placeholder 6"/>
          <p:cNvSpPr txBox="1">
            <a:spLocks/>
          </p:cNvSpPr>
          <p:nvPr/>
        </p:nvSpPr>
        <p:spPr>
          <a:xfrm>
            <a:off x="1135380" y="1255677"/>
            <a:ext cx="10218420" cy="5369975"/>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spcAft>
                <a:spcPts val="600"/>
              </a:spcAft>
            </a:pPr>
            <a:r>
              <a:rPr lang="en-US" b="1" dirty="0"/>
              <a:t>Aim:</a:t>
            </a:r>
            <a:r>
              <a:rPr lang="en-US" dirty="0"/>
              <a:t> introduce policies that would utilize domestic sources and substitute energy imports while alleviating water stress</a:t>
            </a:r>
          </a:p>
          <a:p>
            <a:pPr marL="457200" indent="-457200" algn="l">
              <a:spcAft>
                <a:spcPts val="600"/>
              </a:spcAft>
              <a:buFont typeface="+mj-lt"/>
              <a:buAutoNum type="arabicPeriod"/>
            </a:pPr>
            <a:r>
              <a:rPr lang="en-US" dirty="0"/>
              <a:t>A fuel standard mandating the </a:t>
            </a:r>
            <a:r>
              <a:rPr lang="en-US" b="1" dirty="0"/>
              <a:t>blending of ethanol </a:t>
            </a:r>
            <a:r>
              <a:rPr lang="en-US" dirty="0"/>
              <a:t>(second generation) </a:t>
            </a:r>
            <a:r>
              <a:rPr lang="en-US" b="1" dirty="0"/>
              <a:t>into</a:t>
            </a:r>
            <a:r>
              <a:rPr lang="en-US" dirty="0"/>
              <a:t> </a:t>
            </a:r>
            <a:r>
              <a:rPr lang="en-US" b="1" dirty="0"/>
              <a:t>gasoline</a:t>
            </a:r>
          </a:p>
          <a:p>
            <a:pPr lvl="1" algn="l">
              <a:spcAft>
                <a:spcPts val="600"/>
              </a:spcAft>
            </a:pPr>
            <a:r>
              <a:rPr lang="en-CA" sz="2400" dirty="0"/>
              <a:t>Improve income prospects for sugar growers at lower water use, displace imported liquid fuels and improve self-sufficiency in fuel supply (energy security)</a:t>
            </a:r>
          </a:p>
          <a:p>
            <a:pPr marL="457200" indent="-457200" algn="l">
              <a:spcAft>
                <a:spcPts val="600"/>
              </a:spcAft>
              <a:buFont typeface="+mj-lt"/>
              <a:buAutoNum type="arabicPeriod"/>
            </a:pPr>
            <a:r>
              <a:rPr lang="en-US" dirty="0"/>
              <a:t>Mandate a </a:t>
            </a:r>
            <a:r>
              <a:rPr lang="en-US" b="1" dirty="0"/>
              <a:t>35% share </a:t>
            </a:r>
            <a:r>
              <a:rPr lang="en-US" dirty="0"/>
              <a:t>of renewable </a:t>
            </a:r>
            <a:r>
              <a:rPr lang="en-US" b="1" dirty="0"/>
              <a:t>electricity generation</a:t>
            </a:r>
            <a:r>
              <a:rPr lang="en-US" dirty="0"/>
              <a:t> in the national electricity mix by 2025</a:t>
            </a:r>
          </a:p>
          <a:p>
            <a:pPr marL="447675" algn="l">
              <a:spcAft>
                <a:spcPts val="600"/>
              </a:spcAft>
            </a:pPr>
            <a:r>
              <a:rPr lang="en-US" dirty="0"/>
              <a:t>Reduction of energy dependency on imported fuel oil and coal, curb carbon emissions</a:t>
            </a:r>
          </a:p>
          <a:p>
            <a:pPr algn="l">
              <a:spcAft>
                <a:spcPts val="600"/>
              </a:spcAft>
            </a:pPr>
            <a:r>
              <a:rPr lang="en-US" sz="2800" b="1" dirty="0"/>
              <a:t>CLEWS analysis</a:t>
            </a:r>
            <a:r>
              <a:rPr lang="en-US" sz="2800" dirty="0"/>
              <a:t>—assess economic and environmental benefits of suggested policies</a:t>
            </a:r>
          </a:p>
        </p:txBody>
      </p:sp>
    </p:spTree>
    <p:extLst>
      <p:ext uri="{BB962C8B-B14F-4D97-AF65-F5344CB8AC3E}">
        <p14:creationId xmlns:p14="http://schemas.microsoft.com/office/powerpoint/2010/main" val="273474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bldLvl="2"/>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GB" dirty="0">
                <a:solidFill>
                  <a:prstClr val="white"/>
                </a:solidFill>
              </a:rPr>
              <a:t>desa.kth.se</a:t>
            </a:r>
          </a:p>
        </p:txBody>
      </p:sp>
      <p:sp>
        <p:nvSpPr>
          <p:cNvPr id="5" name="Slide Number Placeholder 4"/>
          <p:cNvSpPr>
            <a:spLocks noGrp="1"/>
          </p:cNvSpPr>
          <p:nvPr>
            <p:ph type="sldNum" sz="quarter" idx="12"/>
          </p:nvPr>
        </p:nvSpPr>
        <p:spPr/>
        <p:txBody>
          <a:bodyPr/>
          <a:lstStyle/>
          <a:p>
            <a:fld id="{CE69EEE3-3703-4990-B76E-929A729607EB}" type="slidenum">
              <a:rPr lang="en-GB" smtClean="0">
                <a:solidFill>
                  <a:prstClr val="white"/>
                </a:solidFill>
              </a:rPr>
              <a:pPr/>
              <a:t>9</a:t>
            </a:fld>
            <a:endParaRPr lang="en-GB" dirty="0">
              <a:solidFill>
                <a:prstClr val="white"/>
              </a:solidFill>
            </a:endParaRPr>
          </a:p>
        </p:txBody>
      </p:sp>
      <p:sp>
        <p:nvSpPr>
          <p:cNvPr id="8" name="Title 1"/>
          <p:cNvSpPr txBox="1">
            <a:spLocks/>
          </p:cNvSpPr>
          <p:nvPr/>
        </p:nvSpPr>
        <p:spPr>
          <a:xfrm>
            <a:off x="1597658" y="76645"/>
            <a:ext cx="9756141" cy="91796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000" kern="1200" cap="all" baseline="0">
                <a:solidFill>
                  <a:schemeClr val="tx1">
                    <a:lumMod val="50000"/>
                  </a:schemeClr>
                </a:solidFill>
                <a:latin typeface="+mj-lt"/>
                <a:ea typeface="+mj-ea"/>
                <a:cs typeface="+mj-cs"/>
              </a:defRPr>
            </a:lvl1pPr>
          </a:lstStyle>
          <a:p>
            <a:r>
              <a:rPr lang="en-GB" cap="none" dirty="0">
                <a:solidFill>
                  <a:prstClr val="black">
                    <a:lumMod val="50000"/>
                  </a:prstClr>
                </a:solidFill>
              </a:rPr>
              <a:t>Interlinkages in Mauritius</a:t>
            </a:r>
          </a:p>
        </p:txBody>
      </p:sp>
      <p:sp>
        <p:nvSpPr>
          <p:cNvPr id="14" name="Freeform 13"/>
          <p:cNvSpPr/>
          <p:nvPr/>
        </p:nvSpPr>
        <p:spPr bwMode="auto">
          <a:xfrm>
            <a:off x="3879914" y="5914058"/>
            <a:ext cx="176578" cy="138112"/>
          </a:xfrm>
          <a:custGeom>
            <a:avLst/>
            <a:gdLst>
              <a:gd name="connsiteX0" fmla="*/ 0 w 176578"/>
              <a:gd name="connsiteY0" fmla="*/ 109537 h 138112"/>
              <a:gd name="connsiteX1" fmla="*/ 0 w 176578"/>
              <a:gd name="connsiteY1" fmla="*/ 109537 h 138112"/>
              <a:gd name="connsiteX2" fmla="*/ 30957 w 176578"/>
              <a:gd name="connsiteY2" fmla="*/ 104775 h 138112"/>
              <a:gd name="connsiteX3" fmla="*/ 45244 w 176578"/>
              <a:gd name="connsiteY3" fmla="*/ 100012 h 138112"/>
              <a:gd name="connsiteX4" fmla="*/ 59532 w 176578"/>
              <a:gd name="connsiteY4" fmla="*/ 92869 h 138112"/>
              <a:gd name="connsiteX5" fmla="*/ 69057 w 176578"/>
              <a:gd name="connsiteY5" fmla="*/ 78581 h 138112"/>
              <a:gd name="connsiteX6" fmla="*/ 76200 w 176578"/>
              <a:gd name="connsiteY6" fmla="*/ 64294 h 138112"/>
              <a:gd name="connsiteX7" fmla="*/ 83344 w 176578"/>
              <a:gd name="connsiteY7" fmla="*/ 59531 h 138112"/>
              <a:gd name="connsiteX8" fmla="*/ 100013 w 176578"/>
              <a:gd name="connsiteY8" fmla="*/ 47625 h 138112"/>
              <a:gd name="connsiteX9" fmla="*/ 109538 w 176578"/>
              <a:gd name="connsiteY9" fmla="*/ 21431 h 138112"/>
              <a:gd name="connsiteX10" fmla="*/ 114300 w 176578"/>
              <a:gd name="connsiteY10" fmla="*/ 7144 h 138112"/>
              <a:gd name="connsiteX11" fmla="*/ 121444 w 176578"/>
              <a:gd name="connsiteY11" fmla="*/ 0 h 138112"/>
              <a:gd name="connsiteX12" fmla="*/ 128588 w 176578"/>
              <a:gd name="connsiteY12" fmla="*/ 2381 h 138112"/>
              <a:gd name="connsiteX13" fmla="*/ 130969 w 176578"/>
              <a:gd name="connsiteY13" fmla="*/ 9525 h 138112"/>
              <a:gd name="connsiteX14" fmla="*/ 135732 w 176578"/>
              <a:gd name="connsiteY14" fmla="*/ 28575 h 138112"/>
              <a:gd name="connsiteX15" fmla="*/ 138113 w 176578"/>
              <a:gd name="connsiteY15" fmla="*/ 40481 h 138112"/>
              <a:gd name="connsiteX16" fmla="*/ 142875 w 176578"/>
              <a:gd name="connsiteY16" fmla="*/ 54769 h 138112"/>
              <a:gd name="connsiteX17" fmla="*/ 145257 w 176578"/>
              <a:gd name="connsiteY17" fmla="*/ 61912 h 138112"/>
              <a:gd name="connsiteX18" fmla="*/ 142875 w 176578"/>
              <a:gd name="connsiteY18" fmla="*/ 78581 h 138112"/>
              <a:gd name="connsiteX19" fmla="*/ 123825 w 176578"/>
              <a:gd name="connsiteY19" fmla="*/ 88106 h 138112"/>
              <a:gd name="connsiteX20" fmla="*/ 116682 w 176578"/>
              <a:gd name="connsiteY20" fmla="*/ 90487 h 138112"/>
              <a:gd name="connsiteX21" fmla="*/ 107157 w 176578"/>
              <a:gd name="connsiteY21" fmla="*/ 92869 h 138112"/>
              <a:gd name="connsiteX22" fmla="*/ 109538 w 176578"/>
              <a:gd name="connsiteY22" fmla="*/ 80962 h 138112"/>
              <a:gd name="connsiteX23" fmla="*/ 111919 w 176578"/>
              <a:gd name="connsiteY23" fmla="*/ 73819 h 138112"/>
              <a:gd name="connsiteX24" fmla="*/ 97632 w 176578"/>
              <a:gd name="connsiteY24" fmla="*/ 83344 h 138112"/>
              <a:gd name="connsiteX25" fmla="*/ 83344 w 176578"/>
              <a:gd name="connsiteY25" fmla="*/ 88106 h 138112"/>
              <a:gd name="connsiteX26" fmla="*/ 76200 w 176578"/>
              <a:gd name="connsiteY26" fmla="*/ 92869 h 138112"/>
              <a:gd name="connsiteX27" fmla="*/ 90488 w 176578"/>
              <a:gd name="connsiteY27" fmla="*/ 90487 h 138112"/>
              <a:gd name="connsiteX28" fmla="*/ 123825 w 176578"/>
              <a:gd name="connsiteY28" fmla="*/ 76200 h 138112"/>
              <a:gd name="connsiteX29" fmla="*/ 130969 w 176578"/>
              <a:gd name="connsiteY29" fmla="*/ 71437 h 138112"/>
              <a:gd name="connsiteX30" fmla="*/ 128588 w 176578"/>
              <a:gd name="connsiteY30" fmla="*/ 78581 h 138112"/>
              <a:gd name="connsiteX31" fmla="*/ 107157 w 176578"/>
              <a:gd name="connsiteY31" fmla="*/ 107156 h 138112"/>
              <a:gd name="connsiteX32" fmla="*/ 100013 w 176578"/>
              <a:gd name="connsiteY32" fmla="*/ 111919 h 138112"/>
              <a:gd name="connsiteX33" fmla="*/ 92869 w 176578"/>
              <a:gd name="connsiteY33" fmla="*/ 114300 h 138112"/>
              <a:gd name="connsiteX34" fmla="*/ 92869 w 176578"/>
              <a:gd name="connsiteY34" fmla="*/ 90487 h 138112"/>
              <a:gd name="connsiteX35" fmla="*/ 100013 w 176578"/>
              <a:gd name="connsiteY35" fmla="*/ 78581 h 138112"/>
              <a:gd name="connsiteX36" fmla="*/ 107157 w 176578"/>
              <a:gd name="connsiteY36" fmla="*/ 73819 h 138112"/>
              <a:gd name="connsiteX37" fmla="*/ 97632 w 176578"/>
              <a:gd name="connsiteY37" fmla="*/ 85725 h 138112"/>
              <a:gd name="connsiteX38" fmla="*/ 73819 w 176578"/>
              <a:gd name="connsiteY38" fmla="*/ 107156 h 138112"/>
              <a:gd name="connsiteX39" fmla="*/ 66675 w 176578"/>
              <a:gd name="connsiteY39" fmla="*/ 109537 h 138112"/>
              <a:gd name="connsiteX40" fmla="*/ 69057 w 176578"/>
              <a:gd name="connsiteY40" fmla="*/ 100012 h 138112"/>
              <a:gd name="connsiteX41" fmla="*/ 80963 w 176578"/>
              <a:gd name="connsiteY41" fmla="*/ 92869 h 138112"/>
              <a:gd name="connsiteX42" fmla="*/ 90488 w 176578"/>
              <a:gd name="connsiteY42" fmla="*/ 85725 h 138112"/>
              <a:gd name="connsiteX43" fmla="*/ 97632 w 176578"/>
              <a:gd name="connsiteY43" fmla="*/ 80962 h 138112"/>
              <a:gd name="connsiteX44" fmla="*/ 95250 w 176578"/>
              <a:gd name="connsiteY44" fmla="*/ 90487 h 138112"/>
              <a:gd name="connsiteX45" fmla="*/ 102394 w 176578"/>
              <a:gd name="connsiteY45" fmla="*/ 100012 h 138112"/>
              <a:gd name="connsiteX46" fmla="*/ 133350 w 176578"/>
              <a:gd name="connsiteY46" fmla="*/ 90487 h 138112"/>
              <a:gd name="connsiteX47" fmla="*/ 152400 w 176578"/>
              <a:gd name="connsiteY47" fmla="*/ 85725 h 138112"/>
              <a:gd name="connsiteX48" fmla="*/ 173832 w 176578"/>
              <a:gd name="connsiteY48" fmla="*/ 78581 h 138112"/>
              <a:gd name="connsiteX49" fmla="*/ 176213 w 176578"/>
              <a:gd name="connsiteY49" fmla="*/ 85725 h 138112"/>
              <a:gd name="connsiteX50" fmla="*/ 152400 w 176578"/>
              <a:gd name="connsiteY50" fmla="*/ 95250 h 138112"/>
              <a:gd name="connsiteX51" fmla="*/ 145257 w 176578"/>
              <a:gd name="connsiteY51" fmla="*/ 100012 h 138112"/>
              <a:gd name="connsiteX52" fmla="*/ 116682 w 176578"/>
              <a:gd name="connsiteY52" fmla="*/ 104775 h 138112"/>
              <a:gd name="connsiteX53" fmla="*/ 85725 w 176578"/>
              <a:gd name="connsiteY53" fmla="*/ 102394 h 138112"/>
              <a:gd name="connsiteX54" fmla="*/ 90488 w 176578"/>
              <a:gd name="connsiteY54" fmla="*/ 83344 h 138112"/>
              <a:gd name="connsiteX55" fmla="*/ 97632 w 176578"/>
              <a:gd name="connsiteY55" fmla="*/ 88106 h 138112"/>
              <a:gd name="connsiteX56" fmla="*/ 147638 w 176578"/>
              <a:gd name="connsiteY56" fmla="*/ 78581 h 138112"/>
              <a:gd name="connsiteX57" fmla="*/ 154782 w 176578"/>
              <a:gd name="connsiteY57" fmla="*/ 80962 h 138112"/>
              <a:gd name="connsiteX58" fmla="*/ 145257 w 176578"/>
              <a:gd name="connsiteY58" fmla="*/ 92869 h 138112"/>
              <a:gd name="connsiteX59" fmla="*/ 138113 w 176578"/>
              <a:gd name="connsiteY59" fmla="*/ 104775 h 138112"/>
              <a:gd name="connsiteX60" fmla="*/ 111919 w 176578"/>
              <a:gd name="connsiteY60" fmla="*/ 121444 h 138112"/>
              <a:gd name="connsiteX61" fmla="*/ 80963 w 176578"/>
              <a:gd name="connsiteY61" fmla="*/ 135731 h 138112"/>
              <a:gd name="connsiteX62" fmla="*/ 71438 w 176578"/>
              <a:gd name="connsiteY62" fmla="*/ 138112 h 138112"/>
              <a:gd name="connsiteX63" fmla="*/ 66675 w 176578"/>
              <a:gd name="connsiteY63" fmla="*/ 128587 h 138112"/>
              <a:gd name="connsiteX64" fmla="*/ 69057 w 176578"/>
              <a:gd name="connsiteY64" fmla="*/ 114300 h 138112"/>
              <a:gd name="connsiteX65" fmla="*/ 78582 w 176578"/>
              <a:gd name="connsiteY65" fmla="*/ 97631 h 138112"/>
              <a:gd name="connsiteX66" fmla="*/ 92869 w 176578"/>
              <a:gd name="connsiteY66" fmla="*/ 83344 h 138112"/>
              <a:gd name="connsiteX67" fmla="*/ 78582 w 176578"/>
              <a:gd name="connsiteY67" fmla="*/ 88106 h 138112"/>
              <a:gd name="connsiteX68" fmla="*/ 80963 w 176578"/>
              <a:gd name="connsiteY68" fmla="*/ 78581 h 138112"/>
              <a:gd name="connsiteX69" fmla="*/ 114300 w 176578"/>
              <a:gd name="connsiteY69" fmla="*/ 59531 h 138112"/>
              <a:gd name="connsiteX70" fmla="*/ 128588 w 176578"/>
              <a:gd name="connsiteY70" fmla="*/ 52387 h 138112"/>
              <a:gd name="connsiteX71" fmla="*/ 142875 w 176578"/>
              <a:gd name="connsiteY71" fmla="*/ 47625 h 138112"/>
              <a:gd name="connsiteX72" fmla="*/ 154782 w 176578"/>
              <a:gd name="connsiteY72" fmla="*/ 42862 h 138112"/>
              <a:gd name="connsiteX73" fmla="*/ 159544 w 176578"/>
              <a:gd name="connsiteY73" fmla="*/ 50006 h 138112"/>
              <a:gd name="connsiteX74" fmla="*/ 147638 w 176578"/>
              <a:gd name="connsiteY74" fmla="*/ 59531 h 138112"/>
              <a:gd name="connsiteX75" fmla="*/ 109538 w 176578"/>
              <a:gd name="connsiteY75" fmla="*/ 64294 h 138112"/>
              <a:gd name="connsiteX76" fmla="*/ 88107 w 176578"/>
              <a:gd name="connsiteY76" fmla="*/ 69056 h 138112"/>
              <a:gd name="connsiteX77" fmla="*/ 76200 w 176578"/>
              <a:gd name="connsiteY77" fmla="*/ 64294 h 138112"/>
              <a:gd name="connsiteX78" fmla="*/ 85725 w 176578"/>
              <a:gd name="connsiteY78" fmla="*/ 61912 h 138112"/>
              <a:gd name="connsiteX79" fmla="*/ 97632 w 176578"/>
              <a:gd name="connsiteY79" fmla="*/ 45244 h 138112"/>
              <a:gd name="connsiteX80" fmla="*/ 100013 w 176578"/>
              <a:gd name="connsiteY80" fmla="*/ 38100 h 138112"/>
              <a:gd name="connsiteX81" fmla="*/ 107157 w 176578"/>
              <a:gd name="connsiteY81" fmla="*/ 33337 h 138112"/>
              <a:gd name="connsiteX82" fmla="*/ 111919 w 176578"/>
              <a:gd name="connsiteY82" fmla="*/ 66675 h 138112"/>
              <a:gd name="connsiteX83" fmla="*/ 119063 w 176578"/>
              <a:gd name="connsiteY83" fmla="*/ 47625 h 138112"/>
              <a:gd name="connsiteX84" fmla="*/ 121444 w 176578"/>
              <a:gd name="connsiteY84" fmla="*/ 40481 h 138112"/>
              <a:gd name="connsiteX85" fmla="*/ 119063 w 176578"/>
              <a:gd name="connsiteY85" fmla="*/ 54769 h 138112"/>
              <a:gd name="connsiteX86" fmla="*/ 114300 w 176578"/>
              <a:gd name="connsiteY86" fmla="*/ 64294 h 138112"/>
              <a:gd name="connsiteX87" fmla="*/ 111919 w 176578"/>
              <a:gd name="connsiteY87" fmla="*/ 71437 h 138112"/>
              <a:gd name="connsiteX88" fmla="*/ 102394 w 176578"/>
              <a:gd name="connsiteY88" fmla="*/ 66675 h 138112"/>
              <a:gd name="connsiteX89" fmla="*/ 100013 w 176578"/>
              <a:gd name="connsiteY89" fmla="*/ 76200 h 138112"/>
              <a:gd name="connsiteX90" fmla="*/ 97632 w 176578"/>
              <a:gd name="connsiteY90" fmla="*/ 83344 h 138112"/>
              <a:gd name="connsiteX91" fmla="*/ 92869 w 176578"/>
              <a:gd name="connsiteY91" fmla="*/ 76200 h 138112"/>
              <a:gd name="connsiteX92" fmla="*/ 95250 w 176578"/>
              <a:gd name="connsiteY92" fmla="*/ 54769 h 138112"/>
              <a:gd name="connsiteX93" fmla="*/ 97632 w 176578"/>
              <a:gd name="connsiteY93" fmla="*/ 64294 h 138112"/>
              <a:gd name="connsiteX94" fmla="*/ 95250 w 176578"/>
              <a:gd name="connsiteY94" fmla="*/ 76200 h 138112"/>
              <a:gd name="connsiteX95" fmla="*/ 80963 w 176578"/>
              <a:gd name="connsiteY95" fmla="*/ 85725 h 138112"/>
              <a:gd name="connsiteX96" fmla="*/ 66675 w 176578"/>
              <a:gd name="connsiteY96" fmla="*/ 97631 h 138112"/>
              <a:gd name="connsiteX97" fmla="*/ 61913 w 176578"/>
              <a:gd name="connsiteY97" fmla="*/ 90487 h 138112"/>
              <a:gd name="connsiteX98" fmla="*/ 76200 w 176578"/>
              <a:gd name="connsiteY98" fmla="*/ 83344 h 138112"/>
              <a:gd name="connsiteX99" fmla="*/ 90488 w 176578"/>
              <a:gd name="connsiteY99" fmla="*/ 95250 h 138112"/>
              <a:gd name="connsiteX100" fmla="*/ 100013 w 176578"/>
              <a:gd name="connsiteY100" fmla="*/ 97631 h 138112"/>
              <a:gd name="connsiteX101" fmla="*/ 107157 w 176578"/>
              <a:gd name="connsiteY101" fmla="*/ 102394 h 138112"/>
              <a:gd name="connsiteX102" fmla="*/ 104775 w 176578"/>
              <a:gd name="connsiteY102" fmla="*/ 109537 h 138112"/>
              <a:gd name="connsiteX103" fmla="*/ 66675 w 176578"/>
              <a:gd name="connsiteY103" fmla="*/ 107156 h 138112"/>
              <a:gd name="connsiteX104" fmla="*/ 69057 w 176578"/>
              <a:gd name="connsiteY104" fmla="*/ 83344 h 138112"/>
              <a:gd name="connsiteX105" fmla="*/ 76200 w 176578"/>
              <a:gd name="connsiteY105" fmla="*/ 78581 h 138112"/>
              <a:gd name="connsiteX106" fmla="*/ 61913 w 176578"/>
              <a:gd name="connsiteY106" fmla="*/ 85725 h 138112"/>
              <a:gd name="connsiteX107" fmla="*/ 54769 w 176578"/>
              <a:gd name="connsiteY107" fmla="*/ 90487 h 138112"/>
              <a:gd name="connsiteX108" fmla="*/ 47625 w 176578"/>
              <a:gd name="connsiteY108" fmla="*/ 92869 h 138112"/>
              <a:gd name="connsiteX109" fmla="*/ 33338 w 176578"/>
              <a:gd name="connsiteY109" fmla="*/ 102394 h 138112"/>
              <a:gd name="connsiteX110" fmla="*/ 42863 w 176578"/>
              <a:gd name="connsiteY110" fmla="*/ 92869 h 138112"/>
              <a:gd name="connsiteX111" fmla="*/ 50007 w 176578"/>
              <a:gd name="connsiteY111" fmla="*/ 85725 h 138112"/>
              <a:gd name="connsiteX112" fmla="*/ 54769 w 176578"/>
              <a:gd name="connsiteY112" fmla="*/ 78581 h 138112"/>
              <a:gd name="connsiteX113" fmla="*/ 61913 w 176578"/>
              <a:gd name="connsiteY113" fmla="*/ 76200 h 138112"/>
              <a:gd name="connsiteX114" fmla="*/ 73819 w 176578"/>
              <a:gd name="connsiteY114" fmla="*/ 64294 h 138112"/>
              <a:gd name="connsiteX115" fmla="*/ 88107 w 176578"/>
              <a:gd name="connsiteY115" fmla="*/ 59531 h 138112"/>
              <a:gd name="connsiteX116" fmla="*/ 95250 w 176578"/>
              <a:gd name="connsiteY116" fmla="*/ 45244 h 138112"/>
              <a:gd name="connsiteX117" fmla="*/ 100013 w 176578"/>
              <a:gd name="connsiteY117" fmla="*/ 38100 h 138112"/>
              <a:gd name="connsiteX118" fmla="*/ 109538 w 176578"/>
              <a:gd name="connsiteY118" fmla="*/ 16669 h 138112"/>
              <a:gd name="connsiteX119" fmla="*/ 116682 w 176578"/>
              <a:gd name="connsiteY119" fmla="*/ 14287 h 138112"/>
              <a:gd name="connsiteX120" fmla="*/ 111919 w 176578"/>
              <a:gd name="connsiteY120" fmla="*/ 21431 h 138112"/>
              <a:gd name="connsiteX121" fmla="*/ 97632 w 176578"/>
              <a:gd name="connsiteY121" fmla="*/ 33337 h 138112"/>
              <a:gd name="connsiteX122" fmla="*/ 95250 w 176578"/>
              <a:gd name="connsiteY122" fmla="*/ 42862 h 138112"/>
              <a:gd name="connsiteX123" fmla="*/ 88107 w 176578"/>
              <a:gd name="connsiteY123" fmla="*/ 45244 h 138112"/>
              <a:gd name="connsiteX124" fmla="*/ 73819 w 176578"/>
              <a:gd name="connsiteY124" fmla="*/ 54769 h 138112"/>
              <a:gd name="connsiteX125" fmla="*/ 59532 w 176578"/>
              <a:gd name="connsiteY125" fmla="*/ 66675 h 138112"/>
              <a:gd name="connsiteX126" fmla="*/ 54769 w 176578"/>
              <a:gd name="connsiteY126" fmla="*/ 73819 h 138112"/>
              <a:gd name="connsiteX127" fmla="*/ 33338 w 176578"/>
              <a:gd name="connsiteY127" fmla="*/ 85725 h 138112"/>
              <a:gd name="connsiteX128" fmla="*/ 26194 w 176578"/>
              <a:gd name="connsiteY128" fmla="*/ 90487 h 138112"/>
              <a:gd name="connsiteX129" fmla="*/ 23813 w 176578"/>
              <a:gd name="connsiteY129" fmla="*/ 97631 h 138112"/>
              <a:gd name="connsiteX130" fmla="*/ 16669 w 176578"/>
              <a:gd name="connsiteY130" fmla="*/ 104775 h 138112"/>
              <a:gd name="connsiteX131" fmla="*/ 23813 w 176578"/>
              <a:gd name="connsiteY131" fmla="*/ 100012 h 138112"/>
              <a:gd name="connsiteX132" fmla="*/ 50007 w 176578"/>
              <a:gd name="connsiteY132" fmla="*/ 90487 h 138112"/>
              <a:gd name="connsiteX133" fmla="*/ 64294 w 176578"/>
              <a:gd name="connsiteY133" fmla="*/ 85725 h 138112"/>
              <a:gd name="connsiteX134" fmla="*/ 78582 w 176578"/>
              <a:gd name="connsiteY134" fmla="*/ 76200 h 138112"/>
              <a:gd name="connsiteX135" fmla="*/ 61913 w 176578"/>
              <a:gd name="connsiteY135" fmla="*/ 92869 h 138112"/>
              <a:gd name="connsiteX136" fmla="*/ 54769 w 176578"/>
              <a:gd name="connsiteY136" fmla="*/ 97631 h 138112"/>
              <a:gd name="connsiteX137" fmla="*/ 50007 w 176578"/>
              <a:gd name="connsiteY137" fmla="*/ 104775 h 138112"/>
              <a:gd name="connsiteX138" fmla="*/ 57150 w 176578"/>
              <a:gd name="connsiteY138" fmla="*/ 107156 h 138112"/>
              <a:gd name="connsiteX139" fmla="*/ 66675 w 176578"/>
              <a:gd name="connsiteY139" fmla="*/ 102394 h 138112"/>
              <a:gd name="connsiteX140" fmla="*/ 73819 w 176578"/>
              <a:gd name="connsiteY140" fmla="*/ 100012 h 138112"/>
              <a:gd name="connsiteX141" fmla="*/ 59532 w 176578"/>
              <a:gd name="connsiteY141" fmla="*/ 126206 h 138112"/>
              <a:gd name="connsiteX142" fmla="*/ 52388 w 176578"/>
              <a:gd name="connsiteY142" fmla="*/ 128587 h 138112"/>
              <a:gd name="connsiteX143" fmla="*/ 42863 w 176578"/>
              <a:gd name="connsiteY143" fmla="*/ 133350 h 138112"/>
              <a:gd name="connsiteX144" fmla="*/ 66675 w 176578"/>
              <a:gd name="connsiteY144" fmla="*/ 126206 h 138112"/>
              <a:gd name="connsiteX145" fmla="*/ 73819 w 176578"/>
              <a:gd name="connsiteY145" fmla="*/ 121444 h 138112"/>
              <a:gd name="connsiteX146" fmla="*/ 80963 w 176578"/>
              <a:gd name="connsiteY146" fmla="*/ 119062 h 138112"/>
              <a:gd name="connsiteX147" fmla="*/ 88107 w 176578"/>
              <a:gd name="connsiteY147" fmla="*/ 111919 h 138112"/>
              <a:gd name="connsiteX148" fmla="*/ 59532 w 176578"/>
              <a:gd name="connsiteY148" fmla="*/ 111919 h 138112"/>
              <a:gd name="connsiteX149" fmla="*/ 45244 w 176578"/>
              <a:gd name="connsiteY149" fmla="*/ 109537 h 138112"/>
              <a:gd name="connsiteX150" fmla="*/ 40482 w 176578"/>
              <a:gd name="connsiteY150" fmla="*/ 100012 h 138112"/>
              <a:gd name="connsiteX151" fmla="*/ 2382 w 176578"/>
              <a:gd name="connsiteY151" fmla="*/ 109537 h 138112"/>
              <a:gd name="connsiteX152" fmla="*/ 4763 w 176578"/>
              <a:gd name="connsiteY152" fmla="*/ 116681 h 138112"/>
              <a:gd name="connsiteX153" fmla="*/ 40482 w 176578"/>
              <a:gd name="connsiteY153" fmla="*/ 114300 h 138112"/>
              <a:gd name="connsiteX154" fmla="*/ 47625 w 176578"/>
              <a:gd name="connsiteY154" fmla="*/ 109537 h 138112"/>
              <a:gd name="connsiteX155" fmla="*/ 64294 w 176578"/>
              <a:gd name="connsiteY155" fmla="*/ 104775 h 138112"/>
              <a:gd name="connsiteX156" fmla="*/ 73819 w 176578"/>
              <a:gd name="connsiteY156" fmla="*/ 100012 h 138112"/>
              <a:gd name="connsiteX157" fmla="*/ 80963 w 176578"/>
              <a:gd name="connsiteY157" fmla="*/ 97631 h 138112"/>
              <a:gd name="connsiteX158" fmla="*/ 90488 w 176578"/>
              <a:gd name="connsiteY158" fmla="*/ 90487 h 138112"/>
              <a:gd name="connsiteX159" fmla="*/ 100013 w 176578"/>
              <a:gd name="connsiteY159" fmla="*/ 85725 h 138112"/>
              <a:gd name="connsiteX160" fmla="*/ 107157 w 176578"/>
              <a:gd name="connsiteY160" fmla="*/ 80962 h 138112"/>
              <a:gd name="connsiteX161" fmla="*/ 88107 w 176578"/>
              <a:gd name="connsiteY161" fmla="*/ 90487 h 138112"/>
              <a:gd name="connsiteX162" fmla="*/ 71438 w 176578"/>
              <a:gd name="connsiteY162" fmla="*/ 97631 h 138112"/>
              <a:gd name="connsiteX163" fmla="*/ 57150 w 176578"/>
              <a:gd name="connsiteY163" fmla="*/ 102394 h 138112"/>
              <a:gd name="connsiteX164" fmla="*/ 42863 w 176578"/>
              <a:gd name="connsiteY164" fmla="*/ 109537 h 138112"/>
              <a:gd name="connsiteX165" fmla="*/ 35719 w 176578"/>
              <a:gd name="connsiteY165" fmla="*/ 114300 h 138112"/>
              <a:gd name="connsiteX166" fmla="*/ 50007 w 176578"/>
              <a:gd name="connsiteY166" fmla="*/ 116681 h 138112"/>
              <a:gd name="connsiteX167" fmla="*/ 59532 w 176578"/>
              <a:gd name="connsiteY167" fmla="*/ 111919 h 138112"/>
              <a:gd name="connsiteX168" fmla="*/ 73819 w 176578"/>
              <a:gd name="connsiteY168" fmla="*/ 102394 h 138112"/>
              <a:gd name="connsiteX169" fmla="*/ 80963 w 176578"/>
              <a:gd name="connsiteY169" fmla="*/ 100012 h 138112"/>
              <a:gd name="connsiteX170" fmla="*/ 95250 w 176578"/>
              <a:gd name="connsiteY170" fmla="*/ 90487 h 138112"/>
              <a:gd name="connsiteX171" fmla="*/ 100013 w 176578"/>
              <a:gd name="connsiteY171" fmla="*/ 83344 h 138112"/>
              <a:gd name="connsiteX172" fmla="*/ 107157 w 176578"/>
              <a:gd name="connsiteY172" fmla="*/ 69056 h 138112"/>
              <a:gd name="connsiteX173" fmla="*/ 109538 w 176578"/>
              <a:gd name="connsiteY173" fmla="*/ 59531 h 138112"/>
              <a:gd name="connsiteX174" fmla="*/ 111919 w 176578"/>
              <a:gd name="connsiteY174" fmla="*/ 40481 h 138112"/>
              <a:gd name="connsiteX175" fmla="*/ 116682 w 176578"/>
              <a:gd name="connsiteY175" fmla="*/ 33337 h 138112"/>
              <a:gd name="connsiteX176" fmla="*/ 123825 w 176578"/>
              <a:gd name="connsiteY176" fmla="*/ 19050 h 138112"/>
              <a:gd name="connsiteX177" fmla="*/ 126207 w 176578"/>
              <a:gd name="connsiteY177" fmla="*/ 26194 h 138112"/>
              <a:gd name="connsiteX178" fmla="*/ 123825 w 176578"/>
              <a:gd name="connsiteY178" fmla="*/ 90487 h 138112"/>
              <a:gd name="connsiteX179" fmla="*/ 119063 w 176578"/>
              <a:gd name="connsiteY179" fmla="*/ 71437 h 138112"/>
              <a:gd name="connsiteX180" fmla="*/ 121444 w 176578"/>
              <a:gd name="connsiteY180" fmla="*/ 61912 h 138112"/>
              <a:gd name="connsiteX181" fmla="*/ 123825 w 176578"/>
              <a:gd name="connsiteY181" fmla="*/ 54769 h 138112"/>
              <a:gd name="connsiteX182" fmla="*/ 126207 w 176578"/>
              <a:gd name="connsiteY182" fmla="*/ 64294 h 138112"/>
              <a:gd name="connsiteX183" fmla="*/ 126207 w 176578"/>
              <a:gd name="connsiteY183" fmla="*/ 78581 h 138112"/>
              <a:gd name="connsiteX184" fmla="*/ 88107 w 176578"/>
              <a:gd name="connsiteY184" fmla="*/ 57150 h 138112"/>
              <a:gd name="connsiteX185" fmla="*/ 109538 w 176578"/>
              <a:gd name="connsiteY185" fmla="*/ 52387 h 138112"/>
              <a:gd name="connsiteX186" fmla="*/ 114300 w 176578"/>
              <a:gd name="connsiteY186" fmla="*/ 45244 h 138112"/>
              <a:gd name="connsiteX187" fmla="*/ 128588 w 176578"/>
              <a:gd name="connsiteY187" fmla="*/ 35719 h 138112"/>
              <a:gd name="connsiteX188" fmla="*/ 130969 w 176578"/>
              <a:gd name="connsiteY188" fmla="*/ 35719 h 138112"/>
              <a:gd name="connsiteX189" fmla="*/ 140494 w 176578"/>
              <a:gd name="connsiteY189" fmla="*/ 80962 h 138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Lst>
            <a:rect l="l" t="t" r="r" b="b"/>
            <a:pathLst>
              <a:path w="176578" h="138112">
                <a:moveTo>
                  <a:pt x="0" y="109537"/>
                </a:moveTo>
                <a:lnTo>
                  <a:pt x="0" y="109537"/>
                </a:lnTo>
                <a:cubicBezTo>
                  <a:pt x="15086" y="107861"/>
                  <a:pt x="18829" y="108414"/>
                  <a:pt x="30957" y="104775"/>
                </a:cubicBezTo>
                <a:cubicBezTo>
                  <a:pt x="35765" y="103332"/>
                  <a:pt x="41067" y="102796"/>
                  <a:pt x="45244" y="100012"/>
                </a:cubicBezTo>
                <a:cubicBezTo>
                  <a:pt x="54477" y="93858"/>
                  <a:pt x="49673" y="96155"/>
                  <a:pt x="59532" y="92869"/>
                </a:cubicBezTo>
                <a:cubicBezTo>
                  <a:pt x="62707" y="88106"/>
                  <a:pt x="67247" y="84011"/>
                  <a:pt x="69057" y="78581"/>
                </a:cubicBezTo>
                <a:cubicBezTo>
                  <a:pt x="70993" y="72771"/>
                  <a:pt x="71584" y="68910"/>
                  <a:pt x="76200" y="64294"/>
                </a:cubicBezTo>
                <a:cubicBezTo>
                  <a:pt x="78224" y="62270"/>
                  <a:pt x="81015" y="61195"/>
                  <a:pt x="83344" y="59531"/>
                </a:cubicBezTo>
                <a:cubicBezTo>
                  <a:pt x="103994" y="44781"/>
                  <a:pt x="83196" y="58835"/>
                  <a:pt x="100013" y="47625"/>
                </a:cubicBezTo>
                <a:cubicBezTo>
                  <a:pt x="109995" y="32650"/>
                  <a:pt x="100445" y="48712"/>
                  <a:pt x="109538" y="21431"/>
                </a:cubicBezTo>
                <a:cubicBezTo>
                  <a:pt x="111125" y="16669"/>
                  <a:pt x="110750" y="10694"/>
                  <a:pt x="114300" y="7144"/>
                </a:cubicBezTo>
                <a:lnTo>
                  <a:pt x="121444" y="0"/>
                </a:lnTo>
                <a:cubicBezTo>
                  <a:pt x="123825" y="794"/>
                  <a:pt x="126813" y="606"/>
                  <a:pt x="128588" y="2381"/>
                </a:cubicBezTo>
                <a:cubicBezTo>
                  <a:pt x="130363" y="4156"/>
                  <a:pt x="130309" y="7103"/>
                  <a:pt x="130969" y="9525"/>
                </a:cubicBezTo>
                <a:cubicBezTo>
                  <a:pt x="132691" y="15840"/>
                  <a:pt x="134260" y="22197"/>
                  <a:pt x="135732" y="28575"/>
                </a:cubicBezTo>
                <a:cubicBezTo>
                  <a:pt x="136642" y="32519"/>
                  <a:pt x="137048" y="36576"/>
                  <a:pt x="138113" y="40481"/>
                </a:cubicBezTo>
                <a:cubicBezTo>
                  <a:pt x="139434" y="45324"/>
                  <a:pt x="141287" y="50006"/>
                  <a:pt x="142875" y="54769"/>
                </a:cubicBezTo>
                <a:lnTo>
                  <a:pt x="145257" y="61912"/>
                </a:lnTo>
                <a:cubicBezTo>
                  <a:pt x="144463" y="67468"/>
                  <a:pt x="144959" y="73370"/>
                  <a:pt x="142875" y="78581"/>
                </a:cubicBezTo>
                <a:cubicBezTo>
                  <a:pt x="139258" y="87623"/>
                  <a:pt x="131356" y="86223"/>
                  <a:pt x="123825" y="88106"/>
                </a:cubicBezTo>
                <a:cubicBezTo>
                  <a:pt x="121390" y="88715"/>
                  <a:pt x="119063" y="89693"/>
                  <a:pt x="116682" y="90487"/>
                </a:cubicBezTo>
                <a:cubicBezTo>
                  <a:pt x="100013" y="101599"/>
                  <a:pt x="99218" y="104774"/>
                  <a:pt x="107157" y="92869"/>
                </a:cubicBezTo>
                <a:cubicBezTo>
                  <a:pt x="107951" y="88900"/>
                  <a:pt x="108556" y="84889"/>
                  <a:pt x="109538" y="80962"/>
                </a:cubicBezTo>
                <a:cubicBezTo>
                  <a:pt x="110147" y="78527"/>
                  <a:pt x="114380" y="73327"/>
                  <a:pt x="111919" y="73819"/>
                </a:cubicBezTo>
                <a:cubicBezTo>
                  <a:pt x="106307" y="74942"/>
                  <a:pt x="103062" y="81534"/>
                  <a:pt x="97632" y="83344"/>
                </a:cubicBezTo>
                <a:lnTo>
                  <a:pt x="83344" y="88106"/>
                </a:lnTo>
                <a:cubicBezTo>
                  <a:pt x="80963" y="89694"/>
                  <a:pt x="73485" y="91964"/>
                  <a:pt x="76200" y="92869"/>
                </a:cubicBezTo>
                <a:cubicBezTo>
                  <a:pt x="80781" y="94396"/>
                  <a:pt x="85879" y="91927"/>
                  <a:pt x="90488" y="90487"/>
                </a:cubicBezTo>
                <a:cubicBezTo>
                  <a:pt x="97019" y="88446"/>
                  <a:pt x="115198" y="81130"/>
                  <a:pt x="123825" y="76200"/>
                </a:cubicBezTo>
                <a:cubicBezTo>
                  <a:pt x="126310" y="74780"/>
                  <a:pt x="128588" y="73025"/>
                  <a:pt x="130969" y="71437"/>
                </a:cubicBezTo>
                <a:cubicBezTo>
                  <a:pt x="130175" y="73818"/>
                  <a:pt x="129790" y="76377"/>
                  <a:pt x="128588" y="78581"/>
                </a:cubicBezTo>
                <a:cubicBezTo>
                  <a:pt x="121334" y="91881"/>
                  <a:pt x="117761" y="98067"/>
                  <a:pt x="107157" y="107156"/>
                </a:cubicBezTo>
                <a:cubicBezTo>
                  <a:pt x="104984" y="109019"/>
                  <a:pt x="102573" y="110639"/>
                  <a:pt x="100013" y="111919"/>
                </a:cubicBezTo>
                <a:cubicBezTo>
                  <a:pt x="97768" y="113042"/>
                  <a:pt x="95250" y="113506"/>
                  <a:pt x="92869" y="114300"/>
                </a:cubicBezTo>
                <a:cubicBezTo>
                  <a:pt x="90270" y="103902"/>
                  <a:pt x="88544" y="102380"/>
                  <a:pt x="92869" y="90487"/>
                </a:cubicBezTo>
                <a:cubicBezTo>
                  <a:pt x="94451" y="86137"/>
                  <a:pt x="97001" y="82095"/>
                  <a:pt x="100013" y="78581"/>
                </a:cubicBezTo>
                <a:cubicBezTo>
                  <a:pt x="101876" y="76408"/>
                  <a:pt x="108062" y="71104"/>
                  <a:pt x="107157" y="73819"/>
                </a:cubicBezTo>
                <a:cubicBezTo>
                  <a:pt x="105550" y="78641"/>
                  <a:pt x="101051" y="81964"/>
                  <a:pt x="97632" y="85725"/>
                </a:cubicBezTo>
                <a:cubicBezTo>
                  <a:pt x="92325" y="91563"/>
                  <a:pt x="81786" y="102603"/>
                  <a:pt x="73819" y="107156"/>
                </a:cubicBezTo>
                <a:cubicBezTo>
                  <a:pt x="71640" y="108401"/>
                  <a:pt x="69056" y="108743"/>
                  <a:pt x="66675" y="109537"/>
                </a:cubicBezTo>
                <a:cubicBezTo>
                  <a:pt x="67469" y="106362"/>
                  <a:pt x="66927" y="102497"/>
                  <a:pt x="69057" y="100012"/>
                </a:cubicBezTo>
                <a:cubicBezTo>
                  <a:pt x="72069" y="96498"/>
                  <a:pt x="77112" y="95436"/>
                  <a:pt x="80963" y="92869"/>
                </a:cubicBezTo>
                <a:cubicBezTo>
                  <a:pt x="84265" y="90668"/>
                  <a:pt x="87259" y="88032"/>
                  <a:pt x="90488" y="85725"/>
                </a:cubicBezTo>
                <a:cubicBezTo>
                  <a:pt x="92817" y="84061"/>
                  <a:pt x="95251" y="82550"/>
                  <a:pt x="97632" y="80962"/>
                </a:cubicBezTo>
                <a:cubicBezTo>
                  <a:pt x="96838" y="84137"/>
                  <a:pt x="96539" y="87479"/>
                  <a:pt x="95250" y="90487"/>
                </a:cubicBezTo>
                <a:cubicBezTo>
                  <a:pt x="90547" y="101459"/>
                  <a:pt x="84423" y="96418"/>
                  <a:pt x="102394" y="100012"/>
                </a:cubicBezTo>
                <a:cubicBezTo>
                  <a:pt x="116814" y="95206"/>
                  <a:pt x="118013" y="94577"/>
                  <a:pt x="133350" y="90487"/>
                </a:cubicBezTo>
                <a:cubicBezTo>
                  <a:pt x="139674" y="88800"/>
                  <a:pt x="146121" y="87572"/>
                  <a:pt x="152400" y="85725"/>
                </a:cubicBezTo>
                <a:cubicBezTo>
                  <a:pt x="159624" y="83600"/>
                  <a:pt x="173832" y="78581"/>
                  <a:pt x="173832" y="78581"/>
                </a:cubicBezTo>
                <a:cubicBezTo>
                  <a:pt x="174626" y="80962"/>
                  <a:pt x="177605" y="83636"/>
                  <a:pt x="176213" y="85725"/>
                </a:cubicBezTo>
                <a:cubicBezTo>
                  <a:pt x="171481" y="92823"/>
                  <a:pt x="159536" y="93823"/>
                  <a:pt x="152400" y="95250"/>
                </a:cubicBezTo>
                <a:cubicBezTo>
                  <a:pt x="150019" y="96837"/>
                  <a:pt x="147936" y="99007"/>
                  <a:pt x="145257" y="100012"/>
                </a:cubicBezTo>
                <a:cubicBezTo>
                  <a:pt x="140967" y="101621"/>
                  <a:pt x="119164" y="104420"/>
                  <a:pt x="116682" y="104775"/>
                </a:cubicBezTo>
                <a:cubicBezTo>
                  <a:pt x="106255" y="108250"/>
                  <a:pt x="95453" y="115366"/>
                  <a:pt x="85725" y="102394"/>
                </a:cubicBezTo>
                <a:cubicBezTo>
                  <a:pt x="84399" y="100626"/>
                  <a:pt x="89431" y="86514"/>
                  <a:pt x="90488" y="83344"/>
                </a:cubicBezTo>
                <a:cubicBezTo>
                  <a:pt x="92869" y="84931"/>
                  <a:pt x="94773" y="88242"/>
                  <a:pt x="97632" y="88106"/>
                </a:cubicBezTo>
                <a:cubicBezTo>
                  <a:pt x="124076" y="86846"/>
                  <a:pt x="130027" y="84451"/>
                  <a:pt x="147638" y="78581"/>
                </a:cubicBezTo>
                <a:cubicBezTo>
                  <a:pt x="150019" y="79375"/>
                  <a:pt x="155195" y="78486"/>
                  <a:pt x="154782" y="80962"/>
                </a:cubicBezTo>
                <a:cubicBezTo>
                  <a:pt x="153947" y="85976"/>
                  <a:pt x="148172" y="88705"/>
                  <a:pt x="145257" y="92869"/>
                </a:cubicBezTo>
                <a:cubicBezTo>
                  <a:pt x="142603" y="96661"/>
                  <a:pt x="140955" y="101122"/>
                  <a:pt x="138113" y="104775"/>
                </a:cubicBezTo>
                <a:cubicBezTo>
                  <a:pt x="128479" y="117161"/>
                  <a:pt x="127106" y="114435"/>
                  <a:pt x="111919" y="121444"/>
                </a:cubicBezTo>
                <a:cubicBezTo>
                  <a:pt x="97092" y="128287"/>
                  <a:pt x="97000" y="129899"/>
                  <a:pt x="80963" y="135731"/>
                </a:cubicBezTo>
                <a:cubicBezTo>
                  <a:pt x="77887" y="136849"/>
                  <a:pt x="74613" y="137318"/>
                  <a:pt x="71438" y="138112"/>
                </a:cubicBezTo>
                <a:cubicBezTo>
                  <a:pt x="69850" y="134937"/>
                  <a:pt x="67028" y="132119"/>
                  <a:pt x="66675" y="128587"/>
                </a:cubicBezTo>
                <a:cubicBezTo>
                  <a:pt x="66195" y="123783"/>
                  <a:pt x="68010" y="119013"/>
                  <a:pt x="69057" y="114300"/>
                </a:cubicBezTo>
                <a:cubicBezTo>
                  <a:pt x="70726" y="106792"/>
                  <a:pt x="73042" y="103786"/>
                  <a:pt x="78582" y="97631"/>
                </a:cubicBezTo>
                <a:cubicBezTo>
                  <a:pt x="83087" y="92625"/>
                  <a:pt x="99258" y="81214"/>
                  <a:pt x="92869" y="83344"/>
                </a:cubicBezTo>
                <a:lnTo>
                  <a:pt x="78582" y="88106"/>
                </a:lnTo>
                <a:cubicBezTo>
                  <a:pt x="79376" y="84931"/>
                  <a:pt x="78789" y="81027"/>
                  <a:pt x="80963" y="78581"/>
                </a:cubicBezTo>
                <a:cubicBezTo>
                  <a:pt x="90473" y="67882"/>
                  <a:pt x="102048" y="65186"/>
                  <a:pt x="114300" y="59531"/>
                </a:cubicBezTo>
                <a:cubicBezTo>
                  <a:pt x="119135" y="57300"/>
                  <a:pt x="123673" y="54435"/>
                  <a:pt x="128588" y="52387"/>
                </a:cubicBezTo>
                <a:cubicBezTo>
                  <a:pt x="133222" y="50456"/>
                  <a:pt x="138157" y="49341"/>
                  <a:pt x="142875" y="47625"/>
                </a:cubicBezTo>
                <a:cubicBezTo>
                  <a:pt x="146892" y="46164"/>
                  <a:pt x="150813" y="44450"/>
                  <a:pt x="154782" y="42862"/>
                </a:cubicBezTo>
                <a:cubicBezTo>
                  <a:pt x="156369" y="45243"/>
                  <a:pt x="159544" y="47144"/>
                  <a:pt x="159544" y="50006"/>
                </a:cubicBezTo>
                <a:cubicBezTo>
                  <a:pt x="159544" y="56622"/>
                  <a:pt x="152099" y="58540"/>
                  <a:pt x="147638" y="59531"/>
                </a:cubicBezTo>
                <a:cubicBezTo>
                  <a:pt x="132839" y="62819"/>
                  <a:pt x="125999" y="62099"/>
                  <a:pt x="109538" y="64294"/>
                </a:cubicBezTo>
                <a:cubicBezTo>
                  <a:pt x="103059" y="65158"/>
                  <a:pt x="94575" y="67439"/>
                  <a:pt x="88107" y="69056"/>
                </a:cubicBezTo>
                <a:cubicBezTo>
                  <a:pt x="84138" y="67469"/>
                  <a:pt x="77552" y="68349"/>
                  <a:pt x="76200" y="64294"/>
                </a:cubicBezTo>
                <a:cubicBezTo>
                  <a:pt x="75165" y="61189"/>
                  <a:pt x="83062" y="63814"/>
                  <a:pt x="85725" y="61912"/>
                </a:cubicBezTo>
                <a:cubicBezTo>
                  <a:pt x="87602" y="60571"/>
                  <a:pt x="95703" y="48137"/>
                  <a:pt x="97632" y="45244"/>
                </a:cubicBezTo>
                <a:cubicBezTo>
                  <a:pt x="98426" y="42863"/>
                  <a:pt x="98445" y="40060"/>
                  <a:pt x="100013" y="38100"/>
                </a:cubicBezTo>
                <a:cubicBezTo>
                  <a:pt x="101801" y="35865"/>
                  <a:pt x="106056" y="30695"/>
                  <a:pt x="107157" y="33337"/>
                </a:cubicBezTo>
                <a:cubicBezTo>
                  <a:pt x="111474" y="43699"/>
                  <a:pt x="110332" y="55562"/>
                  <a:pt x="111919" y="66675"/>
                </a:cubicBezTo>
                <a:cubicBezTo>
                  <a:pt x="116513" y="43703"/>
                  <a:pt x="110887" y="63977"/>
                  <a:pt x="119063" y="47625"/>
                </a:cubicBezTo>
                <a:cubicBezTo>
                  <a:pt x="120186" y="45380"/>
                  <a:pt x="121444" y="37971"/>
                  <a:pt x="121444" y="40481"/>
                </a:cubicBezTo>
                <a:cubicBezTo>
                  <a:pt x="121444" y="45309"/>
                  <a:pt x="120450" y="50144"/>
                  <a:pt x="119063" y="54769"/>
                </a:cubicBezTo>
                <a:cubicBezTo>
                  <a:pt x="118043" y="58169"/>
                  <a:pt x="115698" y="61031"/>
                  <a:pt x="114300" y="64294"/>
                </a:cubicBezTo>
                <a:cubicBezTo>
                  <a:pt x="113311" y="66601"/>
                  <a:pt x="112713" y="69056"/>
                  <a:pt x="111919" y="71437"/>
                </a:cubicBezTo>
                <a:cubicBezTo>
                  <a:pt x="108744" y="69850"/>
                  <a:pt x="105690" y="65357"/>
                  <a:pt x="102394" y="66675"/>
                </a:cubicBezTo>
                <a:cubicBezTo>
                  <a:pt x="99355" y="67891"/>
                  <a:pt x="100912" y="73053"/>
                  <a:pt x="100013" y="76200"/>
                </a:cubicBezTo>
                <a:cubicBezTo>
                  <a:pt x="99323" y="78614"/>
                  <a:pt x="98426" y="80963"/>
                  <a:pt x="97632" y="83344"/>
                </a:cubicBezTo>
                <a:cubicBezTo>
                  <a:pt x="96044" y="80963"/>
                  <a:pt x="93107" y="79052"/>
                  <a:pt x="92869" y="76200"/>
                </a:cubicBezTo>
                <a:cubicBezTo>
                  <a:pt x="92272" y="69037"/>
                  <a:pt x="92580" y="61442"/>
                  <a:pt x="95250" y="54769"/>
                </a:cubicBezTo>
                <a:cubicBezTo>
                  <a:pt x="96466" y="51730"/>
                  <a:pt x="96838" y="61119"/>
                  <a:pt x="97632" y="64294"/>
                </a:cubicBezTo>
                <a:cubicBezTo>
                  <a:pt x="96838" y="68263"/>
                  <a:pt x="97735" y="73005"/>
                  <a:pt x="95250" y="76200"/>
                </a:cubicBezTo>
                <a:cubicBezTo>
                  <a:pt x="91736" y="80718"/>
                  <a:pt x="85010" y="81678"/>
                  <a:pt x="80963" y="85725"/>
                </a:cubicBezTo>
                <a:cubicBezTo>
                  <a:pt x="71795" y="94893"/>
                  <a:pt x="76621" y="91001"/>
                  <a:pt x="66675" y="97631"/>
                </a:cubicBezTo>
                <a:cubicBezTo>
                  <a:pt x="65088" y="95250"/>
                  <a:pt x="61352" y="93293"/>
                  <a:pt x="61913" y="90487"/>
                </a:cubicBezTo>
                <a:cubicBezTo>
                  <a:pt x="62573" y="87191"/>
                  <a:pt x="73860" y="84124"/>
                  <a:pt x="76200" y="83344"/>
                </a:cubicBezTo>
                <a:cubicBezTo>
                  <a:pt x="100649" y="89456"/>
                  <a:pt x="71809" y="79685"/>
                  <a:pt x="90488" y="95250"/>
                </a:cubicBezTo>
                <a:cubicBezTo>
                  <a:pt x="93002" y="97345"/>
                  <a:pt x="96838" y="96837"/>
                  <a:pt x="100013" y="97631"/>
                </a:cubicBezTo>
                <a:cubicBezTo>
                  <a:pt x="102394" y="99219"/>
                  <a:pt x="106094" y="99737"/>
                  <a:pt x="107157" y="102394"/>
                </a:cubicBezTo>
                <a:cubicBezTo>
                  <a:pt x="108089" y="104724"/>
                  <a:pt x="107268" y="109244"/>
                  <a:pt x="104775" y="109537"/>
                </a:cubicBezTo>
                <a:cubicBezTo>
                  <a:pt x="92137" y="111024"/>
                  <a:pt x="79375" y="107950"/>
                  <a:pt x="66675" y="107156"/>
                </a:cubicBezTo>
                <a:cubicBezTo>
                  <a:pt x="67469" y="99219"/>
                  <a:pt x="66534" y="90912"/>
                  <a:pt x="69057" y="83344"/>
                </a:cubicBezTo>
                <a:cubicBezTo>
                  <a:pt x="69962" y="80629"/>
                  <a:pt x="76200" y="78581"/>
                  <a:pt x="76200" y="78581"/>
                </a:cubicBezTo>
                <a:cubicBezTo>
                  <a:pt x="55744" y="92221"/>
                  <a:pt x="81617" y="75874"/>
                  <a:pt x="61913" y="85725"/>
                </a:cubicBezTo>
                <a:cubicBezTo>
                  <a:pt x="59353" y="87005"/>
                  <a:pt x="57329" y="89207"/>
                  <a:pt x="54769" y="90487"/>
                </a:cubicBezTo>
                <a:cubicBezTo>
                  <a:pt x="52524" y="91610"/>
                  <a:pt x="49819" y="91650"/>
                  <a:pt x="47625" y="92869"/>
                </a:cubicBezTo>
                <a:cubicBezTo>
                  <a:pt x="42622" y="95649"/>
                  <a:pt x="33338" y="102394"/>
                  <a:pt x="33338" y="102394"/>
                </a:cubicBezTo>
                <a:cubicBezTo>
                  <a:pt x="37873" y="88786"/>
                  <a:pt x="31977" y="100126"/>
                  <a:pt x="42863" y="92869"/>
                </a:cubicBezTo>
                <a:cubicBezTo>
                  <a:pt x="45665" y="91001"/>
                  <a:pt x="47851" y="88312"/>
                  <a:pt x="50007" y="85725"/>
                </a:cubicBezTo>
                <a:cubicBezTo>
                  <a:pt x="51839" y="83526"/>
                  <a:pt x="52534" y="80369"/>
                  <a:pt x="54769" y="78581"/>
                </a:cubicBezTo>
                <a:cubicBezTo>
                  <a:pt x="56729" y="77013"/>
                  <a:pt x="59532" y="76994"/>
                  <a:pt x="61913" y="76200"/>
                </a:cubicBezTo>
                <a:cubicBezTo>
                  <a:pt x="66258" y="69681"/>
                  <a:pt x="66298" y="67637"/>
                  <a:pt x="73819" y="64294"/>
                </a:cubicBezTo>
                <a:cubicBezTo>
                  <a:pt x="78407" y="62255"/>
                  <a:pt x="88107" y="59531"/>
                  <a:pt x="88107" y="59531"/>
                </a:cubicBezTo>
                <a:cubicBezTo>
                  <a:pt x="101761" y="39047"/>
                  <a:pt x="85386" y="64970"/>
                  <a:pt x="95250" y="45244"/>
                </a:cubicBezTo>
                <a:cubicBezTo>
                  <a:pt x="96530" y="42684"/>
                  <a:pt x="98425" y="40481"/>
                  <a:pt x="100013" y="38100"/>
                </a:cubicBezTo>
                <a:cubicBezTo>
                  <a:pt x="101469" y="33731"/>
                  <a:pt x="104390" y="20787"/>
                  <a:pt x="109538" y="16669"/>
                </a:cubicBezTo>
                <a:cubicBezTo>
                  <a:pt x="111498" y="15101"/>
                  <a:pt x="114301" y="15081"/>
                  <a:pt x="116682" y="14287"/>
                </a:cubicBezTo>
                <a:lnTo>
                  <a:pt x="111919" y="21431"/>
                </a:lnTo>
                <a:cubicBezTo>
                  <a:pt x="105187" y="31529"/>
                  <a:pt x="109718" y="27295"/>
                  <a:pt x="97632" y="33337"/>
                </a:cubicBezTo>
                <a:cubicBezTo>
                  <a:pt x="96838" y="36512"/>
                  <a:pt x="97294" y="40306"/>
                  <a:pt x="95250" y="42862"/>
                </a:cubicBezTo>
                <a:cubicBezTo>
                  <a:pt x="93682" y="44822"/>
                  <a:pt x="90301" y="44025"/>
                  <a:pt x="88107" y="45244"/>
                </a:cubicBezTo>
                <a:cubicBezTo>
                  <a:pt x="83103" y="48024"/>
                  <a:pt x="77867" y="50722"/>
                  <a:pt x="73819" y="54769"/>
                </a:cubicBezTo>
                <a:cubicBezTo>
                  <a:pt x="64651" y="63935"/>
                  <a:pt x="69477" y="60044"/>
                  <a:pt x="59532" y="66675"/>
                </a:cubicBezTo>
                <a:cubicBezTo>
                  <a:pt x="57944" y="69056"/>
                  <a:pt x="56923" y="71934"/>
                  <a:pt x="54769" y="73819"/>
                </a:cubicBezTo>
                <a:cubicBezTo>
                  <a:pt x="34750" y="91336"/>
                  <a:pt x="47510" y="78640"/>
                  <a:pt x="33338" y="85725"/>
                </a:cubicBezTo>
                <a:cubicBezTo>
                  <a:pt x="30778" y="87005"/>
                  <a:pt x="28575" y="88900"/>
                  <a:pt x="26194" y="90487"/>
                </a:cubicBezTo>
                <a:cubicBezTo>
                  <a:pt x="25400" y="92868"/>
                  <a:pt x="25205" y="95542"/>
                  <a:pt x="23813" y="97631"/>
                </a:cubicBezTo>
                <a:cubicBezTo>
                  <a:pt x="21945" y="100433"/>
                  <a:pt x="16669" y="101407"/>
                  <a:pt x="16669" y="104775"/>
                </a:cubicBezTo>
                <a:cubicBezTo>
                  <a:pt x="16669" y="107637"/>
                  <a:pt x="21484" y="101676"/>
                  <a:pt x="23813" y="100012"/>
                </a:cubicBezTo>
                <a:cubicBezTo>
                  <a:pt x="38703" y="89377"/>
                  <a:pt x="28172" y="93607"/>
                  <a:pt x="50007" y="90487"/>
                </a:cubicBezTo>
                <a:cubicBezTo>
                  <a:pt x="54769" y="88900"/>
                  <a:pt x="60117" y="88509"/>
                  <a:pt x="64294" y="85725"/>
                </a:cubicBezTo>
                <a:lnTo>
                  <a:pt x="78582" y="76200"/>
                </a:lnTo>
                <a:cubicBezTo>
                  <a:pt x="74390" y="88773"/>
                  <a:pt x="78288" y="81952"/>
                  <a:pt x="61913" y="92869"/>
                </a:cubicBezTo>
                <a:lnTo>
                  <a:pt x="54769" y="97631"/>
                </a:lnTo>
                <a:cubicBezTo>
                  <a:pt x="53182" y="100012"/>
                  <a:pt x="49313" y="101999"/>
                  <a:pt x="50007" y="104775"/>
                </a:cubicBezTo>
                <a:cubicBezTo>
                  <a:pt x="50616" y="107210"/>
                  <a:pt x="54665" y="107511"/>
                  <a:pt x="57150" y="107156"/>
                </a:cubicBezTo>
                <a:cubicBezTo>
                  <a:pt x="60664" y="106654"/>
                  <a:pt x="63412" y="103792"/>
                  <a:pt x="66675" y="102394"/>
                </a:cubicBezTo>
                <a:cubicBezTo>
                  <a:pt x="68982" y="101405"/>
                  <a:pt x="71438" y="100806"/>
                  <a:pt x="73819" y="100012"/>
                </a:cubicBezTo>
                <a:cubicBezTo>
                  <a:pt x="69620" y="114710"/>
                  <a:pt x="71747" y="117481"/>
                  <a:pt x="59532" y="126206"/>
                </a:cubicBezTo>
                <a:cubicBezTo>
                  <a:pt x="57489" y="127665"/>
                  <a:pt x="54695" y="127598"/>
                  <a:pt x="52388" y="128587"/>
                </a:cubicBezTo>
                <a:cubicBezTo>
                  <a:pt x="49125" y="129985"/>
                  <a:pt x="39361" y="133934"/>
                  <a:pt x="42863" y="133350"/>
                </a:cubicBezTo>
                <a:cubicBezTo>
                  <a:pt x="51037" y="131988"/>
                  <a:pt x="58738" y="128587"/>
                  <a:pt x="66675" y="126206"/>
                </a:cubicBezTo>
                <a:cubicBezTo>
                  <a:pt x="69056" y="124619"/>
                  <a:pt x="71259" y="122724"/>
                  <a:pt x="73819" y="121444"/>
                </a:cubicBezTo>
                <a:cubicBezTo>
                  <a:pt x="76064" y="120321"/>
                  <a:pt x="78874" y="120454"/>
                  <a:pt x="80963" y="119062"/>
                </a:cubicBezTo>
                <a:cubicBezTo>
                  <a:pt x="83765" y="117194"/>
                  <a:pt x="85726" y="114300"/>
                  <a:pt x="88107" y="111919"/>
                </a:cubicBezTo>
                <a:cubicBezTo>
                  <a:pt x="66672" y="106559"/>
                  <a:pt x="92978" y="111919"/>
                  <a:pt x="59532" y="111919"/>
                </a:cubicBezTo>
                <a:cubicBezTo>
                  <a:pt x="54704" y="111919"/>
                  <a:pt x="50007" y="110331"/>
                  <a:pt x="45244" y="109537"/>
                </a:cubicBezTo>
                <a:cubicBezTo>
                  <a:pt x="43657" y="106362"/>
                  <a:pt x="43971" y="100666"/>
                  <a:pt x="40482" y="100012"/>
                </a:cubicBezTo>
                <a:cubicBezTo>
                  <a:pt x="9843" y="94268"/>
                  <a:pt x="11897" y="95264"/>
                  <a:pt x="2382" y="109537"/>
                </a:cubicBezTo>
                <a:cubicBezTo>
                  <a:pt x="3176" y="111918"/>
                  <a:pt x="2272" y="116370"/>
                  <a:pt x="4763" y="116681"/>
                </a:cubicBezTo>
                <a:cubicBezTo>
                  <a:pt x="16604" y="118161"/>
                  <a:pt x="28712" y="116262"/>
                  <a:pt x="40482" y="114300"/>
                </a:cubicBezTo>
                <a:cubicBezTo>
                  <a:pt x="43305" y="113830"/>
                  <a:pt x="45065" y="110817"/>
                  <a:pt x="47625" y="109537"/>
                </a:cubicBezTo>
                <a:cubicBezTo>
                  <a:pt x="51040" y="107830"/>
                  <a:pt x="61244" y="105537"/>
                  <a:pt x="64294" y="104775"/>
                </a:cubicBezTo>
                <a:cubicBezTo>
                  <a:pt x="67469" y="103187"/>
                  <a:pt x="70556" y="101410"/>
                  <a:pt x="73819" y="100012"/>
                </a:cubicBezTo>
                <a:cubicBezTo>
                  <a:pt x="76126" y="99023"/>
                  <a:pt x="78784" y="98876"/>
                  <a:pt x="80963" y="97631"/>
                </a:cubicBezTo>
                <a:cubicBezTo>
                  <a:pt x="84409" y="95662"/>
                  <a:pt x="87122" y="92590"/>
                  <a:pt x="90488" y="90487"/>
                </a:cubicBezTo>
                <a:cubicBezTo>
                  <a:pt x="93498" y="88606"/>
                  <a:pt x="96931" y="87486"/>
                  <a:pt x="100013" y="85725"/>
                </a:cubicBezTo>
                <a:cubicBezTo>
                  <a:pt x="102498" y="84305"/>
                  <a:pt x="109814" y="79899"/>
                  <a:pt x="107157" y="80962"/>
                </a:cubicBezTo>
                <a:cubicBezTo>
                  <a:pt x="100565" y="83599"/>
                  <a:pt x="94842" y="88241"/>
                  <a:pt x="88107" y="90487"/>
                </a:cubicBezTo>
                <a:cubicBezTo>
                  <a:pt x="65097" y="98159"/>
                  <a:pt x="100883" y="85853"/>
                  <a:pt x="71438" y="97631"/>
                </a:cubicBezTo>
                <a:cubicBezTo>
                  <a:pt x="66777" y="99495"/>
                  <a:pt x="61327" y="99609"/>
                  <a:pt x="57150" y="102394"/>
                </a:cubicBezTo>
                <a:cubicBezTo>
                  <a:pt x="47918" y="108548"/>
                  <a:pt x="52722" y="106251"/>
                  <a:pt x="42863" y="109537"/>
                </a:cubicBezTo>
                <a:cubicBezTo>
                  <a:pt x="40482" y="111125"/>
                  <a:pt x="38334" y="113138"/>
                  <a:pt x="35719" y="114300"/>
                </a:cubicBezTo>
                <a:cubicBezTo>
                  <a:pt x="19552" y="121485"/>
                  <a:pt x="2744" y="120619"/>
                  <a:pt x="50007" y="116681"/>
                </a:cubicBezTo>
                <a:cubicBezTo>
                  <a:pt x="53182" y="115094"/>
                  <a:pt x="56488" y="113745"/>
                  <a:pt x="59532" y="111919"/>
                </a:cubicBezTo>
                <a:cubicBezTo>
                  <a:pt x="64440" y="108974"/>
                  <a:pt x="68389" y="104204"/>
                  <a:pt x="73819" y="102394"/>
                </a:cubicBezTo>
                <a:cubicBezTo>
                  <a:pt x="76200" y="101600"/>
                  <a:pt x="78769" y="101231"/>
                  <a:pt x="80963" y="100012"/>
                </a:cubicBezTo>
                <a:cubicBezTo>
                  <a:pt x="85966" y="97232"/>
                  <a:pt x="95250" y="90487"/>
                  <a:pt x="95250" y="90487"/>
                </a:cubicBezTo>
                <a:cubicBezTo>
                  <a:pt x="96838" y="88106"/>
                  <a:pt x="98733" y="85904"/>
                  <a:pt x="100013" y="83344"/>
                </a:cubicBezTo>
                <a:cubicBezTo>
                  <a:pt x="109875" y="63621"/>
                  <a:pt x="93503" y="89535"/>
                  <a:pt x="107157" y="69056"/>
                </a:cubicBezTo>
                <a:cubicBezTo>
                  <a:pt x="107951" y="65881"/>
                  <a:pt x="109000" y="62759"/>
                  <a:pt x="109538" y="59531"/>
                </a:cubicBezTo>
                <a:cubicBezTo>
                  <a:pt x="110590" y="53219"/>
                  <a:pt x="110235" y="46655"/>
                  <a:pt x="111919" y="40481"/>
                </a:cubicBezTo>
                <a:cubicBezTo>
                  <a:pt x="112672" y="37720"/>
                  <a:pt x="115094" y="35718"/>
                  <a:pt x="116682" y="33337"/>
                </a:cubicBezTo>
                <a:cubicBezTo>
                  <a:pt x="117269" y="31576"/>
                  <a:pt x="120748" y="19050"/>
                  <a:pt x="123825" y="19050"/>
                </a:cubicBezTo>
                <a:cubicBezTo>
                  <a:pt x="126335" y="19050"/>
                  <a:pt x="125413" y="23813"/>
                  <a:pt x="126207" y="26194"/>
                </a:cubicBezTo>
                <a:cubicBezTo>
                  <a:pt x="125413" y="47625"/>
                  <a:pt x="127170" y="69304"/>
                  <a:pt x="123825" y="90487"/>
                </a:cubicBezTo>
                <a:cubicBezTo>
                  <a:pt x="122804" y="96952"/>
                  <a:pt x="119063" y="71437"/>
                  <a:pt x="119063" y="71437"/>
                </a:cubicBezTo>
                <a:cubicBezTo>
                  <a:pt x="119857" y="68262"/>
                  <a:pt x="120545" y="65059"/>
                  <a:pt x="121444" y="61912"/>
                </a:cubicBezTo>
                <a:cubicBezTo>
                  <a:pt x="122133" y="59499"/>
                  <a:pt x="121580" y="53646"/>
                  <a:pt x="123825" y="54769"/>
                </a:cubicBezTo>
                <a:cubicBezTo>
                  <a:pt x="126752" y="56233"/>
                  <a:pt x="125881" y="61037"/>
                  <a:pt x="126207" y="64294"/>
                </a:cubicBezTo>
                <a:cubicBezTo>
                  <a:pt x="126681" y="69033"/>
                  <a:pt x="126207" y="73819"/>
                  <a:pt x="126207" y="78581"/>
                </a:cubicBezTo>
                <a:lnTo>
                  <a:pt x="88107" y="57150"/>
                </a:lnTo>
                <a:cubicBezTo>
                  <a:pt x="95251" y="55562"/>
                  <a:pt x="102876" y="55415"/>
                  <a:pt x="109538" y="52387"/>
                </a:cubicBezTo>
                <a:cubicBezTo>
                  <a:pt x="112143" y="51203"/>
                  <a:pt x="112468" y="47442"/>
                  <a:pt x="114300" y="45244"/>
                </a:cubicBezTo>
                <a:cubicBezTo>
                  <a:pt x="120125" y="38254"/>
                  <a:pt x="120555" y="37727"/>
                  <a:pt x="128588" y="35719"/>
                </a:cubicBezTo>
                <a:cubicBezTo>
                  <a:pt x="129358" y="35527"/>
                  <a:pt x="130175" y="35719"/>
                  <a:pt x="130969" y="35719"/>
                </a:cubicBezTo>
                <a:lnTo>
                  <a:pt x="140494" y="80962"/>
                </a:lnTo>
              </a:path>
            </a:pathLst>
          </a:custGeom>
          <a:no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GB" sz="2400" dirty="0">
              <a:solidFill>
                <a:prstClr val="black"/>
              </a:solidFill>
              <a:latin typeface="Times"/>
            </a:endParaRPr>
          </a:p>
        </p:txBody>
      </p:sp>
      <p:sp>
        <p:nvSpPr>
          <p:cNvPr id="15" name="Freeform 14"/>
          <p:cNvSpPr/>
          <p:nvPr/>
        </p:nvSpPr>
        <p:spPr bwMode="auto">
          <a:xfrm>
            <a:off x="508976" y="5890245"/>
            <a:ext cx="182445" cy="164307"/>
          </a:xfrm>
          <a:custGeom>
            <a:avLst/>
            <a:gdLst>
              <a:gd name="connsiteX0" fmla="*/ 20520 w 182445"/>
              <a:gd name="connsiteY0" fmla="*/ 0 h 164307"/>
              <a:gd name="connsiteX1" fmla="*/ 20520 w 182445"/>
              <a:gd name="connsiteY1" fmla="*/ 0 h 164307"/>
              <a:gd name="connsiteX2" fmla="*/ 32426 w 182445"/>
              <a:gd name="connsiteY2" fmla="*/ 19050 h 164307"/>
              <a:gd name="connsiteX3" fmla="*/ 34807 w 182445"/>
              <a:gd name="connsiteY3" fmla="*/ 28575 h 164307"/>
              <a:gd name="connsiteX4" fmla="*/ 41951 w 182445"/>
              <a:gd name="connsiteY4" fmla="*/ 42863 h 164307"/>
              <a:gd name="connsiteX5" fmla="*/ 49095 w 182445"/>
              <a:gd name="connsiteY5" fmla="*/ 47625 h 164307"/>
              <a:gd name="connsiteX6" fmla="*/ 56238 w 182445"/>
              <a:gd name="connsiteY6" fmla="*/ 57150 h 164307"/>
              <a:gd name="connsiteX7" fmla="*/ 63382 w 182445"/>
              <a:gd name="connsiteY7" fmla="*/ 59532 h 164307"/>
              <a:gd name="connsiteX8" fmla="*/ 65763 w 182445"/>
              <a:gd name="connsiteY8" fmla="*/ 66675 h 164307"/>
              <a:gd name="connsiteX9" fmla="*/ 75288 w 182445"/>
              <a:gd name="connsiteY9" fmla="*/ 80963 h 164307"/>
              <a:gd name="connsiteX10" fmla="*/ 80051 w 182445"/>
              <a:gd name="connsiteY10" fmla="*/ 88107 h 164307"/>
              <a:gd name="connsiteX11" fmla="*/ 87195 w 182445"/>
              <a:gd name="connsiteY11" fmla="*/ 92869 h 164307"/>
              <a:gd name="connsiteX12" fmla="*/ 99101 w 182445"/>
              <a:gd name="connsiteY12" fmla="*/ 109538 h 164307"/>
              <a:gd name="connsiteX13" fmla="*/ 113388 w 182445"/>
              <a:gd name="connsiteY13" fmla="*/ 111919 h 164307"/>
              <a:gd name="connsiteX14" fmla="*/ 122913 w 182445"/>
              <a:gd name="connsiteY14" fmla="*/ 114300 h 164307"/>
              <a:gd name="connsiteX15" fmla="*/ 137201 w 182445"/>
              <a:gd name="connsiteY15" fmla="*/ 119063 h 164307"/>
              <a:gd name="connsiteX16" fmla="*/ 141963 w 182445"/>
              <a:gd name="connsiteY16" fmla="*/ 126207 h 164307"/>
              <a:gd name="connsiteX17" fmla="*/ 134820 w 182445"/>
              <a:gd name="connsiteY17" fmla="*/ 128588 h 164307"/>
              <a:gd name="connsiteX18" fmla="*/ 106245 w 182445"/>
              <a:gd name="connsiteY18" fmla="*/ 119063 h 164307"/>
              <a:gd name="connsiteX19" fmla="*/ 96720 w 182445"/>
              <a:gd name="connsiteY19" fmla="*/ 116682 h 164307"/>
              <a:gd name="connsiteX20" fmla="*/ 89576 w 182445"/>
              <a:gd name="connsiteY20" fmla="*/ 111919 h 164307"/>
              <a:gd name="connsiteX21" fmla="*/ 65763 w 182445"/>
              <a:gd name="connsiteY21" fmla="*/ 104775 h 164307"/>
              <a:gd name="connsiteX22" fmla="*/ 49095 w 182445"/>
              <a:gd name="connsiteY22" fmla="*/ 102394 h 164307"/>
              <a:gd name="connsiteX23" fmla="*/ 39570 w 182445"/>
              <a:gd name="connsiteY23" fmla="*/ 100013 h 164307"/>
              <a:gd name="connsiteX24" fmla="*/ 32426 w 182445"/>
              <a:gd name="connsiteY24" fmla="*/ 95250 h 164307"/>
              <a:gd name="connsiteX25" fmla="*/ 25282 w 182445"/>
              <a:gd name="connsiteY25" fmla="*/ 88107 h 164307"/>
              <a:gd name="connsiteX26" fmla="*/ 15757 w 182445"/>
              <a:gd name="connsiteY26" fmla="*/ 83344 h 164307"/>
              <a:gd name="connsiteX27" fmla="*/ 13376 w 182445"/>
              <a:gd name="connsiteY27" fmla="*/ 73819 h 164307"/>
              <a:gd name="connsiteX28" fmla="*/ 6232 w 182445"/>
              <a:gd name="connsiteY28" fmla="*/ 66675 h 164307"/>
              <a:gd name="connsiteX29" fmla="*/ 1470 w 182445"/>
              <a:gd name="connsiteY29" fmla="*/ 59532 h 164307"/>
              <a:gd name="connsiteX30" fmla="*/ 10995 w 182445"/>
              <a:gd name="connsiteY30" fmla="*/ 23813 h 164307"/>
              <a:gd name="connsiteX31" fmla="*/ 22901 w 182445"/>
              <a:gd name="connsiteY31" fmla="*/ 26194 h 164307"/>
              <a:gd name="connsiteX32" fmla="*/ 37188 w 182445"/>
              <a:gd name="connsiteY32" fmla="*/ 42863 h 164307"/>
              <a:gd name="connsiteX33" fmla="*/ 44332 w 182445"/>
              <a:gd name="connsiteY33" fmla="*/ 57150 h 164307"/>
              <a:gd name="connsiteX34" fmla="*/ 46713 w 182445"/>
              <a:gd name="connsiteY34" fmla="*/ 104775 h 164307"/>
              <a:gd name="connsiteX35" fmla="*/ 44332 w 182445"/>
              <a:gd name="connsiteY35" fmla="*/ 90488 h 164307"/>
              <a:gd name="connsiteX36" fmla="*/ 39570 w 182445"/>
              <a:gd name="connsiteY36" fmla="*/ 64294 h 164307"/>
              <a:gd name="connsiteX37" fmla="*/ 37188 w 182445"/>
              <a:gd name="connsiteY37" fmla="*/ 50007 h 164307"/>
              <a:gd name="connsiteX38" fmla="*/ 34807 w 182445"/>
              <a:gd name="connsiteY38" fmla="*/ 33338 h 164307"/>
              <a:gd name="connsiteX39" fmla="*/ 39570 w 182445"/>
              <a:gd name="connsiteY39" fmla="*/ 150019 h 164307"/>
              <a:gd name="connsiteX40" fmla="*/ 41951 w 182445"/>
              <a:gd name="connsiteY40" fmla="*/ 116682 h 164307"/>
              <a:gd name="connsiteX41" fmla="*/ 44332 w 182445"/>
              <a:gd name="connsiteY41" fmla="*/ 107157 h 164307"/>
              <a:gd name="connsiteX42" fmla="*/ 49095 w 182445"/>
              <a:gd name="connsiteY42" fmla="*/ 114300 h 164307"/>
              <a:gd name="connsiteX43" fmla="*/ 53857 w 182445"/>
              <a:gd name="connsiteY43" fmla="*/ 102394 h 164307"/>
              <a:gd name="connsiteX44" fmla="*/ 51476 w 182445"/>
              <a:gd name="connsiteY44" fmla="*/ 109538 h 164307"/>
              <a:gd name="connsiteX45" fmla="*/ 46713 w 182445"/>
              <a:gd name="connsiteY45" fmla="*/ 116682 h 164307"/>
              <a:gd name="connsiteX46" fmla="*/ 30045 w 182445"/>
              <a:gd name="connsiteY46" fmla="*/ 121444 h 164307"/>
              <a:gd name="connsiteX47" fmla="*/ 27663 w 182445"/>
              <a:gd name="connsiteY47" fmla="*/ 80963 h 164307"/>
              <a:gd name="connsiteX48" fmla="*/ 39570 w 182445"/>
              <a:gd name="connsiteY48" fmla="*/ 90488 h 164307"/>
              <a:gd name="connsiteX49" fmla="*/ 51476 w 182445"/>
              <a:gd name="connsiteY49" fmla="*/ 95250 h 164307"/>
              <a:gd name="connsiteX50" fmla="*/ 77670 w 182445"/>
              <a:gd name="connsiteY50" fmla="*/ 102394 h 164307"/>
              <a:gd name="connsiteX51" fmla="*/ 80051 w 182445"/>
              <a:gd name="connsiteY51" fmla="*/ 109538 h 164307"/>
              <a:gd name="connsiteX52" fmla="*/ 32426 w 182445"/>
              <a:gd name="connsiteY52" fmla="*/ 114300 h 164307"/>
              <a:gd name="connsiteX53" fmla="*/ 22901 w 182445"/>
              <a:gd name="connsiteY53" fmla="*/ 73819 h 164307"/>
              <a:gd name="connsiteX54" fmla="*/ 13376 w 182445"/>
              <a:gd name="connsiteY54" fmla="*/ 76200 h 164307"/>
              <a:gd name="connsiteX55" fmla="*/ 20520 w 182445"/>
              <a:gd name="connsiteY55" fmla="*/ 23813 h 164307"/>
              <a:gd name="connsiteX56" fmla="*/ 22901 w 182445"/>
              <a:gd name="connsiteY56" fmla="*/ 33338 h 164307"/>
              <a:gd name="connsiteX57" fmla="*/ 30045 w 182445"/>
              <a:gd name="connsiteY57" fmla="*/ 50007 h 164307"/>
              <a:gd name="connsiteX58" fmla="*/ 32426 w 182445"/>
              <a:gd name="connsiteY58" fmla="*/ 59532 h 164307"/>
              <a:gd name="connsiteX59" fmla="*/ 34807 w 182445"/>
              <a:gd name="connsiteY59" fmla="*/ 66675 h 164307"/>
              <a:gd name="connsiteX60" fmla="*/ 37188 w 182445"/>
              <a:gd name="connsiteY60" fmla="*/ 57150 h 164307"/>
              <a:gd name="connsiteX61" fmla="*/ 34807 w 182445"/>
              <a:gd name="connsiteY61" fmla="*/ 38100 h 164307"/>
              <a:gd name="connsiteX62" fmla="*/ 27663 w 182445"/>
              <a:gd name="connsiteY62" fmla="*/ 50007 h 164307"/>
              <a:gd name="connsiteX63" fmla="*/ 25282 w 182445"/>
              <a:gd name="connsiteY63" fmla="*/ 69057 h 164307"/>
              <a:gd name="connsiteX64" fmla="*/ 22901 w 182445"/>
              <a:gd name="connsiteY64" fmla="*/ 57150 h 164307"/>
              <a:gd name="connsiteX65" fmla="*/ 18138 w 182445"/>
              <a:gd name="connsiteY65" fmla="*/ 64294 h 164307"/>
              <a:gd name="connsiteX66" fmla="*/ 10995 w 182445"/>
              <a:gd name="connsiteY66" fmla="*/ 59532 h 164307"/>
              <a:gd name="connsiteX67" fmla="*/ 13376 w 182445"/>
              <a:gd name="connsiteY67" fmla="*/ 33338 h 164307"/>
              <a:gd name="connsiteX68" fmla="*/ 15757 w 182445"/>
              <a:gd name="connsiteY68" fmla="*/ 21432 h 164307"/>
              <a:gd name="connsiteX69" fmla="*/ 20520 w 182445"/>
              <a:gd name="connsiteY69" fmla="*/ 30957 h 164307"/>
              <a:gd name="connsiteX70" fmla="*/ 22901 w 182445"/>
              <a:gd name="connsiteY70" fmla="*/ 23813 h 164307"/>
              <a:gd name="connsiteX71" fmla="*/ 27663 w 182445"/>
              <a:gd name="connsiteY71" fmla="*/ 16669 h 164307"/>
              <a:gd name="connsiteX72" fmla="*/ 25282 w 182445"/>
              <a:gd name="connsiteY72" fmla="*/ 111919 h 164307"/>
              <a:gd name="connsiteX73" fmla="*/ 101482 w 182445"/>
              <a:gd name="connsiteY73" fmla="*/ 119063 h 164307"/>
              <a:gd name="connsiteX74" fmla="*/ 113388 w 182445"/>
              <a:gd name="connsiteY74" fmla="*/ 121444 h 164307"/>
              <a:gd name="connsiteX75" fmla="*/ 127676 w 182445"/>
              <a:gd name="connsiteY75" fmla="*/ 123825 h 164307"/>
              <a:gd name="connsiteX76" fmla="*/ 53857 w 182445"/>
              <a:gd name="connsiteY76" fmla="*/ 126207 h 164307"/>
              <a:gd name="connsiteX77" fmla="*/ 132438 w 182445"/>
              <a:gd name="connsiteY77" fmla="*/ 128588 h 164307"/>
              <a:gd name="connsiteX78" fmla="*/ 149107 w 182445"/>
              <a:gd name="connsiteY78" fmla="*/ 130969 h 164307"/>
              <a:gd name="connsiteX79" fmla="*/ 13376 w 182445"/>
              <a:gd name="connsiteY79" fmla="*/ 128588 h 164307"/>
              <a:gd name="connsiteX80" fmla="*/ 10995 w 182445"/>
              <a:gd name="connsiteY80" fmla="*/ 121444 h 164307"/>
              <a:gd name="connsiteX81" fmla="*/ 13376 w 182445"/>
              <a:gd name="connsiteY81" fmla="*/ 111919 h 164307"/>
              <a:gd name="connsiteX82" fmla="*/ 34807 w 182445"/>
              <a:gd name="connsiteY82" fmla="*/ 100013 h 164307"/>
              <a:gd name="connsiteX83" fmla="*/ 44332 w 182445"/>
              <a:gd name="connsiteY83" fmla="*/ 95250 h 164307"/>
              <a:gd name="connsiteX84" fmla="*/ 82432 w 182445"/>
              <a:gd name="connsiteY84" fmla="*/ 97632 h 164307"/>
              <a:gd name="connsiteX85" fmla="*/ 84813 w 182445"/>
              <a:gd name="connsiteY85" fmla="*/ 104775 h 164307"/>
              <a:gd name="connsiteX86" fmla="*/ 77670 w 182445"/>
              <a:gd name="connsiteY86" fmla="*/ 109538 h 164307"/>
              <a:gd name="connsiteX87" fmla="*/ 70526 w 182445"/>
              <a:gd name="connsiteY87" fmla="*/ 107157 h 164307"/>
              <a:gd name="connsiteX88" fmla="*/ 61001 w 182445"/>
              <a:gd name="connsiteY88" fmla="*/ 92869 h 164307"/>
              <a:gd name="connsiteX89" fmla="*/ 63382 w 182445"/>
              <a:gd name="connsiteY89" fmla="*/ 83344 h 164307"/>
              <a:gd name="connsiteX90" fmla="*/ 70526 w 182445"/>
              <a:gd name="connsiteY90" fmla="*/ 80963 h 164307"/>
              <a:gd name="connsiteX91" fmla="*/ 68145 w 182445"/>
              <a:gd name="connsiteY91" fmla="*/ 90488 h 164307"/>
              <a:gd name="connsiteX92" fmla="*/ 61001 w 182445"/>
              <a:gd name="connsiteY92" fmla="*/ 85725 h 164307"/>
              <a:gd name="connsiteX93" fmla="*/ 56238 w 182445"/>
              <a:gd name="connsiteY93" fmla="*/ 83344 h 164307"/>
              <a:gd name="connsiteX94" fmla="*/ 58620 w 182445"/>
              <a:gd name="connsiteY94" fmla="*/ 76200 h 164307"/>
              <a:gd name="connsiteX95" fmla="*/ 61001 w 182445"/>
              <a:gd name="connsiteY95" fmla="*/ 66675 h 164307"/>
              <a:gd name="connsiteX96" fmla="*/ 68145 w 182445"/>
              <a:gd name="connsiteY96" fmla="*/ 69057 h 164307"/>
              <a:gd name="connsiteX97" fmla="*/ 72907 w 182445"/>
              <a:gd name="connsiteY97" fmla="*/ 104775 h 164307"/>
              <a:gd name="connsiteX98" fmla="*/ 68145 w 182445"/>
              <a:gd name="connsiteY98" fmla="*/ 116682 h 164307"/>
              <a:gd name="connsiteX99" fmla="*/ 49095 w 182445"/>
              <a:gd name="connsiteY99" fmla="*/ 114300 h 164307"/>
              <a:gd name="connsiteX100" fmla="*/ 53857 w 182445"/>
              <a:gd name="connsiteY100" fmla="*/ 107157 h 164307"/>
              <a:gd name="connsiteX101" fmla="*/ 75288 w 182445"/>
              <a:gd name="connsiteY101" fmla="*/ 109538 h 164307"/>
              <a:gd name="connsiteX102" fmla="*/ 77670 w 182445"/>
              <a:gd name="connsiteY102" fmla="*/ 116682 h 164307"/>
              <a:gd name="connsiteX103" fmla="*/ 68145 w 182445"/>
              <a:gd name="connsiteY103" fmla="*/ 119063 h 164307"/>
              <a:gd name="connsiteX104" fmla="*/ 37188 w 182445"/>
              <a:gd name="connsiteY104" fmla="*/ 116682 h 164307"/>
              <a:gd name="connsiteX105" fmla="*/ 34807 w 182445"/>
              <a:gd name="connsiteY105" fmla="*/ 109538 h 164307"/>
              <a:gd name="connsiteX106" fmla="*/ 30045 w 182445"/>
              <a:gd name="connsiteY106" fmla="*/ 102394 h 164307"/>
              <a:gd name="connsiteX107" fmla="*/ 32426 w 182445"/>
              <a:gd name="connsiteY107" fmla="*/ 95250 h 164307"/>
              <a:gd name="connsiteX108" fmla="*/ 56238 w 182445"/>
              <a:gd name="connsiteY108" fmla="*/ 92869 h 164307"/>
              <a:gd name="connsiteX109" fmla="*/ 94338 w 182445"/>
              <a:gd name="connsiteY109" fmla="*/ 92869 h 164307"/>
              <a:gd name="connsiteX110" fmla="*/ 103863 w 182445"/>
              <a:gd name="connsiteY110" fmla="*/ 107157 h 164307"/>
              <a:gd name="connsiteX111" fmla="*/ 91957 w 182445"/>
              <a:gd name="connsiteY111" fmla="*/ 104775 h 164307"/>
              <a:gd name="connsiteX112" fmla="*/ 82432 w 182445"/>
              <a:gd name="connsiteY112" fmla="*/ 97632 h 164307"/>
              <a:gd name="connsiteX113" fmla="*/ 65763 w 182445"/>
              <a:gd name="connsiteY113" fmla="*/ 80963 h 164307"/>
              <a:gd name="connsiteX114" fmla="*/ 63382 w 182445"/>
              <a:gd name="connsiteY114" fmla="*/ 71438 h 164307"/>
              <a:gd name="connsiteX115" fmla="*/ 58620 w 182445"/>
              <a:gd name="connsiteY115" fmla="*/ 64294 h 164307"/>
              <a:gd name="connsiteX116" fmla="*/ 56238 w 182445"/>
              <a:gd name="connsiteY116" fmla="*/ 57150 h 164307"/>
              <a:gd name="connsiteX117" fmla="*/ 53857 w 182445"/>
              <a:gd name="connsiteY117" fmla="*/ 64294 h 164307"/>
              <a:gd name="connsiteX118" fmla="*/ 72907 w 182445"/>
              <a:gd name="connsiteY118" fmla="*/ 92869 h 164307"/>
              <a:gd name="connsiteX119" fmla="*/ 80051 w 182445"/>
              <a:gd name="connsiteY119" fmla="*/ 95250 h 164307"/>
              <a:gd name="connsiteX120" fmla="*/ 94338 w 182445"/>
              <a:gd name="connsiteY120" fmla="*/ 104775 h 164307"/>
              <a:gd name="connsiteX121" fmla="*/ 120532 w 182445"/>
              <a:gd name="connsiteY121" fmla="*/ 114300 h 164307"/>
              <a:gd name="connsiteX122" fmla="*/ 127676 w 182445"/>
              <a:gd name="connsiteY122" fmla="*/ 116682 h 164307"/>
              <a:gd name="connsiteX123" fmla="*/ 134820 w 182445"/>
              <a:gd name="connsiteY123" fmla="*/ 119063 h 164307"/>
              <a:gd name="connsiteX124" fmla="*/ 141963 w 182445"/>
              <a:gd name="connsiteY124" fmla="*/ 123825 h 164307"/>
              <a:gd name="connsiteX125" fmla="*/ 158632 w 182445"/>
              <a:gd name="connsiteY125" fmla="*/ 128588 h 164307"/>
              <a:gd name="connsiteX126" fmla="*/ 182445 w 182445"/>
              <a:gd name="connsiteY126" fmla="*/ 135732 h 164307"/>
              <a:gd name="connsiteX127" fmla="*/ 175301 w 182445"/>
              <a:gd name="connsiteY127" fmla="*/ 138113 h 164307"/>
              <a:gd name="connsiteX128" fmla="*/ 153870 w 182445"/>
              <a:gd name="connsiteY128" fmla="*/ 133350 h 164307"/>
              <a:gd name="connsiteX129" fmla="*/ 134820 w 182445"/>
              <a:gd name="connsiteY129" fmla="*/ 123825 h 164307"/>
              <a:gd name="connsiteX130" fmla="*/ 127676 w 182445"/>
              <a:gd name="connsiteY130" fmla="*/ 121444 h 164307"/>
              <a:gd name="connsiteX131" fmla="*/ 120532 w 182445"/>
              <a:gd name="connsiteY131" fmla="*/ 116682 h 164307"/>
              <a:gd name="connsiteX132" fmla="*/ 103863 w 182445"/>
              <a:gd name="connsiteY132" fmla="*/ 111919 h 164307"/>
              <a:gd name="connsiteX133" fmla="*/ 89576 w 182445"/>
              <a:gd name="connsiteY133" fmla="*/ 107157 h 164307"/>
              <a:gd name="connsiteX134" fmla="*/ 82432 w 182445"/>
              <a:gd name="connsiteY134" fmla="*/ 104775 h 164307"/>
              <a:gd name="connsiteX135" fmla="*/ 72907 w 182445"/>
              <a:gd name="connsiteY135" fmla="*/ 100013 h 164307"/>
              <a:gd name="connsiteX136" fmla="*/ 68145 w 182445"/>
              <a:gd name="connsiteY136" fmla="*/ 92869 h 164307"/>
              <a:gd name="connsiteX137" fmla="*/ 63382 w 182445"/>
              <a:gd name="connsiteY137" fmla="*/ 83344 h 164307"/>
              <a:gd name="connsiteX138" fmla="*/ 56238 w 182445"/>
              <a:gd name="connsiteY138" fmla="*/ 76200 h 164307"/>
              <a:gd name="connsiteX139" fmla="*/ 46713 w 182445"/>
              <a:gd name="connsiteY139" fmla="*/ 61913 h 164307"/>
              <a:gd name="connsiteX140" fmla="*/ 41951 w 182445"/>
              <a:gd name="connsiteY140" fmla="*/ 54769 h 164307"/>
              <a:gd name="connsiteX141" fmla="*/ 37188 w 182445"/>
              <a:gd name="connsiteY141" fmla="*/ 40482 h 164307"/>
              <a:gd name="connsiteX142" fmla="*/ 32426 w 182445"/>
              <a:gd name="connsiteY142" fmla="*/ 33338 h 164307"/>
              <a:gd name="connsiteX143" fmla="*/ 20520 w 182445"/>
              <a:gd name="connsiteY143" fmla="*/ 9525 h 164307"/>
              <a:gd name="connsiteX144" fmla="*/ 20520 w 182445"/>
              <a:gd name="connsiteY144" fmla="*/ 40482 h 164307"/>
              <a:gd name="connsiteX145" fmla="*/ 22901 w 182445"/>
              <a:gd name="connsiteY145" fmla="*/ 123825 h 164307"/>
              <a:gd name="connsiteX146" fmla="*/ 30045 w 182445"/>
              <a:gd name="connsiteY146" fmla="*/ 128588 h 164307"/>
              <a:gd name="connsiteX147" fmla="*/ 44332 w 182445"/>
              <a:gd name="connsiteY147" fmla="*/ 121444 h 164307"/>
              <a:gd name="connsiteX148" fmla="*/ 65763 w 182445"/>
              <a:gd name="connsiteY148" fmla="*/ 126207 h 164307"/>
              <a:gd name="connsiteX149" fmla="*/ 56238 w 182445"/>
              <a:gd name="connsiteY149" fmla="*/ 128588 h 164307"/>
              <a:gd name="connsiteX150" fmla="*/ 37188 w 182445"/>
              <a:gd name="connsiteY150" fmla="*/ 123825 h 164307"/>
              <a:gd name="connsiteX151" fmla="*/ 27663 w 182445"/>
              <a:gd name="connsiteY151" fmla="*/ 116682 h 164307"/>
              <a:gd name="connsiteX152" fmla="*/ 18138 w 182445"/>
              <a:gd name="connsiteY152" fmla="*/ 111919 h 164307"/>
              <a:gd name="connsiteX153" fmla="*/ 3851 w 182445"/>
              <a:gd name="connsiteY153" fmla="*/ 95250 h 164307"/>
              <a:gd name="connsiteX154" fmla="*/ 6232 w 182445"/>
              <a:gd name="connsiteY154" fmla="*/ 85725 h 164307"/>
              <a:gd name="connsiteX155" fmla="*/ 37188 w 182445"/>
              <a:gd name="connsiteY155" fmla="*/ 83344 h 164307"/>
              <a:gd name="connsiteX156" fmla="*/ 46713 w 182445"/>
              <a:gd name="connsiteY156" fmla="*/ 85725 h 164307"/>
              <a:gd name="connsiteX157" fmla="*/ 39570 w 182445"/>
              <a:gd name="connsiteY157" fmla="*/ 95250 h 164307"/>
              <a:gd name="connsiteX158" fmla="*/ 25282 w 182445"/>
              <a:gd name="connsiteY158" fmla="*/ 100013 h 164307"/>
              <a:gd name="connsiteX159" fmla="*/ 27663 w 182445"/>
              <a:gd name="connsiteY159" fmla="*/ 109538 h 164307"/>
              <a:gd name="connsiteX160" fmla="*/ 41951 w 182445"/>
              <a:gd name="connsiteY160" fmla="*/ 119063 h 164307"/>
              <a:gd name="connsiteX161" fmla="*/ 68145 w 182445"/>
              <a:gd name="connsiteY161" fmla="*/ 114300 h 164307"/>
              <a:gd name="connsiteX162" fmla="*/ 75288 w 182445"/>
              <a:gd name="connsiteY162" fmla="*/ 109538 h 164307"/>
              <a:gd name="connsiteX163" fmla="*/ 82432 w 182445"/>
              <a:gd name="connsiteY163" fmla="*/ 107157 h 164307"/>
              <a:gd name="connsiteX164" fmla="*/ 56238 w 182445"/>
              <a:gd name="connsiteY164" fmla="*/ 100013 h 164307"/>
              <a:gd name="connsiteX165" fmla="*/ 41951 w 182445"/>
              <a:gd name="connsiteY165" fmla="*/ 95250 h 164307"/>
              <a:gd name="connsiteX166" fmla="*/ 34807 w 182445"/>
              <a:gd name="connsiteY166" fmla="*/ 92869 h 164307"/>
              <a:gd name="connsiteX167" fmla="*/ 39570 w 182445"/>
              <a:gd name="connsiteY167" fmla="*/ 104775 h 164307"/>
              <a:gd name="connsiteX168" fmla="*/ 49095 w 182445"/>
              <a:gd name="connsiteY168" fmla="*/ 100013 h 164307"/>
              <a:gd name="connsiteX169" fmla="*/ 44332 w 182445"/>
              <a:gd name="connsiteY169" fmla="*/ 92869 h 164307"/>
              <a:gd name="connsiteX170" fmla="*/ 51476 w 182445"/>
              <a:gd name="connsiteY170" fmla="*/ 88107 h 164307"/>
              <a:gd name="connsiteX171" fmla="*/ 56238 w 182445"/>
              <a:gd name="connsiteY171" fmla="*/ 78582 h 164307"/>
              <a:gd name="connsiteX172" fmla="*/ 72907 w 182445"/>
              <a:gd name="connsiteY172" fmla="*/ 66675 h 164307"/>
              <a:gd name="connsiteX173" fmla="*/ 65763 w 182445"/>
              <a:gd name="connsiteY173" fmla="*/ 85725 h 164307"/>
              <a:gd name="connsiteX174" fmla="*/ 53857 w 182445"/>
              <a:gd name="connsiteY174" fmla="*/ 88107 h 164307"/>
              <a:gd name="connsiteX175" fmla="*/ 46713 w 182445"/>
              <a:gd name="connsiteY175" fmla="*/ 92869 h 164307"/>
              <a:gd name="connsiteX176" fmla="*/ 39570 w 182445"/>
              <a:gd name="connsiteY176" fmla="*/ 95250 h 164307"/>
              <a:gd name="connsiteX177" fmla="*/ 39570 w 182445"/>
              <a:gd name="connsiteY177" fmla="*/ 95250 h 164307"/>
              <a:gd name="connsiteX178" fmla="*/ 39570 w 182445"/>
              <a:gd name="connsiteY178" fmla="*/ 95250 h 164307"/>
              <a:gd name="connsiteX179" fmla="*/ 94338 w 182445"/>
              <a:gd name="connsiteY179" fmla="*/ 138113 h 164307"/>
              <a:gd name="connsiteX180" fmla="*/ 163395 w 182445"/>
              <a:gd name="connsiteY180" fmla="*/ 164307 h 164307"/>
              <a:gd name="connsiteX181" fmla="*/ 106245 w 182445"/>
              <a:gd name="connsiteY181" fmla="*/ 147638 h 164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Lst>
            <a:rect l="l" t="t" r="r" b="b"/>
            <a:pathLst>
              <a:path w="182445" h="164307">
                <a:moveTo>
                  <a:pt x="20520" y="0"/>
                </a:moveTo>
                <a:lnTo>
                  <a:pt x="20520" y="0"/>
                </a:lnTo>
                <a:cubicBezTo>
                  <a:pt x="24489" y="6350"/>
                  <a:pt x="29077" y="12352"/>
                  <a:pt x="32426" y="19050"/>
                </a:cubicBezTo>
                <a:cubicBezTo>
                  <a:pt x="33890" y="21977"/>
                  <a:pt x="33908" y="25428"/>
                  <a:pt x="34807" y="28575"/>
                </a:cubicBezTo>
                <a:cubicBezTo>
                  <a:pt x="36356" y="33999"/>
                  <a:pt x="37776" y="38688"/>
                  <a:pt x="41951" y="42863"/>
                </a:cubicBezTo>
                <a:cubicBezTo>
                  <a:pt x="43975" y="44887"/>
                  <a:pt x="46714" y="46038"/>
                  <a:pt x="49095" y="47625"/>
                </a:cubicBezTo>
                <a:cubicBezTo>
                  <a:pt x="51476" y="50800"/>
                  <a:pt x="53189" y="54609"/>
                  <a:pt x="56238" y="57150"/>
                </a:cubicBezTo>
                <a:cubicBezTo>
                  <a:pt x="58166" y="58757"/>
                  <a:pt x="61607" y="57757"/>
                  <a:pt x="63382" y="59532"/>
                </a:cubicBezTo>
                <a:cubicBezTo>
                  <a:pt x="65157" y="61307"/>
                  <a:pt x="64544" y="64481"/>
                  <a:pt x="65763" y="66675"/>
                </a:cubicBezTo>
                <a:cubicBezTo>
                  <a:pt x="68543" y="71679"/>
                  <a:pt x="72113" y="76200"/>
                  <a:pt x="75288" y="80963"/>
                </a:cubicBezTo>
                <a:cubicBezTo>
                  <a:pt x="76876" y="83344"/>
                  <a:pt x="77670" y="86520"/>
                  <a:pt x="80051" y="88107"/>
                </a:cubicBezTo>
                <a:lnTo>
                  <a:pt x="87195" y="92869"/>
                </a:lnTo>
                <a:cubicBezTo>
                  <a:pt x="89829" y="98138"/>
                  <a:pt x="92894" y="106779"/>
                  <a:pt x="99101" y="109538"/>
                </a:cubicBezTo>
                <a:cubicBezTo>
                  <a:pt x="103513" y="111499"/>
                  <a:pt x="108654" y="110972"/>
                  <a:pt x="113388" y="111919"/>
                </a:cubicBezTo>
                <a:cubicBezTo>
                  <a:pt x="116597" y="112561"/>
                  <a:pt x="119778" y="113360"/>
                  <a:pt x="122913" y="114300"/>
                </a:cubicBezTo>
                <a:cubicBezTo>
                  <a:pt x="127722" y="115743"/>
                  <a:pt x="137201" y="119063"/>
                  <a:pt x="137201" y="119063"/>
                </a:cubicBezTo>
                <a:cubicBezTo>
                  <a:pt x="138788" y="121444"/>
                  <a:pt x="139764" y="124375"/>
                  <a:pt x="141963" y="126207"/>
                </a:cubicBezTo>
                <a:cubicBezTo>
                  <a:pt x="149485" y="132476"/>
                  <a:pt x="166106" y="133057"/>
                  <a:pt x="134820" y="128588"/>
                </a:cubicBezTo>
                <a:cubicBezTo>
                  <a:pt x="119441" y="120898"/>
                  <a:pt x="128739" y="124686"/>
                  <a:pt x="106245" y="119063"/>
                </a:cubicBezTo>
                <a:lnTo>
                  <a:pt x="96720" y="116682"/>
                </a:lnTo>
                <a:cubicBezTo>
                  <a:pt x="94339" y="115094"/>
                  <a:pt x="92191" y="113081"/>
                  <a:pt x="89576" y="111919"/>
                </a:cubicBezTo>
                <a:cubicBezTo>
                  <a:pt x="85283" y="110011"/>
                  <a:pt x="71618" y="105840"/>
                  <a:pt x="65763" y="104775"/>
                </a:cubicBezTo>
                <a:cubicBezTo>
                  <a:pt x="60241" y="103771"/>
                  <a:pt x="54617" y="103398"/>
                  <a:pt x="49095" y="102394"/>
                </a:cubicBezTo>
                <a:cubicBezTo>
                  <a:pt x="45875" y="101809"/>
                  <a:pt x="42745" y="100807"/>
                  <a:pt x="39570" y="100013"/>
                </a:cubicBezTo>
                <a:cubicBezTo>
                  <a:pt x="37189" y="98425"/>
                  <a:pt x="34625" y="97082"/>
                  <a:pt x="32426" y="95250"/>
                </a:cubicBezTo>
                <a:cubicBezTo>
                  <a:pt x="29839" y="93094"/>
                  <a:pt x="28022" y="90064"/>
                  <a:pt x="25282" y="88107"/>
                </a:cubicBezTo>
                <a:cubicBezTo>
                  <a:pt x="22393" y="86044"/>
                  <a:pt x="18932" y="84932"/>
                  <a:pt x="15757" y="83344"/>
                </a:cubicBezTo>
                <a:cubicBezTo>
                  <a:pt x="14963" y="80169"/>
                  <a:pt x="15000" y="76661"/>
                  <a:pt x="13376" y="73819"/>
                </a:cubicBezTo>
                <a:cubicBezTo>
                  <a:pt x="11705" y="70895"/>
                  <a:pt x="8388" y="69262"/>
                  <a:pt x="6232" y="66675"/>
                </a:cubicBezTo>
                <a:cubicBezTo>
                  <a:pt x="4400" y="64477"/>
                  <a:pt x="3057" y="61913"/>
                  <a:pt x="1470" y="59532"/>
                </a:cubicBezTo>
                <a:cubicBezTo>
                  <a:pt x="2158" y="49893"/>
                  <a:pt x="-6297" y="23813"/>
                  <a:pt x="10995" y="23813"/>
                </a:cubicBezTo>
                <a:cubicBezTo>
                  <a:pt x="15042" y="23813"/>
                  <a:pt x="18932" y="25400"/>
                  <a:pt x="22901" y="26194"/>
                </a:cubicBezTo>
                <a:cubicBezTo>
                  <a:pt x="28763" y="32056"/>
                  <a:pt x="33560" y="35608"/>
                  <a:pt x="37188" y="42863"/>
                </a:cubicBezTo>
                <a:cubicBezTo>
                  <a:pt x="47044" y="62575"/>
                  <a:pt x="30689" y="36686"/>
                  <a:pt x="44332" y="57150"/>
                </a:cubicBezTo>
                <a:cubicBezTo>
                  <a:pt x="52618" y="82007"/>
                  <a:pt x="49453" y="66430"/>
                  <a:pt x="46713" y="104775"/>
                </a:cubicBezTo>
                <a:cubicBezTo>
                  <a:pt x="45919" y="100013"/>
                  <a:pt x="44769" y="95296"/>
                  <a:pt x="44332" y="90488"/>
                </a:cubicBezTo>
                <a:cubicBezTo>
                  <a:pt x="40876" y="52464"/>
                  <a:pt x="44708" y="38601"/>
                  <a:pt x="39570" y="64294"/>
                </a:cubicBezTo>
                <a:cubicBezTo>
                  <a:pt x="38776" y="59532"/>
                  <a:pt x="37922" y="54779"/>
                  <a:pt x="37188" y="50007"/>
                </a:cubicBezTo>
                <a:cubicBezTo>
                  <a:pt x="36334" y="44460"/>
                  <a:pt x="34807" y="27725"/>
                  <a:pt x="34807" y="33338"/>
                </a:cubicBezTo>
                <a:cubicBezTo>
                  <a:pt x="34807" y="133954"/>
                  <a:pt x="28745" y="106733"/>
                  <a:pt x="39570" y="150019"/>
                </a:cubicBezTo>
                <a:cubicBezTo>
                  <a:pt x="40364" y="138907"/>
                  <a:pt x="40721" y="127755"/>
                  <a:pt x="41951" y="116682"/>
                </a:cubicBezTo>
                <a:cubicBezTo>
                  <a:pt x="42312" y="113429"/>
                  <a:pt x="41227" y="108192"/>
                  <a:pt x="44332" y="107157"/>
                </a:cubicBezTo>
                <a:cubicBezTo>
                  <a:pt x="47047" y="106252"/>
                  <a:pt x="47507" y="111919"/>
                  <a:pt x="49095" y="114300"/>
                </a:cubicBezTo>
                <a:cubicBezTo>
                  <a:pt x="50682" y="110331"/>
                  <a:pt x="51945" y="106217"/>
                  <a:pt x="53857" y="102394"/>
                </a:cubicBezTo>
                <a:cubicBezTo>
                  <a:pt x="54980" y="100149"/>
                  <a:pt x="52599" y="107293"/>
                  <a:pt x="51476" y="109538"/>
                </a:cubicBezTo>
                <a:cubicBezTo>
                  <a:pt x="50196" y="112098"/>
                  <a:pt x="48948" y="114894"/>
                  <a:pt x="46713" y="116682"/>
                </a:cubicBezTo>
                <a:cubicBezTo>
                  <a:pt x="45160" y="117924"/>
                  <a:pt x="30667" y="121288"/>
                  <a:pt x="30045" y="121444"/>
                </a:cubicBezTo>
                <a:cubicBezTo>
                  <a:pt x="15045" y="131444"/>
                  <a:pt x="-2630" y="145875"/>
                  <a:pt x="27663" y="80963"/>
                </a:cubicBezTo>
                <a:cubicBezTo>
                  <a:pt x="29812" y="76357"/>
                  <a:pt x="35212" y="87873"/>
                  <a:pt x="39570" y="90488"/>
                </a:cubicBezTo>
                <a:cubicBezTo>
                  <a:pt x="43235" y="92687"/>
                  <a:pt x="47459" y="93789"/>
                  <a:pt x="51476" y="95250"/>
                </a:cubicBezTo>
                <a:cubicBezTo>
                  <a:pt x="66251" y="100623"/>
                  <a:pt x="63543" y="99569"/>
                  <a:pt x="77670" y="102394"/>
                </a:cubicBezTo>
                <a:cubicBezTo>
                  <a:pt x="78464" y="104775"/>
                  <a:pt x="80051" y="107028"/>
                  <a:pt x="80051" y="109538"/>
                </a:cubicBezTo>
                <a:cubicBezTo>
                  <a:pt x="80051" y="134413"/>
                  <a:pt x="52851" y="116450"/>
                  <a:pt x="32426" y="114300"/>
                </a:cubicBezTo>
                <a:cubicBezTo>
                  <a:pt x="31917" y="106161"/>
                  <a:pt x="41717" y="73819"/>
                  <a:pt x="22901" y="73819"/>
                </a:cubicBezTo>
                <a:cubicBezTo>
                  <a:pt x="19628" y="73819"/>
                  <a:pt x="16551" y="75406"/>
                  <a:pt x="13376" y="76200"/>
                </a:cubicBezTo>
                <a:cubicBezTo>
                  <a:pt x="20410" y="111375"/>
                  <a:pt x="13127" y="80488"/>
                  <a:pt x="20520" y="23813"/>
                </a:cubicBezTo>
                <a:cubicBezTo>
                  <a:pt x="20943" y="20568"/>
                  <a:pt x="22002" y="30191"/>
                  <a:pt x="22901" y="33338"/>
                </a:cubicBezTo>
                <a:cubicBezTo>
                  <a:pt x="25237" y="41515"/>
                  <a:pt x="25810" y="41538"/>
                  <a:pt x="30045" y="50007"/>
                </a:cubicBezTo>
                <a:cubicBezTo>
                  <a:pt x="30839" y="53182"/>
                  <a:pt x="31527" y="56385"/>
                  <a:pt x="32426" y="59532"/>
                </a:cubicBezTo>
                <a:cubicBezTo>
                  <a:pt x="33115" y="61945"/>
                  <a:pt x="32562" y="67798"/>
                  <a:pt x="34807" y="66675"/>
                </a:cubicBezTo>
                <a:cubicBezTo>
                  <a:pt x="37734" y="65211"/>
                  <a:pt x="36394" y="60325"/>
                  <a:pt x="37188" y="57150"/>
                </a:cubicBezTo>
                <a:cubicBezTo>
                  <a:pt x="36394" y="50800"/>
                  <a:pt x="39927" y="41939"/>
                  <a:pt x="34807" y="38100"/>
                </a:cubicBezTo>
                <a:cubicBezTo>
                  <a:pt x="31104" y="35323"/>
                  <a:pt x="29024" y="45583"/>
                  <a:pt x="27663" y="50007"/>
                </a:cubicBezTo>
                <a:cubicBezTo>
                  <a:pt x="25781" y="56123"/>
                  <a:pt x="26076" y="62707"/>
                  <a:pt x="25282" y="69057"/>
                </a:cubicBezTo>
                <a:cubicBezTo>
                  <a:pt x="24488" y="65088"/>
                  <a:pt x="26269" y="59395"/>
                  <a:pt x="22901" y="57150"/>
                </a:cubicBezTo>
                <a:cubicBezTo>
                  <a:pt x="20520" y="55562"/>
                  <a:pt x="20944" y="63733"/>
                  <a:pt x="18138" y="64294"/>
                </a:cubicBezTo>
                <a:cubicBezTo>
                  <a:pt x="15332" y="64855"/>
                  <a:pt x="13376" y="61119"/>
                  <a:pt x="10995" y="59532"/>
                </a:cubicBezTo>
                <a:cubicBezTo>
                  <a:pt x="11789" y="50801"/>
                  <a:pt x="12289" y="42038"/>
                  <a:pt x="13376" y="33338"/>
                </a:cubicBezTo>
                <a:cubicBezTo>
                  <a:pt x="13878" y="29322"/>
                  <a:pt x="11917" y="22712"/>
                  <a:pt x="15757" y="21432"/>
                </a:cubicBezTo>
                <a:cubicBezTo>
                  <a:pt x="19125" y="20310"/>
                  <a:pt x="18932" y="27782"/>
                  <a:pt x="20520" y="30957"/>
                </a:cubicBezTo>
                <a:cubicBezTo>
                  <a:pt x="21314" y="28576"/>
                  <a:pt x="21779" y="26058"/>
                  <a:pt x="22901" y="23813"/>
                </a:cubicBezTo>
                <a:cubicBezTo>
                  <a:pt x="24181" y="21253"/>
                  <a:pt x="27586" y="13808"/>
                  <a:pt x="27663" y="16669"/>
                </a:cubicBezTo>
                <a:cubicBezTo>
                  <a:pt x="28521" y="48417"/>
                  <a:pt x="25282" y="111919"/>
                  <a:pt x="25282" y="111919"/>
                </a:cubicBezTo>
                <a:cubicBezTo>
                  <a:pt x="62829" y="121307"/>
                  <a:pt x="37792" y="116410"/>
                  <a:pt x="101482" y="119063"/>
                </a:cubicBezTo>
                <a:lnTo>
                  <a:pt x="113388" y="121444"/>
                </a:lnTo>
                <a:cubicBezTo>
                  <a:pt x="118138" y="122308"/>
                  <a:pt x="132489" y="123440"/>
                  <a:pt x="127676" y="123825"/>
                </a:cubicBezTo>
                <a:cubicBezTo>
                  <a:pt x="103135" y="125788"/>
                  <a:pt x="78463" y="125413"/>
                  <a:pt x="53857" y="126207"/>
                </a:cubicBezTo>
                <a:lnTo>
                  <a:pt x="132438" y="128588"/>
                </a:lnTo>
                <a:cubicBezTo>
                  <a:pt x="138044" y="128868"/>
                  <a:pt x="154720" y="130969"/>
                  <a:pt x="149107" y="130969"/>
                </a:cubicBezTo>
                <a:cubicBezTo>
                  <a:pt x="103856" y="130969"/>
                  <a:pt x="58620" y="129382"/>
                  <a:pt x="13376" y="128588"/>
                </a:cubicBezTo>
                <a:cubicBezTo>
                  <a:pt x="12582" y="126207"/>
                  <a:pt x="10995" y="123954"/>
                  <a:pt x="10995" y="121444"/>
                </a:cubicBezTo>
                <a:cubicBezTo>
                  <a:pt x="10995" y="118171"/>
                  <a:pt x="11221" y="114382"/>
                  <a:pt x="13376" y="111919"/>
                </a:cubicBezTo>
                <a:cubicBezTo>
                  <a:pt x="22659" y="101309"/>
                  <a:pt x="25343" y="104069"/>
                  <a:pt x="34807" y="100013"/>
                </a:cubicBezTo>
                <a:cubicBezTo>
                  <a:pt x="38070" y="98615"/>
                  <a:pt x="41157" y="96838"/>
                  <a:pt x="44332" y="95250"/>
                </a:cubicBezTo>
                <a:cubicBezTo>
                  <a:pt x="57032" y="96044"/>
                  <a:pt x="70045" y="94718"/>
                  <a:pt x="82432" y="97632"/>
                </a:cubicBezTo>
                <a:cubicBezTo>
                  <a:pt x="84875" y="98207"/>
                  <a:pt x="85745" y="102445"/>
                  <a:pt x="84813" y="104775"/>
                </a:cubicBezTo>
                <a:cubicBezTo>
                  <a:pt x="83750" y="107432"/>
                  <a:pt x="80051" y="107950"/>
                  <a:pt x="77670" y="109538"/>
                </a:cubicBezTo>
                <a:cubicBezTo>
                  <a:pt x="75289" y="108744"/>
                  <a:pt x="72301" y="108932"/>
                  <a:pt x="70526" y="107157"/>
                </a:cubicBezTo>
                <a:cubicBezTo>
                  <a:pt x="66479" y="103110"/>
                  <a:pt x="61001" y="92869"/>
                  <a:pt x="61001" y="92869"/>
                </a:cubicBezTo>
                <a:cubicBezTo>
                  <a:pt x="61795" y="89694"/>
                  <a:pt x="61338" y="85900"/>
                  <a:pt x="63382" y="83344"/>
                </a:cubicBezTo>
                <a:cubicBezTo>
                  <a:pt x="64950" y="81384"/>
                  <a:pt x="69134" y="78875"/>
                  <a:pt x="70526" y="80963"/>
                </a:cubicBezTo>
                <a:cubicBezTo>
                  <a:pt x="72341" y="83686"/>
                  <a:pt x="68939" y="87313"/>
                  <a:pt x="68145" y="90488"/>
                </a:cubicBezTo>
                <a:cubicBezTo>
                  <a:pt x="65764" y="88900"/>
                  <a:pt x="63025" y="87749"/>
                  <a:pt x="61001" y="85725"/>
                </a:cubicBezTo>
                <a:cubicBezTo>
                  <a:pt x="53792" y="78516"/>
                  <a:pt x="51691" y="69700"/>
                  <a:pt x="56238" y="83344"/>
                </a:cubicBezTo>
                <a:cubicBezTo>
                  <a:pt x="57032" y="80963"/>
                  <a:pt x="57930" y="78614"/>
                  <a:pt x="58620" y="76200"/>
                </a:cubicBezTo>
                <a:cubicBezTo>
                  <a:pt x="59519" y="73053"/>
                  <a:pt x="58383" y="68638"/>
                  <a:pt x="61001" y="66675"/>
                </a:cubicBezTo>
                <a:cubicBezTo>
                  <a:pt x="63009" y="65169"/>
                  <a:pt x="65764" y="68263"/>
                  <a:pt x="68145" y="69057"/>
                </a:cubicBezTo>
                <a:cubicBezTo>
                  <a:pt x="72563" y="82310"/>
                  <a:pt x="74072" y="84963"/>
                  <a:pt x="72907" y="104775"/>
                </a:cubicBezTo>
                <a:cubicBezTo>
                  <a:pt x="72656" y="109042"/>
                  <a:pt x="69732" y="112713"/>
                  <a:pt x="68145" y="116682"/>
                </a:cubicBezTo>
                <a:cubicBezTo>
                  <a:pt x="61795" y="115888"/>
                  <a:pt x="54420" y="117850"/>
                  <a:pt x="49095" y="114300"/>
                </a:cubicBezTo>
                <a:cubicBezTo>
                  <a:pt x="46714" y="112713"/>
                  <a:pt x="51042" y="107669"/>
                  <a:pt x="53857" y="107157"/>
                </a:cubicBezTo>
                <a:cubicBezTo>
                  <a:pt x="60929" y="105871"/>
                  <a:pt x="68144" y="108744"/>
                  <a:pt x="75288" y="109538"/>
                </a:cubicBezTo>
                <a:cubicBezTo>
                  <a:pt x="76082" y="111919"/>
                  <a:pt x="79176" y="114674"/>
                  <a:pt x="77670" y="116682"/>
                </a:cubicBezTo>
                <a:cubicBezTo>
                  <a:pt x="75707" y="119300"/>
                  <a:pt x="71418" y="119063"/>
                  <a:pt x="68145" y="119063"/>
                </a:cubicBezTo>
                <a:cubicBezTo>
                  <a:pt x="57796" y="119063"/>
                  <a:pt x="47507" y="117476"/>
                  <a:pt x="37188" y="116682"/>
                </a:cubicBezTo>
                <a:cubicBezTo>
                  <a:pt x="36394" y="114301"/>
                  <a:pt x="35929" y="111783"/>
                  <a:pt x="34807" y="109538"/>
                </a:cubicBezTo>
                <a:cubicBezTo>
                  <a:pt x="33527" y="106978"/>
                  <a:pt x="30515" y="105217"/>
                  <a:pt x="30045" y="102394"/>
                </a:cubicBezTo>
                <a:cubicBezTo>
                  <a:pt x="29632" y="99918"/>
                  <a:pt x="30067" y="96108"/>
                  <a:pt x="32426" y="95250"/>
                </a:cubicBezTo>
                <a:cubicBezTo>
                  <a:pt x="39923" y="92524"/>
                  <a:pt x="48301" y="93663"/>
                  <a:pt x="56238" y="92869"/>
                </a:cubicBezTo>
                <a:cubicBezTo>
                  <a:pt x="69553" y="88431"/>
                  <a:pt x="75917" y="85284"/>
                  <a:pt x="94338" y="92869"/>
                </a:cubicBezTo>
                <a:cubicBezTo>
                  <a:pt x="99631" y="95048"/>
                  <a:pt x="109476" y="108280"/>
                  <a:pt x="103863" y="107157"/>
                </a:cubicBezTo>
                <a:lnTo>
                  <a:pt x="91957" y="104775"/>
                </a:lnTo>
                <a:cubicBezTo>
                  <a:pt x="88782" y="102394"/>
                  <a:pt x="85238" y="100438"/>
                  <a:pt x="82432" y="97632"/>
                </a:cubicBezTo>
                <a:cubicBezTo>
                  <a:pt x="60201" y="75403"/>
                  <a:pt x="91168" y="100018"/>
                  <a:pt x="65763" y="80963"/>
                </a:cubicBezTo>
                <a:cubicBezTo>
                  <a:pt x="64969" y="77788"/>
                  <a:pt x="64671" y="74446"/>
                  <a:pt x="63382" y="71438"/>
                </a:cubicBezTo>
                <a:cubicBezTo>
                  <a:pt x="62255" y="68807"/>
                  <a:pt x="59900" y="66854"/>
                  <a:pt x="58620" y="64294"/>
                </a:cubicBezTo>
                <a:cubicBezTo>
                  <a:pt x="57497" y="62049"/>
                  <a:pt x="57032" y="59531"/>
                  <a:pt x="56238" y="57150"/>
                </a:cubicBezTo>
                <a:cubicBezTo>
                  <a:pt x="55444" y="59531"/>
                  <a:pt x="53580" y="61799"/>
                  <a:pt x="53857" y="64294"/>
                </a:cubicBezTo>
                <a:cubicBezTo>
                  <a:pt x="54955" y="74175"/>
                  <a:pt x="62844" y="89515"/>
                  <a:pt x="72907" y="92869"/>
                </a:cubicBezTo>
                <a:lnTo>
                  <a:pt x="80051" y="95250"/>
                </a:lnTo>
                <a:cubicBezTo>
                  <a:pt x="84813" y="98425"/>
                  <a:pt x="89024" y="102649"/>
                  <a:pt x="94338" y="104775"/>
                </a:cubicBezTo>
                <a:cubicBezTo>
                  <a:pt x="110915" y="111406"/>
                  <a:pt x="102179" y="108182"/>
                  <a:pt x="120532" y="114300"/>
                </a:cubicBezTo>
                <a:lnTo>
                  <a:pt x="127676" y="116682"/>
                </a:lnTo>
                <a:lnTo>
                  <a:pt x="134820" y="119063"/>
                </a:lnTo>
                <a:cubicBezTo>
                  <a:pt x="137201" y="120650"/>
                  <a:pt x="139404" y="122545"/>
                  <a:pt x="141963" y="123825"/>
                </a:cubicBezTo>
                <a:cubicBezTo>
                  <a:pt x="145969" y="125828"/>
                  <a:pt x="154810" y="127442"/>
                  <a:pt x="158632" y="128588"/>
                </a:cubicBezTo>
                <a:cubicBezTo>
                  <a:pt x="187644" y="137291"/>
                  <a:pt x="160475" y="130238"/>
                  <a:pt x="182445" y="135732"/>
                </a:cubicBezTo>
                <a:cubicBezTo>
                  <a:pt x="180064" y="136526"/>
                  <a:pt x="177811" y="138113"/>
                  <a:pt x="175301" y="138113"/>
                </a:cubicBezTo>
                <a:cubicBezTo>
                  <a:pt x="170691" y="138113"/>
                  <a:pt x="159275" y="135807"/>
                  <a:pt x="153870" y="133350"/>
                </a:cubicBezTo>
                <a:cubicBezTo>
                  <a:pt x="147407" y="130412"/>
                  <a:pt x="141555" y="126070"/>
                  <a:pt x="134820" y="123825"/>
                </a:cubicBezTo>
                <a:cubicBezTo>
                  <a:pt x="132439" y="123031"/>
                  <a:pt x="129921" y="122566"/>
                  <a:pt x="127676" y="121444"/>
                </a:cubicBezTo>
                <a:cubicBezTo>
                  <a:pt x="125116" y="120164"/>
                  <a:pt x="123092" y="117962"/>
                  <a:pt x="120532" y="116682"/>
                </a:cubicBezTo>
                <a:cubicBezTo>
                  <a:pt x="116525" y="114678"/>
                  <a:pt x="107686" y="113066"/>
                  <a:pt x="103863" y="111919"/>
                </a:cubicBezTo>
                <a:cubicBezTo>
                  <a:pt x="99055" y="110477"/>
                  <a:pt x="94338" y="108744"/>
                  <a:pt x="89576" y="107157"/>
                </a:cubicBezTo>
                <a:cubicBezTo>
                  <a:pt x="87195" y="106363"/>
                  <a:pt x="84677" y="105898"/>
                  <a:pt x="82432" y="104775"/>
                </a:cubicBezTo>
                <a:lnTo>
                  <a:pt x="72907" y="100013"/>
                </a:lnTo>
                <a:cubicBezTo>
                  <a:pt x="71320" y="97632"/>
                  <a:pt x="69565" y="95354"/>
                  <a:pt x="68145" y="92869"/>
                </a:cubicBezTo>
                <a:cubicBezTo>
                  <a:pt x="66384" y="89787"/>
                  <a:pt x="65445" y="86233"/>
                  <a:pt x="63382" y="83344"/>
                </a:cubicBezTo>
                <a:cubicBezTo>
                  <a:pt x="61424" y="80604"/>
                  <a:pt x="58306" y="78858"/>
                  <a:pt x="56238" y="76200"/>
                </a:cubicBezTo>
                <a:cubicBezTo>
                  <a:pt x="52724" y="71682"/>
                  <a:pt x="49888" y="66675"/>
                  <a:pt x="46713" y="61913"/>
                </a:cubicBezTo>
                <a:cubicBezTo>
                  <a:pt x="45126" y="59532"/>
                  <a:pt x="42856" y="57484"/>
                  <a:pt x="41951" y="54769"/>
                </a:cubicBezTo>
                <a:cubicBezTo>
                  <a:pt x="40363" y="50007"/>
                  <a:pt x="39972" y="44659"/>
                  <a:pt x="37188" y="40482"/>
                </a:cubicBezTo>
                <a:cubicBezTo>
                  <a:pt x="35601" y="38101"/>
                  <a:pt x="33588" y="35953"/>
                  <a:pt x="32426" y="33338"/>
                </a:cubicBezTo>
                <a:cubicBezTo>
                  <a:pt x="21486" y="8721"/>
                  <a:pt x="34566" y="28255"/>
                  <a:pt x="20520" y="9525"/>
                </a:cubicBezTo>
                <a:cubicBezTo>
                  <a:pt x="13901" y="-10323"/>
                  <a:pt x="19054" y="3092"/>
                  <a:pt x="20520" y="40482"/>
                </a:cubicBezTo>
                <a:cubicBezTo>
                  <a:pt x="21609" y="68253"/>
                  <a:pt x="19914" y="96194"/>
                  <a:pt x="22901" y="123825"/>
                </a:cubicBezTo>
                <a:cubicBezTo>
                  <a:pt x="23209" y="126670"/>
                  <a:pt x="30045" y="128588"/>
                  <a:pt x="30045" y="128588"/>
                </a:cubicBezTo>
                <a:lnTo>
                  <a:pt x="44332" y="121444"/>
                </a:lnTo>
                <a:cubicBezTo>
                  <a:pt x="51476" y="123032"/>
                  <a:pt x="59488" y="122442"/>
                  <a:pt x="65763" y="126207"/>
                </a:cubicBezTo>
                <a:cubicBezTo>
                  <a:pt x="68569" y="127891"/>
                  <a:pt x="59499" y="128860"/>
                  <a:pt x="56238" y="128588"/>
                </a:cubicBezTo>
                <a:cubicBezTo>
                  <a:pt x="49715" y="128044"/>
                  <a:pt x="37188" y="123825"/>
                  <a:pt x="37188" y="123825"/>
                </a:cubicBezTo>
                <a:cubicBezTo>
                  <a:pt x="34013" y="121444"/>
                  <a:pt x="31028" y="118785"/>
                  <a:pt x="27663" y="116682"/>
                </a:cubicBezTo>
                <a:cubicBezTo>
                  <a:pt x="24653" y="114801"/>
                  <a:pt x="21027" y="113982"/>
                  <a:pt x="18138" y="111919"/>
                </a:cubicBezTo>
                <a:cubicBezTo>
                  <a:pt x="12783" y="108093"/>
                  <a:pt x="7601" y="100250"/>
                  <a:pt x="3851" y="95250"/>
                </a:cubicBezTo>
                <a:cubicBezTo>
                  <a:pt x="4645" y="92075"/>
                  <a:pt x="4137" y="88239"/>
                  <a:pt x="6232" y="85725"/>
                </a:cubicBezTo>
                <a:cubicBezTo>
                  <a:pt x="13668" y="76802"/>
                  <a:pt x="29478" y="82487"/>
                  <a:pt x="37188" y="83344"/>
                </a:cubicBezTo>
                <a:cubicBezTo>
                  <a:pt x="40363" y="84138"/>
                  <a:pt x="46071" y="82516"/>
                  <a:pt x="46713" y="85725"/>
                </a:cubicBezTo>
                <a:cubicBezTo>
                  <a:pt x="47492" y="89616"/>
                  <a:pt x="42872" y="93049"/>
                  <a:pt x="39570" y="95250"/>
                </a:cubicBezTo>
                <a:cubicBezTo>
                  <a:pt x="35393" y="98035"/>
                  <a:pt x="25282" y="100013"/>
                  <a:pt x="25282" y="100013"/>
                </a:cubicBezTo>
                <a:cubicBezTo>
                  <a:pt x="26076" y="103188"/>
                  <a:pt x="26039" y="106696"/>
                  <a:pt x="27663" y="109538"/>
                </a:cubicBezTo>
                <a:cubicBezTo>
                  <a:pt x="31860" y="116883"/>
                  <a:pt x="35131" y="116790"/>
                  <a:pt x="41951" y="119063"/>
                </a:cubicBezTo>
                <a:cubicBezTo>
                  <a:pt x="50682" y="117475"/>
                  <a:pt x="59612" y="116738"/>
                  <a:pt x="68145" y="114300"/>
                </a:cubicBezTo>
                <a:cubicBezTo>
                  <a:pt x="70896" y="113514"/>
                  <a:pt x="72728" y="110818"/>
                  <a:pt x="75288" y="109538"/>
                </a:cubicBezTo>
                <a:cubicBezTo>
                  <a:pt x="77533" y="108416"/>
                  <a:pt x="80051" y="107951"/>
                  <a:pt x="82432" y="107157"/>
                </a:cubicBezTo>
                <a:cubicBezTo>
                  <a:pt x="68031" y="97556"/>
                  <a:pt x="82449" y="105630"/>
                  <a:pt x="56238" y="100013"/>
                </a:cubicBezTo>
                <a:cubicBezTo>
                  <a:pt x="51329" y="98961"/>
                  <a:pt x="46713" y="96838"/>
                  <a:pt x="41951" y="95250"/>
                </a:cubicBezTo>
                <a:lnTo>
                  <a:pt x="34807" y="92869"/>
                </a:lnTo>
                <a:cubicBezTo>
                  <a:pt x="22604" y="111175"/>
                  <a:pt x="19636" y="108098"/>
                  <a:pt x="39570" y="104775"/>
                </a:cubicBezTo>
                <a:lnTo>
                  <a:pt x="49095" y="100013"/>
                </a:lnTo>
                <a:cubicBezTo>
                  <a:pt x="47507" y="97632"/>
                  <a:pt x="43771" y="95675"/>
                  <a:pt x="44332" y="92869"/>
                </a:cubicBezTo>
                <a:cubicBezTo>
                  <a:pt x="44893" y="90063"/>
                  <a:pt x="49644" y="90306"/>
                  <a:pt x="51476" y="88107"/>
                </a:cubicBezTo>
                <a:cubicBezTo>
                  <a:pt x="53748" y="85380"/>
                  <a:pt x="53928" y="81277"/>
                  <a:pt x="56238" y="78582"/>
                </a:cubicBezTo>
                <a:cubicBezTo>
                  <a:pt x="58207" y="76285"/>
                  <a:pt x="69561" y="68906"/>
                  <a:pt x="72907" y="66675"/>
                </a:cubicBezTo>
                <a:cubicBezTo>
                  <a:pt x="71911" y="70660"/>
                  <a:pt x="69554" y="83017"/>
                  <a:pt x="65763" y="85725"/>
                </a:cubicBezTo>
                <a:cubicBezTo>
                  <a:pt x="62470" y="88078"/>
                  <a:pt x="57826" y="87313"/>
                  <a:pt x="53857" y="88107"/>
                </a:cubicBezTo>
                <a:cubicBezTo>
                  <a:pt x="51476" y="89694"/>
                  <a:pt x="49273" y="91589"/>
                  <a:pt x="46713" y="92869"/>
                </a:cubicBezTo>
                <a:cubicBezTo>
                  <a:pt x="44468" y="93991"/>
                  <a:pt x="39570" y="95250"/>
                  <a:pt x="39570" y="95250"/>
                </a:cubicBezTo>
                <a:lnTo>
                  <a:pt x="39570" y="95250"/>
                </a:lnTo>
                <a:lnTo>
                  <a:pt x="39570" y="95250"/>
                </a:lnTo>
                <a:lnTo>
                  <a:pt x="94338" y="138113"/>
                </a:lnTo>
                <a:lnTo>
                  <a:pt x="163395" y="164307"/>
                </a:lnTo>
                <a:lnTo>
                  <a:pt x="106245" y="147638"/>
                </a:lnTo>
              </a:path>
            </a:pathLst>
          </a:custGeom>
          <a:no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GB" sz="2400" dirty="0">
              <a:solidFill>
                <a:prstClr val="black"/>
              </a:solidFill>
              <a:latin typeface="Times"/>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2562" y="943269"/>
            <a:ext cx="9036000" cy="5615396"/>
          </a:xfrm>
          <a:prstGeom prst="rect">
            <a:avLst/>
          </a:prstGeom>
        </p:spPr>
      </p:pic>
    </p:spTree>
    <p:extLst>
      <p:ext uri="{BB962C8B-B14F-4D97-AF65-F5344CB8AC3E}">
        <p14:creationId xmlns:p14="http://schemas.microsoft.com/office/powerpoint/2010/main" val="765311293"/>
      </p:ext>
    </p:extLst>
  </p:cSld>
  <p:clrMapOvr>
    <a:masterClrMapping/>
  </p:clrMapOvr>
  <mc:AlternateContent xmlns:mc="http://schemas.openxmlformats.org/markup-compatibility/2006" xmlns:p14="http://schemas.microsoft.com/office/powerpoint/2010/main">
    <mc:Choice Requires="p14">
      <p:transition spd="slow" p14:dur="2000" advTm="35437"/>
    </mc:Choice>
    <mc:Fallback xmlns="">
      <p:transition spd="slow" advTm="35437"/>
    </mc:Fallback>
  </mc:AlternateContent>
</p:sld>
</file>

<file path=ppt/theme/theme1.xml><?xml version="1.0" encoding="utf-8"?>
<a:theme xmlns:a="http://schemas.openxmlformats.org/drawingml/2006/main" name="dESA">
  <a:themeElements>
    <a:clrScheme name="Custom 2">
      <a:dk1>
        <a:sysClr val="windowText" lastClr="000000"/>
      </a:dk1>
      <a:lt1>
        <a:sysClr val="window" lastClr="FFFFFF"/>
      </a:lt1>
      <a:dk2>
        <a:srgbClr val="1F497D"/>
      </a:dk2>
      <a:lt2>
        <a:srgbClr val="EEECE1"/>
      </a:lt2>
      <a:accent1>
        <a:srgbClr val="1954A6"/>
      </a:accent1>
      <a:accent2>
        <a:srgbClr val="5893E5"/>
      </a:accent2>
      <a:accent3>
        <a:srgbClr val="9D102D"/>
      </a:accent3>
      <a:accent4>
        <a:srgbClr val="EC4769"/>
      </a:accent4>
      <a:accent5>
        <a:srgbClr val="62922E"/>
      </a:accent5>
      <a:accent6>
        <a:srgbClr val="A1D16D"/>
      </a:accent6>
      <a:hlink>
        <a:srgbClr val="FFFFFF"/>
      </a:hlink>
      <a:folHlink>
        <a:srgbClr val="FFFFFF"/>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a:solidFill>
            <a:schemeClr val="tx1">
              <a:lumMod val="95000"/>
              <a:lumOff val="5000"/>
            </a:schemeClr>
          </a:solidFill>
          <a:tailEnd type="triangle"/>
        </a:ln>
      </a:spPr>
      <a:bodyPr/>
      <a:lstStyle/>
      <a:style>
        <a:lnRef idx="1">
          <a:schemeClr val="dk1"/>
        </a:lnRef>
        <a:fillRef idx="0">
          <a:schemeClr val="dk1"/>
        </a:fillRef>
        <a:effectRef idx="0">
          <a:schemeClr val="dk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20243</TotalTime>
  <Words>2697</Words>
  <Application>Microsoft Macintosh PowerPoint</Application>
  <PresentationFormat>Widescreen</PresentationFormat>
  <Paragraphs>381</Paragraphs>
  <Slides>33</Slides>
  <Notes>33</Notes>
  <HiddenSlides>3</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33</vt:i4>
      </vt:variant>
    </vt:vector>
  </HeadingPairs>
  <TitlesOfParts>
    <vt:vector size="42" baseType="lpstr">
      <vt:lpstr>Arial</vt:lpstr>
      <vt:lpstr>Calibri</vt:lpstr>
      <vt:lpstr>Calibri Light</vt:lpstr>
      <vt:lpstr>Tahoma</vt:lpstr>
      <vt:lpstr>Times</vt:lpstr>
      <vt:lpstr>Times New Roman</vt:lpstr>
      <vt:lpstr>Wingdings</vt:lpstr>
      <vt:lpstr>dESA</vt:lpstr>
      <vt:lpstr>1_Custom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Developing a CLEWS model for Burkina Faso</vt:lpstr>
      <vt:lpstr>Projected CLEWS-relevant developments - Population -</vt:lpstr>
      <vt:lpstr>Projected CLEWS-relevant developments - Electricity demand -</vt:lpstr>
      <vt:lpstr>Projected CLEWS-relevant developments - Water -</vt:lpstr>
      <vt:lpstr>Projected CLEWS-relevant developments - Land use -</vt:lpstr>
      <vt:lpstr>Projected CLEWS-relevant developments - Land use -</vt:lpstr>
      <vt:lpstr>Projected CLEW developments - Land use, energy and greenhouse gas emissions -</vt:lpstr>
      <vt:lpstr>Projected CLEWS-related developments - Land use, energy and greenhouse gas emissions -</vt:lpstr>
      <vt:lpstr>PowerPoint Presentation</vt:lpstr>
      <vt:lpstr>Reference resource diagram</vt:lpstr>
      <vt:lpstr>New York City</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Hewlett-Packard Company</Company>
  <LinksUpToDate>false</LinksUpToDate>
  <SharedDoc>false</SharedDoc>
  <HyperlinksChanged>false</HyperlinksChanged>
  <AppVersion>16.0012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dimitris mentis</dc:creator>
  <cp:lastModifiedBy>Tasneem Mirza</cp:lastModifiedBy>
  <cp:revision>965</cp:revision>
  <cp:lastPrinted>2017-01-24T09:12:55Z</cp:lastPrinted>
  <dcterms:created xsi:type="dcterms:W3CDTF">2014-10-01T08:48:32Z</dcterms:created>
  <dcterms:modified xsi:type="dcterms:W3CDTF">2018-05-25T16:56:16Z</dcterms:modified>
</cp:coreProperties>
</file>