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80" r:id="rId3"/>
    <p:sldId id="272" r:id="rId4"/>
    <p:sldId id="257" r:id="rId5"/>
    <p:sldId id="278" r:id="rId6"/>
    <p:sldId id="279" r:id="rId7"/>
    <p:sldId id="267" r:id="rId8"/>
    <p:sldId id="266" r:id="rId9"/>
    <p:sldId id="275" r:id="rId10"/>
    <p:sldId id="276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481"/>
  </p:normalViewPr>
  <p:slideViewPr>
    <p:cSldViewPr>
      <p:cViewPr>
        <p:scale>
          <a:sx n="100" d="100"/>
          <a:sy n="100" d="100"/>
        </p:scale>
        <p:origin x="132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F0B6F-C184-4262-820E-8766A16B2084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9505C608-9ACD-4B5A-BFCA-B2409D37C5F7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GB" dirty="0"/>
            <a:t>Land</a:t>
          </a:r>
        </a:p>
      </dgm:t>
    </dgm:pt>
    <dgm:pt modelId="{8E84EAF9-C4F8-48D1-8FCB-CBFDD06E1FB8}" type="parTrans" cxnId="{309E1037-9734-499B-93C4-A9555116FDCF}">
      <dgm:prSet/>
      <dgm:spPr/>
      <dgm:t>
        <a:bodyPr/>
        <a:lstStyle/>
        <a:p>
          <a:endParaRPr lang="en-GB"/>
        </a:p>
      </dgm:t>
    </dgm:pt>
    <dgm:pt modelId="{8087AB4D-385D-4CC7-BD39-86E46BABAC08}" type="sibTrans" cxnId="{309E1037-9734-499B-93C4-A9555116FDCF}">
      <dgm:prSet/>
      <dgm:spPr/>
      <dgm:t>
        <a:bodyPr/>
        <a:lstStyle/>
        <a:p>
          <a:endParaRPr lang="en-GB"/>
        </a:p>
      </dgm:t>
    </dgm:pt>
    <dgm:pt modelId="{8382C50C-9A71-4D5A-A5A3-28E068AE89B6}">
      <dgm:prSet phldrT="[Text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GB" dirty="0"/>
            <a:t>Energy</a:t>
          </a:r>
        </a:p>
      </dgm:t>
    </dgm:pt>
    <dgm:pt modelId="{CBE324CB-97C6-4CD7-B7B8-F7F0546E21FB}" type="parTrans" cxnId="{8FDA368C-63F7-4B91-B34E-29771110721C}">
      <dgm:prSet/>
      <dgm:spPr/>
      <dgm:t>
        <a:bodyPr/>
        <a:lstStyle/>
        <a:p>
          <a:endParaRPr lang="en-GB"/>
        </a:p>
      </dgm:t>
    </dgm:pt>
    <dgm:pt modelId="{DA3E5F26-0448-47F9-9DC2-B8D614983D33}" type="sibTrans" cxnId="{8FDA368C-63F7-4B91-B34E-29771110721C}">
      <dgm:prSet/>
      <dgm:spPr/>
      <dgm:t>
        <a:bodyPr/>
        <a:lstStyle/>
        <a:p>
          <a:endParaRPr lang="en-GB"/>
        </a:p>
      </dgm:t>
    </dgm:pt>
    <dgm:pt modelId="{11C0713A-0560-413D-B793-3E71432D58F6}">
      <dgm:prSet phldrT="[Text]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dirty="0"/>
            <a:t>Water</a:t>
          </a:r>
        </a:p>
      </dgm:t>
    </dgm:pt>
    <dgm:pt modelId="{DA45E84D-F069-47FC-A2FF-F59FF00226FD}" type="parTrans" cxnId="{24FB7D9F-8CC1-44DC-A334-5771A4B47204}">
      <dgm:prSet/>
      <dgm:spPr/>
      <dgm:t>
        <a:bodyPr/>
        <a:lstStyle/>
        <a:p>
          <a:endParaRPr lang="en-GB"/>
        </a:p>
      </dgm:t>
    </dgm:pt>
    <dgm:pt modelId="{2C982460-4EE2-4F28-9798-18C5E7EA9948}" type="sibTrans" cxnId="{24FB7D9F-8CC1-44DC-A334-5771A4B47204}">
      <dgm:prSet/>
      <dgm:spPr/>
      <dgm:t>
        <a:bodyPr/>
        <a:lstStyle/>
        <a:p>
          <a:endParaRPr lang="en-GB"/>
        </a:p>
      </dgm:t>
    </dgm:pt>
    <dgm:pt modelId="{F4404771-F3BE-49A0-9319-99817272279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dirty="0"/>
            <a:t>Climate</a:t>
          </a:r>
        </a:p>
      </dgm:t>
    </dgm:pt>
    <dgm:pt modelId="{DD553A19-AD14-40A4-8CB4-7338BF63C811}" type="parTrans" cxnId="{6E4CB804-3E53-4935-AFDB-5F342801C97F}">
      <dgm:prSet/>
      <dgm:spPr/>
      <dgm:t>
        <a:bodyPr/>
        <a:lstStyle/>
        <a:p>
          <a:endParaRPr lang="en-GB"/>
        </a:p>
      </dgm:t>
    </dgm:pt>
    <dgm:pt modelId="{9D28BECC-113A-4211-877F-24FDBDE41184}" type="sibTrans" cxnId="{6E4CB804-3E53-4935-AFDB-5F342801C97F}">
      <dgm:prSet/>
      <dgm:spPr/>
      <dgm:t>
        <a:bodyPr/>
        <a:lstStyle/>
        <a:p>
          <a:endParaRPr lang="en-GB"/>
        </a:p>
      </dgm:t>
    </dgm:pt>
    <dgm:pt modelId="{7B11301F-6559-495C-BA5C-4159C355F313}" type="pres">
      <dgm:prSet presAssocID="{00BF0B6F-C184-4262-820E-8766A16B2084}" presName="compositeShape" presStyleCnt="0">
        <dgm:presLayoutVars>
          <dgm:chMax val="7"/>
          <dgm:dir/>
          <dgm:resizeHandles val="exact"/>
        </dgm:presLayoutVars>
      </dgm:prSet>
      <dgm:spPr/>
    </dgm:pt>
    <dgm:pt modelId="{190837CF-0CA6-45EC-A1C6-A2943DEA065F}" type="pres">
      <dgm:prSet presAssocID="{00BF0B6F-C184-4262-820E-8766A16B2084}" presName="wedge1" presStyleLbl="node1" presStyleIdx="0" presStyleCnt="4" custLinFactNeighborX="209" custLinFactNeighborY="621"/>
      <dgm:spPr/>
      <dgm:t>
        <a:bodyPr/>
        <a:lstStyle/>
        <a:p>
          <a:endParaRPr lang="en-US"/>
        </a:p>
      </dgm:t>
    </dgm:pt>
    <dgm:pt modelId="{A15490CD-3742-4624-9367-5A8C69C998D3}" type="pres">
      <dgm:prSet presAssocID="{00BF0B6F-C184-4262-820E-8766A16B2084}" presName="dummy1a" presStyleCnt="0"/>
      <dgm:spPr/>
    </dgm:pt>
    <dgm:pt modelId="{B567CA59-B808-4DDA-9F0D-4855FC402396}" type="pres">
      <dgm:prSet presAssocID="{00BF0B6F-C184-4262-820E-8766A16B2084}" presName="dummy1b" presStyleCnt="0"/>
      <dgm:spPr/>
    </dgm:pt>
    <dgm:pt modelId="{CE3C4660-3C87-4D37-8BEF-71AFA04B02EC}" type="pres">
      <dgm:prSet presAssocID="{00BF0B6F-C184-4262-820E-8766A16B208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315D1-4375-4B9B-9241-61693611A7F8}" type="pres">
      <dgm:prSet presAssocID="{00BF0B6F-C184-4262-820E-8766A16B2084}" presName="wedge2" presStyleLbl="node1" presStyleIdx="1" presStyleCnt="4"/>
      <dgm:spPr/>
      <dgm:t>
        <a:bodyPr/>
        <a:lstStyle/>
        <a:p>
          <a:endParaRPr lang="en-US"/>
        </a:p>
      </dgm:t>
    </dgm:pt>
    <dgm:pt modelId="{3E84587E-9768-4C05-B318-0A62D555BDEF}" type="pres">
      <dgm:prSet presAssocID="{00BF0B6F-C184-4262-820E-8766A16B2084}" presName="dummy2a" presStyleCnt="0"/>
      <dgm:spPr/>
    </dgm:pt>
    <dgm:pt modelId="{A8553F23-CAD9-4486-BF6E-1FDC3E5E2766}" type="pres">
      <dgm:prSet presAssocID="{00BF0B6F-C184-4262-820E-8766A16B2084}" presName="dummy2b" presStyleCnt="0"/>
      <dgm:spPr/>
    </dgm:pt>
    <dgm:pt modelId="{1EC16EB9-A265-4F32-962E-36BE955690A6}" type="pres">
      <dgm:prSet presAssocID="{00BF0B6F-C184-4262-820E-8766A16B208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6052D-4B5E-44BF-B481-5AF90441C30A}" type="pres">
      <dgm:prSet presAssocID="{00BF0B6F-C184-4262-820E-8766A16B2084}" presName="wedge3" presStyleLbl="node1" presStyleIdx="2" presStyleCnt="4"/>
      <dgm:spPr/>
      <dgm:t>
        <a:bodyPr/>
        <a:lstStyle/>
        <a:p>
          <a:endParaRPr lang="en-US"/>
        </a:p>
      </dgm:t>
    </dgm:pt>
    <dgm:pt modelId="{E4E78C27-E653-49B9-AB2C-E40EE748ED71}" type="pres">
      <dgm:prSet presAssocID="{00BF0B6F-C184-4262-820E-8766A16B2084}" presName="dummy3a" presStyleCnt="0"/>
      <dgm:spPr/>
    </dgm:pt>
    <dgm:pt modelId="{BF84AF54-E4FE-43EA-A7E2-0E38B55D10A5}" type="pres">
      <dgm:prSet presAssocID="{00BF0B6F-C184-4262-820E-8766A16B2084}" presName="dummy3b" presStyleCnt="0"/>
      <dgm:spPr/>
    </dgm:pt>
    <dgm:pt modelId="{DBAF4F1E-B040-4397-A2E9-F95B14F92AB3}" type="pres">
      <dgm:prSet presAssocID="{00BF0B6F-C184-4262-820E-8766A16B208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D88A8-C1EE-473B-9EE2-41394FBF2240}" type="pres">
      <dgm:prSet presAssocID="{00BF0B6F-C184-4262-820E-8766A16B2084}" presName="wedge4" presStyleLbl="node1" presStyleIdx="3" presStyleCnt="4"/>
      <dgm:spPr/>
      <dgm:t>
        <a:bodyPr/>
        <a:lstStyle/>
        <a:p>
          <a:endParaRPr lang="en-US"/>
        </a:p>
      </dgm:t>
    </dgm:pt>
    <dgm:pt modelId="{6E911371-8101-405C-9342-613CC7148F91}" type="pres">
      <dgm:prSet presAssocID="{00BF0B6F-C184-4262-820E-8766A16B2084}" presName="dummy4a" presStyleCnt="0"/>
      <dgm:spPr/>
    </dgm:pt>
    <dgm:pt modelId="{2ED418F6-E2D0-4BA8-99A5-8F51F738EB2A}" type="pres">
      <dgm:prSet presAssocID="{00BF0B6F-C184-4262-820E-8766A16B2084}" presName="dummy4b" presStyleCnt="0"/>
      <dgm:spPr/>
    </dgm:pt>
    <dgm:pt modelId="{B42DC778-6314-4582-9F91-93C658F1406B}" type="pres">
      <dgm:prSet presAssocID="{00BF0B6F-C184-4262-820E-8766A16B208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2AEB5-0519-469E-AF57-611D70EF39D6}" type="pres">
      <dgm:prSet presAssocID="{8087AB4D-385D-4CC7-BD39-86E46BABAC08}" presName="arrowWedge1" presStyleLbl="fgSibTrans2D1" presStyleIdx="0" presStyleCnt="4"/>
      <dgm:spPr>
        <a:solidFill>
          <a:schemeClr val="accent6">
            <a:lumMod val="50000"/>
          </a:schemeClr>
        </a:solidFill>
      </dgm:spPr>
    </dgm:pt>
    <dgm:pt modelId="{A301E533-641C-4CE2-9562-C1E660E7E688}" type="pres">
      <dgm:prSet presAssocID="{DA3E5F26-0448-47F9-9DC2-B8D614983D33}" presName="arrowWedge2" presStyleLbl="fgSibTrans2D1" presStyleIdx="1" presStyleCnt="4"/>
      <dgm:spPr>
        <a:solidFill>
          <a:srgbClr val="EE8B1E"/>
        </a:solidFill>
      </dgm:spPr>
    </dgm:pt>
    <dgm:pt modelId="{28855E69-ADF1-42A8-81BE-C6D3DCBC08C7}" type="pres">
      <dgm:prSet presAssocID="{2C982460-4EE2-4F28-9798-18C5E7EA9948}" presName="arrowWedge3" presStyleLbl="fgSibTrans2D1" presStyleIdx="2" presStyleCnt="4"/>
      <dgm:spPr>
        <a:solidFill>
          <a:schemeClr val="accent2">
            <a:lumMod val="75000"/>
          </a:schemeClr>
        </a:solidFill>
      </dgm:spPr>
    </dgm:pt>
    <dgm:pt modelId="{92F9ED83-AF73-4E83-80E2-94043265A2BD}" type="pres">
      <dgm:prSet presAssocID="{9D28BECC-113A-4211-877F-24FDBDE41184}" presName="arrowWedge4" presStyleLbl="fgSibTrans2D1" presStyleIdx="3" presStyleCnt="4"/>
      <dgm:spPr>
        <a:solidFill>
          <a:schemeClr val="bg2">
            <a:lumMod val="50000"/>
          </a:schemeClr>
        </a:solidFill>
      </dgm:spPr>
    </dgm:pt>
  </dgm:ptLst>
  <dgm:cxnLst>
    <dgm:cxn modelId="{D316754F-9105-4F03-BE65-228D6E4F6707}" type="presOf" srcId="{11C0713A-0560-413D-B793-3E71432D58F6}" destId="{DBAF4F1E-B040-4397-A2E9-F95B14F92AB3}" srcOrd="1" destOrd="0" presId="urn:microsoft.com/office/officeart/2005/8/layout/cycle8"/>
    <dgm:cxn modelId="{B6D872C1-A41D-4E5B-8868-C349C5938D43}" type="presOf" srcId="{8382C50C-9A71-4D5A-A5A3-28E068AE89B6}" destId="{1EC16EB9-A265-4F32-962E-36BE955690A6}" srcOrd="1" destOrd="0" presId="urn:microsoft.com/office/officeart/2005/8/layout/cycle8"/>
    <dgm:cxn modelId="{03C8A9EB-FF3D-43E0-BB90-47B49C760875}" type="presOf" srcId="{F4404771-F3BE-49A0-9319-998172722799}" destId="{4B4D88A8-C1EE-473B-9EE2-41394FBF2240}" srcOrd="0" destOrd="0" presId="urn:microsoft.com/office/officeart/2005/8/layout/cycle8"/>
    <dgm:cxn modelId="{24FB7D9F-8CC1-44DC-A334-5771A4B47204}" srcId="{00BF0B6F-C184-4262-820E-8766A16B2084}" destId="{11C0713A-0560-413D-B793-3E71432D58F6}" srcOrd="2" destOrd="0" parTransId="{DA45E84D-F069-47FC-A2FF-F59FF00226FD}" sibTransId="{2C982460-4EE2-4F28-9798-18C5E7EA9948}"/>
    <dgm:cxn modelId="{B4BD1CDE-2166-49BD-857D-63CA242F0984}" type="presOf" srcId="{9505C608-9ACD-4B5A-BFCA-B2409D37C5F7}" destId="{190837CF-0CA6-45EC-A1C6-A2943DEA065F}" srcOrd="0" destOrd="0" presId="urn:microsoft.com/office/officeart/2005/8/layout/cycle8"/>
    <dgm:cxn modelId="{64204DA7-B359-472F-BE62-246508E45CAC}" type="presOf" srcId="{9505C608-9ACD-4B5A-BFCA-B2409D37C5F7}" destId="{CE3C4660-3C87-4D37-8BEF-71AFA04B02EC}" srcOrd="1" destOrd="0" presId="urn:microsoft.com/office/officeart/2005/8/layout/cycle8"/>
    <dgm:cxn modelId="{309E1037-9734-499B-93C4-A9555116FDCF}" srcId="{00BF0B6F-C184-4262-820E-8766A16B2084}" destId="{9505C608-9ACD-4B5A-BFCA-B2409D37C5F7}" srcOrd="0" destOrd="0" parTransId="{8E84EAF9-C4F8-48D1-8FCB-CBFDD06E1FB8}" sibTransId="{8087AB4D-385D-4CC7-BD39-86E46BABAC08}"/>
    <dgm:cxn modelId="{F95110BC-3671-40A7-B301-9D4D23C950A5}" type="presOf" srcId="{8382C50C-9A71-4D5A-A5A3-28E068AE89B6}" destId="{A83315D1-4375-4B9B-9241-61693611A7F8}" srcOrd="0" destOrd="0" presId="urn:microsoft.com/office/officeart/2005/8/layout/cycle8"/>
    <dgm:cxn modelId="{8FDA368C-63F7-4B91-B34E-29771110721C}" srcId="{00BF0B6F-C184-4262-820E-8766A16B2084}" destId="{8382C50C-9A71-4D5A-A5A3-28E068AE89B6}" srcOrd="1" destOrd="0" parTransId="{CBE324CB-97C6-4CD7-B7B8-F7F0546E21FB}" sibTransId="{DA3E5F26-0448-47F9-9DC2-B8D614983D33}"/>
    <dgm:cxn modelId="{883139AA-46A1-4CAD-93F6-8365C3A04E12}" type="presOf" srcId="{11C0713A-0560-413D-B793-3E71432D58F6}" destId="{3A46052D-4B5E-44BF-B481-5AF90441C30A}" srcOrd="0" destOrd="0" presId="urn:microsoft.com/office/officeart/2005/8/layout/cycle8"/>
    <dgm:cxn modelId="{30073510-16EB-40E4-BF12-178FA6752189}" type="presOf" srcId="{F4404771-F3BE-49A0-9319-998172722799}" destId="{B42DC778-6314-4582-9F91-93C658F1406B}" srcOrd="1" destOrd="0" presId="urn:microsoft.com/office/officeart/2005/8/layout/cycle8"/>
    <dgm:cxn modelId="{C92C5312-F991-4FD9-9C5C-9C334F97FC07}" type="presOf" srcId="{00BF0B6F-C184-4262-820E-8766A16B2084}" destId="{7B11301F-6559-495C-BA5C-4159C355F313}" srcOrd="0" destOrd="0" presId="urn:microsoft.com/office/officeart/2005/8/layout/cycle8"/>
    <dgm:cxn modelId="{6E4CB804-3E53-4935-AFDB-5F342801C97F}" srcId="{00BF0B6F-C184-4262-820E-8766A16B2084}" destId="{F4404771-F3BE-49A0-9319-998172722799}" srcOrd="3" destOrd="0" parTransId="{DD553A19-AD14-40A4-8CB4-7338BF63C811}" sibTransId="{9D28BECC-113A-4211-877F-24FDBDE41184}"/>
    <dgm:cxn modelId="{B3354F7E-9335-4E1F-BE13-FE1ABA4C33BE}" type="presParOf" srcId="{7B11301F-6559-495C-BA5C-4159C355F313}" destId="{190837CF-0CA6-45EC-A1C6-A2943DEA065F}" srcOrd="0" destOrd="0" presId="urn:microsoft.com/office/officeart/2005/8/layout/cycle8"/>
    <dgm:cxn modelId="{37E5B405-2DC2-434D-A37C-C561D5A9981D}" type="presParOf" srcId="{7B11301F-6559-495C-BA5C-4159C355F313}" destId="{A15490CD-3742-4624-9367-5A8C69C998D3}" srcOrd="1" destOrd="0" presId="urn:microsoft.com/office/officeart/2005/8/layout/cycle8"/>
    <dgm:cxn modelId="{75FB3B53-60B7-43CA-8DB9-1AC0369BC0CC}" type="presParOf" srcId="{7B11301F-6559-495C-BA5C-4159C355F313}" destId="{B567CA59-B808-4DDA-9F0D-4855FC402396}" srcOrd="2" destOrd="0" presId="urn:microsoft.com/office/officeart/2005/8/layout/cycle8"/>
    <dgm:cxn modelId="{A92A8BDD-5058-423D-BEF7-67EFC9CE2EB9}" type="presParOf" srcId="{7B11301F-6559-495C-BA5C-4159C355F313}" destId="{CE3C4660-3C87-4D37-8BEF-71AFA04B02EC}" srcOrd="3" destOrd="0" presId="urn:microsoft.com/office/officeart/2005/8/layout/cycle8"/>
    <dgm:cxn modelId="{4B370BEE-A2F5-4353-8725-56BBBABC4C70}" type="presParOf" srcId="{7B11301F-6559-495C-BA5C-4159C355F313}" destId="{A83315D1-4375-4B9B-9241-61693611A7F8}" srcOrd="4" destOrd="0" presId="urn:microsoft.com/office/officeart/2005/8/layout/cycle8"/>
    <dgm:cxn modelId="{125E0687-7F52-4EF4-B564-F89F6C80F29A}" type="presParOf" srcId="{7B11301F-6559-495C-BA5C-4159C355F313}" destId="{3E84587E-9768-4C05-B318-0A62D555BDEF}" srcOrd="5" destOrd="0" presId="urn:microsoft.com/office/officeart/2005/8/layout/cycle8"/>
    <dgm:cxn modelId="{4C375452-DA5D-488A-8005-3584B06C6FDE}" type="presParOf" srcId="{7B11301F-6559-495C-BA5C-4159C355F313}" destId="{A8553F23-CAD9-4486-BF6E-1FDC3E5E2766}" srcOrd="6" destOrd="0" presId="urn:microsoft.com/office/officeart/2005/8/layout/cycle8"/>
    <dgm:cxn modelId="{E4CD7C7A-F275-453A-B39C-AE930CAAB326}" type="presParOf" srcId="{7B11301F-6559-495C-BA5C-4159C355F313}" destId="{1EC16EB9-A265-4F32-962E-36BE955690A6}" srcOrd="7" destOrd="0" presId="urn:microsoft.com/office/officeart/2005/8/layout/cycle8"/>
    <dgm:cxn modelId="{C3433EC6-E0E7-4408-B9A2-35DEFE5ADB14}" type="presParOf" srcId="{7B11301F-6559-495C-BA5C-4159C355F313}" destId="{3A46052D-4B5E-44BF-B481-5AF90441C30A}" srcOrd="8" destOrd="0" presId="urn:microsoft.com/office/officeart/2005/8/layout/cycle8"/>
    <dgm:cxn modelId="{620053DC-6A4B-4F4E-B722-E4B27BE06F05}" type="presParOf" srcId="{7B11301F-6559-495C-BA5C-4159C355F313}" destId="{E4E78C27-E653-49B9-AB2C-E40EE748ED71}" srcOrd="9" destOrd="0" presId="urn:microsoft.com/office/officeart/2005/8/layout/cycle8"/>
    <dgm:cxn modelId="{D6061751-99BC-40CD-ACE4-3FFE7E9A813C}" type="presParOf" srcId="{7B11301F-6559-495C-BA5C-4159C355F313}" destId="{BF84AF54-E4FE-43EA-A7E2-0E38B55D10A5}" srcOrd="10" destOrd="0" presId="urn:microsoft.com/office/officeart/2005/8/layout/cycle8"/>
    <dgm:cxn modelId="{0CF0EAD8-D417-4ACE-AF52-A9ADDA9D2579}" type="presParOf" srcId="{7B11301F-6559-495C-BA5C-4159C355F313}" destId="{DBAF4F1E-B040-4397-A2E9-F95B14F92AB3}" srcOrd="11" destOrd="0" presId="urn:microsoft.com/office/officeart/2005/8/layout/cycle8"/>
    <dgm:cxn modelId="{B5DEE1BC-794F-4756-8B0A-0F8904120AA9}" type="presParOf" srcId="{7B11301F-6559-495C-BA5C-4159C355F313}" destId="{4B4D88A8-C1EE-473B-9EE2-41394FBF2240}" srcOrd="12" destOrd="0" presId="urn:microsoft.com/office/officeart/2005/8/layout/cycle8"/>
    <dgm:cxn modelId="{A3001459-87A0-41D8-A9DD-3F83FF282F4D}" type="presParOf" srcId="{7B11301F-6559-495C-BA5C-4159C355F313}" destId="{6E911371-8101-405C-9342-613CC7148F91}" srcOrd="13" destOrd="0" presId="urn:microsoft.com/office/officeart/2005/8/layout/cycle8"/>
    <dgm:cxn modelId="{76F6F1E0-09E9-42AD-814F-62AB3515CFA5}" type="presParOf" srcId="{7B11301F-6559-495C-BA5C-4159C355F313}" destId="{2ED418F6-E2D0-4BA8-99A5-8F51F738EB2A}" srcOrd="14" destOrd="0" presId="urn:microsoft.com/office/officeart/2005/8/layout/cycle8"/>
    <dgm:cxn modelId="{B7F318D8-D6A9-4355-ACEA-9500EDD4780E}" type="presParOf" srcId="{7B11301F-6559-495C-BA5C-4159C355F313}" destId="{B42DC778-6314-4582-9F91-93C658F1406B}" srcOrd="15" destOrd="0" presId="urn:microsoft.com/office/officeart/2005/8/layout/cycle8"/>
    <dgm:cxn modelId="{E8BD563B-9D0B-460D-9A24-9B99888EE928}" type="presParOf" srcId="{7B11301F-6559-495C-BA5C-4159C355F313}" destId="{DB22AEB5-0519-469E-AF57-611D70EF39D6}" srcOrd="16" destOrd="0" presId="urn:microsoft.com/office/officeart/2005/8/layout/cycle8"/>
    <dgm:cxn modelId="{0E6DDC8C-CCBE-494D-9F7A-B2C6C7A72CF3}" type="presParOf" srcId="{7B11301F-6559-495C-BA5C-4159C355F313}" destId="{A301E533-641C-4CE2-9562-C1E660E7E688}" srcOrd="17" destOrd="0" presId="urn:microsoft.com/office/officeart/2005/8/layout/cycle8"/>
    <dgm:cxn modelId="{4FDACF77-754D-4DDE-A7AA-884223E788D6}" type="presParOf" srcId="{7B11301F-6559-495C-BA5C-4159C355F313}" destId="{28855E69-ADF1-42A8-81BE-C6D3DCBC08C7}" srcOrd="18" destOrd="0" presId="urn:microsoft.com/office/officeart/2005/8/layout/cycle8"/>
    <dgm:cxn modelId="{05179BD9-67C6-4837-8F64-7F50DFF4E558}" type="presParOf" srcId="{7B11301F-6559-495C-BA5C-4159C355F313}" destId="{92F9ED83-AF73-4E83-80E2-94043265A2B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837CF-0CA6-45EC-A1C6-A2943DEA065F}">
      <dsp:nvSpPr>
        <dsp:cNvPr id="0" name=""/>
        <dsp:cNvSpPr/>
      </dsp:nvSpPr>
      <dsp:spPr>
        <a:xfrm>
          <a:off x="950080" y="154427"/>
          <a:ext cx="2036643" cy="2036643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Land</a:t>
          </a:r>
        </a:p>
      </dsp:txBody>
      <dsp:txXfrm>
        <a:off x="2031199" y="576545"/>
        <a:ext cx="751618" cy="557652"/>
      </dsp:txXfrm>
    </dsp:sp>
    <dsp:sp modelId="{A83315D1-4375-4B9B-9241-61693611A7F8}">
      <dsp:nvSpPr>
        <dsp:cNvPr id="0" name=""/>
        <dsp:cNvSpPr/>
      </dsp:nvSpPr>
      <dsp:spPr>
        <a:xfrm>
          <a:off x="945824" y="210152"/>
          <a:ext cx="2036643" cy="2036643"/>
        </a:xfrm>
        <a:prstGeom prst="pie">
          <a:avLst>
            <a:gd name="adj1" fmla="val 0"/>
            <a:gd name="adj2" fmla="val 5400000"/>
          </a:avLst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Energy</a:t>
          </a:r>
        </a:p>
      </dsp:txBody>
      <dsp:txXfrm>
        <a:off x="2026942" y="1267025"/>
        <a:ext cx="751618" cy="557652"/>
      </dsp:txXfrm>
    </dsp:sp>
    <dsp:sp modelId="{3A46052D-4B5E-44BF-B481-5AF90441C30A}">
      <dsp:nvSpPr>
        <dsp:cNvPr id="0" name=""/>
        <dsp:cNvSpPr/>
      </dsp:nvSpPr>
      <dsp:spPr>
        <a:xfrm>
          <a:off x="877451" y="210152"/>
          <a:ext cx="2036643" cy="2036643"/>
        </a:xfrm>
        <a:prstGeom prst="pie">
          <a:avLst>
            <a:gd name="adj1" fmla="val 5400000"/>
            <a:gd name="adj2" fmla="val 1080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Water</a:t>
          </a:r>
        </a:p>
      </dsp:txBody>
      <dsp:txXfrm>
        <a:off x="1081357" y="1267025"/>
        <a:ext cx="751618" cy="557652"/>
      </dsp:txXfrm>
    </dsp:sp>
    <dsp:sp modelId="{4B4D88A8-C1EE-473B-9EE2-41394FBF2240}">
      <dsp:nvSpPr>
        <dsp:cNvPr id="0" name=""/>
        <dsp:cNvSpPr/>
      </dsp:nvSpPr>
      <dsp:spPr>
        <a:xfrm>
          <a:off x="877451" y="141779"/>
          <a:ext cx="2036643" cy="2036643"/>
        </a:xfrm>
        <a:prstGeom prst="pie">
          <a:avLst>
            <a:gd name="adj1" fmla="val 10800000"/>
            <a:gd name="adj2" fmla="val 1620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Climate</a:t>
          </a:r>
        </a:p>
      </dsp:txBody>
      <dsp:txXfrm>
        <a:off x="1081357" y="563898"/>
        <a:ext cx="751618" cy="557652"/>
      </dsp:txXfrm>
    </dsp:sp>
    <dsp:sp modelId="{DB22AEB5-0519-469E-AF57-611D70EF39D6}">
      <dsp:nvSpPr>
        <dsp:cNvPr id="0" name=""/>
        <dsp:cNvSpPr/>
      </dsp:nvSpPr>
      <dsp:spPr>
        <a:xfrm>
          <a:off x="824002" y="28349"/>
          <a:ext cx="2288799" cy="228879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1E533-641C-4CE2-9562-C1E660E7E688}">
      <dsp:nvSpPr>
        <dsp:cNvPr id="0" name=""/>
        <dsp:cNvSpPr/>
      </dsp:nvSpPr>
      <dsp:spPr>
        <a:xfrm>
          <a:off x="819746" y="84074"/>
          <a:ext cx="2288799" cy="228879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rgbClr val="EE8B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55E69-ADF1-42A8-81BE-C6D3DCBC08C7}">
      <dsp:nvSpPr>
        <dsp:cNvPr id="0" name=""/>
        <dsp:cNvSpPr/>
      </dsp:nvSpPr>
      <dsp:spPr>
        <a:xfrm>
          <a:off x="751373" y="84074"/>
          <a:ext cx="2288799" cy="228879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D83-AF73-4E83-80E2-94043265A2BD}">
      <dsp:nvSpPr>
        <dsp:cNvPr id="0" name=""/>
        <dsp:cNvSpPr/>
      </dsp:nvSpPr>
      <dsp:spPr>
        <a:xfrm>
          <a:off x="751373" y="15701"/>
          <a:ext cx="2288799" cy="228879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8E3BE-994D-4D73-844E-7026260115F3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935B-A661-4BFD-8578-6A1448539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935B-A661-4BFD-8578-6A14485394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9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</a:t>
            </a:r>
            <a:r>
              <a:rPr lang="en-US" b="0" baseline="0" dirty="0" smtClean="0"/>
              <a:t> f</a:t>
            </a:r>
            <a:r>
              <a:rPr lang="en-US" b="0" dirty="0" smtClean="0"/>
              <a:t>igure </a:t>
            </a:r>
            <a:r>
              <a:rPr lang="en-US" b="0" dirty="0"/>
              <a:t>shows a </a:t>
            </a:r>
            <a:r>
              <a:rPr lang="en-US" b="0" dirty="0" smtClean="0"/>
              <a:t>typical</a:t>
            </a:r>
            <a:r>
              <a:rPr lang="en-US" b="0" baseline="0" dirty="0" smtClean="0"/>
              <a:t> </a:t>
            </a:r>
            <a:r>
              <a:rPr lang="en-US" b="0" baseline="0" dirty="0"/>
              <a:t>aggregate </a:t>
            </a:r>
            <a:r>
              <a:rPr lang="en-US" b="0" baseline="0" dirty="0" smtClean="0"/>
              <a:t>CLEWS system and interactions among different modules. </a:t>
            </a:r>
            <a:r>
              <a:rPr lang="en-US" b="0" baseline="0" dirty="0"/>
              <a:t>Technologies and energy/water flows are represented throughout the system to show the key interconnections between processes and resources. </a:t>
            </a:r>
            <a:endParaRPr lang="en-US" b="0" baseline="0" dirty="0" smtClean="0"/>
          </a:p>
          <a:p>
            <a:pPr marL="0" marR="0" indent="0" algn="l" defTabSz="9139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r>
              <a:rPr lang="en-US" b="0" baseline="0" dirty="0"/>
              <a:t>Climate change aspects can act as inputs </a:t>
            </a:r>
            <a:r>
              <a:rPr lang="en-US" b="0" baseline="0" dirty="0" smtClean="0"/>
              <a:t>influencing </a:t>
            </a:r>
            <a:r>
              <a:rPr lang="en-US" b="0" baseline="0" dirty="0"/>
              <a:t>key processes (e.g</a:t>
            </a:r>
            <a:r>
              <a:rPr lang="en-US" b="0" baseline="0" dirty="0" smtClean="0"/>
              <a:t>., </a:t>
            </a:r>
            <a:r>
              <a:rPr lang="en-US" b="0" baseline="0" dirty="0"/>
              <a:t>hydropower generation, demand for irrigation) or as outputs (e.g</a:t>
            </a:r>
            <a:r>
              <a:rPr lang="en-US" b="0" baseline="0" dirty="0" smtClean="0"/>
              <a:t>., greenhouse gas emissions</a:t>
            </a:r>
            <a:r>
              <a:rPr lang="en-US" b="0" baseline="0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25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9935B-A661-4BFD-8578-6A14485394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3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eg"/><Relationship Id="rId12" Type="http://schemas.openxmlformats.org/officeDocument/2006/relationships/image" Target="../media/image15.jpeg"/><Relationship Id="rId13" Type="http://schemas.openxmlformats.org/officeDocument/2006/relationships/image" Target="../media/image19.jpeg"/><Relationship Id="rId14" Type="http://schemas.openxmlformats.org/officeDocument/2006/relationships/image" Target="../media/image20.jpeg"/><Relationship Id="rId1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388" y="-18516"/>
            <a:ext cx="1028472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2" y="6001284"/>
            <a:ext cx="10284724" cy="8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27933"/>
            <a:ext cx="1381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Materials module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524" y="6527140"/>
            <a:ext cx="8610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Source: </a:t>
            </a:r>
            <a:r>
              <a:rPr lang="en-US" sz="700" dirty="0"/>
              <a:t>M. </a:t>
            </a:r>
            <a:r>
              <a:rPr lang="en-US" sz="700" dirty="0" err="1"/>
              <a:t>Weirich</a:t>
            </a:r>
            <a:r>
              <a:rPr lang="en-US" sz="700" dirty="0"/>
              <a:t> (2013). “Global Resource Modelling of the Climate, Land, energy and Water (CLEWS) Nexus Using the Open Source Energy Modelling System (OSEMOSYS).” Internship Report – ME3 2011-2013. </a:t>
            </a:r>
            <a:endParaRPr lang="en-GB" sz="7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375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Land module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524" y="6527140"/>
            <a:ext cx="8610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Source: </a:t>
            </a:r>
            <a:r>
              <a:rPr lang="en-US" sz="700" dirty="0"/>
              <a:t>M. </a:t>
            </a:r>
            <a:r>
              <a:rPr lang="en-US" sz="700" dirty="0" err="1"/>
              <a:t>Weirich</a:t>
            </a:r>
            <a:r>
              <a:rPr lang="en-US" sz="700" dirty="0"/>
              <a:t> (2013). </a:t>
            </a:r>
            <a:r>
              <a:rPr lang="en-US" sz="700"/>
              <a:t>“Global Resource Modelling of the Climate, Land, energy and Water (CLEWS) Nexus Using the Open Source Energy Modelling System (OSEMOSYS).” Internship Report – ME3 2011-2013. </a:t>
            </a:r>
            <a:endParaRPr lang="en-GB" sz="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4" y="1600200"/>
            <a:ext cx="8704531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Arc 3098"/>
          <p:cNvSpPr/>
          <p:nvPr/>
        </p:nvSpPr>
        <p:spPr>
          <a:xfrm>
            <a:off x="914399" y="1219280"/>
            <a:ext cx="6553201" cy="5456630"/>
          </a:xfrm>
          <a:prstGeom prst="arc">
            <a:avLst>
              <a:gd name="adj1" fmla="val 16145468"/>
              <a:gd name="adj2" fmla="val 16100383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776" y="-51251"/>
            <a:ext cx="8712595" cy="101547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Linking </a:t>
            </a:r>
            <a:r>
              <a:rPr lang="en-US" sz="3200" dirty="0" smtClean="0"/>
              <a:t>the global </a:t>
            </a:r>
            <a:r>
              <a:rPr lang="en-US" sz="3200" dirty="0" smtClean="0"/>
              <a:t>CLEWS and </a:t>
            </a:r>
            <a:r>
              <a:rPr lang="en-US" sz="3200" dirty="0" smtClean="0"/>
              <a:t>the2030 Agenda</a:t>
            </a:r>
            <a:br>
              <a:rPr lang="en-US" sz="3200" dirty="0" smtClean="0"/>
            </a:br>
            <a:r>
              <a:rPr lang="en-US" sz="2200" dirty="0" smtClean="0"/>
              <a:t>Scheduled </a:t>
            </a:r>
            <a:r>
              <a:rPr lang="en-US" sz="2200" dirty="0" smtClean="0"/>
              <a:t>additions to the </a:t>
            </a:r>
            <a:r>
              <a:rPr lang="en-US" sz="2200" dirty="0" smtClean="0"/>
              <a:t>global </a:t>
            </a:r>
            <a:r>
              <a:rPr lang="en-US" sz="2200" dirty="0" smtClean="0"/>
              <a:t>CLEWS</a:t>
            </a:r>
            <a:endParaRPr lang="en-GB" sz="2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4800" y="1297753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4690929" cy="21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3597" y="1762015"/>
            <a:ext cx="118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for food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76373" y="2406135"/>
            <a:ext cx="115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</a:t>
            </a:r>
            <a:r>
              <a:rPr lang="en-US" sz="1400" dirty="0" smtClean="0"/>
              <a:t>and </a:t>
            </a:r>
            <a:r>
              <a:rPr lang="en-US" sz="1400" dirty="0" smtClean="0"/>
              <a:t>source of energy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25449" y="5657080"/>
            <a:ext cx="1158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Accounts for </a:t>
            </a:r>
            <a:r>
              <a:rPr lang="en-US" sz="1400" dirty="0" smtClean="0"/>
              <a:t>carbon </a:t>
            </a:r>
            <a:r>
              <a:rPr lang="en-US" sz="1400" dirty="0" smtClean="0"/>
              <a:t>emissions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862505" y="3424375"/>
            <a:ext cx="102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Industrial production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34037" y="4343400"/>
            <a:ext cx="166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Assess alternative technologies </a:t>
            </a:r>
            <a:r>
              <a:rPr lang="en-US" sz="1400" dirty="0" smtClean="0"/>
              <a:t>and </a:t>
            </a:r>
            <a:r>
              <a:rPr lang="en-US" sz="1400" dirty="0" smtClean="0"/>
              <a:t>consumption patterns</a:t>
            </a:r>
            <a:endParaRPr lang="en-GB" sz="1400" dirty="0"/>
          </a:p>
        </p:txBody>
      </p:sp>
      <p:pic>
        <p:nvPicPr>
          <p:cNvPr id="57" name="Picture 30" descr="https://sustainabledevelopment.un.org/content/images/E_SDG_Icons-1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98" y="5907121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466013" y="6334780"/>
            <a:ext cx="118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Deforestation </a:t>
            </a:r>
            <a:r>
              <a:rPr lang="en-US" sz="1400" dirty="0" smtClean="0"/>
              <a:t>and </a:t>
            </a:r>
            <a:r>
              <a:rPr lang="en-US" sz="1400" dirty="0" smtClean="0"/>
              <a:t>land use</a:t>
            </a:r>
            <a:endParaRPr lang="en-GB" sz="1400" dirty="0"/>
          </a:p>
        </p:txBody>
      </p:sp>
      <p:pic>
        <p:nvPicPr>
          <p:cNvPr id="61" name="Picture 4" descr="https://sustainabledevelopment.un.org/content/images/E_SDG_Icons-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143000"/>
            <a:ext cx="945894" cy="9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110901" y="1179890"/>
            <a:ext cx="26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income, energy use </a:t>
            </a:r>
            <a:r>
              <a:rPr lang="en-US" sz="1400" dirty="0" smtClean="0"/>
              <a:t>and </a:t>
            </a:r>
            <a:r>
              <a:rPr lang="en-US" sz="1400" dirty="0" smtClean="0"/>
              <a:t>material consumption </a:t>
            </a:r>
            <a:endParaRPr lang="en-GB" sz="1400" dirty="0"/>
          </a:p>
        </p:txBody>
      </p:sp>
      <p:pic>
        <p:nvPicPr>
          <p:cNvPr id="9" name="Picture 6" descr="https://sustainabledevelopment.un.org/content/images/E_SDG_Icons-0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13" y="1693560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s://sustainabledevelopment.un.org/content/images/E_SDG_Icons-0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22" y="2289313"/>
            <a:ext cx="949409" cy="9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https://sustainabledevelopment.un.org/content/images/E_SDG_Icons-0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42" y="3271481"/>
            <a:ext cx="954363" cy="9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https://sustainabledevelopment.un.org/content/images/E_SDG_Icons-1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06" y="4343400"/>
            <a:ext cx="945894" cy="9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https://sustainabledevelopment.un.org/content/images/E_SDG_Icons-1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04" y="5388887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1" name="Straight Arrow Connector 3100"/>
          <p:cNvCxnSpPr>
            <a:endCxn id="61" idx="2"/>
          </p:cNvCxnSpPr>
          <p:nvPr/>
        </p:nvCxnSpPr>
        <p:spPr>
          <a:xfrm flipV="1">
            <a:off x="4369499" y="2088894"/>
            <a:ext cx="256348" cy="20259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69499" y="2132836"/>
            <a:ext cx="51150" cy="15531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778247" y="2132837"/>
            <a:ext cx="174754" cy="8389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2"/>
          </p:cNvCxnSpPr>
          <p:nvPr/>
        </p:nvCxnSpPr>
        <p:spPr>
          <a:xfrm>
            <a:off x="2955065" y="5128210"/>
            <a:ext cx="2859939" cy="58679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369499" y="4141261"/>
            <a:ext cx="2152207" cy="81173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59582" y="3886201"/>
            <a:ext cx="1262124" cy="9301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369499" y="3886201"/>
            <a:ext cx="2533923" cy="2550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259582" y="2959145"/>
            <a:ext cx="1648560" cy="92705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" idx="2"/>
          </p:cNvCxnSpPr>
          <p:nvPr/>
        </p:nvCxnSpPr>
        <p:spPr>
          <a:xfrm flipV="1">
            <a:off x="5259582" y="2639453"/>
            <a:ext cx="911178" cy="124674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416360" y="4648200"/>
            <a:ext cx="2361887" cy="121363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4" descr="https://sustainabledevelopment.un.org/content/images/E_SDG_Icons-1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60" y="5665044"/>
            <a:ext cx="1069557" cy="10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3469999" y="5731129"/>
            <a:ext cx="118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Technology and investment options</a:t>
            </a:r>
            <a:endParaRPr lang="en-GB" sz="1400" dirty="0"/>
          </a:p>
        </p:txBody>
      </p:sp>
      <p:pic>
        <p:nvPicPr>
          <p:cNvPr id="33" name="Picture 12" descr="https://sustainabledevelopment.un.org/content/images/E_SDG_Icons-06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71497"/>
            <a:ext cx="1073831" cy="1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8600" y="5182588"/>
            <a:ext cx="10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for clean water</a:t>
            </a:r>
            <a:endParaRPr lang="en-GB" sz="1400" dirty="0"/>
          </a:p>
        </p:txBody>
      </p:sp>
      <p:cxnSp>
        <p:nvCxnSpPr>
          <p:cNvPr id="35" name="Straight Arrow Connector 34"/>
          <p:cNvCxnSpPr>
            <a:stCxn id="8" idx="2"/>
            <a:endCxn id="33" idx="0"/>
          </p:cNvCxnSpPr>
          <p:nvPr/>
        </p:nvCxnSpPr>
        <p:spPr>
          <a:xfrm flipH="1">
            <a:off x="1527516" y="5128210"/>
            <a:ext cx="1427549" cy="54328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6" descr="https://sustainabledevelopment.un.org/content/images/E_SDG_Icons-0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53516"/>
            <a:ext cx="1073830" cy="10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90500" y="187122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Growth scenarios</a:t>
            </a:r>
            <a:endParaRPr lang="en-GB" sz="1400" dirty="0"/>
          </a:p>
        </p:txBody>
      </p:sp>
      <p:pic>
        <p:nvPicPr>
          <p:cNvPr id="44" name="Picture 22" descr="https://sustainabledevelopment.un.org/content/images/E_SDG_Icons-1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64" y="117989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4800" y="1219279"/>
            <a:ext cx="211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Housing (</a:t>
            </a:r>
            <a:r>
              <a:rPr lang="en-US" sz="1400" smtClean="0"/>
              <a:t>rural </a:t>
            </a:r>
            <a:r>
              <a:rPr lang="en-US" sz="1400" smtClean="0"/>
              <a:t>and </a:t>
            </a:r>
            <a:r>
              <a:rPr lang="en-US" sz="1400" dirty="0" smtClean="0"/>
              <a:t>urban)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140630" y="2406135"/>
            <a:ext cx="2790018" cy="101653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140631" y="2592716"/>
            <a:ext cx="1395008" cy="14210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200400" y="2246690"/>
            <a:ext cx="1577848" cy="102358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66800" y="1668215"/>
            <a:ext cx="1073830" cy="107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69000" y="5643789"/>
            <a:ext cx="1073830" cy="107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27920" y="1185980"/>
            <a:ext cx="1075113" cy="1073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57250"/>
            <a:ext cx="9143997" cy="51435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748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Global CLEWS: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274320" lvl="1" indent="-274320">
              <a:buFont typeface="Wingdings" panose="05000000000000000000" pitchFamily="2" charset="2"/>
              <a:buChar char="§"/>
            </a:pPr>
            <a:r>
              <a:rPr lang="en-US" dirty="0"/>
              <a:t>Identify and quantify </a:t>
            </a:r>
            <a:r>
              <a:rPr lang="en-US" dirty="0" smtClean="0"/>
              <a:t>the interlinkages among climate, land, energy and water at </a:t>
            </a:r>
            <a:r>
              <a:rPr lang="en-US" dirty="0"/>
              <a:t>a</a:t>
            </a:r>
            <a:r>
              <a:rPr lang="en-US" dirty="0" smtClean="0"/>
              <a:t> global scale.</a:t>
            </a:r>
          </a:p>
          <a:p>
            <a:pPr marL="274320" lvl="1" indent="-274320">
              <a:buFont typeface="Wingdings" panose="05000000000000000000" pitchFamily="2" charset="2"/>
              <a:buChar char="§"/>
            </a:pPr>
            <a:r>
              <a:rPr lang="en-US" dirty="0" smtClean="0"/>
              <a:t>Insights on </a:t>
            </a:r>
            <a:r>
              <a:rPr lang="en-US" dirty="0"/>
              <a:t>sustainability</a:t>
            </a:r>
            <a:r>
              <a:rPr lang="en-US" dirty="0" smtClean="0"/>
              <a:t> trade-offs </a:t>
            </a:r>
            <a:r>
              <a:rPr lang="en-US" dirty="0"/>
              <a:t>and synergies </a:t>
            </a:r>
            <a:r>
              <a:rPr lang="en-US" dirty="0" smtClean="0"/>
              <a:t>of alternative global development scenarios. </a:t>
            </a:r>
          </a:p>
          <a:p>
            <a:pPr marL="274320" lvl="1" indent="-274320">
              <a:buFont typeface="Wingdings" panose="05000000000000000000" pitchFamily="2" charset="2"/>
              <a:buChar char="§"/>
            </a:pPr>
            <a:r>
              <a:rPr lang="en-US" dirty="0" smtClean="0"/>
              <a:t>Demonstrate how integrated assessment models arrive at results.</a:t>
            </a:r>
          </a:p>
          <a:p>
            <a:pPr marL="274320" lvl="1" indent="-274320"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national sustainable development policy </a:t>
            </a:r>
            <a:r>
              <a:rPr lang="en-US" dirty="0" smtClean="0"/>
              <a:t>decision-making with contextual global evidence on sustainability.</a:t>
            </a:r>
          </a:p>
          <a:p>
            <a:pPr marL="274320" lvl="1" indent="-27432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Global </a:t>
            </a:r>
            <a:r>
              <a:rPr lang="en-US" dirty="0" smtClean="0"/>
              <a:t>CLEWS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model helps explore </a:t>
            </a:r>
            <a:r>
              <a:rPr lang="en-US" dirty="0"/>
              <a:t>questions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role of nuclear, </a:t>
            </a:r>
            <a:r>
              <a:rPr lang="en-US" dirty="0" smtClean="0"/>
              <a:t>coal </a:t>
            </a:r>
            <a:r>
              <a:rPr lang="en-US" dirty="0"/>
              <a:t>and biofuels in a sustainable development path?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could be the effect of </a:t>
            </a:r>
            <a:r>
              <a:rPr lang="en-US" dirty="0" smtClean="0"/>
              <a:t>a carbon </a:t>
            </a:r>
            <a:r>
              <a:rPr lang="en-US" dirty="0"/>
              <a:t>tax </a:t>
            </a:r>
            <a:r>
              <a:rPr lang="en-US" dirty="0" smtClean="0"/>
              <a:t>on an </a:t>
            </a:r>
            <a:r>
              <a:rPr lang="en-US" dirty="0"/>
              <a:t>optimal allocation of energy mix? And on water consumption?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would be the </a:t>
            </a:r>
            <a:r>
              <a:rPr lang="en-US" dirty="0" smtClean="0"/>
              <a:t>global cost </a:t>
            </a:r>
            <a:r>
              <a:rPr lang="en-US" dirty="0"/>
              <a:t>of different climate mitigation </a:t>
            </a:r>
            <a:r>
              <a:rPr lang="en-US" dirty="0" smtClean="0"/>
              <a:t>strategies?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much stress on water resources arises from different development scenarios?    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301387" y="892626"/>
            <a:ext cx="5863419" cy="11317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dirty="0"/>
              <a:t>An </a:t>
            </a:r>
            <a:r>
              <a:rPr lang="en-GB" sz="3600" b="1" dirty="0"/>
              <a:t>i</a:t>
            </a:r>
            <a:r>
              <a:rPr lang="en-GB" sz="3300" dirty="0" smtClean="0"/>
              <a:t>ntegrated </a:t>
            </a:r>
            <a:r>
              <a:rPr lang="en-GB" sz="3600" b="1" dirty="0"/>
              <a:t>a</a:t>
            </a:r>
            <a:r>
              <a:rPr lang="en-GB" sz="3300" dirty="0" smtClean="0"/>
              <a:t>ssessment </a:t>
            </a:r>
            <a:r>
              <a:rPr lang="en-GB" sz="3600" b="1" dirty="0"/>
              <a:t>m</a:t>
            </a:r>
            <a:r>
              <a:rPr lang="en-GB" sz="3300" dirty="0" smtClean="0"/>
              <a:t>odel</a:t>
            </a:r>
            <a:r>
              <a:rPr lang="en-GB" sz="3300" dirty="0"/>
              <a:t>: the global </a:t>
            </a:r>
            <a:r>
              <a:rPr lang="en-GB" sz="3600" b="1" dirty="0"/>
              <a:t>CLEWS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56459" y="2172228"/>
            <a:ext cx="8221586" cy="26798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algn="l">
              <a:lnSpc>
                <a:spcPct val="100000"/>
              </a:lnSpc>
            </a:pPr>
            <a:r>
              <a:rPr lang="en-US" sz="1800" b="1" dirty="0"/>
              <a:t>Basic idea</a:t>
            </a:r>
            <a:r>
              <a:rPr lang="en-US" sz="1800" b="1" dirty="0" smtClean="0"/>
              <a:t>: </a:t>
            </a:r>
            <a:r>
              <a:rPr lang="en-US" sz="1800" b="1" dirty="0"/>
              <a:t>land, energy and water </a:t>
            </a:r>
            <a:r>
              <a:rPr lang="en-US" sz="1800" b="1" dirty="0" smtClean="0"/>
              <a:t>systems </a:t>
            </a:r>
            <a:r>
              <a:rPr lang="en-US" sz="1800" b="1" dirty="0"/>
              <a:t>are highly </a:t>
            </a:r>
            <a:r>
              <a:rPr lang="en-US" sz="1800" b="1" dirty="0" smtClean="0"/>
              <a:t>integrated. Any </a:t>
            </a:r>
            <a:r>
              <a:rPr lang="en-US" sz="1800" b="1" dirty="0"/>
              <a:t>assessment of these resources should ideally treat them as </a:t>
            </a:r>
            <a:r>
              <a:rPr lang="en-US" sz="1800" b="1" dirty="0" smtClean="0"/>
              <a:t>such.</a:t>
            </a:r>
            <a:endParaRPr lang="en-US" sz="1800" dirty="0"/>
          </a:p>
          <a:p>
            <a:pPr marL="37719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Allows for integrated assessment of the food-energy-water nexus. </a:t>
            </a:r>
          </a:p>
          <a:p>
            <a:pPr marL="37719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Enables evaluation of the general robustness of a particular strategy or policy with respect to risks of climate change.</a:t>
            </a:r>
          </a:p>
        </p:txBody>
      </p:sp>
      <p:graphicFrame>
        <p:nvGraphicFramePr>
          <p:cNvPr id="3" name="Diagram 2"/>
          <p:cNvGraphicFramePr>
            <a:graphicFrameLocks noChangeAspect="1"/>
          </p:cNvGraphicFramePr>
          <p:nvPr>
            <p:extLst/>
          </p:nvPr>
        </p:nvGraphicFramePr>
        <p:xfrm>
          <a:off x="2599660" y="3576174"/>
          <a:ext cx="3895919" cy="242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87094" y="4705476"/>
            <a:ext cx="93463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1650" kern="0" dirty="0">
                <a:solidFill>
                  <a:schemeClr val="bg1"/>
                </a:solidFill>
              </a:rPr>
              <a:t>Climate</a:t>
            </a:r>
          </a:p>
        </p:txBody>
      </p:sp>
    </p:spTree>
    <p:extLst>
      <p:ext uri="{BB962C8B-B14F-4D97-AF65-F5344CB8AC3E}">
        <p14:creationId xmlns:p14="http://schemas.microsoft.com/office/powerpoint/2010/main" val="260989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11" y="857250"/>
            <a:ext cx="732229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6146" y="857250"/>
            <a:ext cx="17868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A typical </a:t>
            </a:r>
            <a:r>
              <a:rPr lang="en-US" sz="3600" dirty="0"/>
              <a:t>CLEWS</a:t>
            </a:r>
            <a:r>
              <a:rPr lang="en-US" sz="3000" dirty="0"/>
              <a:t> diagram describing inter-linkages</a:t>
            </a:r>
          </a:p>
        </p:txBody>
      </p:sp>
    </p:spTree>
    <p:extLst>
      <p:ext uri="{BB962C8B-B14F-4D97-AF65-F5344CB8AC3E}">
        <p14:creationId xmlns:p14="http://schemas.microsoft.com/office/powerpoint/2010/main" val="24431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Arc 3098"/>
          <p:cNvSpPr/>
          <p:nvPr/>
        </p:nvSpPr>
        <p:spPr>
          <a:xfrm>
            <a:off x="914399" y="1219280"/>
            <a:ext cx="6553201" cy="5456630"/>
          </a:xfrm>
          <a:prstGeom prst="arc">
            <a:avLst>
              <a:gd name="adj1" fmla="val 16145468"/>
              <a:gd name="adj2" fmla="val 770009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776" y="-49365"/>
            <a:ext cx="8712595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Linking with the 2030 Agenda 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4690929" cy="21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3597" y="1762015"/>
            <a:ext cx="118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for food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76373" y="2406135"/>
            <a:ext cx="115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and source of energy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25449" y="5657080"/>
            <a:ext cx="1158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Account for carbon emissions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862505" y="3424375"/>
            <a:ext cx="102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Industrial production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34037" y="4343400"/>
            <a:ext cx="166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Assess alternative technologies and consumption patterns</a:t>
            </a:r>
            <a:endParaRPr lang="en-GB" sz="1400" dirty="0"/>
          </a:p>
        </p:txBody>
      </p:sp>
      <p:pic>
        <p:nvPicPr>
          <p:cNvPr id="57" name="Picture 30" descr="https://sustainabledevelopment.un.org/content/images/E_SDG_Icons-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98" y="5907121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466013" y="6334780"/>
            <a:ext cx="118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Deforestation and land use</a:t>
            </a:r>
            <a:endParaRPr lang="en-GB" sz="1400" dirty="0"/>
          </a:p>
        </p:txBody>
      </p:sp>
      <p:pic>
        <p:nvPicPr>
          <p:cNvPr id="61" name="Picture 4" descr="https://sustainabledevelopment.un.org/content/images/E_SDG_Icons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143000"/>
            <a:ext cx="945894" cy="9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110901" y="1179890"/>
            <a:ext cx="26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income, energy use and material consumption </a:t>
            </a:r>
            <a:endParaRPr lang="en-GB" sz="1400" dirty="0"/>
          </a:p>
        </p:txBody>
      </p:sp>
      <p:pic>
        <p:nvPicPr>
          <p:cNvPr id="9" name="Picture 6" descr="https://sustainabledevelopment.un.org/content/images/E_SDG_Icons-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13" y="1693560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s://sustainabledevelopment.un.org/content/images/E_SDG_Icons-0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22" y="2289313"/>
            <a:ext cx="949409" cy="9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https://sustainabledevelopment.un.org/content/images/E_SDG_Icons-0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42" y="3271481"/>
            <a:ext cx="954363" cy="9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https://sustainabledevelopment.un.org/content/images/E_SDG_Icons-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06" y="4343400"/>
            <a:ext cx="945894" cy="9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https://sustainabledevelopment.un.org/content/images/E_SDG_Icons-1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04" y="5388887"/>
            <a:ext cx="945893" cy="9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1" name="Straight Arrow Connector 3100"/>
          <p:cNvCxnSpPr>
            <a:endCxn id="61" idx="2"/>
          </p:cNvCxnSpPr>
          <p:nvPr/>
        </p:nvCxnSpPr>
        <p:spPr>
          <a:xfrm flipV="1">
            <a:off x="4369499" y="2088894"/>
            <a:ext cx="256348" cy="20259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69499" y="2132836"/>
            <a:ext cx="51150" cy="15531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778247" y="2132837"/>
            <a:ext cx="174754" cy="8389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2"/>
          </p:cNvCxnSpPr>
          <p:nvPr/>
        </p:nvCxnSpPr>
        <p:spPr>
          <a:xfrm>
            <a:off x="2955065" y="5128210"/>
            <a:ext cx="2859939" cy="58679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369499" y="4141261"/>
            <a:ext cx="2152207" cy="81173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59582" y="3886201"/>
            <a:ext cx="1262124" cy="9301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369499" y="3886201"/>
            <a:ext cx="2533923" cy="2550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259582" y="2959145"/>
            <a:ext cx="1648560" cy="92705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" idx="2"/>
          </p:cNvCxnSpPr>
          <p:nvPr/>
        </p:nvCxnSpPr>
        <p:spPr>
          <a:xfrm flipV="1">
            <a:off x="5259582" y="2639453"/>
            <a:ext cx="911178" cy="124674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416360" y="4648200"/>
            <a:ext cx="2361887" cy="121363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4" descr="https://sustainabledevelopment.un.org/content/images/E_SDG_Icons-1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60" y="5665044"/>
            <a:ext cx="1069557" cy="10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3469999" y="5731129"/>
            <a:ext cx="118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Technology and investment options</a:t>
            </a:r>
            <a:endParaRPr lang="en-GB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2819400"/>
            <a:ext cx="5393013" cy="2469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6061" y="5963"/>
            <a:ext cx="8229600" cy="908437"/>
          </a:xfrm>
        </p:spPr>
        <p:txBody>
          <a:bodyPr/>
          <a:lstStyle/>
          <a:p>
            <a:pPr algn="l"/>
            <a:r>
              <a:rPr lang="en-US" dirty="0" smtClean="0"/>
              <a:t>The model: integrated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66" y="975933"/>
            <a:ext cx="8686800" cy="2895600"/>
          </a:xfrm>
        </p:spPr>
        <p:txBody>
          <a:bodyPr>
            <a:noAutofit/>
          </a:bodyPr>
          <a:lstStyle/>
          <a:p>
            <a:pPr indent="-285750">
              <a:buFont typeface="Wingdings" panose="05000000000000000000" pitchFamily="2" charset="2"/>
              <a:buChar char="§"/>
            </a:pPr>
            <a:r>
              <a:rPr lang="en-US" sz="1800" b="1" dirty="0" smtClean="0"/>
              <a:t>Primary energy sources</a:t>
            </a:r>
            <a:r>
              <a:rPr lang="en-US" sz="1800" dirty="0" smtClean="0"/>
              <a:t> (e.g., coal, gas, oil, wind, nuclear, hydro, geothermal, biomass) are extracted and/or made available and transformed into </a:t>
            </a:r>
            <a:r>
              <a:rPr lang="en-US" sz="1800" b="1" dirty="0" smtClean="0"/>
              <a:t>secondary energy carriers and resources.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Energy is used by </a:t>
            </a:r>
            <a:r>
              <a:rPr lang="en-US" sz="1800" b="1" dirty="0" smtClean="0"/>
              <a:t>households and industries</a:t>
            </a:r>
            <a:r>
              <a:rPr lang="en-US" sz="1800" dirty="0" smtClean="0"/>
              <a:t> (e.g., heat, motion, light).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800" b="1" dirty="0" smtClean="0"/>
              <a:t>Land uses energy and water </a:t>
            </a:r>
            <a:r>
              <a:rPr lang="en-US" sz="1800" dirty="0" smtClean="0"/>
              <a:t>through irrigation and fertilizers to produce food to meet global demand and provide biomass for energy.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800" b="1" dirty="0" smtClean="0"/>
              <a:t>Industries use energy and materials</a:t>
            </a:r>
            <a:r>
              <a:rPr lang="en-US" sz="1800" dirty="0" smtClean="0"/>
              <a:t> to produce cement, aluminum, fertilizers, steel, paper and pulp, and petrochemicals to meet global demand.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Use of </a:t>
            </a:r>
            <a:r>
              <a:rPr lang="en-US" sz="1800" b="1" dirty="0" smtClean="0"/>
              <a:t>carbon-based fuels</a:t>
            </a:r>
            <a:r>
              <a:rPr lang="en-US" sz="1800" dirty="0" smtClean="0"/>
              <a:t> in energy, </a:t>
            </a:r>
            <a:r>
              <a:rPr lang="en-US" sz="1800" b="1" dirty="0" smtClean="0"/>
              <a:t>land and materials sectors</a:t>
            </a:r>
            <a:r>
              <a:rPr lang="en-US" sz="1800" dirty="0" smtClean="0"/>
              <a:t> results in </a:t>
            </a:r>
            <a:r>
              <a:rPr lang="en-US" sz="1800" b="1" dirty="0" smtClean="0"/>
              <a:t>CO</a:t>
            </a:r>
            <a:r>
              <a:rPr lang="en-US" sz="1200" b="1" dirty="0" smtClean="0"/>
              <a:t>2</a:t>
            </a:r>
            <a:r>
              <a:rPr lang="en-US" sz="1800" b="1" dirty="0" smtClean="0"/>
              <a:t> emissions.</a:t>
            </a:r>
          </a:p>
          <a:p>
            <a:pPr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7620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94516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5638800" cy="259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2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en-US" dirty="0" smtClean="0"/>
              <a:t>Energy module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29496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57200" y="1128046"/>
            <a:ext cx="73914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524" y="6527140"/>
            <a:ext cx="8610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Source: M. </a:t>
            </a:r>
            <a:r>
              <a:rPr lang="en-US" sz="700" dirty="0" err="1" smtClean="0"/>
              <a:t>Weirich</a:t>
            </a:r>
            <a:r>
              <a:rPr lang="en-US" sz="700" dirty="0" smtClean="0"/>
              <a:t> (2013). “Global Resource Modelling of the Climate, Land, energy and Water (CLEWS) Nexus Using the Open Source Energy Modelling System (OSEMOSYS).” Internship Report – ME3 2011-2013. </a:t>
            </a:r>
            <a:endParaRPr lang="en-GB" sz="7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1" y="1447800"/>
            <a:ext cx="843448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4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615</Words>
  <Application>Microsoft Macintosh PowerPoint</Application>
  <PresentationFormat>On-screen Show (4:3)</PresentationFormat>
  <Paragraphs>62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Office Theme</vt:lpstr>
      <vt:lpstr>PowerPoint Presentation</vt:lpstr>
      <vt:lpstr>PowerPoint Presentation</vt:lpstr>
      <vt:lpstr>Global CLEWS: objectives</vt:lpstr>
      <vt:lpstr>Global CLEWS model </vt:lpstr>
      <vt:lpstr>PowerPoint Presentation</vt:lpstr>
      <vt:lpstr>PowerPoint Presentation</vt:lpstr>
      <vt:lpstr>Linking with the 2030 Agenda </vt:lpstr>
      <vt:lpstr>The model: integrated systems</vt:lpstr>
      <vt:lpstr>Energy module</vt:lpstr>
      <vt:lpstr>Materials module</vt:lpstr>
      <vt:lpstr>Land module</vt:lpstr>
      <vt:lpstr>Linking the global CLEWS and the2030 Agenda Scheduled additions to the global CLEWS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Clovis Freire</dc:creator>
  <cp:lastModifiedBy>Gretchen Luchsinger</cp:lastModifiedBy>
  <cp:revision>96</cp:revision>
  <dcterms:created xsi:type="dcterms:W3CDTF">2006-08-16T00:00:00Z</dcterms:created>
  <dcterms:modified xsi:type="dcterms:W3CDTF">2018-02-12T01:03:28Z</dcterms:modified>
</cp:coreProperties>
</file>