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2" r:id="rId3"/>
    <p:sldId id="264" r:id="rId4"/>
    <p:sldId id="263" r:id="rId5"/>
    <p:sldId id="265" r:id="rId6"/>
    <p:sldId id="266" r:id="rId7"/>
    <p:sldId id="267" r:id="rId8"/>
    <p:sldId id="268" r:id="rId9"/>
    <p:sldId id="258" r:id="rId10"/>
    <p:sldId id="260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7"/>
  </p:normalViewPr>
  <p:slideViewPr>
    <p:cSldViewPr snapToGrid="0">
      <p:cViewPr varScale="1">
        <p:scale>
          <a:sx n="124" d="100"/>
          <a:sy n="124" d="100"/>
        </p:scale>
        <p:origin x="64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BF0B6F-C184-4262-820E-8766A16B2084}" type="doc">
      <dgm:prSet loTypeId="urn:microsoft.com/office/officeart/2005/8/layout/cycle8" loCatId="cycle" qsTypeId="urn:microsoft.com/office/officeart/2005/8/quickstyle/simple1" qsCatId="simple" csTypeId="urn:microsoft.com/office/officeart/2005/8/colors/colorful4" csCatId="colorful" phldr="1"/>
      <dgm:spPr/>
    </dgm:pt>
    <dgm:pt modelId="{9505C608-9ACD-4B5A-BFCA-B2409D37C5F7}">
      <dgm:prSet phldrT="[Text]"/>
      <dgm:spPr>
        <a:solidFill>
          <a:schemeClr val="accent5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GB" dirty="0"/>
            <a:t>Land</a:t>
          </a:r>
        </a:p>
      </dgm:t>
    </dgm:pt>
    <dgm:pt modelId="{8E84EAF9-C4F8-48D1-8FCB-CBFDD06E1FB8}" type="parTrans" cxnId="{309E1037-9734-499B-93C4-A9555116FDCF}">
      <dgm:prSet/>
      <dgm:spPr/>
      <dgm:t>
        <a:bodyPr/>
        <a:lstStyle/>
        <a:p>
          <a:endParaRPr lang="en-GB"/>
        </a:p>
      </dgm:t>
    </dgm:pt>
    <dgm:pt modelId="{8087AB4D-385D-4CC7-BD39-86E46BABAC08}" type="sibTrans" cxnId="{309E1037-9734-499B-93C4-A9555116FDCF}">
      <dgm:prSet/>
      <dgm:spPr/>
      <dgm:t>
        <a:bodyPr/>
        <a:lstStyle/>
        <a:p>
          <a:endParaRPr lang="en-GB"/>
        </a:p>
      </dgm:t>
    </dgm:pt>
    <dgm:pt modelId="{8382C50C-9A71-4D5A-A5A3-28E068AE89B6}">
      <dgm:prSet phldrT="[Text]"/>
      <dgm:spPr>
        <a:solidFill>
          <a:srgbClr val="FFC000"/>
        </a:solidFill>
        <a:ln>
          <a:noFill/>
        </a:ln>
      </dgm:spPr>
      <dgm:t>
        <a:bodyPr/>
        <a:lstStyle/>
        <a:p>
          <a:r>
            <a:rPr lang="en-GB" dirty="0"/>
            <a:t>Energy</a:t>
          </a:r>
        </a:p>
      </dgm:t>
    </dgm:pt>
    <dgm:pt modelId="{CBE324CB-97C6-4CD7-B7B8-F7F0546E21FB}" type="parTrans" cxnId="{8FDA368C-63F7-4B91-B34E-29771110721C}">
      <dgm:prSet/>
      <dgm:spPr/>
      <dgm:t>
        <a:bodyPr/>
        <a:lstStyle/>
        <a:p>
          <a:endParaRPr lang="en-GB"/>
        </a:p>
      </dgm:t>
    </dgm:pt>
    <dgm:pt modelId="{DA3E5F26-0448-47F9-9DC2-B8D614983D33}" type="sibTrans" cxnId="{8FDA368C-63F7-4B91-B34E-29771110721C}">
      <dgm:prSet/>
      <dgm:spPr/>
      <dgm:t>
        <a:bodyPr/>
        <a:lstStyle/>
        <a:p>
          <a:endParaRPr lang="en-GB"/>
        </a:p>
      </dgm:t>
    </dgm:pt>
    <dgm:pt modelId="{11C0713A-0560-413D-B793-3E71432D58F6}">
      <dgm:prSet phldrT="[Text]"/>
      <dgm:spPr>
        <a:solidFill>
          <a:schemeClr val="tx2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en-GB" dirty="0"/>
            <a:t>Water</a:t>
          </a:r>
        </a:p>
      </dgm:t>
    </dgm:pt>
    <dgm:pt modelId="{DA45E84D-F069-47FC-A2FF-F59FF00226FD}" type="parTrans" cxnId="{24FB7D9F-8CC1-44DC-A334-5771A4B47204}">
      <dgm:prSet/>
      <dgm:spPr/>
      <dgm:t>
        <a:bodyPr/>
        <a:lstStyle/>
        <a:p>
          <a:endParaRPr lang="en-GB"/>
        </a:p>
      </dgm:t>
    </dgm:pt>
    <dgm:pt modelId="{2C982460-4EE2-4F28-9798-18C5E7EA9948}" type="sibTrans" cxnId="{24FB7D9F-8CC1-44DC-A334-5771A4B47204}">
      <dgm:prSet/>
      <dgm:spPr/>
      <dgm:t>
        <a:bodyPr/>
        <a:lstStyle/>
        <a:p>
          <a:endParaRPr lang="en-GB"/>
        </a:p>
      </dgm:t>
    </dgm:pt>
    <dgm:pt modelId="{F4404771-F3BE-49A0-9319-998172722799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GB" dirty="0"/>
            <a:t>Climate</a:t>
          </a:r>
        </a:p>
      </dgm:t>
    </dgm:pt>
    <dgm:pt modelId="{DD553A19-AD14-40A4-8CB4-7338BF63C811}" type="parTrans" cxnId="{6E4CB804-3E53-4935-AFDB-5F342801C97F}">
      <dgm:prSet/>
      <dgm:spPr/>
      <dgm:t>
        <a:bodyPr/>
        <a:lstStyle/>
        <a:p>
          <a:endParaRPr lang="en-GB"/>
        </a:p>
      </dgm:t>
    </dgm:pt>
    <dgm:pt modelId="{9D28BECC-113A-4211-877F-24FDBDE41184}" type="sibTrans" cxnId="{6E4CB804-3E53-4935-AFDB-5F342801C97F}">
      <dgm:prSet/>
      <dgm:spPr/>
      <dgm:t>
        <a:bodyPr/>
        <a:lstStyle/>
        <a:p>
          <a:endParaRPr lang="en-GB"/>
        </a:p>
      </dgm:t>
    </dgm:pt>
    <dgm:pt modelId="{7B11301F-6559-495C-BA5C-4159C355F313}" type="pres">
      <dgm:prSet presAssocID="{00BF0B6F-C184-4262-820E-8766A16B2084}" presName="compositeShape" presStyleCnt="0">
        <dgm:presLayoutVars>
          <dgm:chMax val="7"/>
          <dgm:dir/>
          <dgm:resizeHandles val="exact"/>
        </dgm:presLayoutVars>
      </dgm:prSet>
      <dgm:spPr/>
    </dgm:pt>
    <dgm:pt modelId="{190837CF-0CA6-45EC-A1C6-A2943DEA065F}" type="pres">
      <dgm:prSet presAssocID="{00BF0B6F-C184-4262-820E-8766A16B2084}" presName="wedge1" presStyleLbl="node1" presStyleIdx="0" presStyleCnt="4" custLinFactNeighborX="209" custLinFactNeighborY="621"/>
      <dgm:spPr/>
    </dgm:pt>
    <dgm:pt modelId="{A15490CD-3742-4624-9367-5A8C69C998D3}" type="pres">
      <dgm:prSet presAssocID="{00BF0B6F-C184-4262-820E-8766A16B2084}" presName="dummy1a" presStyleCnt="0"/>
      <dgm:spPr/>
    </dgm:pt>
    <dgm:pt modelId="{B567CA59-B808-4DDA-9F0D-4855FC402396}" type="pres">
      <dgm:prSet presAssocID="{00BF0B6F-C184-4262-820E-8766A16B2084}" presName="dummy1b" presStyleCnt="0"/>
      <dgm:spPr/>
    </dgm:pt>
    <dgm:pt modelId="{CE3C4660-3C87-4D37-8BEF-71AFA04B02EC}" type="pres">
      <dgm:prSet presAssocID="{00BF0B6F-C184-4262-820E-8766A16B2084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83315D1-4375-4B9B-9241-61693611A7F8}" type="pres">
      <dgm:prSet presAssocID="{00BF0B6F-C184-4262-820E-8766A16B2084}" presName="wedge2" presStyleLbl="node1" presStyleIdx="1" presStyleCnt="4"/>
      <dgm:spPr/>
    </dgm:pt>
    <dgm:pt modelId="{3E84587E-9768-4C05-B318-0A62D555BDEF}" type="pres">
      <dgm:prSet presAssocID="{00BF0B6F-C184-4262-820E-8766A16B2084}" presName="dummy2a" presStyleCnt="0"/>
      <dgm:spPr/>
    </dgm:pt>
    <dgm:pt modelId="{A8553F23-CAD9-4486-BF6E-1FDC3E5E2766}" type="pres">
      <dgm:prSet presAssocID="{00BF0B6F-C184-4262-820E-8766A16B2084}" presName="dummy2b" presStyleCnt="0"/>
      <dgm:spPr/>
    </dgm:pt>
    <dgm:pt modelId="{1EC16EB9-A265-4F32-962E-36BE955690A6}" type="pres">
      <dgm:prSet presAssocID="{00BF0B6F-C184-4262-820E-8766A16B2084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A46052D-4B5E-44BF-B481-5AF90441C30A}" type="pres">
      <dgm:prSet presAssocID="{00BF0B6F-C184-4262-820E-8766A16B2084}" presName="wedge3" presStyleLbl="node1" presStyleIdx="2" presStyleCnt="4"/>
      <dgm:spPr/>
    </dgm:pt>
    <dgm:pt modelId="{E4E78C27-E653-49B9-AB2C-E40EE748ED71}" type="pres">
      <dgm:prSet presAssocID="{00BF0B6F-C184-4262-820E-8766A16B2084}" presName="dummy3a" presStyleCnt="0"/>
      <dgm:spPr/>
    </dgm:pt>
    <dgm:pt modelId="{BF84AF54-E4FE-43EA-A7E2-0E38B55D10A5}" type="pres">
      <dgm:prSet presAssocID="{00BF0B6F-C184-4262-820E-8766A16B2084}" presName="dummy3b" presStyleCnt="0"/>
      <dgm:spPr/>
    </dgm:pt>
    <dgm:pt modelId="{DBAF4F1E-B040-4397-A2E9-F95B14F92AB3}" type="pres">
      <dgm:prSet presAssocID="{00BF0B6F-C184-4262-820E-8766A16B2084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B4D88A8-C1EE-473B-9EE2-41394FBF2240}" type="pres">
      <dgm:prSet presAssocID="{00BF0B6F-C184-4262-820E-8766A16B2084}" presName="wedge4" presStyleLbl="node1" presStyleIdx="3" presStyleCnt="4"/>
      <dgm:spPr/>
    </dgm:pt>
    <dgm:pt modelId="{6E911371-8101-405C-9342-613CC7148F91}" type="pres">
      <dgm:prSet presAssocID="{00BF0B6F-C184-4262-820E-8766A16B2084}" presName="dummy4a" presStyleCnt="0"/>
      <dgm:spPr/>
    </dgm:pt>
    <dgm:pt modelId="{2ED418F6-E2D0-4BA8-99A5-8F51F738EB2A}" type="pres">
      <dgm:prSet presAssocID="{00BF0B6F-C184-4262-820E-8766A16B2084}" presName="dummy4b" presStyleCnt="0"/>
      <dgm:spPr/>
    </dgm:pt>
    <dgm:pt modelId="{B42DC778-6314-4582-9F91-93C658F1406B}" type="pres">
      <dgm:prSet presAssocID="{00BF0B6F-C184-4262-820E-8766A16B2084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DB22AEB5-0519-469E-AF57-611D70EF39D6}" type="pres">
      <dgm:prSet presAssocID="{8087AB4D-385D-4CC7-BD39-86E46BABAC08}" presName="arrowWedge1" presStyleLbl="fgSibTrans2D1" presStyleIdx="0" presStyleCnt="4"/>
      <dgm:spPr>
        <a:solidFill>
          <a:schemeClr val="accent6">
            <a:lumMod val="50000"/>
          </a:schemeClr>
        </a:solidFill>
      </dgm:spPr>
    </dgm:pt>
    <dgm:pt modelId="{A301E533-641C-4CE2-9562-C1E660E7E688}" type="pres">
      <dgm:prSet presAssocID="{DA3E5F26-0448-47F9-9DC2-B8D614983D33}" presName="arrowWedge2" presStyleLbl="fgSibTrans2D1" presStyleIdx="1" presStyleCnt="4"/>
      <dgm:spPr>
        <a:solidFill>
          <a:srgbClr val="EE8B1E"/>
        </a:solidFill>
      </dgm:spPr>
    </dgm:pt>
    <dgm:pt modelId="{28855E69-ADF1-42A8-81BE-C6D3DCBC08C7}" type="pres">
      <dgm:prSet presAssocID="{2C982460-4EE2-4F28-9798-18C5E7EA9948}" presName="arrowWedge3" presStyleLbl="fgSibTrans2D1" presStyleIdx="2" presStyleCnt="4"/>
      <dgm:spPr>
        <a:solidFill>
          <a:schemeClr val="accent2">
            <a:lumMod val="75000"/>
          </a:schemeClr>
        </a:solidFill>
      </dgm:spPr>
    </dgm:pt>
    <dgm:pt modelId="{92F9ED83-AF73-4E83-80E2-94043265A2BD}" type="pres">
      <dgm:prSet presAssocID="{9D28BECC-113A-4211-877F-24FDBDE41184}" presName="arrowWedge4" presStyleLbl="fgSibTrans2D1" presStyleIdx="3" presStyleCnt="4"/>
      <dgm:spPr>
        <a:solidFill>
          <a:schemeClr val="bg2">
            <a:lumMod val="50000"/>
          </a:schemeClr>
        </a:solidFill>
      </dgm:spPr>
    </dgm:pt>
  </dgm:ptLst>
  <dgm:cxnLst>
    <dgm:cxn modelId="{14765700-15DE-4F67-9A91-D1A16E6E1636}" type="presOf" srcId="{00BF0B6F-C184-4262-820E-8766A16B2084}" destId="{7B11301F-6559-495C-BA5C-4159C355F313}" srcOrd="0" destOrd="0" presId="urn:microsoft.com/office/officeart/2005/8/layout/cycle8"/>
    <dgm:cxn modelId="{6E4CB804-3E53-4935-AFDB-5F342801C97F}" srcId="{00BF0B6F-C184-4262-820E-8766A16B2084}" destId="{F4404771-F3BE-49A0-9319-998172722799}" srcOrd="3" destOrd="0" parTransId="{DD553A19-AD14-40A4-8CB4-7338BF63C811}" sibTransId="{9D28BECC-113A-4211-877F-24FDBDE41184}"/>
    <dgm:cxn modelId="{680A6F09-83F5-4F14-A6BB-E5EA93A27AB9}" type="presOf" srcId="{F4404771-F3BE-49A0-9319-998172722799}" destId="{B42DC778-6314-4582-9F91-93C658F1406B}" srcOrd="1" destOrd="0" presId="urn:microsoft.com/office/officeart/2005/8/layout/cycle8"/>
    <dgm:cxn modelId="{A21C890D-5ABC-4BFC-B19C-3EDC7AA97168}" type="presOf" srcId="{8382C50C-9A71-4D5A-A5A3-28E068AE89B6}" destId="{A83315D1-4375-4B9B-9241-61693611A7F8}" srcOrd="0" destOrd="0" presId="urn:microsoft.com/office/officeart/2005/8/layout/cycle8"/>
    <dgm:cxn modelId="{BC43141D-80CE-49D6-B771-D678B7B30914}" type="presOf" srcId="{9505C608-9ACD-4B5A-BFCA-B2409D37C5F7}" destId="{CE3C4660-3C87-4D37-8BEF-71AFA04B02EC}" srcOrd="1" destOrd="0" presId="urn:microsoft.com/office/officeart/2005/8/layout/cycle8"/>
    <dgm:cxn modelId="{309E1037-9734-499B-93C4-A9555116FDCF}" srcId="{00BF0B6F-C184-4262-820E-8766A16B2084}" destId="{9505C608-9ACD-4B5A-BFCA-B2409D37C5F7}" srcOrd="0" destOrd="0" parTransId="{8E84EAF9-C4F8-48D1-8FCB-CBFDD06E1FB8}" sibTransId="{8087AB4D-385D-4CC7-BD39-86E46BABAC08}"/>
    <dgm:cxn modelId="{8FDA368C-63F7-4B91-B34E-29771110721C}" srcId="{00BF0B6F-C184-4262-820E-8766A16B2084}" destId="{8382C50C-9A71-4D5A-A5A3-28E068AE89B6}" srcOrd="1" destOrd="0" parTransId="{CBE324CB-97C6-4CD7-B7B8-F7F0546E21FB}" sibTransId="{DA3E5F26-0448-47F9-9DC2-B8D614983D33}"/>
    <dgm:cxn modelId="{F3C58991-70D1-4CE9-8103-FA5F6F5A5A9D}" type="presOf" srcId="{11C0713A-0560-413D-B793-3E71432D58F6}" destId="{3A46052D-4B5E-44BF-B481-5AF90441C30A}" srcOrd="0" destOrd="0" presId="urn:microsoft.com/office/officeart/2005/8/layout/cycle8"/>
    <dgm:cxn modelId="{24FB7D9F-8CC1-44DC-A334-5771A4B47204}" srcId="{00BF0B6F-C184-4262-820E-8766A16B2084}" destId="{11C0713A-0560-413D-B793-3E71432D58F6}" srcOrd="2" destOrd="0" parTransId="{DA45E84D-F069-47FC-A2FF-F59FF00226FD}" sibTransId="{2C982460-4EE2-4F28-9798-18C5E7EA9948}"/>
    <dgm:cxn modelId="{110E3BB4-108F-4493-A72C-4CABD3A54958}" type="presOf" srcId="{F4404771-F3BE-49A0-9319-998172722799}" destId="{4B4D88A8-C1EE-473B-9EE2-41394FBF2240}" srcOrd="0" destOrd="0" presId="urn:microsoft.com/office/officeart/2005/8/layout/cycle8"/>
    <dgm:cxn modelId="{FF4303C6-25DF-43A6-9F3C-AEDFB099FA8B}" type="presOf" srcId="{9505C608-9ACD-4B5A-BFCA-B2409D37C5F7}" destId="{190837CF-0CA6-45EC-A1C6-A2943DEA065F}" srcOrd="0" destOrd="0" presId="urn:microsoft.com/office/officeart/2005/8/layout/cycle8"/>
    <dgm:cxn modelId="{8FD448DE-60DA-4F09-AF9A-33333517C4C8}" type="presOf" srcId="{11C0713A-0560-413D-B793-3E71432D58F6}" destId="{DBAF4F1E-B040-4397-A2E9-F95B14F92AB3}" srcOrd="1" destOrd="0" presId="urn:microsoft.com/office/officeart/2005/8/layout/cycle8"/>
    <dgm:cxn modelId="{98170EE8-E2D4-48BF-ACB4-71A869B4B827}" type="presOf" srcId="{8382C50C-9A71-4D5A-A5A3-28E068AE89B6}" destId="{1EC16EB9-A265-4F32-962E-36BE955690A6}" srcOrd="1" destOrd="0" presId="urn:microsoft.com/office/officeart/2005/8/layout/cycle8"/>
    <dgm:cxn modelId="{1842D480-9CC3-416C-A3B8-E10ED7AEB99A}" type="presParOf" srcId="{7B11301F-6559-495C-BA5C-4159C355F313}" destId="{190837CF-0CA6-45EC-A1C6-A2943DEA065F}" srcOrd="0" destOrd="0" presId="urn:microsoft.com/office/officeart/2005/8/layout/cycle8"/>
    <dgm:cxn modelId="{0DC6455C-BA61-4603-94E7-A5AC3E1AB6D0}" type="presParOf" srcId="{7B11301F-6559-495C-BA5C-4159C355F313}" destId="{A15490CD-3742-4624-9367-5A8C69C998D3}" srcOrd="1" destOrd="0" presId="urn:microsoft.com/office/officeart/2005/8/layout/cycle8"/>
    <dgm:cxn modelId="{ACBDBA30-B1D3-4C4A-B2F3-AFCED8C9A8D3}" type="presParOf" srcId="{7B11301F-6559-495C-BA5C-4159C355F313}" destId="{B567CA59-B808-4DDA-9F0D-4855FC402396}" srcOrd="2" destOrd="0" presId="urn:microsoft.com/office/officeart/2005/8/layout/cycle8"/>
    <dgm:cxn modelId="{1033991A-D687-48D8-A2D0-AEEFC1131906}" type="presParOf" srcId="{7B11301F-6559-495C-BA5C-4159C355F313}" destId="{CE3C4660-3C87-4D37-8BEF-71AFA04B02EC}" srcOrd="3" destOrd="0" presId="urn:microsoft.com/office/officeart/2005/8/layout/cycle8"/>
    <dgm:cxn modelId="{D7D59802-DDAF-47B9-8098-E424D28E077E}" type="presParOf" srcId="{7B11301F-6559-495C-BA5C-4159C355F313}" destId="{A83315D1-4375-4B9B-9241-61693611A7F8}" srcOrd="4" destOrd="0" presId="urn:microsoft.com/office/officeart/2005/8/layout/cycle8"/>
    <dgm:cxn modelId="{CE2FA77E-F317-49F0-9A8B-1AAB4C81F328}" type="presParOf" srcId="{7B11301F-6559-495C-BA5C-4159C355F313}" destId="{3E84587E-9768-4C05-B318-0A62D555BDEF}" srcOrd="5" destOrd="0" presId="urn:microsoft.com/office/officeart/2005/8/layout/cycle8"/>
    <dgm:cxn modelId="{064B8F3D-10B6-4196-97CC-E49F43AD1A5B}" type="presParOf" srcId="{7B11301F-6559-495C-BA5C-4159C355F313}" destId="{A8553F23-CAD9-4486-BF6E-1FDC3E5E2766}" srcOrd="6" destOrd="0" presId="urn:microsoft.com/office/officeart/2005/8/layout/cycle8"/>
    <dgm:cxn modelId="{C83F348D-434B-4EE8-86DA-564AAD235CE3}" type="presParOf" srcId="{7B11301F-6559-495C-BA5C-4159C355F313}" destId="{1EC16EB9-A265-4F32-962E-36BE955690A6}" srcOrd="7" destOrd="0" presId="urn:microsoft.com/office/officeart/2005/8/layout/cycle8"/>
    <dgm:cxn modelId="{35DF7391-0507-40F5-B52E-E134CAFD3EED}" type="presParOf" srcId="{7B11301F-6559-495C-BA5C-4159C355F313}" destId="{3A46052D-4B5E-44BF-B481-5AF90441C30A}" srcOrd="8" destOrd="0" presId="urn:microsoft.com/office/officeart/2005/8/layout/cycle8"/>
    <dgm:cxn modelId="{1ABE5869-C824-4EC6-922F-40F25AFDF4D8}" type="presParOf" srcId="{7B11301F-6559-495C-BA5C-4159C355F313}" destId="{E4E78C27-E653-49B9-AB2C-E40EE748ED71}" srcOrd="9" destOrd="0" presId="urn:microsoft.com/office/officeart/2005/8/layout/cycle8"/>
    <dgm:cxn modelId="{C2F5B137-4105-4DC1-A368-B3DF4672D1FB}" type="presParOf" srcId="{7B11301F-6559-495C-BA5C-4159C355F313}" destId="{BF84AF54-E4FE-43EA-A7E2-0E38B55D10A5}" srcOrd="10" destOrd="0" presId="urn:microsoft.com/office/officeart/2005/8/layout/cycle8"/>
    <dgm:cxn modelId="{C17E798B-B468-48CD-AFF9-E9D574E8BFE5}" type="presParOf" srcId="{7B11301F-6559-495C-BA5C-4159C355F313}" destId="{DBAF4F1E-B040-4397-A2E9-F95B14F92AB3}" srcOrd="11" destOrd="0" presId="urn:microsoft.com/office/officeart/2005/8/layout/cycle8"/>
    <dgm:cxn modelId="{F860731B-C138-4D12-B307-EC1B6559202E}" type="presParOf" srcId="{7B11301F-6559-495C-BA5C-4159C355F313}" destId="{4B4D88A8-C1EE-473B-9EE2-41394FBF2240}" srcOrd="12" destOrd="0" presId="urn:microsoft.com/office/officeart/2005/8/layout/cycle8"/>
    <dgm:cxn modelId="{B16C3647-1482-43C0-B019-C7C3024AF90C}" type="presParOf" srcId="{7B11301F-6559-495C-BA5C-4159C355F313}" destId="{6E911371-8101-405C-9342-613CC7148F91}" srcOrd="13" destOrd="0" presId="urn:microsoft.com/office/officeart/2005/8/layout/cycle8"/>
    <dgm:cxn modelId="{BB52287F-4507-4622-9465-8AA15089BDA2}" type="presParOf" srcId="{7B11301F-6559-495C-BA5C-4159C355F313}" destId="{2ED418F6-E2D0-4BA8-99A5-8F51F738EB2A}" srcOrd="14" destOrd="0" presId="urn:microsoft.com/office/officeart/2005/8/layout/cycle8"/>
    <dgm:cxn modelId="{FC561779-7ACA-440C-A3E0-B1565402DD75}" type="presParOf" srcId="{7B11301F-6559-495C-BA5C-4159C355F313}" destId="{B42DC778-6314-4582-9F91-93C658F1406B}" srcOrd="15" destOrd="0" presId="urn:microsoft.com/office/officeart/2005/8/layout/cycle8"/>
    <dgm:cxn modelId="{DB6201F3-C37A-44EE-8C56-999CC99E74B0}" type="presParOf" srcId="{7B11301F-6559-495C-BA5C-4159C355F313}" destId="{DB22AEB5-0519-469E-AF57-611D70EF39D6}" srcOrd="16" destOrd="0" presId="urn:microsoft.com/office/officeart/2005/8/layout/cycle8"/>
    <dgm:cxn modelId="{C979B741-1588-4102-AFC8-CA65D680FFA1}" type="presParOf" srcId="{7B11301F-6559-495C-BA5C-4159C355F313}" destId="{A301E533-641C-4CE2-9562-C1E660E7E688}" srcOrd="17" destOrd="0" presId="urn:microsoft.com/office/officeart/2005/8/layout/cycle8"/>
    <dgm:cxn modelId="{DD8D38D0-40D9-44F3-91A2-D2AB2D2FC07C}" type="presParOf" srcId="{7B11301F-6559-495C-BA5C-4159C355F313}" destId="{28855E69-ADF1-42A8-81BE-C6D3DCBC08C7}" srcOrd="18" destOrd="0" presId="urn:microsoft.com/office/officeart/2005/8/layout/cycle8"/>
    <dgm:cxn modelId="{6507DABC-CC24-4D51-9073-708BFB9AC918}" type="presParOf" srcId="{7B11301F-6559-495C-BA5C-4159C355F313}" destId="{92F9ED83-AF73-4E83-80E2-94043265A2BD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0837CF-0CA6-45EC-A1C6-A2943DEA065F}">
      <dsp:nvSpPr>
        <dsp:cNvPr id="0" name=""/>
        <dsp:cNvSpPr/>
      </dsp:nvSpPr>
      <dsp:spPr>
        <a:xfrm>
          <a:off x="1272773" y="211902"/>
          <a:ext cx="2715525" cy="2715525"/>
        </a:xfrm>
        <a:prstGeom prst="pie">
          <a:avLst>
            <a:gd name="adj1" fmla="val 16200000"/>
            <a:gd name="adj2" fmla="val 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Land</a:t>
          </a:r>
        </a:p>
      </dsp:txBody>
      <dsp:txXfrm>
        <a:off x="2714265" y="774727"/>
        <a:ext cx="1002158" cy="743536"/>
      </dsp:txXfrm>
    </dsp:sp>
    <dsp:sp modelId="{A83315D1-4375-4B9B-9241-61693611A7F8}">
      <dsp:nvSpPr>
        <dsp:cNvPr id="0" name=""/>
        <dsp:cNvSpPr/>
      </dsp:nvSpPr>
      <dsp:spPr>
        <a:xfrm>
          <a:off x="1267098" y="286203"/>
          <a:ext cx="2715525" cy="2715525"/>
        </a:xfrm>
        <a:prstGeom prst="pie">
          <a:avLst>
            <a:gd name="adj1" fmla="val 0"/>
            <a:gd name="adj2" fmla="val 5400000"/>
          </a:avLst>
        </a:prstGeom>
        <a:solidFill>
          <a:srgbClr val="FFC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Energy</a:t>
          </a:r>
        </a:p>
      </dsp:txBody>
      <dsp:txXfrm>
        <a:off x="2708589" y="1695367"/>
        <a:ext cx="1002158" cy="743536"/>
      </dsp:txXfrm>
    </dsp:sp>
    <dsp:sp modelId="{3A46052D-4B5E-44BF-B481-5AF90441C30A}">
      <dsp:nvSpPr>
        <dsp:cNvPr id="0" name=""/>
        <dsp:cNvSpPr/>
      </dsp:nvSpPr>
      <dsp:spPr>
        <a:xfrm>
          <a:off x="1175934" y="286203"/>
          <a:ext cx="2715525" cy="2715525"/>
        </a:xfrm>
        <a:prstGeom prst="pie">
          <a:avLst>
            <a:gd name="adj1" fmla="val 5400000"/>
            <a:gd name="adj2" fmla="val 10800000"/>
          </a:avLst>
        </a:prstGeom>
        <a:solidFill>
          <a:schemeClr val="tx2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Water</a:t>
          </a:r>
        </a:p>
      </dsp:txBody>
      <dsp:txXfrm>
        <a:off x="1447810" y="1695367"/>
        <a:ext cx="1002158" cy="743536"/>
      </dsp:txXfrm>
    </dsp:sp>
    <dsp:sp modelId="{4B4D88A8-C1EE-473B-9EE2-41394FBF2240}">
      <dsp:nvSpPr>
        <dsp:cNvPr id="0" name=""/>
        <dsp:cNvSpPr/>
      </dsp:nvSpPr>
      <dsp:spPr>
        <a:xfrm>
          <a:off x="1175934" y="195039"/>
          <a:ext cx="2715525" cy="2715525"/>
        </a:xfrm>
        <a:prstGeom prst="pie">
          <a:avLst>
            <a:gd name="adj1" fmla="val 10800000"/>
            <a:gd name="adj2" fmla="val 16200000"/>
          </a:avLst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Climate</a:t>
          </a:r>
        </a:p>
      </dsp:txBody>
      <dsp:txXfrm>
        <a:off x="1447810" y="757864"/>
        <a:ext cx="1002158" cy="743536"/>
      </dsp:txXfrm>
    </dsp:sp>
    <dsp:sp modelId="{DB22AEB5-0519-469E-AF57-611D70EF39D6}">
      <dsp:nvSpPr>
        <dsp:cNvPr id="0" name=""/>
        <dsp:cNvSpPr/>
      </dsp:nvSpPr>
      <dsp:spPr>
        <a:xfrm>
          <a:off x="1104669" y="43798"/>
          <a:ext cx="3051732" cy="3051732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1E533-641C-4CE2-9562-C1E660E7E688}">
      <dsp:nvSpPr>
        <dsp:cNvPr id="0" name=""/>
        <dsp:cNvSpPr/>
      </dsp:nvSpPr>
      <dsp:spPr>
        <a:xfrm>
          <a:off x="1098994" y="118099"/>
          <a:ext cx="3051732" cy="3051732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rgbClr val="EE8B1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55E69-ADF1-42A8-81BE-C6D3DCBC08C7}">
      <dsp:nvSpPr>
        <dsp:cNvPr id="0" name=""/>
        <dsp:cNvSpPr/>
      </dsp:nvSpPr>
      <dsp:spPr>
        <a:xfrm>
          <a:off x="1007830" y="118099"/>
          <a:ext cx="3051732" cy="3051732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9ED83-AF73-4E83-80E2-94043265A2BD}">
      <dsp:nvSpPr>
        <dsp:cNvPr id="0" name=""/>
        <dsp:cNvSpPr/>
      </dsp:nvSpPr>
      <dsp:spPr>
        <a:xfrm>
          <a:off x="1007830" y="26935"/>
          <a:ext cx="3051732" cy="3051732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076ED-7D7F-44CC-A89F-806700C465D5}" type="datetimeFigureOut">
              <a:rPr lang="en-US" smtClean="0"/>
              <a:t>4/25/18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61EE4-F8AD-4193-A13B-681283B4B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54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DF510-92B0-49DE-9C99-E21626351E91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2737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61EE4-F8AD-4193-A13B-681283B4B4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8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AA15B22-4B93-45B5-9A5A-C3A8B533C839}" type="datetime1">
              <a:rPr lang="en-US"/>
              <a:pPr lvl="0"/>
              <a:t>4/25/18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2CA7B0-741B-46D9-9E06-4CA00F15C46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18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3B63D6-322F-4785-85B2-ED1C754ABD12}" type="datetime1">
              <a:rPr lang="en-US"/>
              <a:pPr lvl="0"/>
              <a:t>4/25/18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019B5A5-2D35-45AA-BDA7-30A034D03CD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6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9E940DC-2A9E-449D-B044-204F990F765F}" type="datetime1">
              <a:rPr lang="en-US"/>
              <a:pPr lvl="0"/>
              <a:t>4/25/18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5DB1D0A-3A97-4201-B229-356A48BB6C6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06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AED8D05-3976-414A-8432-F29FB0903D8D}" type="datetime1">
              <a:rPr lang="en-US"/>
              <a:pPr lvl="0"/>
              <a:t>4/25/18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CF6C84-E31E-4499-9E78-6F2A80E97F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4567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0B4F64-274C-469F-93B6-70B58D7000F4}" type="datetime1">
              <a:rPr lang="en-US"/>
              <a:pPr lvl="0"/>
              <a:t>4/25/18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9B32CE4-DB88-4C87-B5C4-5E4BF465064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1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902742-4A62-4695-A5B3-4CBD48FEAFDA}" type="datetime1">
              <a:rPr lang="en-US"/>
              <a:pPr lvl="0"/>
              <a:t>4/25/18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56756B-7207-4CE0-9749-4759A097999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1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A4FBEE-BB32-4E85-A82F-402723336D4E}" type="datetime1">
              <a:rPr lang="en-US"/>
              <a:pPr lvl="0"/>
              <a:t>4/25/18</a:t>
            </a:fld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D98ED5-E0F2-4281-9922-9D03D87D04D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9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2C9FA4-9BDF-461F-9180-C45EDB82A0AB}" type="datetime1">
              <a:rPr lang="en-US"/>
              <a:pPr lvl="0"/>
              <a:t>4/25/18</a:t>
            </a:fld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3372AC-74F9-4ACB-9787-177EEA16DC8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1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89C009-9921-49C2-8575-1EAE80E7B72E}" type="datetime1">
              <a:rPr lang="en-US"/>
              <a:pPr lvl="0"/>
              <a:t>4/25/18</a:t>
            </a:fld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8140096-D697-46DF-9815-97193F3B9CB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1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841551A-E337-420E-BA93-E5D157253974}" type="datetime1">
              <a:rPr lang="en-US"/>
              <a:pPr lvl="0"/>
              <a:t>4/25/18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DE5B8EF-1CE5-41A5-A675-1AC346C44B9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4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3F103B5-D601-4C7C-9553-BB248B09051D}" type="datetime1">
              <a:rPr lang="en-US"/>
              <a:pPr lvl="0"/>
              <a:t>4/25/18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F663F4-FF37-4C18-9FC3-D1E7E48B7F6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53B2B689-8898-441F-96BE-099CF1C63FC7}" type="datetime1">
              <a:rPr lang="en-US"/>
              <a:pPr lvl="0"/>
              <a:t>4/25/18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58411081-79A2-42FA-BA06-D254AF09997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unite.un.org/sites/unite.un.org/files/app-globalclews-v-1-0/landingpag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...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466" y="24063"/>
            <a:ext cx="10515600" cy="982133"/>
          </a:xfrm>
        </p:spPr>
        <p:txBody>
          <a:bodyPr/>
          <a:lstStyle/>
          <a:p>
            <a:pPr algn="ctr"/>
            <a:r>
              <a:rPr lang="en-US" dirty="0"/>
              <a:t>Using the global CLEWS online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3600"/>
            <a:ext cx="12056533" cy="58758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</a:t>
            </a:r>
            <a:r>
              <a:rPr lang="en-US" dirty="0" err="1"/>
              <a:t>analyse</a:t>
            </a:r>
            <a:r>
              <a:rPr lang="en-US" dirty="0"/>
              <a:t> interlinkages directly, compare “side-by-side” across scenarios (use dropdown menu). </a:t>
            </a:r>
          </a:p>
          <a:p>
            <a:r>
              <a:rPr lang="en-US" dirty="0"/>
              <a:t>Global estimates of CO</a:t>
            </a:r>
            <a:r>
              <a:rPr lang="en-US" baseline="-25000" dirty="0"/>
              <a:t>2</a:t>
            </a:r>
            <a:r>
              <a:rPr lang="en-US" dirty="0"/>
              <a:t> emissions, water use, and investment in energy and material production</a:t>
            </a:r>
          </a:p>
          <a:p>
            <a:pPr lvl="1"/>
            <a:r>
              <a:rPr lang="en-US" dirty="0"/>
              <a:t>Bar charts indicate the use, emissions or investment under each scenario in absolute differences relative to 2010 values. </a:t>
            </a:r>
          </a:p>
          <a:p>
            <a:pPr lvl="1"/>
            <a:r>
              <a:rPr lang="en-US" dirty="0"/>
              <a:t>Green bars indicate levels are below the 2010 base, yellow if equal and red if above.</a:t>
            </a:r>
          </a:p>
          <a:p>
            <a:r>
              <a:rPr lang="en-US" dirty="0"/>
              <a:t>Estimates of CO</a:t>
            </a:r>
            <a:r>
              <a:rPr lang="en-US" baseline="-25000" dirty="0"/>
              <a:t>2 </a:t>
            </a:r>
            <a:r>
              <a:rPr lang="en-US" dirty="0"/>
              <a:t>emissions and water use by energy source</a:t>
            </a:r>
          </a:p>
          <a:p>
            <a:pPr lvl="1"/>
            <a:r>
              <a:rPr lang="en-US" dirty="0"/>
              <a:t>Stacked line charts are used to shows the estimated levels of emissions and water use by energy fuels and technologies. </a:t>
            </a:r>
          </a:p>
          <a:p>
            <a:pPr lvl="1"/>
            <a:r>
              <a:rPr lang="en-US" dirty="0"/>
              <a:t>Users can look at a single energy source by clicking on the list on the side. </a:t>
            </a:r>
          </a:p>
          <a:p>
            <a:pPr lvl="1"/>
            <a:r>
              <a:rPr lang="en-US" dirty="0"/>
              <a:t>Hovering the mouse over the graphs shows estimated values.</a:t>
            </a:r>
          </a:p>
          <a:p>
            <a:r>
              <a:rPr lang="en-US" dirty="0"/>
              <a:t>Estimates of mix of energy supply</a:t>
            </a:r>
          </a:p>
          <a:p>
            <a:pPr lvl="1"/>
            <a:r>
              <a:rPr lang="en-US" dirty="0"/>
              <a:t>Stacked line charts show the energy mix for each scenario. </a:t>
            </a:r>
          </a:p>
          <a:p>
            <a:pPr lvl="1"/>
            <a:r>
              <a:rPr lang="en-US" dirty="0"/>
              <a:t>Users can look at a single energy by clicking on the graph.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60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3" y="0"/>
            <a:ext cx="10515600" cy="887938"/>
          </a:xfrm>
        </p:spPr>
        <p:txBody>
          <a:bodyPr/>
          <a:lstStyle/>
          <a:p>
            <a:pPr lvl="0"/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887938"/>
            <a:ext cx="10515600" cy="5289025"/>
          </a:xfrm>
        </p:spPr>
        <p:txBody>
          <a:bodyPr>
            <a:normAutofit fontScale="70000" lnSpcReduction="20000"/>
          </a:bodyPr>
          <a:lstStyle/>
          <a:p>
            <a:pPr lv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Explore the results for the baseline scenario.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Develop a brief narrative of the main developments.</a:t>
            </a:r>
          </a:p>
          <a:p>
            <a:pPr marL="457200" lvl="1" indent="0">
              <a:lnSpc>
                <a:spcPct val="70000"/>
              </a:lnSpc>
              <a:spcBef>
                <a:spcPts val="600"/>
              </a:spcBef>
              <a:buNone/>
            </a:pPr>
            <a:endParaRPr lang="en-US" sz="3000" dirty="0"/>
          </a:p>
          <a:p>
            <a:pPr lvl="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Explore the results of the 2 degree scenario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Develop a brief narrative explaining how the 2 degree target is met (i.e., what are the changes from the baseline?).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What are the trade-offs with other policy goals (i.e., what is the “price” we have to pay for the carbon reductions)? 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Are these trade-offs inevitable or can they be addressed through policy</a:t>
            </a:r>
            <a:r>
              <a:rPr lang="en-US" sz="3000" dirty="0"/>
              <a:t>?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sz="3000" dirty="0"/>
          </a:p>
          <a:p>
            <a:pPr lv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Think of a couple of weaknesses of this analysis or questions left unanswered.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What additional analytic work (e.g., scenarios) would you recommend to remedy this?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/>
          </p:cNvSpPr>
          <p:nvPr/>
        </p:nvSpPr>
        <p:spPr>
          <a:xfrm>
            <a:off x="1735182" y="47168"/>
            <a:ext cx="7817892" cy="1509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dirty="0"/>
              <a:t>An </a:t>
            </a:r>
            <a:r>
              <a:rPr lang="en-GB" sz="4800" b="1" dirty="0"/>
              <a:t>i</a:t>
            </a:r>
            <a:r>
              <a:rPr lang="en-GB" sz="4400" dirty="0"/>
              <a:t>ntegrated </a:t>
            </a:r>
            <a:r>
              <a:rPr lang="en-GB" sz="4800" b="1" dirty="0"/>
              <a:t>a</a:t>
            </a:r>
            <a:r>
              <a:rPr lang="en-GB" sz="4400" dirty="0"/>
              <a:t>ssessment </a:t>
            </a:r>
            <a:r>
              <a:rPr lang="en-GB" sz="4800" b="1" dirty="0"/>
              <a:t>m</a:t>
            </a:r>
            <a:r>
              <a:rPr lang="en-GB" sz="4400" dirty="0"/>
              <a:t>odel: the global </a:t>
            </a:r>
            <a:r>
              <a:rPr lang="en-GB" sz="4800" b="1" dirty="0"/>
              <a:t>CLEWS</a:t>
            </a:r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341944" y="1753304"/>
            <a:ext cx="10962115" cy="35731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algn="l">
              <a:lnSpc>
                <a:spcPct val="100000"/>
              </a:lnSpc>
            </a:pPr>
            <a:r>
              <a:rPr lang="en-US" b="1" dirty="0"/>
              <a:t>Basic idea: land, energy and water systems are highly integrated, and any assessment of these resources should ideally treat them as such.</a:t>
            </a:r>
            <a:endParaRPr lang="en-US" dirty="0"/>
          </a:p>
          <a:p>
            <a:pPr marL="50292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Allows for integrated assessment of the food-energy-water nexus. </a:t>
            </a:r>
          </a:p>
          <a:p>
            <a:pPr marL="50292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Enables evaluation of the general robustness of a particular strategy or policy with respect to risks of climate change.</a:t>
            </a:r>
          </a:p>
        </p:txBody>
      </p:sp>
      <p:graphicFrame>
        <p:nvGraphicFramePr>
          <p:cNvPr id="3" name="Diagram 2"/>
          <p:cNvGraphicFramePr>
            <a:graphicFrameLocks noChangeAspect="1"/>
          </p:cNvGraphicFramePr>
          <p:nvPr>
            <p:extLst/>
          </p:nvPr>
        </p:nvGraphicFramePr>
        <p:xfrm>
          <a:off x="3466214" y="3625232"/>
          <a:ext cx="5194558" cy="3232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982792" y="5130967"/>
            <a:ext cx="12461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/>
            <a:r>
              <a:rPr lang="en-GB" sz="2200" kern="0" dirty="0">
                <a:solidFill>
                  <a:schemeClr val="bg1"/>
                </a:solidFill>
              </a:rPr>
              <a:t>Climate</a:t>
            </a:r>
          </a:p>
        </p:txBody>
      </p:sp>
    </p:spTree>
    <p:extLst>
      <p:ext uri="{BB962C8B-B14F-4D97-AF65-F5344CB8AC3E}">
        <p14:creationId xmlns:p14="http://schemas.microsoft.com/office/powerpoint/2010/main" val="2269074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global CLEWS online demonstration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3" y="1825626"/>
            <a:ext cx="10515600" cy="47556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visualization tool presents the results of the global CLEWS model to demonstrate the interlinkages among climate, land use, water and energy.</a:t>
            </a:r>
          </a:p>
          <a:p>
            <a:r>
              <a:rPr lang="en-US" dirty="0"/>
              <a:t>It includes four scenarios:</a:t>
            </a:r>
          </a:p>
          <a:p>
            <a:pPr lvl="1"/>
            <a:r>
              <a:rPr lang="en-US" dirty="0"/>
              <a:t>Policies in countries correspond to pre-Paris Agreement nationally determined contributions and lead to an increase in temperature of between 4 degrees and 6 degrees Celsius.</a:t>
            </a:r>
          </a:p>
          <a:p>
            <a:pPr lvl="1"/>
            <a:r>
              <a:rPr lang="en-US" dirty="0"/>
              <a:t>Policies constrain the use of carbon fuels in energy, industry and agriculture  to avoid increases in temperature larger than 4 degrees Celsius.</a:t>
            </a:r>
          </a:p>
          <a:p>
            <a:pPr lvl="1"/>
            <a:r>
              <a:rPr lang="en-US" dirty="0"/>
              <a:t>Policies constrain the use of carbon fuels in energy, industry and agriculture to avoid increases in temperature larger than 2 degrees Celsius.</a:t>
            </a:r>
          </a:p>
          <a:p>
            <a:pPr lvl="1"/>
            <a:r>
              <a:rPr lang="en-US" dirty="0"/>
              <a:t>Policies do NOT directly constrain the use of carbon but introduce a carbon tax that progressively increases in significance.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22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3" y="268873"/>
            <a:ext cx="10515600" cy="723446"/>
          </a:xfrm>
        </p:spPr>
        <p:txBody>
          <a:bodyPr/>
          <a:lstStyle/>
          <a:p>
            <a:pPr algn="ctr"/>
            <a:r>
              <a:rPr lang="en-US" dirty="0"/>
              <a:t>Interlinkages in the global CLEWS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979" y="992319"/>
            <a:ext cx="11490157" cy="4145165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92500"/>
          </a:bodyPr>
          <a:lstStyle/>
          <a:p>
            <a:r>
              <a:rPr lang="en-US" dirty="0"/>
              <a:t>Primary energy sources are extracted, supplied or transformed into secondary energy carriers. </a:t>
            </a:r>
          </a:p>
          <a:p>
            <a:r>
              <a:rPr lang="en-US" dirty="0"/>
              <a:t>Final energy is used by households, industry and agriculture to satisfy energy services.</a:t>
            </a:r>
          </a:p>
          <a:p>
            <a:r>
              <a:rPr lang="en-US" dirty="0"/>
              <a:t>Land (agriculture) uses energy and water for irrigation and fertilizers to meet global food and biomass demand.</a:t>
            </a:r>
          </a:p>
          <a:p>
            <a:r>
              <a:rPr lang="en-US" dirty="0"/>
              <a:t>Industries use energy and materials to meet global demand for materials.</a:t>
            </a:r>
          </a:p>
          <a:p>
            <a:r>
              <a:rPr lang="en-US" dirty="0"/>
              <a:t>Carbon-based fuels for energy, land and materials sectors emit carbon dioxide.</a:t>
            </a:r>
            <a:endParaRPr lang="en-US" baseline="-25000" dirty="0"/>
          </a:p>
          <a:p>
            <a:r>
              <a:rPr lang="en-US" dirty="0"/>
              <a:t>The world demands food, energy and materials.</a:t>
            </a:r>
          </a:p>
        </p:txBody>
      </p:sp>
      <p:sp>
        <p:nvSpPr>
          <p:cNvPr id="4" name="Rectangle 3"/>
          <p:cNvSpPr/>
          <p:nvPr/>
        </p:nvSpPr>
        <p:spPr>
          <a:xfrm>
            <a:off x="3" y="5349895"/>
            <a:ext cx="12192000" cy="186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300" dirty="0"/>
              <a:t>Examples of primary energy sources: coal, gas, oil, wind, nuclear, hydro, geothermal, biomass, etc.</a:t>
            </a:r>
          </a:p>
          <a:p>
            <a:r>
              <a:rPr lang="en-US" sz="2300" dirty="0"/>
              <a:t>Examples of energy services: heat, motion, light, etc.</a:t>
            </a:r>
          </a:p>
          <a:p>
            <a:r>
              <a:rPr lang="en-US" sz="2300" dirty="0"/>
              <a:t>Examples of materials produced: cement, aluminum, fertilizers, steel, paper and pulp, petrochemicals, etc.</a:t>
            </a:r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388765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36113" y="3259014"/>
            <a:ext cx="1879549" cy="3223847"/>
          </a:xfrm>
        </p:spPr>
        <p:txBody>
          <a:bodyPr>
            <a:normAutofit/>
          </a:bodyPr>
          <a:lstStyle/>
          <a:p>
            <a:r>
              <a:rPr lang="en-US" sz="3600" b="1" dirty="0"/>
              <a:t>Trade-offs: 2 degrees scenario</a:t>
            </a:r>
            <a:br>
              <a:rPr lang="en-US" sz="3600" dirty="0"/>
            </a:br>
            <a:endParaRPr lang="en-GB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9022"/>
            <a:ext cx="12192001" cy="3061173"/>
          </a:xfrm>
        </p:spPr>
        <p:txBody>
          <a:bodyPr>
            <a:noAutofit/>
          </a:bodyPr>
          <a:lstStyle/>
          <a:p>
            <a:pPr marL="283464" indent="0">
              <a:buNone/>
            </a:pPr>
            <a:r>
              <a:rPr lang="en-US" sz="3200" b="1" dirty="0"/>
              <a:t>Illustrative cases of trade-offs the model can shed light upon:</a:t>
            </a:r>
          </a:p>
          <a:p>
            <a:pPr indent="-285750"/>
            <a:r>
              <a:rPr lang="en-US" dirty="0"/>
              <a:t>How is water consumption changed across scenarios?</a:t>
            </a:r>
          </a:p>
          <a:p>
            <a:pPr indent="-285750"/>
            <a:r>
              <a:rPr lang="en-US" dirty="0"/>
              <a:t>How do CO</a:t>
            </a:r>
            <a:r>
              <a:rPr lang="en-US" baseline="-25000" dirty="0"/>
              <a:t>2</a:t>
            </a:r>
            <a:r>
              <a:rPr lang="en-US" dirty="0"/>
              <a:t> emissions increase or decrease across scenarios?</a:t>
            </a:r>
          </a:p>
          <a:p>
            <a:pPr marL="283464" indent="-285750"/>
            <a:r>
              <a:rPr lang="en-US" dirty="0"/>
              <a:t>How does total investment in energy generation and material production vary across scenarios? </a:t>
            </a:r>
          </a:p>
          <a:p>
            <a:pPr marL="57150" indent="0">
              <a:buNone/>
            </a:pPr>
            <a:r>
              <a:rPr lang="en-US" dirty="0"/>
              <a:t>A desirable outcome in one area may have an undesirable effect in another.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475" y="61500"/>
            <a:ext cx="1219580" cy="107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2913944" y="3345533"/>
            <a:ext cx="739140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179" y="3573989"/>
            <a:ext cx="9009623" cy="3043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6846277" y="4419600"/>
            <a:ext cx="0" cy="457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274777" y="4050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772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3" y="-7472"/>
            <a:ext cx="10515600" cy="1325559"/>
          </a:xfrm>
        </p:spPr>
        <p:txBody>
          <a:bodyPr/>
          <a:lstStyle/>
          <a:p>
            <a:pPr algn="l"/>
            <a:r>
              <a:rPr lang="en-US" dirty="0"/>
              <a:t>Emissions and water use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3" y="1508128"/>
            <a:ext cx="10515600" cy="5349871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dirty="0"/>
              <a:t>How does the model estimate the impact of each scenario on CO</a:t>
            </a:r>
            <a:r>
              <a:rPr lang="en-US" baseline="-25000" dirty="0"/>
              <a:t>2 </a:t>
            </a:r>
            <a:r>
              <a:rPr lang="en-US" dirty="0"/>
              <a:t>emissions and water use?</a:t>
            </a:r>
          </a:p>
          <a:p>
            <a:pPr indent="-285750"/>
            <a:r>
              <a:rPr lang="en-US" dirty="0"/>
              <a:t>Water is used in the extraction and production of coal, oil and gas as well as in the transformation of energy sources such as hydro, nuclear and biomass.</a:t>
            </a:r>
          </a:p>
          <a:p>
            <a:pPr indent="-285750"/>
            <a:r>
              <a:rPr lang="en-US" dirty="0"/>
              <a:t>CO</a:t>
            </a:r>
            <a:r>
              <a:rPr lang="en-US" baseline="-25000" dirty="0"/>
              <a:t>2</a:t>
            </a:r>
            <a:r>
              <a:rPr lang="en-US" dirty="0"/>
              <a:t> emissions result from the use of carbon fuels to generate energy for households, agriculture and industries.</a:t>
            </a:r>
          </a:p>
          <a:p>
            <a:pPr indent="-285750"/>
            <a:r>
              <a:rPr lang="en-US" dirty="0"/>
              <a:t>Scenarios impose different constraints on the use of carbon fuels or incorporate a tax that creates incentives for replacing the use of carbon fuels with other forms of energy sources.</a:t>
            </a:r>
          </a:p>
          <a:p>
            <a:pPr indent="-285750"/>
            <a:r>
              <a:rPr lang="en-US" dirty="0"/>
              <a:t>Use of different mixes of fuels results in different estimates of CO</a:t>
            </a:r>
            <a:r>
              <a:rPr lang="en-US" baseline="-25000" dirty="0"/>
              <a:t>2 </a:t>
            </a:r>
            <a:r>
              <a:rPr lang="en-US" dirty="0"/>
              <a:t>emissions and water use.</a:t>
            </a:r>
          </a:p>
          <a:p>
            <a:pPr marL="57150" indent="0">
              <a:buNone/>
            </a:pPr>
            <a:endParaRPr lang="en-US" sz="18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0"/>
            <a:ext cx="129496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1981200" y="1128046"/>
            <a:ext cx="739140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948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81200" y="91742"/>
            <a:ext cx="8229600" cy="944562"/>
          </a:xfrm>
        </p:spPr>
        <p:txBody>
          <a:bodyPr/>
          <a:lstStyle/>
          <a:p>
            <a:pPr algn="l"/>
            <a:r>
              <a:rPr lang="en-US" dirty="0"/>
              <a:t>Energy supply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11" y="1237734"/>
            <a:ext cx="10938933" cy="1686088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b="1" dirty="0"/>
              <a:t>How are energy supply and renewable use affected in each scenario?</a:t>
            </a:r>
          </a:p>
          <a:p>
            <a:pPr marL="57150" indent="0">
              <a:buNone/>
            </a:pPr>
            <a:r>
              <a:rPr lang="en-US" sz="2400" dirty="0"/>
              <a:t>Scenarios impose limits on fossil fuel use and/or apply a carbon tax that result in a different mix of fuels and energy technologies necessary to meet the global demand for food and materials.</a:t>
            </a:r>
          </a:p>
          <a:p>
            <a:pPr marL="57150" indent="0">
              <a:buNone/>
            </a:pPr>
            <a:endParaRPr lang="en-US" sz="2400" b="1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133" y="52184"/>
            <a:ext cx="1089378" cy="961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1981200" y="924846"/>
            <a:ext cx="739140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044" y="2670734"/>
            <a:ext cx="5969000" cy="3961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4800" y="3439194"/>
            <a:ext cx="462844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For example: To achieve the 2 degrees scenario, renewable energy sources must increase </a:t>
            </a:r>
            <a:r>
              <a:rPr lang="en-US" sz="2800" b="1" dirty="0" err="1"/>
              <a:t>sixfold</a:t>
            </a:r>
            <a:r>
              <a:rPr lang="en-US" sz="2800" b="1" dirty="0"/>
              <a:t> by 2050, including significant investments in biomass and nuclear energy.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3842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pPr algn="l"/>
            <a:r>
              <a:rPr lang="en-US" dirty="0"/>
              <a:t>Highlights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7" y="1339333"/>
            <a:ext cx="11040533" cy="5332399"/>
          </a:xfrm>
        </p:spPr>
        <p:txBody>
          <a:bodyPr>
            <a:noAutofit/>
          </a:bodyPr>
          <a:lstStyle/>
          <a:p>
            <a:pPr indent="-285750"/>
            <a:r>
              <a:rPr lang="en-US" dirty="0"/>
              <a:t>The differences between the 4 degrees scenario and baseline scenario are small. Changes in total primary energy supply are visible post-2030, when the contribution of coal and gas is slightly lower and complemented by nuclear and biomass.</a:t>
            </a:r>
          </a:p>
          <a:p>
            <a:pPr indent="-285750"/>
            <a:r>
              <a:rPr lang="en-US" dirty="0"/>
              <a:t>To limit emissions below 2 degrees without any compromises on the demand side, the energy supply needs to be completely restructured. Nuclear power and biofuels are part of the least-cost solution to achieve this. Coal use diminishes, while gas and oil retain a significant share of the energy supply.</a:t>
            </a:r>
          </a:p>
          <a:p>
            <a:pPr indent="-285750"/>
            <a:r>
              <a:rPr lang="en-US" dirty="0"/>
              <a:t>Emissions in the carbon tax and 4 degrees scenarios are almost identical, which means that even with a conservative tax the investment portfolios can easily be directed towards cleaner technologies.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0"/>
            <a:ext cx="129496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1981200" y="1128046"/>
            <a:ext cx="739140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321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Modelling tools for sustainable development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Form groups of three or four  with a computer. 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Go to:</a:t>
            </a:r>
          </a:p>
          <a:p>
            <a:pPr marL="0" lvl="0" indent="0">
              <a:buNone/>
            </a:pPr>
            <a:r>
              <a:rPr lang="en-US" dirty="0">
                <a:hlinkClick r:id="rId2"/>
              </a:rPr>
              <a:t>https://unite.un.org/sites/unite.un.org/files/app-globalclews-v-1-0/landingpage.html</a:t>
            </a:r>
            <a:r>
              <a:rPr lang="en-US" dirty="0"/>
              <a:t>.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lvl="0"/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1063</Words>
  <Application>Microsoft Macintosh PowerPoint</Application>
  <PresentationFormat>Widescreen</PresentationFormat>
  <Paragraphs>81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The global CLEWS online demonstration tool</vt:lpstr>
      <vt:lpstr>Interlinkages in the global CLEWS model</vt:lpstr>
      <vt:lpstr>Trade-offs: 2 degrees scenario </vt:lpstr>
      <vt:lpstr>Emissions and water use</vt:lpstr>
      <vt:lpstr>Energy supply</vt:lpstr>
      <vt:lpstr>Highlights</vt:lpstr>
      <vt:lpstr>Modelling tools for sustainable development</vt:lpstr>
      <vt:lpstr>Using the global CLEWS online tool</vt:lpstr>
      <vt:lpstr>Exercises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talfstad</dc:creator>
  <cp:lastModifiedBy>Tasneem Mirza</cp:lastModifiedBy>
  <cp:revision>23</cp:revision>
  <dcterms:created xsi:type="dcterms:W3CDTF">2016-08-21T17:47:11Z</dcterms:created>
  <dcterms:modified xsi:type="dcterms:W3CDTF">2018-04-25T18:00:25Z</dcterms:modified>
</cp:coreProperties>
</file>