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2.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3.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5" r:id="rId1"/>
    <p:sldMasterId id="2147483830" r:id="rId2"/>
  </p:sldMasterIdLst>
  <p:notesMasterIdLst>
    <p:notesMasterId r:id="rId18"/>
  </p:notesMasterIdLst>
  <p:handoutMasterIdLst>
    <p:handoutMasterId r:id="rId19"/>
  </p:handoutMasterIdLst>
  <p:sldIdLst>
    <p:sldId id="578" r:id="rId3"/>
    <p:sldId id="433" r:id="rId4"/>
    <p:sldId id="576" r:id="rId5"/>
    <p:sldId id="437" r:id="rId6"/>
    <p:sldId id="547" r:id="rId7"/>
    <p:sldId id="442" r:id="rId8"/>
    <p:sldId id="543" r:id="rId9"/>
    <p:sldId id="443" r:id="rId10"/>
    <p:sldId id="577" r:id="rId11"/>
    <p:sldId id="444" r:id="rId12"/>
    <p:sldId id="450" r:id="rId13"/>
    <p:sldId id="451" r:id="rId14"/>
    <p:sldId id="452" r:id="rId15"/>
    <p:sldId id="445" r:id="rId16"/>
    <p:sldId id="453" r:id="rId17"/>
  </p:sldIdLst>
  <p:sldSz cx="12192000" cy="6858000"/>
  <p:notesSz cx="7104063" cy="10234613"/>
  <p:defaultTextStyle>
    <a:defPPr>
      <a:defRPr lang="en-US"/>
    </a:defPPr>
    <a:lvl1pPr marL="0" algn="l" defTabSz="913956" rtl="0" eaLnBrk="1" latinLnBrk="0" hangingPunct="1">
      <a:defRPr sz="1800" kern="1200">
        <a:solidFill>
          <a:schemeClr val="tx1"/>
        </a:solidFill>
        <a:latin typeface="+mn-lt"/>
        <a:ea typeface="+mn-ea"/>
        <a:cs typeface="+mn-cs"/>
      </a:defRPr>
    </a:lvl1pPr>
    <a:lvl2pPr marL="456977" algn="l" defTabSz="913956" rtl="0" eaLnBrk="1" latinLnBrk="0" hangingPunct="1">
      <a:defRPr sz="1800" kern="1200">
        <a:solidFill>
          <a:schemeClr val="tx1"/>
        </a:solidFill>
        <a:latin typeface="+mn-lt"/>
        <a:ea typeface="+mn-ea"/>
        <a:cs typeface="+mn-cs"/>
      </a:defRPr>
    </a:lvl2pPr>
    <a:lvl3pPr marL="913956" algn="l" defTabSz="913956" rtl="0" eaLnBrk="1" latinLnBrk="0" hangingPunct="1">
      <a:defRPr sz="1800" kern="1200">
        <a:solidFill>
          <a:schemeClr val="tx1"/>
        </a:solidFill>
        <a:latin typeface="+mn-lt"/>
        <a:ea typeface="+mn-ea"/>
        <a:cs typeface="+mn-cs"/>
      </a:defRPr>
    </a:lvl3pPr>
    <a:lvl4pPr marL="1370932" algn="l" defTabSz="913956" rtl="0" eaLnBrk="1" latinLnBrk="0" hangingPunct="1">
      <a:defRPr sz="1800" kern="1200">
        <a:solidFill>
          <a:schemeClr val="tx1"/>
        </a:solidFill>
        <a:latin typeface="+mn-lt"/>
        <a:ea typeface="+mn-ea"/>
        <a:cs typeface="+mn-cs"/>
      </a:defRPr>
    </a:lvl4pPr>
    <a:lvl5pPr marL="1827911" algn="l" defTabSz="913956" rtl="0" eaLnBrk="1" latinLnBrk="0" hangingPunct="1">
      <a:defRPr sz="1800" kern="1200">
        <a:solidFill>
          <a:schemeClr val="tx1"/>
        </a:solidFill>
        <a:latin typeface="+mn-lt"/>
        <a:ea typeface="+mn-ea"/>
        <a:cs typeface="+mn-cs"/>
      </a:defRPr>
    </a:lvl5pPr>
    <a:lvl6pPr marL="2284888" algn="l" defTabSz="913956" rtl="0" eaLnBrk="1" latinLnBrk="0" hangingPunct="1">
      <a:defRPr sz="1800" kern="1200">
        <a:solidFill>
          <a:schemeClr val="tx1"/>
        </a:solidFill>
        <a:latin typeface="+mn-lt"/>
        <a:ea typeface="+mn-ea"/>
        <a:cs typeface="+mn-cs"/>
      </a:defRPr>
    </a:lvl6pPr>
    <a:lvl7pPr marL="2741865" algn="l" defTabSz="913956" rtl="0" eaLnBrk="1" latinLnBrk="0" hangingPunct="1">
      <a:defRPr sz="1800" kern="1200">
        <a:solidFill>
          <a:schemeClr val="tx1"/>
        </a:solidFill>
        <a:latin typeface="+mn-lt"/>
        <a:ea typeface="+mn-ea"/>
        <a:cs typeface="+mn-cs"/>
      </a:defRPr>
    </a:lvl7pPr>
    <a:lvl8pPr marL="3198843" algn="l" defTabSz="913956" rtl="0" eaLnBrk="1" latinLnBrk="0" hangingPunct="1">
      <a:defRPr sz="1800" kern="1200">
        <a:solidFill>
          <a:schemeClr val="tx1"/>
        </a:solidFill>
        <a:latin typeface="+mn-lt"/>
        <a:ea typeface="+mn-ea"/>
        <a:cs typeface="+mn-cs"/>
      </a:defRPr>
    </a:lvl8pPr>
    <a:lvl9pPr marL="3655820" algn="l" defTabSz="91395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lger" initials="H" lastIdx="1" clrIdx="0">
    <p:extLst/>
  </p:cmAuthor>
  <p:cmAuthor id="2" name="Gretchen Luchsinger" initials="GL" lastIdx="1" clrIdx="1">
    <p:extLst>
      <p:ext uri="{19B8F6BF-5375-455C-9EA6-DF929625EA0E}">
        <p15:presenceInfo xmlns:p15="http://schemas.microsoft.com/office/powerpoint/2012/main" userId="" providerId=""/>
      </p:ext>
    </p:extLst>
  </p:cmAuthor>
  <p:cmAuthor id="3" name="Gretchen Luchsinger" initials="GL [2]" lastIdx="1" clrIdx="2">
    <p:extLst>
      <p:ext uri="{19B8F6BF-5375-455C-9EA6-DF929625EA0E}">
        <p15:presenceInfo xmlns:p15="http://schemas.microsoft.com/office/powerpoint/2012/main" userId="" providerId=""/>
      </p:ext>
    </p:extLst>
  </p:cmAuthor>
  <p:cmAuthor id="4" name="Gretchen Luchsinger" initials="GL [3]" lastIdx="1" clrIdx="3">
    <p:extLst>
      <p:ext uri="{19B8F6BF-5375-455C-9EA6-DF929625EA0E}">
        <p15:presenceInfo xmlns:p15="http://schemas.microsoft.com/office/powerpoint/2012/main" userId="" providerId=""/>
      </p:ext>
    </p:extLst>
  </p:cmAuthor>
  <p:cmAuthor id="5" name="Gretchen Luchsinger" initials="GL [4]" lastIdx="1" clrIdx="4">
    <p:extLst>
      <p:ext uri="{19B8F6BF-5375-455C-9EA6-DF929625EA0E}">
        <p15:presenceInfo xmlns:p15="http://schemas.microsoft.com/office/powerpoint/2012/main" userId="" providerI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E75"/>
    <a:srgbClr val="BF27CC"/>
    <a:srgbClr val="51C9CF"/>
    <a:srgbClr val="34B7BE"/>
    <a:srgbClr val="F43A8A"/>
    <a:srgbClr val="F664A3"/>
    <a:srgbClr val="F775AD"/>
    <a:srgbClr val="EA58A4"/>
    <a:srgbClr val="EE8B1E"/>
    <a:srgbClr val="E92B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26" autoAdjust="0"/>
    <p:restoredTop sz="72509" autoAdjust="0"/>
  </p:normalViewPr>
  <p:slideViewPr>
    <p:cSldViewPr snapToGrid="0">
      <p:cViewPr>
        <p:scale>
          <a:sx n="113" d="100"/>
          <a:sy n="113" d="100"/>
        </p:scale>
        <p:origin x="-488" y="-296"/>
      </p:cViewPr>
      <p:guideLst>
        <p:guide orient="horz" pos="2160"/>
        <p:guide pos="3840"/>
      </p:guideLst>
    </p:cSldViewPr>
  </p:slid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111" d="100"/>
          <a:sy n="111" d="100"/>
        </p:scale>
        <p:origin x="-2292" y="-96"/>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commentAuthors" Target="commentAuthor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C:\Users\adm.esa\Desktop\HydroPowerSumari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300" b="1" dirty="0">
                <a:solidFill>
                  <a:schemeClr val="tx1"/>
                </a:solidFill>
              </a:rPr>
              <a:t>Total </a:t>
            </a:r>
            <a:r>
              <a:rPr lang="en-US" sz="1300" b="1" dirty="0" smtClean="0">
                <a:solidFill>
                  <a:schemeClr val="tx1"/>
                </a:solidFill>
              </a:rPr>
              <a:t>hydropower </a:t>
            </a:r>
            <a:r>
              <a:rPr lang="en-US" sz="1300" b="1" dirty="0">
                <a:solidFill>
                  <a:schemeClr val="tx1"/>
                </a:solidFill>
              </a:rPr>
              <a:t>p</a:t>
            </a:r>
            <a:r>
              <a:rPr lang="en-US" sz="1300" b="1" dirty="0" smtClean="0">
                <a:solidFill>
                  <a:schemeClr val="tx1"/>
                </a:solidFill>
              </a:rPr>
              <a:t>otential </a:t>
            </a:r>
            <a:r>
              <a:rPr lang="en-US" sz="1300" b="1" dirty="0">
                <a:solidFill>
                  <a:schemeClr val="tx1"/>
                </a:solidFill>
              </a:rPr>
              <a:t>for capacities &lt;</a:t>
            </a:r>
            <a:r>
              <a:rPr lang="en-US" sz="1300" b="1" baseline="0" dirty="0">
                <a:solidFill>
                  <a:schemeClr val="tx1"/>
                </a:solidFill>
              </a:rPr>
              <a:t> 10 </a:t>
            </a:r>
            <a:r>
              <a:rPr lang="en-US" sz="1300" b="1" dirty="0">
                <a:solidFill>
                  <a:schemeClr val="tx1"/>
                </a:solidFill>
              </a:rPr>
              <a:t>MW</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[HydroPowerSumaries.xlsx]MiniHydroAfrica!$F$2</c:f>
              <c:strCache>
                <c:ptCount val="1"/>
                <c:pt idx="0">
                  <c:v>MW</c:v>
                </c:pt>
              </c:strCache>
            </c:strRef>
          </c:tx>
          <c:spPr>
            <a:solidFill>
              <a:schemeClr val="accent1"/>
            </a:solidFill>
            <a:ln>
              <a:noFill/>
            </a:ln>
            <a:effectLst/>
          </c:spPr>
          <c:invertIfNegative val="0"/>
          <c:cat>
            <c:strRef>
              <c:f>[HydroPowerSumaries.xlsx]MiniHydroAfrica!$E$3:$E$6</c:f>
              <c:strCache>
                <c:ptCount val="4"/>
                <c:pt idx="0">
                  <c:v>Eastern Africa Power Pool</c:v>
                </c:pt>
                <c:pt idx="1">
                  <c:v>Western Africa Power Pool</c:v>
                </c:pt>
                <c:pt idx="2">
                  <c:v>Southern Africa Power Pool</c:v>
                </c:pt>
                <c:pt idx="3">
                  <c:v>Central Africa Power Pool</c:v>
                </c:pt>
              </c:strCache>
            </c:strRef>
          </c:cat>
          <c:val>
            <c:numRef>
              <c:f>[HydroPowerSumaries.xlsx]MiniHydroAfrica!$F$3:$F$6</c:f>
              <c:numCache>
                <c:formatCode>#,##0</c:formatCode>
                <c:ptCount val="4"/>
                <c:pt idx="0">
                  <c:v>5698.985268</c:v>
                </c:pt>
                <c:pt idx="1">
                  <c:v>3884.141</c:v>
                </c:pt>
                <c:pt idx="2">
                  <c:v>9916.794170000002</c:v>
                </c:pt>
                <c:pt idx="3">
                  <c:v>5720.67907</c:v>
                </c:pt>
              </c:numCache>
            </c:numRef>
          </c:val>
          <c:extLst xmlns:c16r2="http://schemas.microsoft.com/office/drawing/2015/06/chart">
            <c:ext xmlns:c16="http://schemas.microsoft.com/office/drawing/2014/chart" uri="{C3380CC4-5D6E-409C-BE32-E72D297353CC}">
              <c16:uniqueId val="{00000000-4BF9-4237-887A-51A7E29D3FBD}"/>
            </c:ext>
          </c:extLst>
        </c:ser>
        <c:dLbls>
          <c:showLegendKey val="0"/>
          <c:showVal val="0"/>
          <c:showCatName val="0"/>
          <c:showSerName val="0"/>
          <c:showPercent val="0"/>
          <c:showBubbleSize val="0"/>
        </c:dLbls>
        <c:gapWidth val="219"/>
        <c:overlap val="-27"/>
        <c:axId val="49682368"/>
        <c:axId val="48024400"/>
      </c:barChart>
      <c:catAx>
        <c:axId val="49682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48024400"/>
        <c:crosses val="autoZero"/>
        <c:auto val="1"/>
        <c:lblAlgn val="ctr"/>
        <c:lblOffset val="100"/>
        <c:noMultiLvlLbl val="0"/>
      </c:catAx>
      <c:valAx>
        <c:axId val="4802440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496823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3" dt="2018-02-12T16:11:47.407" idx="1">
    <p:pos x="6047" y="3786"/>
    <p:text>Are these centers in a particular country? </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18-02-12T16:14:35.495" idx="1">
    <p:pos x="1063" y="2676"/>
    <p:text>universal access?</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5" dt="2018-02-12T16:21:01.389" idx="1">
    <p:pos x="5023" y="3644"/>
    <p:text>Name in source differs from one in notes... and in notes, the phrase "in the equator"??? from the equator?</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78427" cy="513508"/>
          </a:xfrm>
          <a:prstGeom prst="rect">
            <a:avLst/>
          </a:prstGeom>
        </p:spPr>
        <p:txBody>
          <a:bodyPr vert="horz" lIns="99075" tIns="49538" rIns="99075" bIns="49538" rtlCol="0"/>
          <a:lstStyle>
            <a:lvl1pPr algn="l">
              <a:defRPr sz="1300"/>
            </a:lvl1pPr>
          </a:lstStyle>
          <a:p>
            <a:endParaRPr lang="en-GB" dirty="0"/>
          </a:p>
        </p:txBody>
      </p:sp>
      <p:sp>
        <p:nvSpPr>
          <p:cNvPr id="3" name="Date Placeholder 2"/>
          <p:cNvSpPr>
            <a:spLocks noGrp="1"/>
          </p:cNvSpPr>
          <p:nvPr>
            <p:ph type="dt" sz="quarter" idx="1"/>
          </p:nvPr>
        </p:nvSpPr>
        <p:spPr>
          <a:xfrm>
            <a:off x="4023992" y="1"/>
            <a:ext cx="3078427" cy="513508"/>
          </a:xfrm>
          <a:prstGeom prst="rect">
            <a:avLst/>
          </a:prstGeom>
        </p:spPr>
        <p:txBody>
          <a:bodyPr vert="horz" lIns="99075" tIns="49538" rIns="99075" bIns="49538" rtlCol="0"/>
          <a:lstStyle>
            <a:lvl1pPr algn="r">
              <a:defRPr sz="1300"/>
            </a:lvl1pPr>
          </a:lstStyle>
          <a:p>
            <a:fld id="{E1F988A6-6C68-4CE7-9A4B-829593E585E4}" type="datetimeFigureOut">
              <a:rPr lang="en-GB" smtClean="0"/>
              <a:t>12/02/2018</a:t>
            </a:fld>
            <a:endParaRPr lang="en-GB" dirty="0"/>
          </a:p>
        </p:txBody>
      </p:sp>
      <p:sp>
        <p:nvSpPr>
          <p:cNvPr id="4" name="Footer Placeholder 3"/>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endParaRPr lang="en-GB" dirty="0"/>
          </a:p>
        </p:txBody>
      </p:sp>
      <p:sp>
        <p:nvSpPr>
          <p:cNvPr id="5" name="Slide Number Placeholder 4"/>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424273E6-5D5A-48A8-A01E-682DEC55A2D8}" type="slidenum">
              <a:rPr lang="en-GB" smtClean="0"/>
              <a:t>‹#›</a:t>
            </a:fld>
            <a:endParaRPr lang="en-GB" dirty="0"/>
          </a:p>
        </p:txBody>
      </p:sp>
    </p:spTree>
    <p:extLst>
      <p:ext uri="{BB962C8B-B14F-4D97-AF65-F5344CB8AC3E}">
        <p14:creationId xmlns:p14="http://schemas.microsoft.com/office/powerpoint/2010/main" val="447448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78427" cy="513508"/>
          </a:xfrm>
          <a:prstGeom prst="rect">
            <a:avLst/>
          </a:prstGeom>
        </p:spPr>
        <p:txBody>
          <a:bodyPr vert="horz" lIns="99075" tIns="49538" rIns="99075" bIns="49538" rtlCol="0"/>
          <a:lstStyle>
            <a:lvl1pPr algn="l">
              <a:defRPr sz="1300"/>
            </a:lvl1pPr>
          </a:lstStyle>
          <a:p>
            <a:endParaRPr lang="en-GB" dirty="0"/>
          </a:p>
        </p:txBody>
      </p:sp>
      <p:sp>
        <p:nvSpPr>
          <p:cNvPr id="3" name="Date Placeholder 2"/>
          <p:cNvSpPr>
            <a:spLocks noGrp="1"/>
          </p:cNvSpPr>
          <p:nvPr>
            <p:ph type="dt" idx="1"/>
          </p:nvPr>
        </p:nvSpPr>
        <p:spPr>
          <a:xfrm>
            <a:off x="4023992" y="1"/>
            <a:ext cx="3078427" cy="513508"/>
          </a:xfrm>
          <a:prstGeom prst="rect">
            <a:avLst/>
          </a:prstGeom>
        </p:spPr>
        <p:txBody>
          <a:bodyPr vert="horz" lIns="99075" tIns="49538" rIns="99075" bIns="49538" rtlCol="0"/>
          <a:lstStyle>
            <a:lvl1pPr algn="r">
              <a:defRPr sz="1300"/>
            </a:lvl1pPr>
          </a:lstStyle>
          <a:p>
            <a:fld id="{30DCE150-BEAF-4C29-B380-D4971166C81A}" type="datetimeFigureOut">
              <a:rPr lang="en-GB" smtClean="0"/>
              <a:t>12/02/2018</a:t>
            </a:fld>
            <a:endParaRPr lang="en-GB" dirty="0"/>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GB" dirty="0"/>
          </a:p>
        </p:txBody>
      </p:sp>
      <p:sp>
        <p:nvSpPr>
          <p:cNvPr id="5" name="Notes Placeholder 4"/>
          <p:cNvSpPr>
            <a:spLocks noGrp="1"/>
          </p:cNvSpPr>
          <p:nvPr>
            <p:ph type="body" sz="quarter" idx="3"/>
          </p:nvPr>
        </p:nvSpPr>
        <p:spPr>
          <a:xfrm>
            <a:off x="710407" y="4925407"/>
            <a:ext cx="5683250" cy="4029880"/>
          </a:xfrm>
          <a:prstGeom prst="rect">
            <a:avLst/>
          </a:prstGeom>
        </p:spPr>
        <p:txBody>
          <a:bodyPr vert="horz" lIns="99075" tIns="49538" rIns="99075" bIns="495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GB" dirty="0"/>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F4ADF510-92B0-49DE-9C99-E21626351E91}" type="slidenum">
              <a:rPr lang="en-GB" smtClean="0"/>
              <a:t>‹#›</a:t>
            </a:fld>
            <a:endParaRPr lang="en-GB" dirty="0"/>
          </a:p>
        </p:txBody>
      </p:sp>
    </p:spTree>
    <p:extLst>
      <p:ext uri="{BB962C8B-B14F-4D97-AF65-F5344CB8AC3E}">
        <p14:creationId xmlns:p14="http://schemas.microsoft.com/office/powerpoint/2010/main" val="1616494730"/>
      </p:ext>
    </p:extLst>
  </p:cSld>
  <p:clrMap bg1="lt1" tx1="dk1" bg2="lt2" tx2="dk2" accent1="accent1" accent2="accent2" accent3="accent3" accent4="accent4" accent5="accent5" accent6="accent6" hlink="hlink" folHlink="folHlink"/>
  <p:notesStyle>
    <a:lvl1pPr marL="0" algn="l" defTabSz="913956" rtl="0" eaLnBrk="1" latinLnBrk="0" hangingPunct="1">
      <a:defRPr sz="1200" kern="1200">
        <a:solidFill>
          <a:schemeClr val="tx1"/>
        </a:solidFill>
        <a:latin typeface="+mn-lt"/>
        <a:ea typeface="+mn-ea"/>
        <a:cs typeface="+mn-cs"/>
      </a:defRPr>
    </a:lvl1pPr>
    <a:lvl2pPr marL="456977" algn="l" defTabSz="913956" rtl="0" eaLnBrk="1" latinLnBrk="0" hangingPunct="1">
      <a:defRPr sz="1200" kern="1200">
        <a:solidFill>
          <a:schemeClr val="tx1"/>
        </a:solidFill>
        <a:latin typeface="+mn-lt"/>
        <a:ea typeface="+mn-ea"/>
        <a:cs typeface="+mn-cs"/>
      </a:defRPr>
    </a:lvl2pPr>
    <a:lvl3pPr marL="913956" algn="l" defTabSz="913956" rtl="0" eaLnBrk="1" latinLnBrk="0" hangingPunct="1">
      <a:defRPr sz="1200" kern="1200">
        <a:solidFill>
          <a:schemeClr val="tx1"/>
        </a:solidFill>
        <a:latin typeface="+mn-lt"/>
        <a:ea typeface="+mn-ea"/>
        <a:cs typeface="+mn-cs"/>
      </a:defRPr>
    </a:lvl3pPr>
    <a:lvl4pPr marL="1370932" algn="l" defTabSz="913956" rtl="0" eaLnBrk="1" latinLnBrk="0" hangingPunct="1">
      <a:defRPr sz="1200" kern="1200">
        <a:solidFill>
          <a:schemeClr val="tx1"/>
        </a:solidFill>
        <a:latin typeface="+mn-lt"/>
        <a:ea typeface="+mn-ea"/>
        <a:cs typeface="+mn-cs"/>
      </a:defRPr>
    </a:lvl4pPr>
    <a:lvl5pPr marL="1827911" algn="l" defTabSz="913956" rtl="0" eaLnBrk="1" latinLnBrk="0" hangingPunct="1">
      <a:defRPr sz="1200" kern="1200">
        <a:solidFill>
          <a:schemeClr val="tx1"/>
        </a:solidFill>
        <a:latin typeface="+mn-lt"/>
        <a:ea typeface="+mn-ea"/>
        <a:cs typeface="+mn-cs"/>
      </a:defRPr>
    </a:lvl5pPr>
    <a:lvl6pPr marL="2284888" algn="l" defTabSz="913956" rtl="0" eaLnBrk="1" latinLnBrk="0" hangingPunct="1">
      <a:defRPr sz="1200" kern="1200">
        <a:solidFill>
          <a:schemeClr val="tx1"/>
        </a:solidFill>
        <a:latin typeface="+mn-lt"/>
        <a:ea typeface="+mn-ea"/>
        <a:cs typeface="+mn-cs"/>
      </a:defRPr>
    </a:lvl6pPr>
    <a:lvl7pPr marL="2741865" algn="l" defTabSz="913956" rtl="0" eaLnBrk="1" latinLnBrk="0" hangingPunct="1">
      <a:defRPr sz="1200" kern="1200">
        <a:solidFill>
          <a:schemeClr val="tx1"/>
        </a:solidFill>
        <a:latin typeface="+mn-lt"/>
        <a:ea typeface="+mn-ea"/>
        <a:cs typeface="+mn-cs"/>
      </a:defRPr>
    </a:lvl7pPr>
    <a:lvl8pPr marL="3198843" algn="l" defTabSz="913956" rtl="0" eaLnBrk="1" latinLnBrk="0" hangingPunct="1">
      <a:defRPr sz="1200" kern="1200">
        <a:solidFill>
          <a:schemeClr val="tx1"/>
        </a:solidFill>
        <a:latin typeface="+mn-lt"/>
        <a:ea typeface="+mn-ea"/>
        <a:cs typeface="+mn-cs"/>
      </a:defRPr>
    </a:lvl8pPr>
    <a:lvl9pPr marL="3655820" algn="l" defTabSz="91395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www.un.org/sustainabledevelopment/energy/"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We will start with a brief </a:t>
            </a:r>
            <a:r>
              <a:rPr lang="en-US" sz="1300" dirty="0" smtClean="0"/>
              <a:t>introduction </a:t>
            </a:r>
            <a:r>
              <a:rPr lang="en-US" sz="1300" dirty="0"/>
              <a:t>to the universal access to energy challenge and how we can deal with it using GIS </a:t>
            </a:r>
            <a:r>
              <a:rPr lang="en-US" sz="1300" dirty="0" smtClean="0"/>
              <a:t>energy </a:t>
            </a:r>
            <a:r>
              <a:rPr lang="en-US" sz="1300" dirty="0"/>
              <a:t>planning tools. Then we will show how we are using GIS to assess the availability of energy resources and how to carry out electrification planning. Later on, we will introduce </a:t>
            </a:r>
            <a:r>
              <a:rPr lang="en-US" sz="1300" dirty="0" smtClean="0"/>
              <a:t>ONSSET, the</a:t>
            </a:r>
            <a:r>
              <a:rPr lang="en-US" sz="1300" baseline="0" dirty="0" smtClean="0"/>
              <a:t> </a:t>
            </a:r>
            <a:r>
              <a:rPr lang="en-US" sz="1300" dirty="0" smtClean="0"/>
              <a:t>Open-Source </a:t>
            </a:r>
            <a:r>
              <a:rPr lang="en-US" sz="1300" dirty="0"/>
              <a:t>Spatial Electrification </a:t>
            </a:r>
            <a:r>
              <a:rPr lang="en-US" sz="1300" dirty="0" smtClean="0"/>
              <a:t>Tool. </a:t>
            </a:r>
            <a:endParaRPr lang="en-US" sz="1300" dirty="0"/>
          </a:p>
          <a:p>
            <a:endParaRPr lang="en-US" sz="1300" dirty="0"/>
          </a:p>
          <a:p>
            <a:r>
              <a:rPr lang="en-US" sz="1300" dirty="0"/>
              <a:t>Right after, the </a:t>
            </a:r>
            <a:r>
              <a:rPr lang="en-US" sz="1300" dirty="0" smtClean="0"/>
              <a:t>online </a:t>
            </a:r>
            <a:r>
              <a:rPr lang="en-US" sz="1300" dirty="0"/>
              <a:t>e</a:t>
            </a:r>
            <a:r>
              <a:rPr lang="en-US" sz="1300" dirty="0" smtClean="0"/>
              <a:t>lectrification </a:t>
            </a:r>
            <a:r>
              <a:rPr lang="en-US" sz="1300" dirty="0"/>
              <a:t>i</a:t>
            </a:r>
            <a:r>
              <a:rPr lang="en-US" sz="1300" dirty="0" smtClean="0"/>
              <a:t>nterface based </a:t>
            </a:r>
            <a:r>
              <a:rPr lang="en-US" sz="1300" dirty="0"/>
              <a:t>on ONSSET will be </a:t>
            </a:r>
            <a:r>
              <a:rPr lang="en-US" sz="1300" dirty="0" smtClean="0"/>
              <a:t>presented. The </a:t>
            </a:r>
            <a:r>
              <a:rPr lang="en-US" sz="1300" dirty="0"/>
              <a:t>session will close with a</a:t>
            </a:r>
            <a:r>
              <a:rPr lang="en-US" sz="1300" baseline="0" dirty="0"/>
              <a:t> </a:t>
            </a:r>
            <a:r>
              <a:rPr lang="en-US" sz="1300" baseline="0" dirty="0" smtClean="0"/>
              <a:t>hands-on </a:t>
            </a:r>
            <a:r>
              <a:rPr lang="en-US" sz="1300" baseline="0" dirty="0"/>
              <a:t>exercise</a:t>
            </a:r>
            <a:r>
              <a:rPr lang="en-US" sz="1300" dirty="0"/>
              <a:t>. </a:t>
            </a:r>
          </a:p>
          <a:p>
            <a:endParaRPr lang="en-US" sz="1300" dirty="0"/>
          </a:p>
        </p:txBody>
      </p:sp>
      <p:sp>
        <p:nvSpPr>
          <p:cNvPr id="4" name="Slide Number Placeholder 3"/>
          <p:cNvSpPr>
            <a:spLocks noGrp="1"/>
          </p:cNvSpPr>
          <p:nvPr>
            <p:ph type="sldNum" sz="quarter" idx="10"/>
          </p:nvPr>
        </p:nvSpPr>
        <p:spPr/>
        <p:txBody>
          <a:bodyPr/>
          <a:lstStyle/>
          <a:p>
            <a:fld id="{F4ADF510-92B0-49DE-9C99-E21626351E91}" type="slidenum">
              <a:rPr lang="en-GB" smtClean="0"/>
              <a:t>2</a:t>
            </a:fld>
            <a:endParaRPr lang="en-GB" dirty="0"/>
          </a:p>
        </p:txBody>
      </p:sp>
    </p:spTree>
    <p:extLst>
      <p:ext uri="{BB962C8B-B14F-4D97-AF65-F5344CB8AC3E}">
        <p14:creationId xmlns:p14="http://schemas.microsoft.com/office/powerpoint/2010/main" val="991860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271">
              <a:defRPr/>
            </a:pPr>
            <a:r>
              <a:rPr lang="en-US" sz="1300" dirty="0"/>
              <a:t>We start with solar </a:t>
            </a:r>
            <a:r>
              <a:rPr lang="en-US" sz="1300" dirty="0" smtClean="0"/>
              <a:t>availability.</a:t>
            </a:r>
            <a:r>
              <a:rPr lang="en-US" sz="1300" baseline="0" dirty="0" smtClean="0"/>
              <a:t> </a:t>
            </a:r>
            <a:r>
              <a:rPr lang="en-US" sz="1300" dirty="0" smtClean="0"/>
              <a:t>The </a:t>
            </a:r>
            <a:r>
              <a:rPr lang="en-US" sz="1300" dirty="0"/>
              <a:t>layer was developed based on </a:t>
            </a:r>
            <a:r>
              <a:rPr lang="en-US" sz="1300" dirty="0" smtClean="0"/>
              <a:t>global </a:t>
            </a:r>
            <a:r>
              <a:rPr lang="en-US" sz="1300" dirty="0"/>
              <a:t>h</a:t>
            </a:r>
            <a:r>
              <a:rPr lang="en-US" sz="1300" dirty="0" smtClean="0"/>
              <a:t>orizontal </a:t>
            </a:r>
            <a:r>
              <a:rPr lang="en-US" sz="1300" dirty="0"/>
              <a:t>i</a:t>
            </a:r>
            <a:r>
              <a:rPr lang="en-US" sz="1300" dirty="0" smtClean="0"/>
              <a:t>rradiation </a:t>
            </a:r>
            <a:r>
              <a:rPr lang="en-US" sz="1300" dirty="0"/>
              <a:t>(kWh/m</a:t>
            </a:r>
            <a:r>
              <a:rPr lang="en-US" sz="1300" baseline="30000" dirty="0"/>
              <a:t>2</a:t>
            </a:r>
            <a:r>
              <a:rPr lang="en-US" sz="1300" dirty="0"/>
              <a:t>/day) data obtained from the </a:t>
            </a:r>
            <a:r>
              <a:rPr lang="en-US" sz="1300" b="1" dirty="0"/>
              <a:t>Atmospheric Science Data Center at </a:t>
            </a:r>
            <a:r>
              <a:rPr lang="en-US" sz="1300" b="1" dirty="0" smtClean="0"/>
              <a:t>the </a:t>
            </a:r>
            <a:r>
              <a:rPr lang="en-US" sz="1300" b="1" dirty="0" smtClean="0"/>
              <a:t>NASA </a:t>
            </a:r>
            <a:r>
              <a:rPr lang="en-US" sz="1300" b="1" dirty="0"/>
              <a:t>Langley Research Center</a:t>
            </a:r>
            <a:r>
              <a:rPr lang="en-US" sz="1300" dirty="0"/>
              <a:t>. In particular, the data provided </a:t>
            </a:r>
            <a:r>
              <a:rPr lang="en-US" sz="1300" dirty="0" smtClean="0"/>
              <a:t>22</a:t>
            </a:r>
            <a:r>
              <a:rPr lang="en-US" sz="1300" baseline="0" dirty="0" smtClean="0"/>
              <a:t> </a:t>
            </a:r>
            <a:r>
              <a:rPr lang="en-US" sz="1300" dirty="0" smtClean="0"/>
              <a:t>years, from July </a:t>
            </a:r>
            <a:r>
              <a:rPr lang="en-US" sz="1300" dirty="0"/>
              <a:t>1983 </a:t>
            </a:r>
            <a:r>
              <a:rPr lang="en-US" sz="1300" dirty="0" smtClean="0"/>
              <a:t>to </a:t>
            </a:r>
            <a:r>
              <a:rPr lang="en-US" sz="1300" dirty="0"/>
              <a:t>June </a:t>
            </a:r>
            <a:r>
              <a:rPr lang="en-US" sz="1300" dirty="0" smtClean="0"/>
              <a:t>2005,</a:t>
            </a:r>
            <a:r>
              <a:rPr lang="en-US" sz="1300" baseline="0" dirty="0" smtClean="0"/>
              <a:t> of</a:t>
            </a:r>
            <a:r>
              <a:rPr lang="en-US" sz="1300" dirty="0" smtClean="0"/>
              <a:t> </a:t>
            </a:r>
            <a:r>
              <a:rPr lang="en-US" sz="1300" dirty="0"/>
              <a:t>monthly and annual average radiation values, with spatial resolution of 1x1 degree and global spatial coverage. The data were inserted into ArcGIS and processed in order to obtain the radiation on an annual basis (kWh/m</a:t>
            </a:r>
            <a:r>
              <a:rPr lang="en-US" sz="1300" baseline="30000" dirty="0"/>
              <a:t>2</a:t>
            </a:r>
            <a:r>
              <a:rPr lang="en-US" sz="1300" dirty="0"/>
              <a:t>/year) in the desired raster format.</a:t>
            </a:r>
          </a:p>
          <a:p>
            <a:pPr defTabSz="990271">
              <a:defRPr/>
            </a:pPr>
            <a:endParaRPr lang="en-US" sz="1300" dirty="0"/>
          </a:p>
          <a:p>
            <a:pPr defTabSz="990271">
              <a:defRPr/>
            </a:pPr>
            <a:r>
              <a:rPr lang="en-GB" sz="1300" b="1" dirty="0"/>
              <a:t>Raster data</a:t>
            </a:r>
            <a:r>
              <a:rPr lang="en-GB" sz="1300" dirty="0"/>
              <a:t> is made up of pixels (also referred to as grid cells). They are usually </a:t>
            </a:r>
            <a:r>
              <a:rPr lang="en-GB" sz="1300" dirty="0" smtClean="0"/>
              <a:t>regularly</a:t>
            </a:r>
            <a:r>
              <a:rPr lang="en-GB" sz="1300" baseline="0" dirty="0" smtClean="0"/>
              <a:t> </a:t>
            </a:r>
            <a:r>
              <a:rPr lang="en-GB" sz="1300" dirty="0" smtClean="0"/>
              <a:t>spaced </a:t>
            </a:r>
            <a:r>
              <a:rPr lang="en-GB" sz="1300" dirty="0"/>
              <a:t>and </a:t>
            </a:r>
            <a:r>
              <a:rPr lang="en-GB" sz="1300" dirty="0" smtClean="0"/>
              <a:t>square, </a:t>
            </a:r>
            <a:r>
              <a:rPr lang="en-GB" sz="1300" dirty="0"/>
              <a:t>but they don’t have to be. </a:t>
            </a:r>
            <a:r>
              <a:rPr lang="en-GB" sz="1300" dirty="0" err="1"/>
              <a:t>Rasters</a:t>
            </a:r>
            <a:r>
              <a:rPr lang="en-GB" sz="1300" dirty="0"/>
              <a:t> often look pixelated because each pixel is associated with a value or class. </a:t>
            </a:r>
          </a:p>
          <a:p>
            <a:pPr defTabSz="990271">
              <a:defRPr/>
            </a:pPr>
            <a:endParaRPr lang="sv-SE" sz="1300" dirty="0"/>
          </a:p>
          <a:p>
            <a:pPr defTabSz="990271">
              <a:defRPr/>
            </a:pPr>
            <a:r>
              <a:rPr lang="sv-SE" sz="1300" dirty="0"/>
              <a:t>Draw on the board if available the difference between vectors and rasters. </a:t>
            </a:r>
            <a:endParaRPr lang="en-GB" sz="1300" dirty="0"/>
          </a:p>
          <a:p>
            <a:pPr defTabSz="990271">
              <a:defRPr/>
            </a:pPr>
            <a:endParaRPr lang="sv-SE" sz="1300" dirty="0"/>
          </a:p>
          <a:p>
            <a:pPr defTabSz="990271">
              <a:defRPr/>
            </a:pPr>
            <a:r>
              <a:rPr lang="en-US" sz="1300" dirty="0"/>
              <a:t>Excluding the Sahara region (desert</a:t>
            </a:r>
            <a:r>
              <a:rPr lang="en-US" sz="1300" dirty="0" smtClean="0"/>
              <a:t>), </a:t>
            </a:r>
            <a:r>
              <a:rPr lang="en-US" sz="1300" dirty="0"/>
              <a:t>the results show high potential for PV systems deployment in Eastern and Southern Africa as presented in the graph.</a:t>
            </a:r>
            <a:endParaRPr lang="en-GB" sz="1300" dirty="0"/>
          </a:p>
          <a:p>
            <a:pPr defTabSz="990271">
              <a:defRPr/>
            </a:pPr>
            <a:endParaRPr lang="en-US" sz="1300" dirty="0"/>
          </a:p>
          <a:p>
            <a:pPr defTabSz="990271">
              <a:defRPr/>
            </a:pPr>
            <a:r>
              <a:rPr lang="en-US" sz="1300" dirty="0"/>
              <a:t>Details: </a:t>
            </a:r>
          </a:p>
          <a:p>
            <a:pPr defTabSz="990271">
              <a:defRPr/>
            </a:pPr>
            <a:endParaRPr lang="en-US" sz="1300" dirty="0"/>
          </a:p>
          <a:p>
            <a:pPr defTabSz="990271">
              <a:defRPr/>
            </a:pPr>
            <a:r>
              <a:rPr lang="en-US" sz="1300" dirty="0"/>
              <a:t>The </a:t>
            </a:r>
            <a:r>
              <a:rPr lang="en-US" sz="1300" dirty="0" smtClean="0"/>
              <a:t>data </a:t>
            </a:r>
            <a:r>
              <a:rPr lang="en-US" sz="1300" dirty="0"/>
              <a:t>were interpolated using the </a:t>
            </a:r>
            <a:r>
              <a:rPr lang="en-US" sz="1300" dirty="0" smtClean="0"/>
              <a:t>two-dimensional </a:t>
            </a:r>
            <a:r>
              <a:rPr lang="en-US" sz="1300" dirty="0"/>
              <a:t>minimum curvature regularized spline technique, resulting in a smooth raster surface passing exactly through the input points. Using raster calculation </a:t>
            </a:r>
            <a:r>
              <a:rPr lang="en-US" sz="1300" dirty="0" smtClean="0"/>
              <a:t>techniques, </a:t>
            </a:r>
            <a:r>
              <a:rPr lang="en-US" sz="1300" dirty="0"/>
              <a:t>the raster was further processed in order to yield and </a:t>
            </a:r>
            <a:r>
              <a:rPr lang="en-US" sz="1300" dirty="0" smtClean="0"/>
              <a:t>illustrate </a:t>
            </a:r>
            <a:r>
              <a:rPr lang="en-US" sz="1300" dirty="0"/>
              <a:t>radiation on an annual basis (kWh/m</a:t>
            </a:r>
            <a:r>
              <a:rPr lang="en-US" sz="1300" baseline="30000" dirty="0"/>
              <a:t>2</a:t>
            </a:r>
            <a:r>
              <a:rPr lang="en-US" sz="1300" dirty="0"/>
              <a:t>/year). The final step included resampling of the existing layer in order to obtain the desired resolution of 0.083 degrees (</a:t>
            </a:r>
            <a:r>
              <a:rPr lang="en-US" sz="1300" dirty="0" smtClean="0"/>
              <a:t>approximately </a:t>
            </a:r>
            <a:r>
              <a:rPr lang="en-US" sz="1300" dirty="0"/>
              <a:t>10 </a:t>
            </a:r>
            <a:r>
              <a:rPr lang="en-US" sz="1300" dirty="0" err="1" smtClean="0"/>
              <a:t>kilometres</a:t>
            </a:r>
            <a:r>
              <a:rPr lang="en-US" sz="1300" dirty="0" smtClean="0"/>
              <a:t> </a:t>
            </a:r>
            <a:r>
              <a:rPr lang="en-US" sz="1300" dirty="0"/>
              <a:t>in the equator</a:t>
            </a:r>
            <a:r>
              <a:rPr lang="en-US" sz="1300" dirty="0" smtClean="0"/>
              <a:t>), </a:t>
            </a:r>
            <a:r>
              <a:rPr lang="en-US" sz="1300" dirty="0"/>
              <a:t>which was used in this analysis.</a:t>
            </a:r>
          </a:p>
          <a:p>
            <a:endParaRPr lang="en-US" dirty="0"/>
          </a:p>
        </p:txBody>
      </p:sp>
      <p:sp>
        <p:nvSpPr>
          <p:cNvPr id="4" name="Slide Number Placeholder 3"/>
          <p:cNvSpPr>
            <a:spLocks noGrp="1"/>
          </p:cNvSpPr>
          <p:nvPr>
            <p:ph type="sldNum" sz="quarter" idx="10"/>
          </p:nvPr>
        </p:nvSpPr>
        <p:spPr/>
        <p:txBody>
          <a:bodyPr/>
          <a:lstStyle/>
          <a:p>
            <a:fld id="{F4ADF510-92B0-49DE-9C99-E21626351E91}" type="slidenum">
              <a:rPr lang="en-GB" smtClean="0"/>
              <a:t>11</a:t>
            </a:fld>
            <a:endParaRPr lang="en-GB" dirty="0"/>
          </a:p>
        </p:txBody>
      </p:sp>
    </p:spTree>
    <p:extLst>
      <p:ext uri="{BB962C8B-B14F-4D97-AF65-F5344CB8AC3E}">
        <p14:creationId xmlns:p14="http://schemas.microsoft.com/office/powerpoint/2010/main" val="51905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271">
              <a:defRPr/>
            </a:pPr>
            <a:r>
              <a:rPr lang="en-US" sz="1300" dirty="0"/>
              <a:t>Moving on to </a:t>
            </a:r>
            <a:r>
              <a:rPr lang="en-US" sz="1300" dirty="0" smtClean="0"/>
              <a:t>wind availability:</a:t>
            </a:r>
            <a:r>
              <a:rPr lang="en-US" sz="1300" baseline="0" dirty="0" smtClean="0"/>
              <a:t> </a:t>
            </a:r>
            <a:r>
              <a:rPr lang="en-US" sz="1300" dirty="0" smtClean="0"/>
              <a:t>Initially</a:t>
            </a:r>
            <a:r>
              <a:rPr lang="en-US" sz="1300" dirty="0"/>
              <a:t>, 20 years </a:t>
            </a:r>
            <a:r>
              <a:rPr lang="en-US" sz="1300" dirty="0" smtClean="0"/>
              <a:t>of raw </a:t>
            </a:r>
            <a:r>
              <a:rPr lang="en-US" sz="1300" dirty="0"/>
              <a:t>GIS data </a:t>
            </a:r>
            <a:r>
              <a:rPr lang="en-US" sz="1300" dirty="0" smtClean="0"/>
              <a:t>on </a:t>
            </a:r>
            <a:r>
              <a:rPr lang="en-US" sz="1300" dirty="0"/>
              <a:t>average wind speed at </a:t>
            </a:r>
            <a:r>
              <a:rPr lang="en-US" sz="1300" dirty="0" smtClean="0"/>
              <a:t>a</a:t>
            </a:r>
            <a:r>
              <a:rPr lang="en-US" sz="1300" baseline="0" dirty="0" smtClean="0"/>
              <a:t> height of 10 </a:t>
            </a:r>
            <a:r>
              <a:rPr lang="en-US" sz="1300" baseline="0" dirty="0" err="1" smtClean="0"/>
              <a:t>metres</a:t>
            </a:r>
            <a:r>
              <a:rPr lang="en-US" sz="1300" dirty="0" smtClean="0"/>
              <a:t> </a:t>
            </a:r>
            <a:r>
              <a:rPr lang="en-US" sz="1300" dirty="0"/>
              <a:t>with a spatial resolution of 0.5</a:t>
            </a:r>
            <a:r>
              <a:rPr lang="en-US" sz="1300" baseline="30000" dirty="0"/>
              <a:t>o</a:t>
            </a:r>
            <a:r>
              <a:rPr lang="en-US" sz="1300" dirty="0"/>
              <a:t>x0.5</a:t>
            </a:r>
            <a:r>
              <a:rPr lang="en-US" sz="1300" baseline="30000" dirty="0"/>
              <a:t>o</a:t>
            </a:r>
            <a:r>
              <a:rPr lang="en-US" sz="1300" dirty="0"/>
              <a:t> (</a:t>
            </a:r>
            <a:r>
              <a:rPr lang="en-US" sz="1300" dirty="0" smtClean="0"/>
              <a:t>approximately </a:t>
            </a:r>
            <a:r>
              <a:rPr lang="en-US" sz="1300" dirty="0"/>
              <a:t>55 km</a:t>
            </a:r>
            <a:r>
              <a:rPr lang="en-US" sz="1300" baseline="30000" dirty="0"/>
              <a:t>2</a:t>
            </a:r>
            <a:r>
              <a:rPr lang="en-US" sz="1300" dirty="0"/>
              <a:t>) were acquired from </a:t>
            </a:r>
            <a:r>
              <a:rPr lang="en-GB" sz="1300" dirty="0" smtClean="0"/>
              <a:t>NASA </a:t>
            </a:r>
            <a:r>
              <a:rPr lang="en-GB" sz="1300" dirty="0"/>
              <a:t>for </a:t>
            </a:r>
            <a:r>
              <a:rPr lang="en-GB" sz="1300" dirty="0" smtClean="0"/>
              <a:t>1995</a:t>
            </a:r>
            <a:r>
              <a:rPr lang="en-GB" sz="1300" baseline="0" dirty="0" smtClean="0"/>
              <a:t> to </a:t>
            </a:r>
            <a:r>
              <a:rPr lang="en-GB" sz="1300" dirty="0" smtClean="0"/>
              <a:t>2014</a:t>
            </a:r>
            <a:r>
              <a:rPr lang="en-GB" sz="1300" dirty="0"/>
              <a:t>. The wind speed changes with altitude because of frictional effects at the surface of the earth. Since the wind speed data are given at </a:t>
            </a:r>
            <a:r>
              <a:rPr lang="en-GB" sz="1300" dirty="0" smtClean="0"/>
              <a:t>10</a:t>
            </a:r>
            <a:r>
              <a:rPr lang="en-GB" sz="1300" baseline="0" dirty="0" smtClean="0"/>
              <a:t> metres</a:t>
            </a:r>
            <a:r>
              <a:rPr lang="en-GB" sz="1300" dirty="0" smtClean="0"/>
              <a:t>, </a:t>
            </a:r>
            <a:r>
              <a:rPr lang="en-GB" sz="1300" dirty="0"/>
              <a:t>a proper extrapolation should be applied in order to obtain </a:t>
            </a:r>
            <a:r>
              <a:rPr lang="en-GB" sz="1300" dirty="0" smtClean="0"/>
              <a:t>a wind </a:t>
            </a:r>
            <a:r>
              <a:rPr lang="en-GB" sz="1300" dirty="0"/>
              <a:t>speed reading at the hub height (</a:t>
            </a:r>
            <a:r>
              <a:rPr lang="en-GB" sz="1300" dirty="0" smtClean="0"/>
              <a:t>55</a:t>
            </a:r>
            <a:r>
              <a:rPr lang="en-GB" sz="1300" baseline="0" dirty="0" smtClean="0"/>
              <a:t> metres</a:t>
            </a:r>
            <a:r>
              <a:rPr lang="en-GB" sz="1300" dirty="0" smtClean="0"/>
              <a:t>) </a:t>
            </a:r>
            <a:r>
              <a:rPr lang="en-GB" sz="1300" dirty="0"/>
              <a:t>of the chosen wind turbine (</a:t>
            </a:r>
            <a:r>
              <a:rPr lang="en-GB" sz="1300" dirty="0" smtClean="0"/>
              <a:t>Vestas-44, </a:t>
            </a:r>
            <a:r>
              <a:rPr lang="en-GB" sz="1300" dirty="0"/>
              <a:t>having 600kW </a:t>
            </a:r>
            <a:r>
              <a:rPr lang="en-GB" sz="1300" dirty="0" smtClean="0"/>
              <a:t>of rated </a:t>
            </a:r>
            <a:r>
              <a:rPr lang="en-GB" sz="1300" dirty="0"/>
              <a:t>power).</a:t>
            </a:r>
            <a:r>
              <a:rPr lang="en-US" sz="1300" dirty="0"/>
              <a:t> </a:t>
            </a:r>
          </a:p>
          <a:p>
            <a:pPr defTabSz="990271">
              <a:defRPr/>
            </a:pPr>
            <a:endParaRPr lang="en-US" sz="1300" dirty="0"/>
          </a:p>
          <a:p>
            <a:pPr defTabSz="990271">
              <a:defRPr/>
            </a:pPr>
            <a:r>
              <a:rPr lang="en-US" sz="1300" dirty="0" smtClean="0"/>
              <a:t>To </a:t>
            </a:r>
            <a:r>
              <a:rPr lang="en-US" sz="1300" dirty="0"/>
              <a:t>estimate the wind energy potential </a:t>
            </a:r>
            <a:r>
              <a:rPr lang="en-US" sz="1300" dirty="0" smtClean="0"/>
              <a:t>in </a:t>
            </a:r>
            <a:r>
              <a:rPr lang="en-US" sz="1300" dirty="0"/>
              <a:t>each grid </a:t>
            </a:r>
            <a:r>
              <a:rPr lang="en-US" sz="1300" dirty="0" smtClean="0"/>
              <a:t>cell, </a:t>
            </a:r>
            <a:r>
              <a:rPr lang="en-US" sz="1300" dirty="0"/>
              <a:t>it is necessary to obtain the wind speed probability distribution. It provides the repetition frequency of a specific wind speed reading (1 to 25 m/s) at a given site. </a:t>
            </a:r>
            <a:r>
              <a:rPr lang="en-GB" sz="1300" dirty="0"/>
              <a:t>The power produced by a wind turbine is estimated by combining the probability distribution and the manufacturer’s power curve of the selected wind turbine. The yearly expected wind</a:t>
            </a:r>
            <a:r>
              <a:rPr lang="en-US" sz="1300" dirty="0"/>
              <a:t> energy yield of each grid cell was estimated after considering the availability factor of a wind turbine as well as electrical and mechanical </a:t>
            </a:r>
            <a:r>
              <a:rPr lang="en-US" sz="1300" dirty="0" smtClean="0"/>
              <a:t>losses, </a:t>
            </a:r>
            <a:r>
              <a:rPr lang="en-US" sz="1300" dirty="0"/>
              <a:t>and several criteria regarding the localization of wind farms, such as protected areas, water bodies and others. </a:t>
            </a:r>
            <a:endParaRPr lang="en-US" sz="1300" dirty="0" smtClean="0"/>
          </a:p>
          <a:p>
            <a:pPr defTabSz="990271">
              <a:defRPr/>
            </a:pPr>
            <a:endParaRPr lang="en-US" sz="1300" dirty="0" smtClean="0"/>
          </a:p>
          <a:p>
            <a:pPr defTabSz="990271">
              <a:defRPr/>
            </a:pPr>
            <a:r>
              <a:rPr lang="en-US" sz="1300" dirty="0" smtClean="0"/>
              <a:t>The</a:t>
            </a:r>
            <a:r>
              <a:rPr lang="en-US" sz="1300" baseline="0" dirty="0" smtClean="0"/>
              <a:t> n</a:t>
            </a:r>
            <a:r>
              <a:rPr lang="en-US" sz="1300" dirty="0" smtClean="0"/>
              <a:t>ext </a:t>
            </a:r>
            <a:r>
              <a:rPr lang="en-US" sz="1300" dirty="0"/>
              <a:t>step is the calculation and the visualization of the capacity factor. </a:t>
            </a:r>
            <a:r>
              <a:rPr lang="en-US" sz="1300" dirty="0" smtClean="0"/>
              <a:t>The </a:t>
            </a:r>
            <a:r>
              <a:rPr lang="en-US" sz="1300" dirty="0"/>
              <a:t>capacity factor reflects the potential wind power at a given site and </a:t>
            </a:r>
            <a:r>
              <a:rPr lang="en-US" sz="1300" dirty="0" smtClean="0"/>
              <a:t>can </a:t>
            </a:r>
            <a:r>
              <a:rPr lang="en-US" sz="1300" dirty="0"/>
              <a:t>be used for comparing different sites before the installation of wind power plants. The capacity factor of a wind turbine is defined as the ratio of the yearly expected wind energy production to the energy production if the wind turbine were to operate at its rated power throughout the year.</a:t>
            </a:r>
          </a:p>
          <a:p>
            <a:pPr defTabSz="990271">
              <a:defRPr/>
            </a:pPr>
            <a:endParaRPr lang="en-US" sz="1300" dirty="0"/>
          </a:p>
          <a:p>
            <a:pPr defTabSz="990271">
              <a:defRPr/>
            </a:pPr>
            <a:r>
              <a:rPr lang="en-US" sz="1300" dirty="0"/>
              <a:t>The results show high wind power potential in </a:t>
            </a:r>
            <a:r>
              <a:rPr lang="en-US" sz="1300" dirty="0" smtClean="0"/>
              <a:t>eastern </a:t>
            </a:r>
            <a:r>
              <a:rPr lang="en-US" sz="1300" dirty="0"/>
              <a:t>and </a:t>
            </a:r>
            <a:r>
              <a:rPr lang="en-US" sz="1300" dirty="0" smtClean="0"/>
              <a:t>north-western </a:t>
            </a:r>
            <a:r>
              <a:rPr lang="en-US" sz="1300" dirty="0"/>
              <a:t>parts of </a:t>
            </a:r>
            <a:r>
              <a:rPr lang="en-US" sz="1300" dirty="0" smtClean="0"/>
              <a:t>Africa.</a:t>
            </a:r>
            <a:endParaRPr lang="en-GB" sz="1300" dirty="0"/>
          </a:p>
          <a:p>
            <a:pPr defTabSz="990271">
              <a:defRPr/>
            </a:pPr>
            <a:endParaRPr lang="en-US" sz="1300" dirty="0"/>
          </a:p>
          <a:p>
            <a:pPr defTabSz="990271">
              <a:defRPr/>
            </a:pPr>
            <a:endParaRPr lang="en-US" sz="1300" dirty="0"/>
          </a:p>
          <a:p>
            <a:pPr defTabSz="990271">
              <a:defRPr/>
            </a:pPr>
            <a:endParaRPr lang="en-US" sz="1300" dirty="0"/>
          </a:p>
        </p:txBody>
      </p:sp>
      <p:sp>
        <p:nvSpPr>
          <p:cNvPr id="4" name="Slide Number Placeholder 3"/>
          <p:cNvSpPr>
            <a:spLocks noGrp="1"/>
          </p:cNvSpPr>
          <p:nvPr>
            <p:ph type="sldNum" sz="quarter" idx="10"/>
          </p:nvPr>
        </p:nvSpPr>
        <p:spPr/>
        <p:txBody>
          <a:bodyPr/>
          <a:lstStyle/>
          <a:p>
            <a:fld id="{F4ADF510-92B0-49DE-9C99-E21626351E91}" type="slidenum">
              <a:rPr lang="en-GB" smtClean="0"/>
              <a:t>12</a:t>
            </a:fld>
            <a:endParaRPr lang="en-GB" dirty="0"/>
          </a:p>
        </p:txBody>
      </p:sp>
    </p:spTree>
    <p:extLst>
      <p:ext uri="{BB962C8B-B14F-4D97-AF65-F5344CB8AC3E}">
        <p14:creationId xmlns:p14="http://schemas.microsoft.com/office/powerpoint/2010/main" val="3752941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271">
              <a:defRPr/>
            </a:pPr>
            <a:r>
              <a:rPr lang="en-US" baseline="0" dirty="0" smtClean="0"/>
              <a:t>Africa </a:t>
            </a:r>
            <a:r>
              <a:rPr lang="en-US" baseline="0" dirty="0"/>
              <a:t>is </a:t>
            </a:r>
            <a:r>
              <a:rPr lang="en-US" baseline="0" dirty="0" smtClean="0"/>
              <a:t>rich in </a:t>
            </a:r>
            <a:r>
              <a:rPr lang="en-US" baseline="0" dirty="0"/>
              <a:t>hydro </a:t>
            </a:r>
            <a:r>
              <a:rPr lang="en-US" baseline="0" dirty="0" smtClean="0"/>
              <a:t>resources, </a:t>
            </a:r>
            <a:r>
              <a:rPr lang="en-US" baseline="0" dirty="0"/>
              <a:t>with a significant portion of the current electricity generation (</a:t>
            </a:r>
            <a:r>
              <a:rPr lang="en-US" baseline="0" dirty="0" smtClean="0"/>
              <a:t>16 per cent) </a:t>
            </a:r>
            <a:r>
              <a:rPr lang="en-US" baseline="0" dirty="0"/>
              <a:t>coming from hydropower. </a:t>
            </a:r>
            <a:r>
              <a:rPr lang="en-US" baseline="0" dirty="0" smtClean="0"/>
              <a:t>An estimated 90</a:t>
            </a:r>
            <a:r>
              <a:rPr lang="en-US" baseline="0" dirty="0"/>
              <a:t> </a:t>
            </a:r>
            <a:r>
              <a:rPr lang="en-US" baseline="0" dirty="0" smtClean="0"/>
              <a:t>per cent </a:t>
            </a:r>
            <a:r>
              <a:rPr lang="en-US" baseline="0" dirty="0"/>
              <a:t>of the potential remains </a:t>
            </a:r>
            <a:r>
              <a:rPr lang="en-US" baseline="0" dirty="0" smtClean="0"/>
              <a:t>untapped, however. </a:t>
            </a:r>
            <a:r>
              <a:rPr lang="en-US" baseline="0" dirty="0"/>
              <a:t>GIS can help identify sites with hydropower </a:t>
            </a:r>
            <a:r>
              <a:rPr lang="en-US" baseline="0" dirty="0" smtClean="0"/>
              <a:t>potential </a:t>
            </a:r>
            <a:r>
              <a:rPr lang="en-US" baseline="0" dirty="0"/>
              <a:t>using a number of datasets. </a:t>
            </a:r>
          </a:p>
          <a:p>
            <a:pPr defTabSz="990271">
              <a:defRPr/>
            </a:pPr>
            <a:r>
              <a:rPr lang="en-US" baseline="0" dirty="0"/>
              <a:t> </a:t>
            </a:r>
            <a:endParaRPr lang="sv-SE" baseline="0" dirty="0"/>
          </a:p>
          <a:p>
            <a:pPr defTabSz="990271">
              <a:defRPr/>
            </a:pPr>
            <a:r>
              <a:rPr lang="sv-SE" baseline="0" dirty="0" smtClean="0"/>
              <a:t>We start </a:t>
            </a:r>
            <a:r>
              <a:rPr lang="sv-SE" baseline="0" dirty="0" err="1"/>
              <a:t>with</a:t>
            </a:r>
            <a:r>
              <a:rPr lang="sv-SE" baseline="0" dirty="0"/>
              <a:t> the </a:t>
            </a:r>
            <a:r>
              <a:rPr lang="sv-SE" baseline="0" dirty="0" smtClean="0"/>
              <a:t>global </a:t>
            </a:r>
            <a:r>
              <a:rPr lang="sv-SE" baseline="0" dirty="0" err="1"/>
              <a:t>r</a:t>
            </a:r>
            <a:r>
              <a:rPr lang="sv-SE" baseline="0" dirty="0" err="1" smtClean="0"/>
              <a:t>unoff</a:t>
            </a:r>
            <a:r>
              <a:rPr lang="sv-SE" baseline="0" dirty="0" smtClean="0"/>
              <a:t> </a:t>
            </a:r>
            <a:r>
              <a:rPr lang="sv-SE" baseline="0" dirty="0"/>
              <a:t>raster </a:t>
            </a:r>
            <a:r>
              <a:rPr lang="sv-SE" baseline="0" dirty="0" err="1"/>
              <a:t>layer</a:t>
            </a:r>
            <a:r>
              <a:rPr lang="sv-SE" baseline="0" dirty="0"/>
              <a:t> (available at 0.125 </a:t>
            </a:r>
            <a:r>
              <a:rPr lang="sv-SE" baseline="0" dirty="0" err="1"/>
              <a:t>degrees</a:t>
            </a:r>
            <a:r>
              <a:rPr lang="sv-SE" baseline="0" dirty="0"/>
              <a:t>), </a:t>
            </a:r>
            <a:r>
              <a:rPr lang="sv-SE" baseline="0" dirty="0" err="1"/>
              <a:t>combine</a:t>
            </a:r>
            <a:r>
              <a:rPr lang="sv-SE" baseline="0" dirty="0"/>
              <a:t> it </a:t>
            </a:r>
            <a:r>
              <a:rPr lang="sv-SE" baseline="0" dirty="0" err="1"/>
              <a:t>with</a:t>
            </a:r>
            <a:r>
              <a:rPr lang="sv-SE" baseline="0" dirty="0"/>
              <a:t> a </a:t>
            </a:r>
            <a:r>
              <a:rPr lang="sv-SE" baseline="0" dirty="0" err="1"/>
              <a:t>flow</a:t>
            </a:r>
            <a:r>
              <a:rPr lang="sv-SE" baseline="0" dirty="0"/>
              <a:t> </a:t>
            </a:r>
            <a:r>
              <a:rPr lang="sv-SE" baseline="0" dirty="0" err="1"/>
              <a:t>accumulation</a:t>
            </a:r>
            <a:r>
              <a:rPr lang="sv-SE" baseline="0" dirty="0"/>
              <a:t> raster (</a:t>
            </a:r>
            <a:r>
              <a:rPr lang="sv-SE" baseline="0" dirty="0" err="1"/>
              <a:t>derived</a:t>
            </a:r>
            <a:r>
              <a:rPr lang="sv-SE" baseline="0" dirty="0"/>
              <a:t> from d</a:t>
            </a:r>
            <a:r>
              <a:rPr lang="sv-SE" baseline="0" dirty="0" smtClean="0"/>
              <a:t>igital </a:t>
            </a:r>
            <a:r>
              <a:rPr lang="sv-SE" baseline="0" dirty="0"/>
              <a:t>e</a:t>
            </a:r>
            <a:r>
              <a:rPr lang="sv-SE" baseline="0" dirty="0" smtClean="0"/>
              <a:t>levation </a:t>
            </a:r>
            <a:r>
              <a:rPr lang="sv-SE" baseline="0" dirty="0" err="1"/>
              <a:t>m</a:t>
            </a:r>
            <a:r>
              <a:rPr lang="sv-SE" baseline="0" dirty="0" err="1" smtClean="0"/>
              <a:t>aps</a:t>
            </a:r>
            <a:r>
              <a:rPr lang="sv-SE" baseline="0" dirty="0"/>
              <a:t>) and </a:t>
            </a:r>
            <a:r>
              <a:rPr lang="sv-SE" baseline="0" dirty="0" err="1"/>
              <a:t>acquire</a:t>
            </a:r>
            <a:r>
              <a:rPr lang="sv-SE" baseline="0" dirty="0"/>
              <a:t> an </a:t>
            </a:r>
            <a:r>
              <a:rPr lang="sv-SE" baseline="0" dirty="0" err="1"/>
              <a:t>estimation</a:t>
            </a:r>
            <a:r>
              <a:rPr lang="sv-SE" baseline="0" dirty="0"/>
              <a:t> of discharge (</a:t>
            </a:r>
            <a:r>
              <a:rPr lang="sv-SE" baseline="0" dirty="0" err="1"/>
              <a:t>volume</a:t>
            </a:r>
            <a:r>
              <a:rPr lang="sv-SE" baseline="0" dirty="0"/>
              <a:t> </a:t>
            </a:r>
            <a:r>
              <a:rPr lang="sv-SE" baseline="0" dirty="0" err="1"/>
              <a:t>flow</a:t>
            </a:r>
            <a:r>
              <a:rPr lang="sv-SE" baseline="0" dirty="0"/>
              <a:t>) for </a:t>
            </a:r>
            <a:r>
              <a:rPr lang="sv-SE" baseline="0" dirty="0" err="1"/>
              <a:t>each</a:t>
            </a:r>
            <a:r>
              <a:rPr lang="sv-SE" baseline="0" dirty="0"/>
              <a:t> cell. </a:t>
            </a:r>
            <a:r>
              <a:rPr lang="sv-SE" baseline="0" dirty="0" err="1"/>
              <a:t>Then</a:t>
            </a:r>
            <a:r>
              <a:rPr lang="sv-SE" baseline="0" dirty="0"/>
              <a:t> </a:t>
            </a:r>
            <a:r>
              <a:rPr lang="sv-SE" baseline="0" dirty="0" smtClean="0"/>
              <a:t>we </a:t>
            </a:r>
            <a:r>
              <a:rPr lang="sv-SE" baseline="0" dirty="0" err="1" smtClean="0"/>
              <a:t>connect</a:t>
            </a:r>
            <a:r>
              <a:rPr lang="sv-SE" baseline="0" dirty="0" smtClean="0"/>
              <a:t> </a:t>
            </a:r>
            <a:r>
              <a:rPr lang="sv-SE" baseline="0" dirty="0"/>
              <a:t>the river </a:t>
            </a:r>
            <a:r>
              <a:rPr lang="sv-SE" baseline="0" dirty="0" err="1" smtClean="0"/>
              <a:t>streams</a:t>
            </a:r>
            <a:r>
              <a:rPr lang="sv-SE" baseline="0" dirty="0" smtClean="0"/>
              <a:t> to </a:t>
            </a:r>
            <a:r>
              <a:rPr lang="sv-SE" baseline="0" dirty="0"/>
              <a:t>get an </a:t>
            </a:r>
            <a:r>
              <a:rPr lang="sv-SE" baseline="0" dirty="0" err="1"/>
              <a:t>adequate</a:t>
            </a:r>
            <a:r>
              <a:rPr lang="sv-SE" baseline="0" dirty="0"/>
              <a:t> </a:t>
            </a:r>
            <a:r>
              <a:rPr lang="sv-SE" baseline="0" dirty="0" err="1"/>
              <a:t>number</a:t>
            </a:r>
            <a:r>
              <a:rPr lang="sv-SE" baseline="0" dirty="0"/>
              <a:t> of </a:t>
            </a:r>
            <a:r>
              <a:rPr lang="sv-SE" baseline="0" dirty="0" err="1"/>
              <a:t>sample</a:t>
            </a:r>
            <a:r>
              <a:rPr lang="sv-SE" baseline="0" dirty="0"/>
              <a:t> </a:t>
            </a:r>
            <a:r>
              <a:rPr lang="sv-SE" baseline="0" dirty="0" err="1" smtClean="0"/>
              <a:t>points</a:t>
            </a:r>
            <a:r>
              <a:rPr lang="sv-SE" baseline="0" dirty="0" smtClean="0"/>
              <a:t>, </a:t>
            </a:r>
            <a:r>
              <a:rPr lang="sv-SE" baseline="0" dirty="0"/>
              <a:t>and by </a:t>
            </a:r>
            <a:r>
              <a:rPr lang="sv-SE" baseline="0" dirty="0" err="1"/>
              <a:t>using</a:t>
            </a:r>
            <a:r>
              <a:rPr lang="sv-SE" baseline="0" dirty="0"/>
              <a:t> elevation </a:t>
            </a:r>
            <a:r>
              <a:rPr lang="sv-SE" baseline="0" dirty="0" err="1"/>
              <a:t>diferences</a:t>
            </a:r>
            <a:r>
              <a:rPr lang="sv-SE" baseline="0" dirty="0"/>
              <a:t>, get an </a:t>
            </a:r>
            <a:r>
              <a:rPr lang="sv-SE" baseline="0" dirty="0" err="1"/>
              <a:t>indication</a:t>
            </a:r>
            <a:r>
              <a:rPr lang="sv-SE" baseline="0" dirty="0"/>
              <a:t> of potential </a:t>
            </a:r>
            <a:r>
              <a:rPr lang="sv-SE" baseline="0" dirty="0" err="1" smtClean="0"/>
              <a:t>hydropower</a:t>
            </a:r>
            <a:r>
              <a:rPr lang="sv-SE" baseline="0" dirty="0" smtClean="0"/>
              <a:t> </a:t>
            </a:r>
            <a:r>
              <a:rPr lang="sv-SE" baseline="0" dirty="0"/>
              <a:t>in these </a:t>
            </a:r>
            <a:r>
              <a:rPr lang="sv-SE" baseline="0" dirty="0" err="1"/>
              <a:t>sample</a:t>
            </a:r>
            <a:r>
              <a:rPr lang="sv-SE" baseline="0" dirty="0"/>
              <a:t> </a:t>
            </a:r>
            <a:r>
              <a:rPr lang="sv-SE" baseline="0" dirty="0" err="1"/>
              <a:t>points</a:t>
            </a:r>
            <a:r>
              <a:rPr lang="sv-SE" baseline="0" dirty="0"/>
              <a:t>. </a:t>
            </a:r>
          </a:p>
          <a:p>
            <a:pPr defTabSz="990271">
              <a:defRPr/>
            </a:pPr>
            <a:endParaRPr lang="sv-SE" baseline="0" dirty="0"/>
          </a:p>
          <a:p>
            <a:pPr defTabSz="990271">
              <a:defRPr/>
            </a:pPr>
            <a:r>
              <a:rPr lang="sv-SE" baseline="0" dirty="0"/>
              <a:t>The </a:t>
            </a:r>
            <a:r>
              <a:rPr lang="sv-SE" baseline="0" dirty="0" smtClean="0"/>
              <a:t>map </a:t>
            </a:r>
            <a:r>
              <a:rPr lang="sv-SE" baseline="0" dirty="0" err="1"/>
              <a:t>spatially</a:t>
            </a:r>
            <a:r>
              <a:rPr lang="sv-SE" baseline="0" dirty="0"/>
              <a:t> presents the </a:t>
            </a:r>
            <a:r>
              <a:rPr lang="sv-SE" baseline="0" dirty="0" err="1"/>
              <a:t>identified</a:t>
            </a:r>
            <a:r>
              <a:rPr lang="sv-SE" baseline="0" dirty="0"/>
              <a:t> potential sites for </a:t>
            </a:r>
            <a:r>
              <a:rPr lang="sv-SE" baseline="0" dirty="0" smtClean="0"/>
              <a:t>mini- </a:t>
            </a:r>
            <a:r>
              <a:rPr lang="sv-SE" baseline="0" dirty="0"/>
              <a:t>and small </a:t>
            </a:r>
            <a:r>
              <a:rPr lang="sv-SE" baseline="0" dirty="0" err="1"/>
              <a:t>hydropower</a:t>
            </a:r>
            <a:r>
              <a:rPr lang="sv-SE" baseline="0" dirty="0"/>
              <a:t> </a:t>
            </a:r>
            <a:r>
              <a:rPr lang="sv-SE" baseline="0" dirty="0" err="1"/>
              <a:t>deployment</a:t>
            </a:r>
            <a:r>
              <a:rPr lang="sv-SE" baseline="0" dirty="0"/>
              <a:t> in </a:t>
            </a:r>
            <a:r>
              <a:rPr lang="sv-SE" baseline="0" dirty="0" err="1" smtClean="0"/>
              <a:t>sub-Saharan</a:t>
            </a:r>
            <a:r>
              <a:rPr lang="sv-SE" baseline="0" dirty="0" smtClean="0"/>
              <a:t> </a:t>
            </a:r>
            <a:r>
              <a:rPr lang="sv-SE" baseline="0" dirty="0" err="1"/>
              <a:t>Africa</a:t>
            </a:r>
            <a:r>
              <a:rPr lang="sv-SE" baseline="0" dirty="0"/>
              <a:t>. </a:t>
            </a:r>
            <a:r>
              <a:rPr lang="sv-SE" baseline="0" dirty="0" err="1"/>
              <a:t>Approximately</a:t>
            </a:r>
            <a:r>
              <a:rPr lang="sv-SE" baseline="0" dirty="0"/>
              <a:t> 10,000 sites </a:t>
            </a:r>
            <a:r>
              <a:rPr lang="sv-SE" baseline="0" dirty="0" err="1"/>
              <a:t>were</a:t>
            </a:r>
            <a:r>
              <a:rPr lang="sv-SE" baseline="0" dirty="0"/>
              <a:t> </a:t>
            </a:r>
            <a:r>
              <a:rPr lang="sv-SE" baseline="0" dirty="0" err="1" smtClean="0"/>
              <a:t>identified</a:t>
            </a:r>
            <a:r>
              <a:rPr lang="sv-SE" baseline="0" dirty="0" smtClean="0"/>
              <a:t>, </a:t>
            </a:r>
            <a:r>
              <a:rPr lang="en-US" baseline="0" dirty="0"/>
              <a:t>with the </a:t>
            </a:r>
            <a:r>
              <a:rPr lang="en-US" baseline="0" dirty="0" smtClean="0"/>
              <a:t>southern </a:t>
            </a:r>
            <a:r>
              <a:rPr lang="en-US" baseline="0" dirty="0"/>
              <a:t>part of the </a:t>
            </a:r>
            <a:r>
              <a:rPr lang="en-US" baseline="0" dirty="0" smtClean="0"/>
              <a:t>continent </a:t>
            </a:r>
            <a:r>
              <a:rPr lang="en-US" baseline="0" dirty="0"/>
              <a:t>showing the highest potential.</a:t>
            </a:r>
            <a:endParaRPr lang="en-US" dirty="0"/>
          </a:p>
        </p:txBody>
      </p:sp>
      <p:sp>
        <p:nvSpPr>
          <p:cNvPr id="4" name="Slide Number Placeholder 3"/>
          <p:cNvSpPr>
            <a:spLocks noGrp="1"/>
          </p:cNvSpPr>
          <p:nvPr>
            <p:ph type="sldNum" sz="quarter" idx="10"/>
          </p:nvPr>
        </p:nvSpPr>
        <p:spPr/>
        <p:txBody>
          <a:bodyPr/>
          <a:lstStyle/>
          <a:p>
            <a:fld id="{F4ADF510-92B0-49DE-9C99-E21626351E91}" type="slidenum">
              <a:rPr lang="en-GB" smtClean="0"/>
              <a:t>13</a:t>
            </a:fld>
            <a:endParaRPr lang="en-GB" dirty="0"/>
          </a:p>
        </p:txBody>
      </p:sp>
    </p:spTree>
    <p:extLst>
      <p:ext uri="{BB962C8B-B14F-4D97-AF65-F5344CB8AC3E}">
        <p14:creationId xmlns:p14="http://schemas.microsoft.com/office/powerpoint/2010/main" val="1301756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300" dirty="0"/>
              <a:t>Bioenergy </a:t>
            </a:r>
            <a:r>
              <a:rPr lang="en-GB" sz="1300" dirty="0" smtClean="0"/>
              <a:t>data </a:t>
            </a:r>
            <a:r>
              <a:rPr lang="en-GB" sz="1300" dirty="0"/>
              <a:t>have been extracted from an open data platform developed by </a:t>
            </a:r>
            <a:r>
              <a:rPr lang="en-GB" sz="1300" dirty="0" smtClean="0"/>
              <a:t>the International Institute for Applied Systems </a:t>
            </a:r>
            <a:r>
              <a:rPr lang="en-GB" sz="1300" dirty="0" smtClean="0"/>
              <a:t>Analysis, </a:t>
            </a:r>
            <a:r>
              <a:rPr lang="en-GB" sz="1300" dirty="0" smtClean="0"/>
              <a:t>Global Agro-ecological Zoning. This </a:t>
            </a:r>
            <a:r>
              <a:rPr lang="en-GB" sz="1300" dirty="0"/>
              <a:t>is a vast database of downloadable land data in GIS format. </a:t>
            </a:r>
          </a:p>
          <a:p>
            <a:endParaRPr lang="sv-SE" sz="1300" dirty="0"/>
          </a:p>
          <a:p>
            <a:r>
              <a:rPr lang="en-GB" dirty="0"/>
              <a:t>Here we show a</a:t>
            </a:r>
            <a:r>
              <a:rPr lang="en-GB" baseline="0" dirty="0"/>
              <a:t> couple of examples. </a:t>
            </a:r>
          </a:p>
          <a:p>
            <a:endParaRPr lang="en-GB" baseline="0" dirty="0"/>
          </a:p>
          <a:p>
            <a:r>
              <a:rPr lang="en-GB" baseline="0" dirty="0"/>
              <a:t>The first </a:t>
            </a:r>
            <a:r>
              <a:rPr lang="en-GB" baseline="0" dirty="0" smtClean="0"/>
              <a:t>one </a:t>
            </a:r>
            <a:r>
              <a:rPr lang="en-GB" dirty="0" smtClean="0"/>
              <a:t>shows </a:t>
            </a:r>
            <a:r>
              <a:rPr lang="en-GB" dirty="0"/>
              <a:t>a summary of </a:t>
            </a:r>
            <a:r>
              <a:rPr lang="en-GB" baseline="0" dirty="0"/>
              <a:t>the potential production of </a:t>
            </a:r>
            <a:r>
              <a:rPr lang="en-GB" baseline="0" dirty="0" smtClean="0"/>
              <a:t>sugarcane-based </a:t>
            </a:r>
            <a:r>
              <a:rPr lang="en-GB" baseline="0" dirty="0"/>
              <a:t>bioethanol under two different schemes; </a:t>
            </a:r>
            <a:r>
              <a:rPr lang="en-GB" baseline="0" dirty="0" err="1" smtClean="0"/>
              <a:t>rainfed</a:t>
            </a:r>
            <a:r>
              <a:rPr lang="en-GB" baseline="0" dirty="0" smtClean="0"/>
              <a:t> </a:t>
            </a:r>
            <a:r>
              <a:rPr lang="en-GB" baseline="0" dirty="0"/>
              <a:t>and irrigated.</a:t>
            </a:r>
          </a:p>
          <a:p>
            <a:endParaRPr lang="sv-SE" sz="1300" dirty="0"/>
          </a:p>
          <a:p>
            <a:r>
              <a:rPr lang="en-GB" dirty="0"/>
              <a:t>For the assessment of Jatropha and soybean potential, the size of land areas with yields greater than certain values was assessed. Potential yields were assessed, but they were not converted into fuel equivalent, due to high uncertainties and lack of information </a:t>
            </a:r>
            <a:r>
              <a:rPr lang="en-GB" dirty="0" smtClean="0"/>
              <a:t>on </a:t>
            </a:r>
            <a:r>
              <a:rPr lang="en-GB" dirty="0"/>
              <a:t>further conversion processes. </a:t>
            </a:r>
            <a:endParaRPr lang="en-GB" sz="1300" dirty="0"/>
          </a:p>
          <a:p>
            <a:endParaRPr lang="en-GB" dirty="0"/>
          </a:p>
        </p:txBody>
      </p:sp>
      <p:sp>
        <p:nvSpPr>
          <p:cNvPr id="4" name="Slide Number Placeholder 3"/>
          <p:cNvSpPr>
            <a:spLocks noGrp="1"/>
          </p:cNvSpPr>
          <p:nvPr>
            <p:ph type="sldNum" sz="quarter" idx="10"/>
          </p:nvPr>
        </p:nvSpPr>
        <p:spPr/>
        <p:txBody>
          <a:bodyPr/>
          <a:lstStyle/>
          <a:p>
            <a:fld id="{F4ADF510-92B0-49DE-9C99-E21626351E91}" type="slidenum">
              <a:rPr lang="en-GB" smtClean="0"/>
              <a:t>14</a:t>
            </a:fld>
            <a:endParaRPr lang="en-GB" dirty="0"/>
          </a:p>
        </p:txBody>
      </p:sp>
    </p:spTree>
    <p:extLst>
      <p:ext uri="{BB962C8B-B14F-4D97-AF65-F5344CB8AC3E}">
        <p14:creationId xmlns:p14="http://schemas.microsoft.com/office/powerpoint/2010/main" val="3849809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271">
              <a:defRPr/>
            </a:pPr>
            <a:r>
              <a:rPr lang="sv-SE" dirty="0"/>
              <a:t>The </a:t>
            </a:r>
            <a:r>
              <a:rPr lang="sv-SE" dirty="0" err="1"/>
              <a:t>suitability</a:t>
            </a:r>
            <a:r>
              <a:rPr lang="sv-SE" baseline="0" dirty="0"/>
              <a:t> of diesel generators is </a:t>
            </a:r>
            <a:r>
              <a:rPr lang="sv-SE" baseline="0" dirty="0" err="1"/>
              <a:t>basically</a:t>
            </a:r>
            <a:r>
              <a:rPr lang="sv-SE" baseline="0" dirty="0"/>
              <a:t> </a:t>
            </a:r>
            <a:r>
              <a:rPr lang="sv-SE" baseline="0" dirty="0" err="1"/>
              <a:t>represented</a:t>
            </a:r>
            <a:r>
              <a:rPr lang="sv-SE" baseline="0" dirty="0"/>
              <a:t> by the </a:t>
            </a:r>
            <a:r>
              <a:rPr lang="sv-SE" baseline="0" dirty="0" err="1" smtClean="0"/>
              <a:t>levelized</a:t>
            </a:r>
            <a:r>
              <a:rPr lang="sv-SE" baseline="0" dirty="0" smtClean="0"/>
              <a:t> </a:t>
            </a:r>
            <a:r>
              <a:rPr lang="sv-SE" baseline="0" dirty="0" err="1" smtClean="0"/>
              <a:t>cost</a:t>
            </a:r>
            <a:r>
              <a:rPr lang="sv-SE" baseline="0" dirty="0" smtClean="0"/>
              <a:t> </a:t>
            </a:r>
            <a:r>
              <a:rPr lang="sv-SE" baseline="0" dirty="0" err="1" smtClean="0"/>
              <a:t>of</a:t>
            </a:r>
            <a:r>
              <a:rPr lang="sv-SE" baseline="0" dirty="0" smtClean="0"/>
              <a:t> </a:t>
            </a:r>
            <a:r>
              <a:rPr lang="sv-SE" baseline="0" dirty="0" err="1" smtClean="0"/>
              <a:t>energy</a:t>
            </a:r>
            <a:r>
              <a:rPr lang="sv-SE" baseline="0" dirty="0" smtClean="0"/>
              <a:t> (LCOE) </a:t>
            </a:r>
            <a:r>
              <a:rPr lang="sv-SE" baseline="0" dirty="0"/>
              <a:t>they </a:t>
            </a:r>
            <a:r>
              <a:rPr lang="sv-SE" baseline="0" dirty="0" err="1"/>
              <a:t>can</a:t>
            </a:r>
            <a:r>
              <a:rPr lang="sv-SE" baseline="0" dirty="0"/>
              <a:t> </a:t>
            </a:r>
            <a:r>
              <a:rPr lang="sv-SE" baseline="0" dirty="0" err="1"/>
              <a:t>achieve</a:t>
            </a:r>
            <a:r>
              <a:rPr lang="sv-SE" baseline="0" dirty="0"/>
              <a:t>. In order to </a:t>
            </a:r>
            <a:r>
              <a:rPr lang="sv-SE" baseline="0" dirty="0" err="1"/>
              <a:t>estimate</a:t>
            </a:r>
            <a:r>
              <a:rPr lang="sv-SE" baseline="0" dirty="0"/>
              <a:t> this </a:t>
            </a:r>
            <a:r>
              <a:rPr lang="sv-SE" baseline="0" dirty="0" err="1" smtClean="0"/>
              <a:t>cost</a:t>
            </a:r>
            <a:r>
              <a:rPr lang="sv-SE" baseline="0" dirty="0" smtClean="0"/>
              <a:t>, </a:t>
            </a:r>
            <a:r>
              <a:rPr lang="sv-SE" baseline="0" dirty="0"/>
              <a:t>a </a:t>
            </a:r>
            <a:r>
              <a:rPr lang="sv-SE" baseline="0" dirty="0" err="1"/>
              <a:t>number</a:t>
            </a:r>
            <a:r>
              <a:rPr lang="sv-SE" baseline="0" dirty="0"/>
              <a:t> of </a:t>
            </a:r>
            <a:r>
              <a:rPr lang="sv-SE" baseline="0" dirty="0" err="1"/>
              <a:t>factors</a:t>
            </a:r>
            <a:r>
              <a:rPr lang="sv-SE" baseline="0" dirty="0"/>
              <a:t> are taken </a:t>
            </a:r>
            <a:r>
              <a:rPr lang="sv-SE" baseline="0" dirty="0" err="1"/>
              <a:t>into</a:t>
            </a:r>
            <a:r>
              <a:rPr lang="sv-SE" baseline="0" dirty="0"/>
              <a:t> </a:t>
            </a:r>
            <a:r>
              <a:rPr lang="sv-SE" baseline="0" dirty="0" err="1"/>
              <a:t>consideration</a:t>
            </a:r>
            <a:r>
              <a:rPr lang="sv-SE" baseline="0" dirty="0"/>
              <a:t>. Initially, using global coastlines and administrative boundaries layers in </a:t>
            </a:r>
            <a:r>
              <a:rPr lang="sv-SE" baseline="0" dirty="0" smtClean="0"/>
              <a:t>GIS, </a:t>
            </a:r>
            <a:r>
              <a:rPr lang="sv-SE" baseline="0" dirty="0"/>
              <a:t>we characterize the </a:t>
            </a:r>
            <a:r>
              <a:rPr lang="sv-SE" baseline="0" dirty="0" err="1"/>
              <a:t>countries</a:t>
            </a:r>
            <a:r>
              <a:rPr lang="sv-SE" baseline="0" dirty="0"/>
              <a:t> as landlocked or coastal. </a:t>
            </a:r>
            <a:r>
              <a:rPr lang="sv-SE" baseline="0" dirty="0" err="1"/>
              <a:t>Landlocked</a:t>
            </a:r>
            <a:r>
              <a:rPr lang="sv-SE" baseline="0" dirty="0"/>
              <a:t> </a:t>
            </a:r>
            <a:r>
              <a:rPr lang="sv-SE" baseline="0" dirty="0" err="1"/>
              <a:t>countries</a:t>
            </a:r>
            <a:r>
              <a:rPr lang="sv-SE" baseline="0" dirty="0"/>
              <a:t> </a:t>
            </a:r>
            <a:r>
              <a:rPr lang="sv-SE" baseline="0" dirty="0" err="1"/>
              <a:t>tend</a:t>
            </a:r>
            <a:r>
              <a:rPr lang="sv-SE" baseline="0" dirty="0"/>
              <a:t> to </a:t>
            </a:r>
            <a:r>
              <a:rPr lang="sv-SE" baseline="0" dirty="0" err="1"/>
              <a:t>have</a:t>
            </a:r>
            <a:r>
              <a:rPr lang="sv-SE" baseline="0" dirty="0"/>
              <a:t> </a:t>
            </a:r>
            <a:r>
              <a:rPr lang="sv-SE" baseline="0" dirty="0" err="1"/>
              <a:t>higher</a:t>
            </a:r>
            <a:r>
              <a:rPr lang="sv-SE" baseline="0" dirty="0"/>
              <a:t> </a:t>
            </a:r>
            <a:r>
              <a:rPr lang="sv-SE" baseline="0" dirty="0" err="1"/>
              <a:t>fuel</a:t>
            </a:r>
            <a:r>
              <a:rPr lang="sv-SE" baseline="0" dirty="0"/>
              <a:t> </a:t>
            </a:r>
            <a:r>
              <a:rPr lang="sv-SE" baseline="0" dirty="0" err="1"/>
              <a:t>costs</a:t>
            </a:r>
            <a:r>
              <a:rPr lang="sv-SE" baseline="0" dirty="0"/>
              <a:t>. Then, the travel time to major </a:t>
            </a:r>
            <a:r>
              <a:rPr lang="sv-SE" baseline="0" dirty="0" err="1"/>
              <a:t>cities</a:t>
            </a:r>
            <a:r>
              <a:rPr lang="sv-SE" baseline="0" dirty="0"/>
              <a:t> (of at </a:t>
            </a:r>
            <a:r>
              <a:rPr lang="sv-SE" baseline="0" dirty="0" err="1"/>
              <a:t>least</a:t>
            </a:r>
            <a:r>
              <a:rPr lang="sv-SE" baseline="0" dirty="0"/>
              <a:t> </a:t>
            </a:r>
            <a:r>
              <a:rPr lang="sv-SE" baseline="0" dirty="0" smtClean="0"/>
              <a:t>50,000 </a:t>
            </a:r>
            <a:r>
              <a:rPr lang="sv-SE" baseline="0" dirty="0" err="1"/>
              <a:t>people</a:t>
            </a:r>
            <a:r>
              <a:rPr lang="sv-SE" baseline="0" dirty="0"/>
              <a:t>) </a:t>
            </a:r>
            <a:r>
              <a:rPr lang="sv-SE" baseline="0" dirty="0" err="1"/>
              <a:t>was</a:t>
            </a:r>
            <a:r>
              <a:rPr lang="sv-SE" baseline="0" dirty="0"/>
              <a:t> considered and combined with the international diesel </a:t>
            </a:r>
            <a:r>
              <a:rPr lang="sv-SE" baseline="0" dirty="0" err="1" smtClean="0"/>
              <a:t>price</a:t>
            </a:r>
            <a:r>
              <a:rPr lang="sv-SE" baseline="0" dirty="0" smtClean="0"/>
              <a:t>, which </a:t>
            </a:r>
            <a:r>
              <a:rPr lang="sv-SE" baseline="0" dirty="0"/>
              <a:t>yielded a </a:t>
            </a:r>
            <a:r>
              <a:rPr lang="sv-SE" baseline="0" dirty="0" err="1"/>
              <a:t>current</a:t>
            </a:r>
            <a:r>
              <a:rPr lang="sv-SE" baseline="0" dirty="0"/>
              <a:t> and a projected map of </a:t>
            </a:r>
            <a:r>
              <a:rPr lang="sv-SE" baseline="0" dirty="0" smtClean="0"/>
              <a:t>LCOE </a:t>
            </a:r>
            <a:r>
              <a:rPr lang="sv-SE" baseline="0" dirty="0"/>
              <a:t>for diesel generators.</a:t>
            </a:r>
          </a:p>
        </p:txBody>
      </p:sp>
      <p:sp>
        <p:nvSpPr>
          <p:cNvPr id="4" name="Slide Number Placeholder 3"/>
          <p:cNvSpPr>
            <a:spLocks noGrp="1"/>
          </p:cNvSpPr>
          <p:nvPr>
            <p:ph type="sldNum" sz="quarter" idx="10"/>
          </p:nvPr>
        </p:nvSpPr>
        <p:spPr/>
        <p:txBody>
          <a:bodyPr/>
          <a:lstStyle/>
          <a:p>
            <a:fld id="{F4ADF510-92B0-49DE-9C99-E21626351E91}" type="slidenum">
              <a:rPr lang="en-GB" smtClean="0"/>
              <a:t>15</a:t>
            </a:fld>
            <a:endParaRPr lang="en-GB" dirty="0"/>
          </a:p>
        </p:txBody>
      </p:sp>
    </p:spTree>
    <p:extLst>
      <p:ext uri="{BB962C8B-B14F-4D97-AF65-F5344CB8AC3E}">
        <p14:creationId xmlns:p14="http://schemas.microsoft.com/office/powerpoint/2010/main" val="3285697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10"/>
          </p:nvPr>
        </p:nvSpPr>
        <p:spPr/>
        <p:txBody>
          <a:bodyPr/>
          <a:lstStyle/>
          <a:p>
            <a:fld id="{F4ADF510-92B0-49DE-9C99-E21626351E91}" type="slidenum">
              <a:rPr lang="en-GB" smtClean="0"/>
              <a:t>3</a:t>
            </a:fld>
            <a:endParaRPr lang="en-GB" dirty="0"/>
          </a:p>
        </p:txBody>
      </p:sp>
    </p:spTree>
    <p:extLst>
      <p:ext uri="{BB962C8B-B14F-4D97-AF65-F5344CB8AC3E}">
        <p14:creationId xmlns:p14="http://schemas.microsoft.com/office/powerpoint/2010/main" val="4239945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3956" rtl="0" eaLnBrk="1" fontAlgn="auto" latinLnBrk="0" hangingPunct="1">
              <a:lnSpc>
                <a:spcPct val="100000"/>
              </a:lnSpc>
              <a:spcBef>
                <a:spcPts val="0"/>
              </a:spcBef>
              <a:spcAft>
                <a:spcPts val="0"/>
              </a:spcAft>
              <a:buClrTx/>
              <a:buSzTx/>
              <a:buFontTx/>
              <a:buNone/>
              <a:tabLst/>
              <a:defRPr/>
            </a:pPr>
            <a:r>
              <a:rPr lang="en-US" sz="2800" dirty="0"/>
              <a:t>Energy holds a privileged place in </a:t>
            </a:r>
            <a:r>
              <a:rPr lang="en-US" sz="2800" dirty="0" smtClean="0"/>
              <a:t>durable </a:t>
            </a:r>
            <a:r>
              <a:rPr lang="en-US" sz="2800" dirty="0"/>
              <a:t>and resilient human societies. It is a vital commodity highly interconnected with socioeconomic development and well-being. Despite that, </a:t>
            </a:r>
            <a:r>
              <a:rPr lang="en-US" sz="2800" dirty="0" smtClean="0"/>
              <a:t>in </a:t>
            </a:r>
            <a:r>
              <a:rPr lang="en-US" sz="2800" dirty="0"/>
              <a:t>2016, around</a:t>
            </a:r>
            <a:r>
              <a:rPr lang="en-US" sz="2800" baseline="0" dirty="0"/>
              <a:t> </a:t>
            </a:r>
            <a:r>
              <a:rPr lang="en-US" sz="2800" dirty="0"/>
              <a:t>2.7 billion people did not have access to modern energy </a:t>
            </a:r>
            <a:r>
              <a:rPr lang="en-US" sz="2800" dirty="0" smtClean="0"/>
              <a:t>services, </a:t>
            </a:r>
            <a:r>
              <a:rPr lang="en-US" sz="2800" dirty="0"/>
              <a:t>and almost 1.2 billion </a:t>
            </a:r>
            <a:r>
              <a:rPr lang="en-US" sz="2800" dirty="0" smtClean="0"/>
              <a:t>people </a:t>
            </a:r>
            <a:r>
              <a:rPr lang="en-US" sz="2800" dirty="0"/>
              <a:t>did not have access to electricity. </a:t>
            </a:r>
            <a:endParaRPr lang="en-GB" sz="2800" dirty="0"/>
          </a:p>
          <a:p>
            <a:pPr marL="0" marR="0" indent="0" algn="l" defTabSz="913956" rtl="0" eaLnBrk="1" fontAlgn="auto" latinLnBrk="0" hangingPunct="1">
              <a:lnSpc>
                <a:spcPct val="100000"/>
              </a:lnSpc>
              <a:spcBef>
                <a:spcPts val="0"/>
              </a:spcBef>
              <a:spcAft>
                <a:spcPts val="0"/>
              </a:spcAft>
              <a:buClrTx/>
              <a:buSzTx/>
              <a:buFontTx/>
              <a:buNone/>
              <a:tabLst/>
              <a:defRPr/>
            </a:pPr>
            <a:endParaRPr lang="en-US" sz="2800" dirty="0"/>
          </a:p>
          <a:p>
            <a:pPr marL="0" marR="0" indent="0" algn="l" defTabSz="913956" rtl="0" eaLnBrk="1" fontAlgn="auto" latinLnBrk="0" hangingPunct="1">
              <a:lnSpc>
                <a:spcPct val="100000"/>
              </a:lnSpc>
              <a:spcBef>
                <a:spcPts val="0"/>
              </a:spcBef>
              <a:spcAft>
                <a:spcPts val="0"/>
              </a:spcAft>
              <a:buClrTx/>
              <a:buSzTx/>
              <a:buFontTx/>
              <a:buNone/>
              <a:tabLst/>
              <a:defRPr/>
            </a:pPr>
            <a:r>
              <a:rPr lang="en-GB" sz="1400" kern="1200" dirty="0">
                <a:solidFill>
                  <a:schemeClr val="tx1"/>
                </a:solidFill>
                <a:effectLst/>
                <a:latin typeface="+mn-lt"/>
                <a:ea typeface="+mn-ea"/>
                <a:cs typeface="+mn-cs"/>
              </a:rPr>
              <a:t>The vast majority of these people are located in rural areas in </a:t>
            </a:r>
            <a:r>
              <a:rPr lang="en-GB" sz="1400" kern="1200" dirty="0" smtClean="0">
                <a:solidFill>
                  <a:schemeClr val="tx1"/>
                </a:solidFill>
                <a:effectLst/>
                <a:latin typeface="+mn-lt"/>
                <a:ea typeface="+mn-ea"/>
                <a:cs typeface="+mn-cs"/>
              </a:rPr>
              <a:t>sub-Saharan </a:t>
            </a:r>
            <a:r>
              <a:rPr lang="en-GB" sz="1400" kern="1200" dirty="0">
                <a:solidFill>
                  <a:schemeClr val="tx1"/>
                </a:solidFill>
                <a:effectLst/>
                <a:latin typeface="+mn-lt"/>
                <a:ea typeface="+mn-ea"/>
                <a:cs typeface="+mn-cs"/>
              </a:rPr>
              <a:t>Africa, developing Asia, and some parts of </a:t>
            </a:r>
            <a:r>
              <a:rPr lang="en-GB" sz="1400" kern="1200" dirty="0" smtClean="0">
                <a:solidFill>
                  <a:schemeClr val="tx1"/>
                </a:solidFill>
                <a:effectLst/>
                <a:latin typeface="+mn-lt"/>
                <a:ea typeface="+mn-ea"/>
                <a:cs typeface="+mn-cs"/>
              </a:rPr>
              <a:t>Central </a:t>
            </a:r>
            <a:r>
              <a:rPr lang="en-GB" sz="1400" kern="1200" dirty="0">
                <a:solidFill>
                  <a:schemeClr val="tx1"/>
                </a:solidFill>
                <a:effectLst/>
                <a:latin typeface="+mn-lt"/>
                <a:ea typeface="+mn-ea"/>
                <a:cs typeface="+mn-cs"/>
              </a:rPr>
              <a:t>and South America. These people rely exclusively on traditional fuels </a:t>
            </a:r>
            <a:r>
              <a:rPr lang="en-GB" sz="1400" kern="1200" dirty="0" smtClean="0">
                <a:solidFill>
                  <a:schemeClr val="tx1"/>
                </a:solidFill>
                <a:effectLst/>
                <a:latin typeface="+mn-lt"/>
                <a:ea typeface="+mn-ea"/>
                <a:cs typeface="+mn-cs"/>
              </a:rPr>
              <a:t>to </a:t>
            </a:r>
            <a:r>
              <a:rPr lang="en-GB" sz="1400" kern="1200" dirty="0">
                <a:solidFill>
                  <a:schemeClr val="tx1"/>
                </a:solidFill>
                <a:effectLst/>
                <a:latin typeface="+mn-lt"/>
                <a:ea typeface="+mn-ea"/>
                <a:cs typeface="+mn-cs"/>
              </a:rPr>
              <a:t>cover their daily energy needs, which in many cases causes harmful effects to themselves and their environment. This calls for a shift towards sustainable forms of energy. This tool focuses on the most convenient form of </a:t>
            </a:r>
            <a:r>
              <a:rPr lang="en-GB" sz="1400" kern="1200" dirty="0" smtClean="0">
                <a:solidFill>
                  <a:schemeClr val="tx1"/>
                </a:solidFill>
                <a:effectLst/>
                <a:latin typeface="+mn-lt"/>
                <a:ea typeface="+mn-ea"/>
                <a:cs typeface="+mn-cs"/>
              </a:rPr>
              <a:t>energy, electricity,</a:t>
            </a:r>
            <a:r>
              <a:rPr lang="en-GB" sz="1400" kern="1200" baseline="0" dirty="0" smtClean="0">
                <a:solidFill>
                  <a:schemeClr val="tx1"/>
                </a:solidFill>
                <a:effectLst/>
                <a:latin typeface="+mn-lt"/>
                <a:ea typeface="+mn-ea"/>
                <a:cs typeface="+mn-cs"/>
              </a:rPr>
              <a:t> </a:t>
            </a:r>
            <a:r>
              <a:rPr lang="en-GB" sz="1400" kern="1200" baseline="0" dirty="0">
                <a:solidFill>
                  <a:schemeClr val="tx1"/>
                </a:solidFill>
                <a:effectLst/>
                <a:latin typeface="+mn-lt"/>
                <a:ea typeface="+mn-ea"/>
                <a:cs typeface="+mn-cs"/>
              </a:rPr>
              <a:t>and aims to </a:t>
            </a:r>
            <a:r>
              <a:rPr lang="en-GB" sz="1400" kern="1200" baseline="0" dirty="0" smtClean="0">
                <a:solidFill>
                  <a:schemeClr val="tx1"/>
                </a:solidFill>
                <a:effectLst/>
                <a:latin typeface="+mn-lt"/>
                <a:ea typeface="+mn-ea"/>
                <a:cs typeface="+mn-cs"/>
              </a:rPr>
              <a:t>address the </a:t>
            </a:r>
            <a:r>
              <a:rPr lang="en-GB" sz="1400" kern="1200" baseline="0" dirty="0" smtClean="0">
                <a:solidFill>
                  <a:schemeClr val="tx1"/>
                </a:solidFill>
                <a:effectLst/>
                <a:latin typeface="+mn-lt"/>
                <a:ea typeface="+mn-ea"/>
                <a:cs typeface="+mn-cs"/>
              </a:rPr>
              <a:t>SDG 7.</a:t>
            </a:r>
            <a:r>
              <a:rPr lang="en-GB" sz="1400" kern="1200" dirty="0" smtClean="0">
                <a:solidFill>
                  <a:schemeClr val="tx1"/>
                </a:solidFill>
                <a:effectLst/>
                <a:latin typeface="+mn-lt"/>
                <a:ea typeface="+mn-ea"/>
                <a:cs typeface="+mn-cs"/>
              </a:rPr>
              <a:t> </a:t>
            </a:r>
            <a:endParaRPr lang="en-GB" sz="1400" kern="1200" dirty="0">
              <a:solidFill>
                <a:schemeClr val="tx1"/>
              </a:solidFill>
              <a:effectLst/>
              <a:latin typeface="+mn-lt"/>
              <a:ea typeface="+mn-ea"/>
              <a:cs typeface="+mn-cs"/>
            </a:endParaRPr>
          </a:p>
          <a:p>
            <a:pPr marL="0" marR="0" indent="0" algn="l" defTabSz="913956" rtl="0" eaLnBrk="1" fontAlgn="auto" latinLnBrk="0" hangingPunct="1">
              <a:lnSpc>
                <a:spcPct val="100000"/>
              </a:lnSpc>
              <a:spcBef>
                <a:spcPts val="0"/>
              </a:spcBef>
              <a:spcAft>
                <a:spcPts val="0"/>
              </a:spcAft>
              <a:buClrTx/>
              <a:buSzTx/>
              <a:buFontTx/>
              <a:buNone/>
              <a:tabLst/>
              <a:defRPr/>
            </a:pPr>
            <a:endParaRPr lang="sv-SE" sz="1400" kern="1200" dirty="0" smtClean="0">
              <a:solidFill>
                <a:schemeClr val="tx1"/>
              </a:solidFill>
              <a:effectLst/>
              <a:latin typeface="+mn-lt"/>
              <a:ea typeface="+mn-ea"/>
              <a:cs typeface="+mn-cs"/>
            </a:endParaRPr>
          </a:p>
          <a:p>
            <a:pPr marL="0" marR="0" indent="0" algn="l" defTabSz="913956" rtl="0" eaLnBrk="1" fontAlgn="auto" latinLnBrk="0" hangingPunct="1">
              <a:lnSpc>
                <a:spcPct val="100000"/>
              </a:lnSpc>
              <a:spcBef>
                <a:spcPts val="0"/>
              </a:spcBef>
              <a:spcAft>
                <a:spcPts val="0"/>
              </a:spcAft>
              <a:buClrTx/>
              <a:buSzTx/>
              <a:buFontTx/>
              <a:buNone/>
              <a:tabLst/>
              <a:defRPr/>
            </a:pPr>
            <a:r>
              <a:rPr lang="sv-SE" sz="1400" kern="1200" dirty="0" smtClean="0">
                <a:solidFill>
                  <a:schemeClr val="tx1"/>
                </a:solidFill>
                <a:effectLst/>
                <a:latin typeface="+mn-lt"/>
                <a:ea typeface="+mn-ea"/>
                <a:cs typeface="+mn-cs"/>
              </a:rPr>
              <a:t>Note </a:t>
            </a:r>
            <a:r>
              <a:rPr lang="sv-SE" sz="1400" kern="1200" dirty="0">
                <a:solidFill>
                  <a:schemeClr val="tx1"/>
                </a:solidFill>
                <a:effectLst/>
                <a:latin typeface="+mn-lt"/>
                <a:ea typeface="+mn-ea"/>
                <a:cs typeface="+mn-cs"/>
              </a:rPr>
              <a:t>that b</a:t>
            </a:r>
            <a:r>
              <a:rPr lang="en-CA" sz="1200" kern="1200" dirty="0" err="1">
                <a:solidFill>
                  <a:schemeClr val="tx1"/>
                </a:solidFill>
                <a:effectLst/>
                <a:latin typeface="+mn-lt"/>
                <a:ea typeface="+mn-ea"/>
                <a:cs typeface="+mn-cs"/>
              </a:rPr>
              <a:t>etween</a:t>
            </a:r>
            <a:r>
              <a:rPr lang="en-CA" sz="1200" kern="1200" dirty="0">
                <a:solidFill>
                  <a:schemeClr val="tx1"/>
                </a:solidFill>
                <a:effectLst/>
                <a:latin typeface="+mn-lt"/>
                <a:ea typeface="+mn-ea"/>
                <a:cs typeface="+mn-cs"/>
              </a:rPr>
              <a:t> 1990 and 2010, the number of people globally with access to electricity </a:t>
            </a:r>
            <a:r>
              <a:rPr lang="en-CA" sz="1200" kern="1200" dirty="0" smtClean="0">
                <a:solidFill>
                  <a:schemeClr val="tx1"/>
                </a:solidFill>
                <a:effectLst/>
                <a:latin typeface="+mn-lt"/>
                <a:ea typeface="+mn-ea"/>
                <a:cs typeface="+mn-cs"/>
              </a:rPr>
              <a:t>increased </a:t>
            </a:r>
            <a:r>
              <a:rPr lang="en-CA" sz="1200" kern="1200" dirty="0">
                <a:solidFill>
                  <a:schemeClr val="tx1"/>
                </a:solidFill>
                <a:effectLst/>
                <a:latin typeface="+mn-lt"/>
                <a:ea typeface="+mn-ea"/>
                <a:cs typeface="+mn-cs"/>
              </a:rPr>
              <a:t>by 1.7 billion (</a:t>
            </a:r>
            <a:r>
              <a:rPr lang="en-CA" sz="1200" kern="1200" dirty="0" smtClean="0">
                <a:solidFill>
                  <a:schemeClr val="tx1"/>
                </a:solidFill>
                <a:effectLst/>
                <a:latin typeface="+mn-lt"/>
                <a:ea typeface="+mn-ea"/>
                <a:cs typeface="+mn-cs"/>
              </a:rPr>
              <a:t>United</a:t>
            </a:r>
            <a:r>
              <a:rPr lang="en-CA" sz="1200" kern="1200" baseline="0" dirty="0" smtClean="0">
                <a:solidFill>
                  <a:schemeClr val="tx1"/>
                </a:solidFill>
                <a:effectLst/>
                <a:latin typeface="+mn-lt"/>
                <a:ea typeface="+mn-ea"/>
                <a:cs typeface="+mn-cs"/>
              </a:rPr>
              <a:t> Nations Development Programme,</a:t>
            </a:r>
            <a:r>
              <a:rPr lang="en-CA" sz="1200" kern="1200" dirty="0" smtClean="0">
                <a:solidFill>
                  <a:schemeClr val="tx1"/>
                </a:solidFill>
                <a:effectLst/>
                <a:latin typeface="+mn-lt"/>
                <a:ea typeface="+mn-ea"/>
                <a:cs typeface="+mn-cs"/>
              </a:rPr>
              <a:t> </a:t>
            </a:r>
            <a:r>
              <a:rPr lang="en-CA" sz="1200" kern="1200" dirty="0">
                <a:solidFill>
                  <a:schemeClr val="tx1"/>
                </a:solidFill>
                <a:effectLst/>
                <a:latin typeface="+mn-lt"/>
                <a:ea typeface="+mn-ea"/>
                <a:cs typeface="+mn-cs"/>
              </a:rPr>
              <a:t>2016) without a definite target of universal electrification. </a:t>
            </a:r>
            <a:endParaRPr lang="en-GB" sz="1400" kern="1200" dirty="0">
              <a:solidFill>
                <a:schemeClr val="tx1"/>
              </a:solidFill>
              <a:effectLst/>
              <a:latin typeface="+mn-lt"/>
              <a:ea typeface="+mn-ea"/>
              <a:cs typeface="+mn-cs"/>
            </a:endParaRPr>
          </a:p>
          <a:p>
            <a:pPr marL="0" marR="0" indent="0" algn="l" defTabSz="913956" rtl="0" eaLnBrk="1" fontAlgn="auto" latinLnBrk="0" hangingPunct="1">
              <a:lnSpc>
                <a:spcPct val="100000"/>
              </a:lnSpc>
              <a:spcBef>
                <a:spcPts val="0"/>
              </a:spcBef>
              <a:spcAft>
                <a:spcPts val="0"/>
              </a:spcAft>
              <a:buClrTx/>
              <a:buSzTx/>
              <a:buFontTx/>
              <a:buNone/>
              <a:tabLst/>
              <a:defRPr/>
            </a:pPr>
            <a:endParaRPr lang="sv-SE" sz="1400" kern="1200" dirty="0">
              <a:solidFill>
                <a:schemeClr val="tx1"/>
              </a:solidFill>
              <a:effectLst/>
              <a:latin typeface="+mn-lt"/>
              <a:ea typeface="+mn-ea"/>
              <a:cs typeface="+mn-cs"/>
            </a:endParaRPr>
          </a:p>
          <a:p>
            <a:pPr marL="0" marR="0" indent="0" algn="l" defTabSz="913956" rtl="0" eaLnBrk="1" fontAlgn="auto" latinLnBrk="0" hangingPunct="1">
              <a:lnSpc>
                <a:spcPct val="100000"/>
              </a:lnSpc>
              <a:spcBef>
                <a:spcPts val="0"/>
              </a:spcBef>
              <a:spcAft>
                <a:spcPts val="0"/>
              </a:spcAft>
              <a:buClrTx/>
              <a:buSzTx/>
              <a:buFontTx/>
              <a:buNone/>
              <a:tabLst/>
              <a:defRPr/>
            </a:pPr>
            <a:endParaRPr lang="en-US" sz="2800" dirty="0"/>
          </a:p>
        </p:txBody>
      </p:sp>
      <p:sp>
        <p:nvSpPr>
          <p:cNvPr id="4" name="Slide Number Placeholder 3"/>
          <p:cNvSpPr>
            <a:spLocks noGrp="1"/>
          </p:cNvSpPr>
          <p:nvPr>
            <p:ph type="sldNum" sz="quarter" idx="10"/>
          </p:nvPr>
        </p:nvSpPr>
        <p:spPr/>
        <p:txBody>
          <a:bodyPr/>
          <a:lstStyle/>
          <a:p>
            <a:fld id="{F4ADF510-92B0-49DE-9C99-E21626351E91}" type="slidenum">
              <a:rPr lang="en-GB" smtClean="0"/>
              <a:t>4</a:t>
            </a:fld>
            <a:endParaRPr lang="en-GB" dirty="0"/>
          </a:p>
        </p:txBody>
      </p:sp>
    </p:spTree>
    <p:extLst>
      <p:ext uri="{BB962C8B-B14F-4D97-AF65-F5344CB8AC3E}">
        <p14:creationId xmlns:p14="http://schemas.microsoft.com/office/powerpoint/2010/main" val="2717095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smtClean="0"/>
              <a:t>Early </a:t>
            </a:r>
            <a:r>
              <a:rPr lang="en-GB" sz="1200" dirty="0"/>
              <a:t>electrification is </a:t>
            </a:r>
            <a:r>
              <a:rPr lang="en-GB" sz="1200" dirty="0" smtClean="0"/>
              <a:t>a </a:t>
            </a:r>
            <a:r>
              <a:rPr lang="en-GB" sz="1200" dirty="0"/>
              <a:t>key enabler for </a:t>
            </a:r>
            <a:r>
              <a:rPr lang="en-GB" sz="1200" dirty="0" smtClean="0"/>
              <a:t>socioeconomic </a:t>
            </a:r>
            <a:r>
              <a:rPr lang="en-GB" sz="1200" dirty="0"/>
              <a:t>development. Studies point out that the very first kilowatt-hours </a:t>
            </a:r>
            <a:r>
              <a:rPr lang="en-GB" sz="1200" dirty="0" smtClean="0"/>
              <a:t>provided </a:t>
            </a:r>
            <a:r>
              <a:rPr lang="en-GB" sz="1200" dirty="0"/>
              <a:t>are beneficial to human development. The level </a:t>
            </a:r>
            <a:r>
              <a:rPr lang="en-GB" sz="1200" dirty="0" smtClean="0"/>
              <a:t>and </a:t>
            </a:r>
            <a:r>
              <a:rPr lang="en-GB" sz="1200" dirty="0"/>
              <a:t>quality of health </a:t>
            </a:r>
            <a:r>
              <a:rPr lang="en-GB" sz="1200" dirty="0" smtClean="0"/>
              <a:t>services; education; </a:t>
            </a:r>
            <a:r>
              <a:rPr lang="en-GB" sz="1200" dirty="0"/>
              <a:t>gender </a:t>
            </a:r>
            <a:r>
              <a:rPr lang="en-GB" sz="1200" dirty="0" smtClean="0"/>
              <a:t>equality; </a:t>
            </a:r>
            <a:r>
              <a:rPr lang="en-GB" sz="1200" dirty="0"/>
              <a:t>indoor </a:t>
            </a:r>
            <a:r>
              <a:rPr lang="en-GB" sz="1200" dirty="0" smtClean="0"/>
              <a:t>environment; </a:t>
            </a:r>
            <a:r>
              <a:rPr lang="en-GB" sz="1200" dirty="0"/>
              <a:t>daily activities like lighting, heating, cooking and </a:t>
            </a:r>
            <a:r>
              <a:rPr lang="en-GB" sz="1200" dirty="0" smtClean="0"/>
              <a:t>transportation; </a:t>
            </a:r>
            <a:r>
              <a:rPr lang="en-GB" sz="1200" dirty="0"/>
              <a:t>as well as </a:t>
            </a:r>
            <a:r>
              <a:rPr lang="en-GB" sz="1200" dirty="0" smtClean="0"/>
              <a:t>the business</a:t>
            </a:r>
            <a:r>
              <a:rPr lang="en-GB" sz="1200" dirty="0"/>
              <a:t>, agricultural, infrastructure and telecommunications sectors can all be upgraded with access to modern energy services. </a:t>
            </a:r>
          </a:p>
          <a:p>
            <a:endParaRPr lang="sv-SE" sz="1200" dirty="0"/>
          </a:p>
          <a:p>
            <a:pPr marL="0" marR="0" indent="0" algn="l" defTabSz="913956" rtl="0" eaLnBrk="1" fontAlgn="auto" latinLnBrk="0" hangingPunct="1">
              <a:lnSpc>
                <a:spcPct val="100000"/>
              </a:lnSpc>
              <a:spcBef>
                <a:spcPts val="0"/>
              </a:spcBef>
              <a:spcAft>
                <a:spcPts val="0"/>
              </a:spcAft>
              <a:buClrTx/>
              <a:buSzTx/>
              <a:buFontTx/>
              <a:buNone/>
              <a:tabLst/>
              <a:defRPr/>
            </a:pPr>
            <a:r>
              <a:rPr lang="en-US" sz="1200" dirty="0"/>
              <a:t>To achieve this goal, proper energy planning should be carried </a:t>
            </a:r>
            <a:r>
              <a:rPr lang="en-US" sz="1200" dirty="0" smtClean="0"/>
              <a:t>out.</a:t>
            </a:r>
            <a:endParaRPr lang="en-US" sz="1200" dirty="0"/>
          </a:p>
          <a:p>
            <a:endParaRPr lang="en-GB" sz="1200" dirty="0"/>
          </a:p>
          <a:p>
            <a:pPr defTabSz="990271">
              <a:defRPr/>
            </a:pPr>
            <a:r>
              <a:rPr lang="en-GB" sz="1200" b="0" i="0" u="none" strike="noStrike" kern="1200" dirty="0" smtClean="0">
                <a:solidFill>
                  <a:schemeClr val="tx1"/>
                </a:solidFill>
                <a:effectLst/>
                <a:latin typeface="+mn-lt"/>
                <a:ea typeface="+mn-ea"/>
                <a:cs typeface="+mn-cs"/>
                <a:hlinkClick r:id="rId3"/>
              </a:rPr>
              <a:t>Note: (SDG) 7</a:t>
            </a:r>
            <a:r>
              <a:rPr lang="en-GB" sz="1200" b="0" i="0" kern="1200" dirty="0" smtClean="0">
                <a:solidFill>
                  <a:schemeClr val="tx1"/>
                </a:solidFill>
                <a:effectLst/>
                <a:latin typeface="+mn-lt"/>
                <a:ea typeface="+mn-ea"/>
                <a:cs typeface="+mn-cs"/>
              </a:rPr>
              <a:t> focuses on a concerted global effort to ensure access to affordable, reliable, sustainable and modern energy for all. </a:t>
            </a:r>
            <a:r>
              <a:rPr lang="en-GB" sz="1200" b="0" i="0" u="none" strike="noStrike" kern="1200" dirty="0" smtClean="0">
                <a:solidFill>
                  <a:schemeClr val="tx1"/>
                </a:solidFill>
                <a:effectLst/>
                <a:latin typeface="+mn-lt"/>
                <a:ea typeface="+mn-ea"/>
                <a:cs typeface="+mn-cs"/>
              </a:rPr>
              <a:t>Energy is interconnected with all of the other SDGs.</a:t>
            </a:r>
            <a:endParaRPr lang="en-GB" sz="1200" b="0" i="0" kern="1200" dirty="0" smtClean="0">
              <a:solidFill>
                <a:schemeClr val="tx1"/>
              </a:solidFill>
              <a:effectLst/>
              <a:latin typeface="+mn-lt"/>
              <a:ea typeface="+mn-ea"/>
              <a:cs typeface="+mn-cs"/>
            </a:endParaRPr>
          </a:p>
          <a:p>
            <a:pPr defTabSz="990271">
              <a:defRPr/>
            </a:pPr>
            <a:endParaRPr lang="sv-SE" sz="1200" b="0" i="0" kern="1200" dirty="0" smtClean="0">
              <a:solidFill>
                <a:schemeClr val="tx1"/>
              </a:solidFill>
              <a:effectLst/>
              <a:latin typeface="+mn-lt"/>
              <a:ea typeface="+mn-ea"/>
              <a:cs typeface="+mn-cs"/>
            </a:endParaRPr>
          </a:p>
          <a:p>
            <a:endParaRPr lang="sv-SE" sz="1200" dirty="0"/>
          </a:p>
          <a:p>
            <a:endParaRPr lang="en-GB" sz="1200" dirty="0"/>
          </a:p>
          <a:p>
            <a:endParaRPr lang="en-GB" sz="1200" dirty="0"/>
          </a:p>
          <a:p>
            <a:endParaRPr lang="en-GB" sz="2000" dirty="0"/>
          </a:p>
          <a:p>
            <a:pPr marL="0" marR="0" indent="0" algn="l" defTabSz="990271" rtl="0" eaLnBrk="1" fontAlgn="auto" latinLnBrk="0" hangingPunct="1">
              <a:lnSpc>
                <a:spcPct val="100000"/>
              </a:lnSpc>
              <a:spcBef>
                <a:spcPts val="0"/>
              </a:spcBef>
              <a:spcAft>
                <a:spcPts val="0"/>
              </a:spcAft>
              <a:buClrTx/>
              <a:buSzTx/>
              <a:buFontTx/>
              <a:buNone/>
              <a:tabLst/>
              <a:defRPr/>
            </a:pPr>
            <a:endParaRPr lang="en-US" sz="1200" dirty="0"/>
          </a:p>
          <a:p>
            <a:pPr defTabSz="990271">
              <a:defRPr/>
            </a:pPr>
            <a:endParaRPr lang="en-US" dirty="0"/>
          </a:p>
        </p:txBody>
      </p:sp>
      <p:sp>
        <p:nvSpPr>
          <p:cNvPr id="4" name="Slide Number Placeholder 3"/>
          <p:cNvSpPr>
            <a:spLocks noGrp="1"/>
          </p:cNvSpPr>
          <p:nvPr>
            <p:ph type="sldNum" sz="quarter" idx="10"/>
          </p:nvPr>
        </p:nvSpPr>
        <p:spPr/>
        <p:txBody>
          <a:bodyPr/>
          <a:lstStyle/>
          <a:p>
            <a:fld id="{F4ADF510-92B0-49DE-9C99-E21626351E91}" type="slidenum">
              <a:rPr lang="en-GB" smtClean="0"/>
              <a:t>5</a:t>
            </a:fld>
            <a:endParaRPr lang="en-GB" dirty="0"/>
          </a:p>
        </p:txBody>
      </p:sp>
    </p:spTree>
    <p:extLst>
      <p:ext uri="{BB962C8B-B14F-4D97-AF65-F5344CB8AC3E}">
        <p14:creationId xmlns:p14="http://schemas.microsoft.com/office/powerpoint/2010/main" val="2921822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271">
              <a:defRPr/>
            </a:pPr>
            <a:r>
              <a:rPr lang="en-US" sz="1300" dirty="0"/>
              <a:t>Energy system planning is essential </a:t>
            </a:r>
            <a:r>
              <a:rPr lang="en-US" sz="1300" dirty="0" smtClean="0"/>
              <a:t>to match </a:t>
            </a:r>
            <a:r>
              <a:rPr lang="en-US" sz="1300" dirty="0"/>
              <a:t>supply </a:t>
            </a:r>
            <a:r>
              <a:rPr lang="en-US" sz="1300" dirty="0" smtClean="0"/>
              <a:t>with </a:t>
            </a:r>
            <a:r>
              <a:rPr lang="en-US" sz="1300" dirty="0"/>
              <a:t>growing </a:t>
            </a:r>
            <a:r>
              <a:rPr lang="en-US" sz="1300" dirty="0" smtClean="0"/>
              <a:t>demand; it </a:t>
            </a:r>
            <a:r>
              <a:rPr lang="en-US" sz="1300" dirty="0"/>
              <a:t>is necessary to achieve this in the most </a:t>
            </a:r>
            <a:r>
              <a:rPr lang="en-US" sz="1300" dirty="0" smtClean="0"/>
              <a:t>cost-effective </a:t>
            </a:r>
            <a:r>
              <a:rPr lang="en-US" sz="1300" dirty="0"/>
              <a:t>way. In addition, moving from planned, centralized and expensive energy carriers, towards fluctuating, decentralized and </a:t>
            </a:r>
            <a:r>
              <a:rPr lang="en-US" sz="1300" dirty="0" smtClean="0"/>
              <a:t>cost-effective </a:t>
            </a:r>
            <a:r>
              <a:rPr lang="en-US" sz="1300" dirty="0"/>
              <a:t>renewable energy production necessitates considerable modifications in the energy infrastructure, which should be appropriately planned in order to have effective results. </a:t>
            </a:r>
          </a:p>
          <a:p>
            <a:pPr defTabSz="990271">
              <a:defRPr/>
            </a:pPr>
            <a:endParaRPr lang="en-US" sz="1300" dirty="0"/>
          </a:p>
          <a:p>
            <a:pPr defTabSz="990271">
              <a:defRPr/>
            </a:pPr>
            <a:r>
              <a:rPr lang="en-US" sz="1300" dirty="0" smtClean="0"/>
              <a:t>These </a:t>
            </a:r>
            <a:r>
              <a:rPr lang="en-US" sz="1300" dirty="0"/>
              <a:t>modifications are primarily motivated by geospatial questions. Therefore, ground level geospatial data are of key importance to help identify the most effective electrification strategy. Unfortunately, in developing countries, </a:t>
            </a:r>
            <a:r>
              <a:rPr lang="en-US" sz="1300" dirty="0" smtClean="0"/>
              <a:t>energy-related </a:t>
            </a:r>
            <a:r>
              <a:rPr lang="en-US" sz="1300" dirty="0"/>
              <a:t>data </a:t>
            </a:r>
            <a:r>
              <a:rPr lang="en-US" sz="1300" dirty="0" smtClean="0"/>
              <a:t>at </a:t>
            </a:r>
            <a:r>
              <a:rPr lang="en-US" sz="1300" dirty="0"/>
              <a:t>this level are usually scarce. </a:t>
            </a:r>
            <a:r>
              <a:rPr lang="en-US" sz="1300" dirty="0" smtClean="0"/>
              <a:t>This </a:t>
            </a:r>
            <a:r>
              <a:rPr lang="en-US" sz="1300" dirty="0"/>
              <a:t>is where </a:t>
            </a:r>
            <a:r>
              <a:rPr lang="en-US" sz="1300" dirty="0" smtClean="0"/>
              <a:t>GIS </a:t>
            </a:r>
            <a:r>
              <a:rPr lang="en-US" sz="1300" dirty="0"/>
              <a:t>can be an asset.</a:t>
            </a:r>
          </a:p>
          <a:p>
            <a:endParaRPr lang="en-US" dirty="0"/>
          </a:p>
        </p:txBody>
      </p:sp>
      <p:sp>
        <p:nvSpPr>
          <p:cNvPr id="4" name="Slide Number Placeholder 3"/>
          <p:cNvSpPr>
            <a:spLocks noGrp="1"/>
          </p:cNvSpPr>
          <p:nvPr>
            <p:ph type="sldNum" sz="quarter" idx="10"/>
          </p:nvPr>
        </p:nvSpPr>
        <p:spPr/>
        <p:txBody>
          <a:bodyPr/>
          <a:lstStyle/>
          <a:p>
            <a:fld id="{F4ADF510-92B0-49DE-9C99-E21626351E91}" type="slidenum">
              <a:rPr lang="en-GB" smtClean="0"/>
              <a:t>6</a:t>
            </a:fld>
            <a:endParaRPr lang="en-GB" dirty="0"/>
          </a:p>
        </p:txBody>
      </p:sp>
    </p:spTree>
    <p:extLst>
      <p:ext uri="{BB962C8B-B14F-4D97-AF65-F5344CB8AC3E}">
        <p14:creationId xmlns:p14="http://schemas.microsoft.com/office/powerpoint/2010/main" val="1439176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There are several parameters that feed energy system models that comprise geospatial attributes. Conventional energy system models fail to take into account spatial fluctuations. </a:t>
            </a:r>
          </a:p>
          <a:p>
            <a:endParaRPr lang="en-US" sz="1300" dirty="0">
              <a:solidFill>
                <a:prstClr val="black"/>
              </a:solidFill>
              <a:latin typeface="+mn-lt"/>
            </a:endParaRPr>
          </a:p>
          <a:p>
            <a:r>
              <a:rPr lang="sv-SE" sz="1400" dirty="0">
                <a:solidFill>
                  <a:prstClr val="black"/>
                </a:solidFill>
                <a:latin typeface="+mn-lt"/>
              </a:rPr>
              <a:t>For example, the wind speed varies in time and space and so does the potential wind energy yield. </a:t>
            </a:r>
            <a:r>
              <a:rPr lang="sv-SE" sz="1400" dirty="0" smtClean="0">
                <a:solidFill>
                  <a:prstClr val="black"/>
                </a:solidFill>
                <a:latin typeface="+mn-lt"/>
              </a:rPr>
              <a:t>The</a:t>
            </a:r>
            <a:r>
              <a:rPr lang="sv-SE" sz="1400" baseline="0" dirty="0" smtClean="0">
                <a:solidFill>
                  <a:prstClr val="black"/>
                </a:solidFill>
                <a:latin typeface="+mn-lt"/>
              </a:rPr>
              <a:t> s</a:t>
            </a:r>
            <a:r>
              <a:rPr lang="sv-SE" sz="1400" dirty="0" smtClean="0">
                <a:solidFill>
                  <a:prstClr val="black"/>
                </a:solidFill>
                <a:latin typeface="+mn-lt"/>
              </a:rPr>
              <a:t>ame </a:t>
            </a:r>
            <a:r>
              <a:rPr lang="sv-SE" sz="1400" dirty="0">
                <a:solidFill>
                  <a:prstClr val="black"/>
                </a:solidFill>
                <a:latin typeface="+mn-lt"/>
              </a:rPr>
              <a:t>applies to other intermittent energy resources</a:t>
            </a:r>
            <a:r>
              <a:rPr lang="sv-SE" sz="1400" baseline="0" dirty="0">
                <a:solidFill>
                  <a:prstClr val="black"/>
                </a:solidFill>
                <a:latin typeface="+mn-lt"/>
              </a:rPr>
              <a:t>. </a:t>
            </a:r>
            <a:endParaRPr lang="sv-SE" sz="1400" dirty="0">
              <a:solidFill>
                <a:prstClr val="black"/>
              </a:solidFill>
              <a:latin typeface="+mn-lt"/>
            </a:endParaRPr>
          </a:p>
          <a:p>
            <a:endParaRPr lang="sv-SE" sz="1400" dirty="0">
              <a:solidFill>
                <a:prstClr val="black"/>
              </a:solidFill>
              <a:latin typeface="+mn-lt"/>
            </a:endParaRPr>
          </a:p>
          <a:p>
            <a:r>
              <a:rPr lang="sv-SE" sz="1400" dirty="0">
                <a:solidFill>
                  <a:prstClr val="black"/>
                </a:solidFill>
                <a:latin typeface="+mn-lt"/>
              </a:rPr>
              <a:t>Also, the power infrastructure differs from one location to another and so does the demand. </a:t>
            </a:r>
          </a:p>
          <a:p>
            <a:endParaRPr lang="en-US" sz="1300" dirty="0"/>
          </a:p>
          <a:p>
            <a:r>
              <a:rPr lang="en-US" sz="1300" dirty="0"/>
              <a:t>We</a:t>
            </a:r>
            <a:r>
              <a:rPr lang="en-US" sz="1300" baseline="0" dirty="0"/>
              <a:t> have to look for </a:t>
            </a:r>
            <a:r>
              <a:rPr lang="en-US" sz="1300" dirty="0"/>
              <a:t>more integrated solutions in order to incorporate these dynamics into energy system models and enable more sustainable energy infrastructure planning while considering a growing mix of energy technologies.</a:t>
            </a:r>
          </a:p>
          <a:p>
            <a:endParaRPr lang="en-US" sz="1300" dirty="0"/>
          </a:p>
        </p:txBody>
      </p:sp>
      <p:sp>
        <p:nvSpPr>
          <p:cNvPr id="4" name="Slide Number Placeholder 3"/>
          <p:cNvSpPr>
            <a:spLocks noGrp="1"/>
          </p:cNvSpPr>
          <p:nvPr>
            <p:ph type="sldNum" sz="quarter" idx="10"/>
          </p:nvPr>
        </p:nvSpPr>
        <p:spPr/>
        <p:txBody>
          <a:bodyPr/>
          <a:lstStyle/>
          <a:p>
            <a:pPr defTabSz="990271">
              <a:defRPr/>
            </a:pPr>
            <a:fld id="{F4ADF510-92B0-49DE-9C99-E21626351E91}" type="slidenum">
              <a:rPr lang="en-GB">
                <a:solidFill>
                  <a:prstClr val="black"/>
                </a:solidFill>
                <a:latin typeface="Calibri"/>
              </a:rPr>
              <a:pPr defTabSz="990271">
                <a:defRPr/>
              </a:pPr>
              <a:t>7</a:t>
            </a:fld>
            <a:endParaRPr lang="en-GB" dirty="0">
              <a:solidFill>
                <a:prstClr val="black"/>
              </a:solidFill>
              <a:latin typeface="Calibri"/>
            </a:endParaRPr>
          </a:p>
        </p:txBody>
      </p:sp>
    </p:spTree>
    <p:extLst>
      <p:ext uri="{BB962C8B-B14F-4D97-AF65-F5344CB8AC3E}">
        <p14:creationId xmlns:p14="http://schemas.microsoft.com/office/powerpoint/2010/main" val="865652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271">
              <a:defRPr/>
            </a:pPr>
            <a:r>
              <a:rPr lang="en-US" sz="1300" dirty="0"/>
              <a:t>Let’s see now how the integration of </a:t>
            </a:r>
            <a:r>
              <a:rPr lang="en-US" sz="1300" dirty="0" smtClean="0"/>
              <a:t>GIS in </a:t>
            </a:r>
            <a:r>
              <a:rPr lang="en-US" sz="1300" dirty="0"/>
              <a:t>energy planning can be beneficial. </a:t>
            </a:r>
          </a:p>
          <a:p>
            <a:pPr defTabSz="990271">
              <a:defRPr/>
            </a:pPr>
            <a:endParaRPr lang="en-US" sz="1300" dirty="0"/>
          </a:p>
          <a:p>
            <a:pPr defTabSz="990271">
              <a:defRPr/>
            </a:pPr>
            <a:r>
              <a:rPr lang="en-US" sz="1300" dirty="0" smtClean="0"/>
              <a:t>GIS-based </a:t>
            </a:r>
            <a:r>
              <a:rPr lang="en-US" sz="1300" dirty="0"/>
              <a:t>data can </a:t>
            </a:r>
            <a:r>
              <a:rPr lang="en-US" sz="1300" dirty="0" err="1" smtClean="0"/>
              <a:t>analyse</a:t>
            </a:r>
            <a:r>
              <a:rPr lang="en-US" sz="1300" dirty="0" smtClean="0"/>
              <a:t> demand </a:t>
            </a:r>
            <a:r>
              <a:rPr lang="en-US" sz="1300" dirty="0"/>
              <a:t>at the location where it is actually happening and make </a:t>
            </a:r>
            <a:r>
              <a:rPr lang="en-US" sz="1300" dirty="0" smtClean="0"/>
              <a:t>location-based </a:t>
            </a:r>
            <a:r>
              <a:rPr lang="en-US" sz="1300" dirty="0"/>
              <a:t>projections </a:t>
            </a:r>
            <a:r>
              <a:rPr lang="en-US" sz="1300" dirty="0" smtClean="0"/>
              <a:t>considering</a:t>
            </a:r>
            <a:r>
              <a:rPr lang="en-US" sz="1300" baseline="0" dirty="0" smtClean="0"/>
              <a:t> </a:t>
            </a:r>
            <a:r>
              <a:rPr lang="en-US" sz="1300" dirty="0" smtClean="0"/>
              <a:t>specific </a:t>
            </a:r>
            <a:r>
              <a:rPr lang="en-US" sz="1300" dirty="0"/>
              <a:t>characteristics (for </a:t>
            </a:r>
            <a:r>
              <a:rPr lang="en-US" sz="1300" dirty="0" smtClean="0"/>
              <a:t>example, urban</a:t>
            </a:r>
            <a:r>
              <a:rPr lang="en-US" sz="1300" baseline="0" dirty="0" smtClean="0"/>
              <a:t> and </a:t>
            </a:r>
            <a:r>
              <a:rPr lang="en-US" sz="1300" dirty="0" smtClean="0"/>
              <a:t>rural </a:t>
            </a:r>
            <a:r>
              <a:rPr lang="en-US" sz="1300" dirty="0"/>
              <a:t>areas) and their corresponding energy access targets. </a:t>
            </a:r>
          </a:p>
          <a:p>
            <a:pPr defTabSz="990271">
              <a:defRPr/>
            </a:pPr>
            <a:endParaRPr lang="en-US" sz="1300" dirty="0"/>
          </a:p>
          <a:p>
            <a:pPr lvl="0"/>
            <a:r>
              <a:rPr lang="en-US" sz="1300" dirty="0"/>
              <a:t>Furthermore, GIS utilizes remote sensing satellite</a:t>
            </a:r>
            <a:r>
              <a:rPr lang="en-US" sz="1300" baseline="0" dirty="0"/>
              <a:t> data in order to derive re</a:t>
            </a:r>
            <a:r>
              <a:rPr lang="en-US" sz="1300" dirty="0"/>
              <a:t>source availability and energy potentials</a:t>
            </a:r>
            <a:r>
              <a:rPr lang="en-US" sz="1300" baseline="0" dirty="0"/>
              <a:t> </a:t>
            </a:r>
            <a:r>
              <a:rPr lang="en-US" sz="1300" dirty="0"/>
              <a:t>at local </a:t>
            </a:r>
            <a:r>
              <a:rPr lang="en-US" sz="1300" dirty="0" smtClean="0"/>
              <a:t>levels </a:t>
            </a:r>
            <a:r>
              <a:rPr lang="en-US" sz="1300" dirty="0"/>
              <a:t>in areas where such data are not available.  </a:t>
            </a:r>
          </a:p>
          <a:p>
            <a:pPr lvl="0"/>
            <a:endParaRPr lang="en-US" sz="1300" dirty="0"/>
          </a:p>
          <a:p>
            <a:pPr lvl="0"/>
            <a:r>
              <a:rPr lang="en-US" sz="1300" dirty="0"/>
              <a:t>Last but not least, GIS can be used to illustrate results in interactive maps. These illustrations can </a:t>
            </a:r>
            <a:r>
              <a:rPr lang="en-GB" sz="1300" dirty="0"/>
              <a:t>provide an effective </a:t>
            </a:r>
            <a:r>
              <a:rPr lang="en-GB" sz="1300" dirty="0" smtClean="0"/>
              <a:t>science</a:t>
            </a:r>
            <a:r>
              <a:rPr lang="en-GB" sz="1300" baseline="0" dirty="0" smtClean="0"/>
              <a:t> and </a:t>
            </a:r>
            <a:r>
              <a:rPr lang="en-GB" sz="1300" dirty="0" smtClean="0"/>
              <a:t>policy </a:t>
            </a:r>
            <a:r>
              <a:rPr lang="en-GB" sz="1300" dirty="0"/>
              <a:t>interface by communicating key indicators for electrification planning “at-a-glance”, ensuring that findings can easily be absorbed by </a:t>
            </a:r>
            <a:r>
              <a:rPr lang="en-GB" sz="1300" dirty="0" smtClean="0"/>
              <a:t>policymakers.</a:t>
            </a:r>
          </a:p>
          <a:p>
            <a:pPr lvl="0"/>
            <a:endParaRPr lang="en-GB" sz="1300" dirty="0"/>
          </a:p>
          <a:p>
            <a:pPr defTabSz="990271">
              <a:defRPr/>
            </a:pPr>
            <a:r>
              <a:rPr lang="en-US" sz="1300" dirty="0" smtClean="0"/>
              <a:t>The integration </a:t>
            </a:r>
            <a:r>
              <a:rPr lang="en-US" sz="1300" dirty="0"/>
              <a:t>of GIS in energy system </a:t>
            </a:r>
            <a:r>
              <a:rPr lang="en-US" sz="1300" dirty="0" smtClean="0"/>
              <a:t>models, however, </a:t>
            </a:r>
            <a:r>
              <a:rPr lang="en-US" sz="1300" dirty="0"/>
              <a:t>is still in its infancy. </a:t>
            </a:r>
            <a:endParaRPr lang="sv-SE" sz="1300" dirty="0"/>
          </a:p>
        </p:txBody>
      </p:sp>
      <p:sp>
        <p:nvSpPr>
          <p:cNvPr id="4" name="Slide Number Placeholder 3"/>
          <p:cNvSpPr>
            <a:spLocks noGrp="1"/>
          </p:cNvSpPr>
          <p:nvPr>
            <p:ph type="sldNum" sz="quarter" idx="10"/>
          </p:nvPr>
        </p:nvSpPr>
        <p:spPr/>
        <p:txBody>
          <a:bodyPr/>
          <a:lstStyle/>
          <a:p>
            <a:fld id="{F4ADF510-92B0-49DE-9C99-E21626351E91}" type="slidenum">
              <a:rPr lang="en-GB" smtClean="0"/>
              <a:t>8</a:t>
            </a:fld>
            <a:endParaRPr lang="en-GB" dirty="0"/>
          </a:p>
        </p:txBody>
      </p:sp>
    </p:spTree>
    <p:extLst>
      <p:ext uri="{BB962C8B-B14F-4D97-AF65-F5344CB8AC3E}">
        <p14:creationId xmlns:p14="http://schemas.microsoft.com/office/powerpoint/2010/main" val="2020319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us</a:t>
            </a:r>
            <a:r>
              <a:rPr lang="en-US" dirty="0" smtClean="0"/>
              <a:t> </a:t>
            </a:r>
            <a:r>
              <a:rPr lang="en-US" dirty="0"/>
              <a:t>start with a short description of how GIS can support energy planners </a:t>
            </a:r>
            <a:r>
              <a:rPr lang="en-US" dirty="0" smtClean="0"/>
              <a:t>in assessing </a:t>
            </a:r>
            <a:r>
              <a:rPr lang="en-US" sz="1200" kern="1200" dirty="0" smtClean="0">
                <a:solidFill>
                  <a:schemeClr val="tx1"/>
                </a:solidFill>
                <a:effectLst/>
                <a:latin typeface="+mn-lt"/>
                <a:ea typeface="+mn-ea"/>
                <a:cs typeface="+mn-cs"/>
              </a:rPr>
              <a:t>resources </a:t>
            </a:r>
            <a:r>
              <a:rPr lang="en-US" sz="1200" kern="1200" dirty="0">
                <a:solidFill>
                  <a:schemeClr val="tx1"/>
                </a:solidFill>
                <a:effectLst/>
                <a:latin typeface="+mn-lt"/>
                <a:ea typeface="+mn-ea"/>
                <a:cs typeface="+mn-cs"/>
              </a:rPr>
              <a:t>availability and energy potentials for a certain region.</a:t>
            </a:r>
            <a:endParaRPr lang="en-US" dirty="0"/>
          </a:p>
        </p:txBody>
      </p:sp>
      <p:sp>
        <p:nvSpPr>
          <p:cNvPr id="4" name="Slide Number Placeholder 3"/>
          <p:cNvSpPr>
            <a:spLocks noGrp="1"/>
          </p:cNvSpPr>
          <p:nvPr>
            <p:ph type="sldNum" sz="quarter" idx="10"/>
          </p:nvPr>
        </p:nvSpPr>
        <p:spPr/>
        <p:txBody>
          <a:bodyPr/>
          <a:lstStyle/>
          <a:p>
            <a:fld id="{F4ADF510-92B0-49DE-9C99-E21626351E91}" type="slidenum">
              <a:rPr lang="en-GB" smtClean="0"/>
              <a:t>9</a:t>
            </a:fld>
            <a:endParaRPr lang="en-GB" dirty="0"/>
          </a:p>
        </p:txBody>
      </p:sp>
    </p:spTree>
    <p:extLst>
      <p:ext uri="{BB962C8B-B14F-4D97-AF65-F5344CB8AC3E}">
        <p14:creationId xmlns:p14="http://schemas.microsoft.com/office/powerpoint/2010/main" val="1222993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will </a:t>
            </a:r>
            <a:r>
              <a:rPr lang="en-US" baseline="0" dirty="0" smtClean="0"/>
              <a:t>examine </a:t>
            </a:r>
            <a:r>
              <a:rPr lang="en-US" baseline="0" dirty="0"/>
              <a:t>the African continent. </a:t>
            </a:r>
          </a:p>
          <a:p>
            <a:endParaRPr lang="en-US" baseline="0" dirty="0"/>
          </a:p>
          <a:p>
            <a:r>
              <a:rPr lang="en-US" baseline="0" dirty="0"/>
              <a:t>The fundamental questions an energy planner has to answer </a:t>
            </a:r>
            <a:r>
              <a:rPr lang="en-US" baseline="0" dirty="0" smtClean="0"/>
              <a:t>are: </a:t>
            </a:r>
            <a:endParaRPr lang="en-US" baseline="0" dirty="0"/>
          </a:p>
          <a:p>
            <a:endParaRPr lang="en-US" baseline="0" dirty="0"/>
          </a:p>
          <a:p>
            <a:pPr marL="371532" indent="-371532">
              <a:buFont typeface="Arial" panose="020B0604020202020204" pitchFamily="34" charset="0"/>
              <a:buChar char="•"/>
            </a:pPr>
            <a:r>
              <a:rPr lang="en-GB" sz="1300" dirty="0"/>
              <a:t>What is the energy resource situation at each location?</a:t>
            </a:r>
          </a:p>
          <a:p>
            <a:pPr marL="371532" indent="-371532">
              <a:buFont typeface="Arial" panose="020B0604020202020204" pitchFamily="34" charset="0"/>
              <a:buChar char="•"/>
            </a:pPr>
            <a:r>
              <a:rPr lang="en-US" sz="1300" dirty="0"/>
              <a:t>Which technologies are best suited to tap into these resources?</a:t>
            </a:r>
          </a:p>
          <a:p>
            <a:pPr marL="371532" indent="-371532">
              <a:buFont typeface="Arial" panose="020B0604020202020204" pitchFamily="34" charset="0"/>
              <a:buChar char="•"/>
            </a:pPr>
            <a:r>
              <a:rPr lang="en-US" sz="1300" dirty="0"/>
              <a:t>What are the costs of electricity generation by technology and resource input? </a:t>
            </a:r>
          </a:p>
          <a:p>
            <a:endParaRPr lang="en-US" sz="1300" dirty="0" smtClean="0"/>
          </a:p>
          <a:p>
            <a:r>
              <a:rPr lang="en-US" sz="1300" dirty="0" smtClean="0"/>
              <a:t>We can </a:t>
            </a:r>
            <a:r>
              <a:rPr lang="en-US" sz="1300" dirty="0"/>
              <a:t>see </a:t>
            </a:r>
            <a:r>
              <a:rPr lang="en-US" sz="1300" dirty="0" smtClean="0"/>
              <a:t>how </a:t>
            </a:r>
            <a:r>
              <a:rPr lang="en-US" sz="1300" dirty="0"/>
              <a:t>GIS helps </a:t>
            </a:r>
            <a:r>
              <a:rPr lang="en-US" sz="1300" dirty="0" smtClean="0"/>
              <a:t>answer </a:t>
            </a:r>
            <a:r>
              <a:rPr lang="en-US" sz="1300" dirty="0"/>
              <a:t>these questions </a:t>
            </a:r>
            <a:r>
              <a:rPr lang="en-US" sz="1300" dirty="0" smtClean="0"/>
              <a:t>by </a:t>
            </a:r>
            <a:r>
              <a:rPr lang="en-US" sz="1300" dirty="0"/>
              <a:t>identifying and quantifying available resources and energy potentials </a:t>
            </a:r>
            <a:r>
              <a:rPr lang="en-US" sz="1300" dirty="0" smtClean="0"/>
              <a:t>by </a:t>
            </a:r>
            <a:r>
              <a:rPr lang="en-US" sz="1300" dirty="0"/>
              <a:t>location.</a:t>
            </a:r>
          </a:p>
          <a:p>
            <a:endParaRPr lang="en-US" dirty="0"/>
          </a:p>
        </p:txBody>
      </p:sp>
      <p:sp>
        <p:nvSpPr>
          <p:cNvPr id="4" name="Slide Number Placeholder 3"/>
          <p:cNvSpPr>
            <a:spLocks noGrp="1"/>
          </p:cNvSpPr>
          <p:nvPr>
            <p:ph type="sldNum" sz="quarter" idx="10"/>
          </p:nvPr>
        </p:nvSpPr>
        <p:spPr/>
        <p:txBody>
          <a:bodyPr/>
          <a:lstStyle/>
          <a:p>
            <a:fld id="{F4ADF510-92B0-49DE-9C99-E21626351E91}" type="slidenum">
              <a:rPr lang="en-GB" smtClean="0"/>
              <a:t>10</a:t>
            </a:fld>
            <a:endParaRPr lang="en-GB" dirty="0"/>
          </a:p>
        </p:txBody>
      </p:sp>
    </p:spTree>
    <p:extLst>
      <p:ext uri="{BB962C8B-B14F-4D97-AF65-F5344CB8AC3E}">
        <p14:creationId xmlns:p14="http://schemas.microsoft.com/office/powerpoint/2010/main" val="4274271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3FDCAB66-F883-4368-81C5-CABB34453509}" type="datetime2">
              <a:rPr lang="en-US" smtClean="0"/>
              <a:t>Monday, February 12, 2018</a:t>
            </a:fld>
            <a:endParaRPr lang="en-US" dirty="0"/>
          </a:p>
        </p:txBody>
      </p:sp>
      <p:sp>
        <p:nvSpPr>
          <p:cNvPr id="8" name="Slide Number Placeholder 7"/>
          <p:cNvSpPr>
            <a:spLocks noGrp="1"/>
          </p:cNvSpPr>
          <p:nvPr>
            <p:ph type="sldNum" sz="quarter" idx="11"/>
          </p:nvPr>
        </p:nvSpPr>
        <p:spPr/>
        <p:txBody>
          <a:bodyPr/>
          <a:lstStyle/>
          <a:p>
            <a:fld id="{D18D0D83-F1B6-4004-B459-0B75880765E5}" type="slidenum">
              <a:rPr lang="en-US" smtClean="0"/>
              <a:t>‹#›</a:t>
            </a:fld>
            <a:endParaRPr lang="en-US" dirty="0"/>
          </a:p>
        </p:txBody>
      </p:sp>
    </p:spTree>
    <p:extLst>
      <p:ext uri="{BB962C8B-B14F-4D97-AF65-F5344CB8AC3E}">
        <p14:creationId xmlns:p14="http://schemas.microsoft.com/office/powerpoint/2010/main" val="2654773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52E639-02E1-4EC0-AA70-559793BF70F9}" type="datetime2">
              <a:rPr lang="en-US" smtClean="0"/>
              <a:t>Monday, February 12, 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D18D0D83-F1B6-4004-B459-0B75880765E5}" type="slidenum">
              <a:rPr lang="en-US" smtClean="0"/>
              <a:t>‹#›</a:t>
            </a:fld>
            <a:endParaRPr lang="en-US"/>
          </a:p>
        </p:txBody>
      </p:sp>
    </p:spTree>
    <p:extLst>
      <p:ext uri="{BB962C8B-B14F-4D97-AF65-F5344CB8AC3E}">
        <p14:creationId xmlns:p14="http://schemas.microsoft.com/office/powerpoint/2010/main" val="3517217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F7C300-4C06-4553-AA8C-A53A97E0B029}" type="datetime2">
              <a:rPr lang="en-US" smtClean="0"/>
              <a:t>Monday, February 12, 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D18D0D83-F1B6-4004-B459-0B75880765E5}" type="slidenum">
              <a:rPr lang="en-US" smtClean="0"/>
              <a:t>‹#›</a:t>
            </a:fld>
            <a:endParaRPr lang="en-US"/>
          </a:p>
        </p:txBody>
      </p:sp>
    </p:spTree>
    <p:extLst>
      <p:ext uri="{BB962C8B-B14F-4D97-AF65-F5344CB8AC3E}">
        <p14:creationId xmlns:p14="http://schemas.microsoft.com/office/powerpoint/2010/main" val="3948084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3D2A763-C248-47FC-854D-08C9ED828529}" type="datetime2">
              <a:rPr lang="en-US" smtClean="0"/>
              <a:t>Monday, February 12,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7A181-8241-4433-B622-E5AD31C56B6D}" type="slidenum">
              <a:rPr lang="en-US" smtClean="0"/>
              <a:t>‹#›</a:t>
            </a:fld>
            <a:endParaRPr lang="en-US"/>
          </a:p>
        </p:txBody>
      </p:sp>
    </p:spTree>
    <p:extLst>
      <p:ext uri="{BB962C8B-B14F-4D97-AF65-F5344CB8AC3E}">
        <p14:creationId xmlns:p14="http://schemas.microsoft.com/office/powerpoint/2010/main" val="3848379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E8FE5E-676B-4D8D-946B-C00015436315}" type="datetime2">
              <a:rPr lang="en-US" smtClean="0"/>
              <a:t>Monday, February 12,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7A181-8241-4433-B622-E5AD31C56B6D}" type="slidenum">
              <a:rPr lang="en-US" smtClean="0"/>
              <a:t>‹#›</a:t>
            </a:fld>
            <a:endParaRPr lang="en-US"/>
          </a:p>
        </p:txBody>
      </p:sp>
    </p:spTree>
    <p:extLst>
      <p:ext uri="{BB962C8B-B14F-4D97-AF65-F5344CB8AC3E}">
        <p14:creationId xmlns:p14="http://schemas.microsoft.com/office/powerpoint/2010/main" val="3579635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F7C8F5-0651-4421-9E67-1B39F58473C1}" type="datetime2">
              <a:rPr lang="en-US" smtClean="0"/>
              <a:t>Monday, February 12,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7A181-8241-4433-B622-E5AD31C56B6D}" type="slidenum">
              <a:rPr lang="en-US" smtClean="0"/>
              <a:t>‹#›</a:t>
            </a:fld>
            <a:endParaRPr lang="en-US"/>
          </a:p>
        </p:txBody>
      </p:sp>
    </p:spTree>
    <p:extLst>
      <p:ext uri="{BB962C8B-B14F-4D97-AF65-F5344CB8AC3E}">
        <p14:creationId xmlns:p14="http://schemas.microsoft.com/office/powerpoint/2010/main" val="10138216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57F8556-F9A5-499D-A21E-FA32E665F67F}" type="datetime2">
              <a:rPr lang="en-US" smtClean="0"/>
              <a:t>Monday, February 12,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7A181-8241-4433-B622-E5AD31C56B6D}" type="slidenum">
              <a:rPr lang="en-US" smtClean="0"/>
              <a:t>‹#›</a:t>
            </a:fld>
            <a:endParaRPr lang="en-US"/>
          </a:p>
        </p:txBody>
      </p:sp>
    </p:spTree>
    <p:extLst>
      <p:ext uri="{BB962C8B-B14F-4D97-AF65-F5344CB8AC3E}">
        <p14:creationId xmlns:p14="http://schemas.microsoft.com/office/powerpoint/2010/main" val="4130068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B00C76B-9D93-4B63-AA7A-0E3FDF8CCA7C}" type="datetime2">
              <a:rPr lang="en-US" smtClean="0"/>
              <a:t>Monday, February 12, 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E7A181-8241-4433-B622-E5AD31C56B6D}" type="slidenum">
              <a:rPr lang="en-US" smtClean="0"/>
              <a:t>‹#›</a:t>
            </a:fld>
            <a:endParaRPr lang="en-US"/>
          </a:p>
        </p:txBody>
      </p:sp>
    </p:spTree>
    <p:extLst>
      <p:ext uri="{BB962C8B-B14F-4D97-AF65-F5344CB8AC3E}">
        <p14:creationId xmlns:p14="http://schemas.microsoft.com/office/powerpoint/2010/main" val="6202984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A5AD35-3EDD-4DAA-9AEF-4F86AC039CD7}" type="datetime2">
              <a:rPr lang="en-US" smtClean="0"/>
              <a:t>Monday, February 12, 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E7A181-8241-4433-B622-E5AD31C56B6D}" type="slidenum">
              <a:rPr lang="en-US" smtClean="0"/>
              <a:t>‹#›</a:t>
            </a:fld>
            <a:endParaRPr lang="en-US"/>
          </a:p>
        </p:txBody>
      </p:sp>
    </p:spTree>
    <p:extLst>
      <p:ext uri="{BB962C8B-B14F-4D97-AF65-F5344CB8AC3E}">
        <p14:creationId xmlns:p14="http://schemas.microsoft.com/office/powerpoint/2010/main" val="22503235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72EB3B-9F71-4493-A522-880AF6D96E38}" type="datetime2">
              <a:rPr lang="en-US" smtClean="0"/>
              <a:t>Monday, February 12, 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E7A181-8241-4433-B622-E5AD31C56B6D}" type="slidenum">
              <a:rPr lang="en-US" smtClean="0"/>
              <a:t>‹#›</a:t>
            </a:fld>
            <a:endParaRPr lang="en-US"/>
          </a:p>
        </p:txBody>
      </p:sp>
    </p:spTree>
    <p:extLst>
      <p:ext uri="{BB962C8B-B14F-4D97-AF65-F5344CB8AC3E}">
        <p14:creationId xmlns:p14="http://schemas.microsoft.com/office/powerpoint/2010/main" val="9472641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B6E041-22E2-4A97-879E-CEB8077DE5EE}" type="datetime2">
              <a:rPr lang="en-US" smtClean="0"/>
              <a:t>Monday, February 12,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7A181-8241-4433-B622-E5AD31C56B6D}" type="slidenum">
              <a:rPr lang="en-US" smtClean="0"/>
              <a:t>‹#›</a:t>
            </a:fld>
            <a:endParaRPr lang="en-US"/>
          </a:p>
        </p:txBody>
      </p:sp>
    </p:spTree>
    <p:extLst>
      <p:ext uri="{BB962C8B-B14F-4D97-AF65-F5344CB8AC3E}">
        <p14:creationId xmlns:p14="http://schemas.microsoft.com/office/powerpoint/2010/main" val="2727410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782831-CB96-4CF0-AC88-22EB6B412871}" type="datetime2">
              <a:rPr lang="en-US" smtClean="0"/>
              <a:t>Monday, February 12, 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D18D0D83-F1B6-4004-B459-0B75880765E5}" type="slidenum">
              <a:rPr lang="en-US" smtClean="0"/>
              <a:t>‹#›</a:t>
            </a:fld>
            <a:endParaRPr lang="en-US"/>
          </a:p>
        </p:txBody>
      </p:sp>
    </p:spTree>
    <p:extLst>
      <p:ext uri="{BB962C8B-B14F-4D97-AF65-F5344CB8AC3E}">
        <p14:creationId xmlns:p14="http://schemas.microsoft.com/office/powerpoint/2010/main" val="18383315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83383F1-BA0E-487C-8897-2F7A069C72D6}" type="datetime2">
              <a:rPr lang="en-US" smtClean="0"/>
              <a:t>Monday, February 12,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7A181-8241-4433-B622-E5AD31C56B6D}" type="slidenum">
              <a:rPr lang="en-US" smtClean="0"/>
              <a:t>‹#›</a:t>
            </a:fld>
            <a:endParaRPr lang="en-US"/>
          </a:p>
        </p:txBody>
      </p:sp>
    </p:spTree>
    <p:extLst>
      <p:ext uri="{BB962C8B-B14F-4D97-AF65-F5344CB8AC3E}">
        <p14:creationId xmlns:p14="http://schemas.microsoft.com/office/powerpoint/2010/main" val="28428948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1EC5EF-0DE8-44C4-916F-229CBF2471FE}" type="datetime2">
              <a:rPr lang="en-US" smtClean="0"/>
              <a:t>Monday, February 12,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7A181-8241-4433-B622-E5AD31C56B6D}" type="slidenum">
              <a:rPr lang="en-US" smtClean="0"/>
              <a:t>‹#›</a:t>
            </a:fld>
            <a:endParaRPr lang="en-US"/>
          </a:p>
        </p:txBody>
      </p:sp>
    </p:spTree>
    <p:extLst>
      <p:ext uri="{BB962C8B-B14F-4D97-AF65-F5344CB8AC3E}">
        <p14:creationId xmlns:p14="http://schemas.microsoft.com/office/powerpoint/2010/main" val="16941732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835E62-4397-4FEC-91C2-1AB33881C775}" type="datetime2">
              <a:rPr lang="en-US" smtClean="0"/>
              <a:t>Monday, February 12,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7A181-8241-4433-B622-E5AD31C56B6D}" type="slidenum">
              <a:rPr lang="en-US" smtClean="0"/>
              <a:t>‹#›</a:t>
            </a:fld>
            <a:endParaRPr lang="en-US"/>
          </a:p>
        </p:txBody>
      </p:sp>
    </p:spTree>
    <p:extLst>
      <p:ext uri="{BB962C8B-B14F-4D97-AF65-F5344CB8AC3E}">
        <p14:creationId xmlns:p14="http://schemas.microsoft.com/office/powerpoint/2010/main" val="1440309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67CB3E-DDD3-4151-BBC5-683DFA31C2DA}" type="datetime2">
              <a:rPr lang="en-US" smtClean="0"/>
              <a:t>Monday, February 12, 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D18D0D83-F1B6-4004-B459-0B75880765E5}" type="slidenum">
              <a:rPr lang="en-US" smtClean="0"/>
              <a:t>‹#›</a:t>
            </a:fld>
            <a:endParaRPr lang="en-US"/>
          </a:p>
        </p:txBody>
      </p:sp>
    </p:spTree>
    <p:extLst>
      <p:ext uri="{BB962C8B-B14F-4D97-AF65-F5344CB8AC3E}">
        <p14:creationId xmlns:p14="http://schemas.microsoft.com/office/powerpoint/2010/main" val="1596349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5807EA0-E078-4E02-96DA-DA413CF12DF9}" type="datetime2">
              <a:rPr lang="en-US" smtClean="0"/>
              <a:t>Monday, February 12, 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D18D0D83-F1B6-4004-B459-0B75880765E5}" type="slidenum">
              <a:rPr lang="en-US" smtClean="0"/>
              <a:t>‹#›</a:t>
            </a:fld>
            <a:endParaRPr lang="en-US"/>
          </a:p>
        </p:txBody>
      </p:sp>
    </p:spTree>
    <p:extLst>
      <p:ext uri="{BB962C8B-B14F-4D97-AF65-F5344CB8AC3E}">
        <p14:creationId xmlns:p14="http://schemas.microsoft.com/office/powerpoint/2010/main" val="3154222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261424-E012-4E13-862A-EBA04D579962}" type="datetime2">
              <a:rPr lang="en-US" smtClean="0"/>
              <a:t>Monday, February 12, 2018</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D18D0D83-F1B6-4004-B459-0B75880765E5}" type="slidenum">
              <a:rPr lang="en-US" smtClean="0"/>
              <a:t>‹#›</a:t>
            </a:fld>
            <a:endParaRPr lang="en-US"/>
          </a:p>
        </p:txBody>
      </p:sp>
    </p:spTree>
    <p:extLst>
      <p:ext uri="{BB962C8B-B14F-4D97-AF65-F5344CB8AC3E}">
        <p14:creationId xmlns:p14="http://schemas.microsoft.com/office/powerpoint/2010/main" val="2056704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1ECE1408-10EA-41BF-BD34-20F68090FDF6}" type="datetime2">
              <a:rPr lang="en-US" smtClean="0"/>
              <a:t>Monday, February 12, 2018</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D18D0D83-F1B6-4004-B459-0B75880765E5}" type="slidenum">
              <a:rPr lang="en-US" smtClean="0"/>
              <a:t>‹#›</a:t>
            </a:fld>
            <a:endParaRPr lang="en-US"/>
          </a:p>
        </p:txBody>
      </p:sp>
    </p:spTree>
    <p:extLst>
      <p:ext uri="{BB962C8B-B14F-4D97-AF65-F5344CB8AC3E}">
        <p14:creationId xmlns:p14="http://schemas.microsoft.com/office/powerpoint/2010/main" val="3293235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1"/>
                </a:solidFill>
              </a:defRPr>
            </a:lvl1pPr>
          </a:lstStyle>
          <a:p>
            <a:fld id="{C41F0F00-85B8-4752-A508-594CE9B3697D}" type="datetime2">
              <a:rPr lang="en-US" smtClean="0"/>
              <a:t>Monday, February 12, 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D18D0D83-F1B6-4004-B459-0B75880765E5}" type="slidenum">
              <a:rPr lang="en-US" smtClean="0"/>
              <a:pPr/>
              <a:t>‹#›</a:t>
            </a:fld>
            <a:endParaRPr lang="en-US" dirty="0"/>
          </a:p>
        </p:txBody>
      </p:sp>
    </p:spTree>
    <p:extLst>
      <p:ext uri="{BB962C8B-B14F-4D97-AF65-F5344CB8AC3E}">
        <p14:creationId xmlns:p14="http://schemas.microsoft.com/office/powerpoint/2010/main" val="2123364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30C1E4-D9AB-4601-B322-016C99B0C36E}" type="datetime2">
              <a:rPr lang="en-US" smtClean="0"/>
              <a:t>Monday, February 12, 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D18D0D83-F1B6-4004-B459-0B75880765E5}" type="slidenum">
              <a:rPr lang="en-US" smtClean="0"/>
              <a:t>‹#›</a:t>
            </a:fld>
            <a:endParaRPr lang="en-US"/>
          </a:p>
        </p:txBody>
      </p:sp>
    </p:spTree>
    <p:extLst>
      <p:ext uri="{BB962C8B-B14F-4D97-AF65-F5344CB8AC3E}">
        <p14:creationId xmlns:p14="http://schemas.microsoft.com/office/powerpoint/2010/main" val="3988797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3743CFB-A353-4D6D-95D6-ECD467F4C4AA}" type="datetime2">
              <a:rPr lang="en-US" smtClean="0"/>
              <a:t>Monday, February 12, 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D18D0D83-F1B6-4004-B459-0B75880765E5}" type="slidenum">
              <a:rPr lang="en-US" smtClean="0"/>
              <a:t>‹#›</a:t>
            </a:fld>
            <a:endParaRPr lang="en-US"/>
          </a:p>
        </p:txBody>
      </p:sp>
    </p:spTree>
    <p:extLst>
      <p:ext uri="{BB962C8B-B14F-4D97-AF65-F5344CB8AC3E}">
        <p14:creationId xmlns:p14="http://schemas.microsoft.com/office/powerpoint/2010/main" val="35598189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fld id="{CBB480C9-FA76-4AEF-8107-93E33E06D584}" type="datetime2">
              <a:rPr lang="en-US" smtClean="0"/>
              <a:t>Monday, February 12, 2018</a:t>
            </a:fld>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D18D0D83-F1B6-4004-B459-0B75880765E5}" type="slidenum">
              <a:rPr lang="en-US" smtClean="0"/>
              <a:pPr/>
              <a:t>‹#›</a:t>
            </a:fld>
            <a:endParaRPr lang="en-US" dirty="0"/>
          </a:p>
        </p:txBody>
      </p:sp>
    </p:spTree>
    <p:extLst>
      <p:ext uri="{BB962C8B-B14F-4D97-AF65-F5344CB8AC3E}">
        <p14:creationId xmlns:p14="http://schemas.microsoft.com/office/powerpoint/2010/main" val="902060664"/>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fld id="{8E446C1F-F023-4FC0-907F-B8CC12FFAC4E}" type="datetime2">
              <a:rPr lang="en-US" smtClean="0"/>
              <a:t>Monday, February 12, 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8E7A181-8241-4433-B622-E5AD31C56B6D}" type="slidenum">
              <a:rPr lang="en-US" smtClean="0"/>
              <a:pPr/>
              <a:t>‹#›</a:t>
            </a:fld>
            <a:endParaRPr lang="en-US" dirty="0"/>
          </a:p>
        </p:txBody>
      </p:sp>
    </p:spTree>
    <p:extLst>
      <p:ext uri="{BB962C8B-B14F-4D97-AF65-F5344CB8AC3E}">
        <p14:creationId xmlns:p14="http://schemas.microsoft.com/office/powerpoint/2010/main" val="330409941"/>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4" Type="http://schemas.openxmlformats.org/officeDocument/2006/relationships/image" Target="../media/image18.png"/><Relationship Id="rId5" Type="http://schemas.openxmlformats.org/officeDocument/2006/relationships/comments" Target="../comments/comment3.xml"/><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g"/><Relationship Id="rId4" Type="http://schemas.openxmlformats.org/officeDocument/2006/relationships/chart" Target="../charts/chart1.xml"/><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comments" Target="../comments/comment1.xml"/><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1" Type="http://schemas.openxmlformats.org/officeDocument/2006/relationships/image" Target="../media/image11.jpg"/><Relationship Id="rId12" Type="http://schemas.openxmlformats.org/officeDocument/2006/relationships/image" Target="../media/image12.png"/><Relationship Id="rId13" Type="http://schemas.openxmlformats.org/officeDocument/2006/relationships/image" Target="../media/image13.jpg"/><Relationship Id="rId14" Type="http://schemas.openxmlformats.org/officeDocument/2006/relationships/image" Target="../media/image14.jpeg"/><Relationship Id="rId15"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image" Target="../media/image5.jpg"/><Relationship Id="rId6" Type="http://schemas.openxmlformats.org/officeDocument/2006/relationships/image" Target="../media/image6.jpg"/><Relationship Id="rId7" Type="http://schemas.openxmlformats.org/officeDocument/2006/relationships/image" Target="../media/image7.jpg"/><Relationship Id="rId8" Type="http://schemas.openxmlformats.org/officeDocument/2006/relationships/image" Target="../media/image8.jpg"/><Relationship Id="rId9" Type="http://schemas.openxmlformats.org/officeDocument/2006/relationships/image" Target="../media/image9.jpeg"/><Relationship Id="rId10"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comments" Target="../comments/commen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18D0D83-F1B6-4004-B459-0B75880765E5}" type="slidenum">
              <a:rPr lang="en-US" smtClean="0"/>
              <a:pPr/>
              <a:t>1</a:t>
            </a:fld>
            <a:endParaRPr lang="en-US" dirty="0"/>
          </a:p>
        </p:txBody>
      </p:sp>
      <p:pic>
        <p:nvPicPr>
          <p:cNvPr id="1026" name="Picture 2" desc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711200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4"/>
          <p:cNvSpPr txBox="1">
            <a:spLocks/>
          </p:cNvSpPr>
          <p:nvPr/>
        </p:nvSpPr>
        <p:spPr>
          <a:xfrm>
            <a:off x="519953" y="413084"/>
            <a:ext cx="11474823" cy="770257"/>
          </a:xfrm>
          <a:prstGeom prst="rect">
            <a:avLst/>
          </a:prstGeom>
        </p:spPr>
        <p:txBody>
          <a:bodyP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800" b="1" dirty="0" smtClean="0">
                <a:latin typeface="Calibri" panose="020F0502020204030204" pitchFamily="34" charset="0"/>
                <a:ea typeface="Calibri" panose="020F0502020204030204" pitchFamily="34" charset="0"/>
                <a:cs typeface="Courier New" panose="02070309020205020404" pitchFamily="49" charset="0"/>
              </a:rPr>
              <a:t>UNIVERSAL ACCESS TO ELECTRICITY</a:t>
            </a:r>
            <a:r>
              <a:rPr lang="en-US" sz="4800" dirty="0" smtClean="0"/>
              <a:t/>
            </a:r>
            <a:br>
              <a:rPr lang="en-US" sz="4800" dirty="0" smtClean="0"/>
            </a:br>
            <a:endParaRPr lang="en-US" sz="1800" dirty="0"/>
          </a:p>
        </p:txBody>
      </p:sp>
    </p:spTree>
    <p:extLst>
      <p:ext uri="{BB962C8B-B14F-4D97-AF65-F5344CB8AC3E}">
        <p14:creationId xmlns:p14="http://schemas.microsoft.com/office/powerpoint/2010/main" val="1563463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E69EEE3-3703-4990-B76E-929A729607EB}" type="slidenum">
              <a:rPr lang="en-GB" smtClean="0"/>
              <a:t>10</a:t>
            </a:fld>
            <a:endParaRPr lang="en-GB" dirty="0"/>
          </a:p>
        </p:txBody>
      </p:sp>
      <p:sp>
        <p:nvSpPr>
          <p:cNvPr id="11" name="Title 5"/>
          <p:cNvSpPr txBox="1">
            <a:spLocks/>
          </p:cNvSpPr>
          <p:nvPr/>
        </p:nvSpPr>
        <p:spPr>
          <a:xfrm>
            <a:off x="2251356" y="490768"/>
            <a:ext cx="8125714" cy="80556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400" dirty="0"/>
              <a:t>Geospatial </a:t>
            </a:r>
            <a:r>
              <a:rPr lang="en-GB" sz="4400" dirty="0" smtClean="0"/>
              <a:t>resources </a:t>
            </a:r>
            <a:r>
              <a:rPr lang="en-GB" sz="4400" dirty="0"/>
              <a:t>a</a:t>
            </a:r>
            <a:r>
              <a:rPr lang="en-GB" sz="4400" dirty="0" smtClean="0"/>
              <a:t>ssessment</a:t>
            </a:r>
            <a:endParaRPr lang="en-GB" sz="4400" dirty="0"/>
          </a:p>
        </p:txBody>
      </p:sp>
      <p:sp>
        <p:nvSpPr>
          <p:cNvPr id="18" name="Platshållare för innehåll 2"/>
          <p:cNvSpPr txBox="1">
            <a:spLocks/>
          </p:cNvSpPr>
          <p:nvPr/>
        </p:nvSpPr>
        <p:spPr bwMode="auto">
          <a:xfrm>
            <a:off x="1444085" y="1540068"/>
            <a:ext cx="8932985" cy="499749"/>
          </a:xfrm>
          <a:prstGeom prst="rect">
            <a:avLst/>
          </a:prstGeom>
          <a:noFill/>
          <a:ln>
            <a:noFill/>
          </a:ln>
          <a:extLst/>
        </p:spPr>
        <p:txBody>
          <a:bodyPr lIns="0" tIns="40083" rIns="80165" bIns="40083"/>
          <a:lstStyle>
            <a:lvl1pPr defTabSz="1042988" eaLnBrk="0" hangingPunct="0">
              <a:defRPr sz="2400">
                <a:solidFill>
                  <a:schemeClr val="tx1"/>
                </a:solidFill>
                <a:latin typeface="Times" charset="0"/>
                <a:ea typeface="ＭＳ Ｐゴシック" pitchFamily="34" charset="-128"/>
              </a:defRPr>
            </a:lvl1pPr>
            <a:lvl2pPr marL="742950" indent="-285750" defTabSz="1042988" eaLnBrk="0" hangingPunct="0">
              <a:defRPr sz="2400">
                <a:solidFill>
                  <a:schemeClr val="tx1"/>
                </a:solidFill>
                <a:latin typeface="Times" charset="0"/>
                <a:ea typeface="ＭＳ Ｐゴシック" pitchFamily="34" charset="-128"/>
              </a:defRPr>
            </a:lvl2pPr>
            <a:lvl3pPr marL="1143000" indent="-228600" defTabSz="1042988" eaLnBrk="0" hangingPunct="0">
              <a:defRPr sz="2400">
                <a:solidFill>
                  <a:schemeClr val="tx1"/>
                </a:solidFill>
                <a:latin typeface="Times" charset="0"/>
                <a:ea typeface="ＭＳ Ｐゴシック" pitchFamily="34" charset="-128"/>
              </a:defRPr>
            </a:lvl3pPr>
            <a:lvl4pPr marL="1600200" indent="-228600" defTabSz="1042988" eaLnBrk="0" hangingPunct="0">
              <a:defRPr sz="2400">
                <a:solidFill>
                  <a:schemeClr val="tx1"/>
                </a:solidFill>
                <a:latin typeface="Times" charset="0"/>
                <a:ea typeface="ＭＳ Ｐゴシック" pitchFamily="34" charset="-128"/>
              </a:defRPr>
            </a:lvl4pPr>
            <a:lvl5pPr marL="2057400" indent="-228600" defTabSz="1042988" eaLnBrk="0" hangingPunct="0">
              <a:defRPr sz="2400">
                <a:solidFill>
                  <a:schemeClr val="tx1"/>
                </a:solidFill>
                <a:latin typeface="Times" charset="0"/>
                <a:ea typeface="ＭＳ Ｐゴシック" pitchFamily="34" charset="-128"/>
              </a:defRPr>
            </a:lvl5pPr>
            <a:lvl6pPr marL="2514600" indent="-228600" defTabSz="1042988" eaLnBrk="0" fontAlgn="base" hangingPunct="0">
              <a:spcBef>
                <a:spcPct val="0"/>
              </a:spcBef>
              <a:spcAft>
                <a:spcPct val="0"/>
              </a:spcAft>
              <a:defRPr sz="2400">
                <a:solidFill>
                  <a:schemeClr val="tx1"/>
                </a:solidFill>
                <a:latin typeface="Times" charset="0"/>
                <a:ea typeface="ＭＳ Ｐゴシック" pitchFamily="34" charset="-128"/>
              </a:defRPr>
            </a:lvl6pPr>
            <a:lvl7pPr marL="2971800" indent="-228600" defTabSz="1042988" eaLnBrk="0" fontAlgn="base" hangingPunct="0">
              <a:spcBef>
                <a:spcPct val="0"/>
              </a:spcBef>
              <a:spcAft>
                <a:spcPct val="0"/>
              </a:spcAft>
              <a:defRPr sz="2400">
                <a:solidFill>
                  <a:schemeClr val="tx1"/>
                </a:solidFill>
                <a:latin typeface="Times" charset="0"/>
                <a:ea typeface="ＭＳ Ｐゴシック" pitchFamily="34" charset="-128"/>
              </a:defRPr>
            </a:lvl7pPr>
            <a:lvl8pPr marL="3429000" indent="-228600" defTabSz="1042988" eaLnBrk="0" fontAlgn="base" hangingPunct="0">
              <a:spcBef>
                <a:spcPct val="0"/>
              </a:spcBef>
              <a:spcAft>
                <a:spcPct val="0"/>
              </a:spcAft>
              <a:defRPr sz="2400">
                <a:solidFill>
                  <a:schemeClr val="tx1"/>
                </a:solidFill>
                <a:latin typeface="Times" charset="0"/>
                <a:ea typeface="ＭＳ Ｐゴシック" pitchFamily="34" charset="-128"/>
              </a:defRPr>
            </a:lvl8pPr>
            <a:lvl9pPr marL="3886200" indent="-228600" defTabSz="1042988" eaLnBrk="0" fontAlgn="base" hangingPunct="0">
              <a:spcBef>
                <a:spcPct val="0"/>
              </a:spcBef>
              <a:spcAft>
                <a:spcPct val="0"/>
              </a:spcAft>
              <a:defRPr sz="2400">
                <a:solidFill>
                  <a:schemeClr val="tx1"/>
                </a:solidFill>
                <a:latin typeface="Times" charset="0"/>
                <a:ea typeface="ＭＳ Ｐゴシック" pitchFamily="34" charset="-128"/>
              </a:defRPr>
            </a:lvl9pPr>
          </a:lstStyle>
          <a:p>
            <a:pPr>
              <a:spcAft>
                <a:spcPts val="600"/>
              </a:spcAft>
              <a:defRPr/>
            </a:pPr>
            <a:r>
              <a:rPr lang="en-GB" sz="2800" b="1" dirty="0">
                <a:latin typeface="+mn-lt"/>
                <a:ea typeface="+mn-ea"/>
              </a:rPr>
              <a:t>The quandary…</a:t>
            </a:r>
          </a:p>
          <a:p>
            <a:pPr>
              <a:defRPr/>
            </a:pPr>
            <a:endParaRPr lang="en-GB" sz="1100" i="0" dirty="0">
              <a:latin typeface="+mn-lt"/>
            </a:endParaRPr>
          </a:p>
        </p:txBody>
      </p:sp>
      <p:sp>
        <p:nvSpPr>
          <p:cNvPr id="4" name="TextBox 3"/>
          <p:cNvSpPr txBox="1"/>
          <p:nvPr/>
        </p:nvSpPr>
        <p:spPr>
          <a:xfrm>
            <a:off x="1134591" y="4879393"/>
            <a:ext cx="10219209" cy="1200329"/>
          </a:xfrm>
          <a:prstGeom prst="rect">
            <a:avLst/>
          </a:prstGeom>
          <a:noFill/>
        </p:spPr>
        <p:txBody>
          <a:bodyPr wrap="square" rtlCol="0">
            <a:spAutoFit/>
          </a:bodyPr>
          <a:lstStyle/>
          <a:p>
            <a:pPr marL="342900" indent="-342900">
              <a:buFont typeface="Arial" panose="020B0604020202020204" pitchFamily="34" charset="0"/>
              <a:buChar char="•"/>
            </a:pPr>
            <a:r>
              <a:rPr lang="en-GB" sz="2400" dirty="0"/>
              <a:t>What is the energy resource situation at each location?</a:t>
            </a:r>
          </a:p>
          <a:p>
            <a:pPr marL="342900" indent="-342900">
              <a:buFont typeface="Arial" panose="020B0604020202020204" pitchFamily="34" charset="0"/>
              <a:buChar char="•"/>
            </a:pPr>
            <a:r>
              <a:rPr lang="en-US" sz="2400" dirty="0"/>
              <a:t>Which technologies are best suited to tap into these resources?</a:t>
            </a:r>
          </a:p>
          <a:p>
            <a:pPr marL="342900" indent="-342900">
              <a:buFont typeface="Arial" panose="020B0604020202020204" pitchFamily="34" charset="0"/>
              <a:buChar char="•"/>
            </a:pPr>
            <a:r>
              <a:rPr lang="en-US" sz="2400" dirty="0"/>
              <a:t>What are the costs of electricity generation by technology and resource input? </a:t>
            </a:r>
          </a:p>
        </p:txBody>
      </p:sp>
      <p:pic>
        <p:nvPicPr>
          <p:cNvPr id="10" name="Picture 9"/>
          <p:cNvPicPr>
            <a:picLocks noChangeAspect="1"/>
          </p:cNvPicPr>
          <p:nvPr/>
        </p:nvPicPr>
        <p:blipFill>
          <a:blip r:embed="rId3"/>
          <a:stretch>
            <a:fillRect/>
          </a:stretch>
        </p:blipFill>
        <p:spPr>
          <a:xfrm>
            <a:off x="1024755" y="2184219"/>
            <a:ext cx="10176817" cy="2432401"/>
          </a:xfrm>
          <a:prstGeom prst="rect">
            <a:avLst/>
          </a:prstGeom>
        </p:spPr>
      </p:pic>
    </p:spTree>
    <p:extLst>
      <p:ext uri="{BB962C8B-B14F-4D97-AF65-F5344CB8AC3E}">
        <p14:creationId xmlns:p14="http://schemas.microsoft.com/office/powerpoint/2010/main" val="3475695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p:cNvPicPr>
            <a:picLocks noChangeAspect="1"/>
          </p:cNvPicPr>
          <p:nvPr/>
        </p:nvPicPr>
        <p:blipFill rotWithShape="1">
          <a:blip r:embed="rId3" cstate="print">
            <a:extLst>
              <a:ext uri="{28A0092B-C50C-407E-A947-70E740481C1C}">
                <a14:useLocalDpi xmlns:a14="http://schemas.microsoft.com/office/drawing/2010/main" val="0"/>
              </a:ext>
            </a:extLst>
          </a:blip>
          <a:srcRect l="3412" t="4018" r="1692" b="15075"/>
          <a:stretch/>
        </p:blipFill>
        <p:spPr>
          <a:xfrm>
            <a:off x="5114683" y="1518790"/>
            <a:ext cx="7077317" cy="4697534"/>
          </a:xfrm>
          <a:prstGeom prst="rect">
            <a:avLst/>
          </a:prstGeom>
        </p:spPr>
      </p:pic>
      <p:sp>
        <p:nvSpPr>
          <p:cNvPr id="10" name="TextBox 9"/>
          <p:cNvSpPr txBox="1"/>
          <p:nvPr/>
        </p:nvSpPr>
        <p:spPr>
          <a:xfrm>
            <a:off x="4385977" y="4650031"/>
            <a:ext cx="3339661" cy="992579"/>
          </a:xfrm>
          <a:prstGeom prst="rect">
            <a:avLst/>
          </a:prstGeom>
          <a:noFill/>
        </p:spPr>
        <p:txBody>
          <a:bodyPr wrap="square" rtlCol="0">
            <a:spAutoFit/>
          </a:bodyPr>
          <a:lstStyle/>
          <a:p>
            <a:pPr>
              <a:lnSpc>
                <a:spcPct val="130000"/>
              </a:lnSpc>
            </a:pPr>
            <a:r>
              <a:rPr lang="sv-SE" sz="1500" b="1" u="sng" dirty="0" err="1"/>
              <a:t>Layer’s</a:t>
            </a:r>
            <a:r>
              <a:rPr lang="sv-SE" sz="1500" b="1" u="sng" dirty="0"/>
              <a:t> </a:t>
            </a:r>
            <a:r>
              <a:rPr lang="sv-SE" sz="1500" b="1" u="sng" dirty="0" err="1" smtClean="0"/>
              <a:t>specifications</a:t>
            </a:r>
            <a:endParaRPr lang="sv-SE" sz="1500" dirty="0"/>
          </a:p>
          <a:p>
            <a:pPr>
              <a:lnSpc>
                <a:spcPct val="130000"/>
              </a:lnSpc>
            </a:pPr>
            <a:r>
              <a:rPr lang="sv-SE" sz="1500" u="sng" dirty="0"/>
              <a:t>Spatial </a:t>
            </a:r>
            <a:r>
              <a:rPr lang="sv-SE" sz="1500" u="sng" dirty="0" smtClean="0"/>
              <a:t>resolution</a:t>
            </a:r>
            <a:r>
              <a:rPr lang="sv-SE" sz="1500" dirty="0"/>
              <a:t>: 1 </a:t>
            </a:r>
            <a:r>
              <a:rPr lang="en-GB" sz="1500" dirty="0"/>
              <a:t>degree (~110.5 km)</a:t>
            </a:r>
          </a:p>
          <a:p>
            <a:pPr>
              <a:lnSpc>
                <a:spcPct val="130000"/>
              </a:lnSpc>
            </a:pPr>
            <a:r>
              <a:rPr lang="sv-SE" sz="1500" u="sng" dirty="0" err="1"/>
              <a:t>Historical</a:t>
            </a:r>
            <a:r>
              <a:rPr lang="sv-SE" sz="1500" u="sng" dirty="0"/>
              <a:t> </a:t>
            </a:r>
            <a:r>
              <a:rPr lang="sv-SE" sz="1500" u="sng" dirty="0" err="1"/>
              <a:t>time</a:t>
            </a:r>
            <a:r>
              <a:rPr lang="sv-SE" sz="1500" u="sng" dirty="0"/>
              <a:t> series</a:t>
            </a:r>
            <a:r>
              <a:rPr lang="sv-SE" sz="1500" dirty="0"/>
              <a:t>: 22 </a:t>
            </a:r>
            <a:r>
              <a:rPr lang="en-GB" sz="1500" dirty="0"/>
              <a:t>years</a:t>
            </a:r>
          </a:p>
        </p:txBody>
      </p:sp>
      <p:sp>
        <p:nvSpPr>
          <p:cNvPr id="11" name="Title 5"/>
          <p:cNvSpPr txBox="1">
            <a:spLocks/>
          </p:cNvSpPr>
          <p:nvPr/>
        </p:nvSpPr>
        <p:spPr>
          <a:xfrm>
            <a:off x="3069324" y="320627"/>
            <a:ext cx="8125714" cy="8180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4400" dirty="0"/>
              <a:t>Spatial solar availability</a:t>
            </a:r>
          </a:p>
        </p:txBody>
      </p:sp>
      <p:sp>
        <p:nvSpPr>
          <p:cNvPr id="14" name="Rounded Rectangle 13"/>
          <p:cNvSpPr/>
          <p:nvPr/>
        </p:nvSpPr>
        <p:spPr>
          <a:xfrm>
            <a:off x="7495129" y="2616042"/>
            <a:ext cx="1888883" cy="673100"/>
          </a:xfrm>
          <a:prstGeom prst="roundRect">
            <a:avLst/>
          </a:prstGeom>
          <a:noFill/>
          <a:ln>
            <a:solidFill>
              <a:schemeClr val="tx1">
                <a:lumMod val="85000"/>
                <a:lumOff val="1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Arrow Connector 14"/>
          <p:cNvCxnSpPr/>
          <p:nvPr/>
        </p:nvCxnSpPr>
        <p:spPr>
          <a:xfrm flipV="1">
            <a:off x="9384012" y="2952592"/>
            <a:ext cx="598188" cy="1"/>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9611360" y="2458145"/>
            <a:ext cx="2416600" cy="584775"/>
          </a:xfrm>
          <a:prstGeom prst="rect">
            <a:avLst/>
          </a:prstGeom>
        </p:spPr>
        <p:txBody>
          <a:bodyPr wrap="square">
            <a:spAutoFit/>
          </a:bodyPr>
          <a:lstStyle/>
          <a:p>
            <a:pPr algn="ctr">
              <a:spcAft>
                <a:spcPts val="2400"/>
              </a:spcAft>
            </a:pPr>
            <a:r>
              <a:rPr lang="en-GB" sz="1600" dirty="0"/>
              <a:t>Area with high potential for PV </a:t>
            </a:r>
            <a:r>
              <a:rPr lang="en-GB" sz="1600" dirty="0" smtClean="0"/>
              <a:t>system </a:t>
            </a:r>
            <a:r>
              <a:rPr lang="en-GB" sz="1600" dirty="0"/>
              <a:t>deployment  </a:t>
            </a:r>
          </a:p>
        </p:txBody>
      </p:sp>
      <p:sp>
        <p:nvSpPr>
          <p:cNvPr id="22" name="Rectangle 14"/>
          <p:cNvSpPr/>
          <p:nvPr/>
        </p:nvSpPr>
        <p:spPr>
          <a:xfrm>
            <a:off x="6949474" y="1404694"/>
            <a:ext cx="2980191" cy="553998"/>
          </a:xfrm>
          <a:prstGeom prst="rect">
            <a:avLst/>
          </a:prstGeom>
        </p:spPr>
        <p:txBody>
          <a:bodyPr wrap="square">
            <a:spAutoFit/>
          </a:bodyPr>
          <a:lstStyle/>
          <a:p>
            <a:pPr algn="ctr">
              <a:spcAft>
                <a:spcPts val="300"/>
              </a:spcAft>
            </a:pPr>
            <a:r>
              <a:rPr lang="sv-SE" sz="1500" dirty="0"/>
              <a:t>Global </a:t>
            </a:r>
            <a:r>
              <a:rPr lang="sv-SE" sz="1500" dirty="0" err="1"/>
              <a:t>h</a:t>
            </a:r>
            <a:r>
              <a:rPr lang="sv-SE" sz="1500" dirty="0" err="1" smtClean="0"/>
              <a:t>orizontal</a:t>
            </a:r>
            <a:r>
              <a:rPr lang="sv-SE" sz="1500" dirty="0" smtClean="0"/>
              <a:t> </a:t>
            </a:r>
            <a:r>
              <a:rPr lang="sv-SE" sz="1500" dirty="0" err="1" smtClean="0"/>
              <a:t>irradiation</a:t>
            </a:r>
            <a:r>
              <a:rPr lang="sv-SE" sz="1500" dirty="0" smtClean="0"/>
              <a:t> </a:t>
            </a:r>
            <a:r>
              <a:rPr lang="sv-SE" sz="1500" dirty="0"/>
              <a:t>map of </a:t>
            </a:r>
            <a:r>
              <a:rPr lang="sv-SE" sz="1500" dirty="0" err="1" smtClean="0"/>
              <a:t>Africa</a:t>
            </a:r>
            <a:endParaRPr lang="sv-SE" sz="1500" dirty="0"/>
          </a:p>
        </p:txBody>
      </p:sp>
      <p:graphicFrame>
        <p:nvGraphicFramePr>
          <p:cNvPr id="23" name="Table 22"/>
          <p:cNvGraphicFramePr>
            <a:graphicFrameLocks noGrp="1"/>
          </p:cNvGraphicFramePr>
          <p:nvPr>
            <p:extLst>
              <p:ext uri="{D42A27DB-BD31-4B8C-83A1-F6EECF244321}">
                <p14:modId xmlns:p14="http://schemas.microsoft.com/office/powerpoint/2010/main" val="40609290"/>
              </p:ext>
            </p:extLst>
          </p:nvPr>
        </p:nvGraphicFramePr>
        <p:xfrm>
          <a:off x="941196" y="1890246"/>
          <a:ext cx="5114612" cy="1792484"/>
        </p:xfrm>
        <a:graphic>
          <a:graphicData uri="http://schemas.openxmlformats.org/drawingml/2006/table">
            <a:tbl>
              <a:tblPr/>
              <a:tblGrid>
                <a:gridCol w="2134234">
                  <a:extLst>
                    <a:ext uri="{9D8B030D-6E8A-4147-A177-3AD203B41FA5}">
                      <a16:colId xmlns:a16="http://schemas.microsoft.com/office/drawing/2014/main" xmlns="" val="20000"/>
                    </a:ext>
                  </a:extLst>
                </a:gridCol>
                <a:gridCol w="1535999">
                  <a:extLst>
                    <a:ext uri="{9D8B030D-6E8A-4147-A177-3AD203B41FA5}">
                      <a16:colId xmlns:a16="http://schemas.microsoft.com/office/drawing/2014/main" xmlns="" val="20001"/>
                    </a:ext>
                  </a:extLst>
                </a:gridCol>
                <a:gridCol w="1444379">
                  <a:extLst>
                    <a:ext uri="{9D8B030D-6E8A-4147-A177-3AD203B41FA5}">
                      <a16:colId xmlns:a16="http://schemas.microsoft.com/office/drawing/2014/main" xmlns="" val="20002"/>
                    </a:ext>
                  </a:extLst>
                </a:gridCol>
              </a:tblGrid>
              <a:tr h="187658">
                <a:tc>
                  <a:txBody>
                    <a:bodyPr/>
                    <a:lstStyle/>
                    <a:p>
                      <a:pPr algn="ctr" fontAlgn="b"/>
                      <a:endParaRPr lang="sv-SE"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sv-SE" sz="1100" b="1" i="0" u="none" strike="noStrike" dirty="0">
                          <a:solidFill>
                            <a:srgbClr val="000000"/>
                          </a:solidFill>
                          <a:effectLst/>
                          <a:latin typeface="Calibri" panose="020F0502020204030204" pitchFamily="34" charset="0"/>
                        </a:rPr>
                        <a:t>CSP</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b"/>
                      <a:r>
                        <a:rPr lang="sv-SE" sz="1100" b="1" i="0" u="none" strike="noStrike" dirty="0">
                          <a:solidFill>
                            <a:srgbClr val="000000"/>
                          </a:solidFill>
                          <a:effectLst/>
                          <a:latin typeface="Calibri" panose="020F0502020204030204" pitchFamily="34" charset="0"/>
                        </a:rPr>
                        <a:t>PV</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xmlns="" val="10000"/>
                  </a:ext>
                </a:extLst>
              </a:tr>
              <a:tr h="187658">
                <a:tc>
                  <a:txBody>
                    <a:bodyPr/>
                    <a:lstStyle/>
                    <a:p>
                      <a:pPr algn="ctr" fontAlgn="b"/>
                      <a:endParaRPr lang="sv-SE" sz="11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sv-SE" sz="1100" b="1" i="0" u="none" strike="noStrike">
                          <a:solidFill>
                            <a:srgbClr val="FFFFFF"/>
                          </a:solidFill>
                          <a:effectLst/>
                          <a:latin typeface="Calibri" panose="020F0502020204030204" pitchFamily="34" charset="0"/>
                        </a:rPr>
                        <a:t>TWh</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algn="ctr" fontAlgn="b"/>
                      <a:r>
                        <a:rPr lang="sv-SE" sz="1100" b="1" i="0" u="none" strike="noStrike">
                          <a:solidFill>
                            <a:srgbClr val="FFFFFF"/>
                          </a:solidFill>
                          <a:effectLst/>
                          <a:latin typeface="Calibri" panose="020F0502020204030204" pitchFamily="34" charset="0"/>
                        </a:rPr>
                        <a:t>TWh</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xmlns="" val="10001"/>
                  </a:ext>
                </a:extLst>
              </a:tr>
              <a:tr h="205142">
                <a:tc>
                  <a:txBody>
                    <a:bodyPr/>
                    <a:lstStyle/>
                    <a:p>
                      <a:pPr algn="ctr" fontAlgn="b"/>
                      <a:r>
                        <a:rPr lang="sv-SE" sz="1100" b="1" i="0" u="none" strike="noStrike" dirty="0">
                          <a:solidFill>
                            <a:srgbClr val="000000"/>
                          </a:solidFill>
                          <a:effectLst/>
                          <a:latin typeface="Calibri" panose="020F0502020204030204" pitchFamily="34" charset="0"/>
                        </a:rPr>
                        <a:t>CENTRAL AFRICA</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D9F1"/>
                    </a:solidFill>
                  </a:tcPr>
                </a:tc>
                <a:tc>
                  <a:txBody>
                    <a:bodyPr/>
                    <a:lstStyle/>
                    <a:p>
                      <a:pPr algn="ctr" fontAlgn="b"/>
                      <a:r>
                        <a:rPr lang="sv-SE" sz="1100" b="1" i="0" u="none" strike="noStrike" dirty="0">
                          <a:solidFill>
                            <a:srgbClr val="000000"/>
                          </a:solidFill>
                          <a:effectLst/>
                          <a:latin typeface="Calibri" panose="020F0502020204030204" pitchFamily="34" charset="0"/>
                        </a:rPr>
                        <a:t>                29 909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D9F1"/>
                    </a:solidFill>
                  </a:tcPr>
                </a:tc>
                <a:tc>
                  <a:txBody>
                    <a:bodyPr/>
                    <a:lstStyle/>
                    <a:p>
                      <a:pPr algn="ctr" fontAlgn="b"/>
                      <a:r>
                        <a:rPr lang="sv-SE" sz="1100" b="1" i="0" u="none" strike="noStrike">
                          <a:solidFill>
                            <a:srgbClr val="000000"/>
                          </a:solidFill>
                          <a:effectLst/>
                          <a:latin typeface="Calibri" panose="020F0502020204030204" pitchFamily="34" charset="0"/>
                        </a:rPr>
                        <a:t>              61 643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D9F1"/>
                    </a:solidFill>
                  </a:tcPr>
                </a:tc>
                <a:extLst>
                  <a:ext uri="{0D108BD9-81ED-4DB2-BD59-A6C34878D82A}">
                    <a16:rowId xmlns:a16="http://schemas.microsoft.com/office/drawing/2014/main" xmlns="" val="10002"/>
                  </a:ext>
                </a:extLst>
              </a:tr>
              <a:tr h="205142">
                <a:tc>
                  <a:txBody>
                    <a:bodyPr/>
                    <a:lstStyle/>
                    <a:p>
                      <a:pPr algn="ctr" fontAlgn="b"/>
                      <a:r>
                        <a:rPr lang="sv-SE" sz="1100" b="1" i="0" u="none" strike="noStrike">
                          <a:solidFill>
                            <a:srgbClr val="000000"/>
                          </a:solidFill>
                          <a:effectLst/>
                          <a:latin typeface="Calibri" panose="020F0502020204030204" pitchFamily="34" charset="0"/>
                        </a:rPr>
                        <a:t>EASTERN AFRICA</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D9F1"/>
                    </a:solidFill>
                  </a:tcPr>
                </a:tc>
                <a:tc>
                  <a:txBody>
                    <a:bodyPr/>
                    <a:lstStyle/>
                    <a:p>
                      <a:pPr algn="ctr" fontAlgn="b"/>
                      <a:r>
                        <a:rPr lang="sv-SE" sz="1100" b="1" i="0" u="none" strike="noStrike" dirty="0">
                          <a:solidFill>
                            <a:srgbClr val="000000"/>
                          </a:solidFill>
                          <a:effectLst/>
                          <a:latin typeface="Calibri" panose="020F0502020204030204" pitchFamily="34" charset="0"/>
                        </a:rPr>
                        <a:t>              175 777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D9F1"/>
                    </a:solidFill>
                  </a:tcPr>
                </a:tc>
                <a:tc>
                  <a:txBody>
                    <a:bodyPr/>
                    <a:lstStyle/>
                    <a:p>
                      <a:pPr algn="ctr" fontAlgn="b"/>
                      <a:r>
                        <a:rPr lang="sv-SE" sz="1100" b="1" i="0" u="none" strike="noStrike">
                          <a:solidFill>
                            <a:srgbClr val="000000"/>
                          </a:solidFill>
                          <a:effectLst/>
                          <a:latin typeface="Calibri" panose="020F0502020204030204" pitchFamily="34" charset="0"/>
                        </a:rPr>
                        <a:t>            219 481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D9F1"/>
                    </a:solidFill>
                  </a:tcPr>
                </a:tc>
                <a:extLst>
                  <a:ext uri="{0D108BD9-81ED-4DB2-BD59-A6C34878D82A}">
                    <a16:rowId xmlns:a16="http://schemas.microsoft.com/office/drawing/2014/main" xmlns="" val="10003"/>
                  </a:ext>
                </a:extLst>
              </a:tr>
              <a:tr h="205142">
                <a:tc>
                  <a:txBody>
                    <a:bodyPr/>
                    <a:lstStyle/>
                    <a:p>
                      <a:pPr algn="ctr" fontAlgn="b"/>
                      <a:r>
                        <a:rPr lang="sv-SE" sz="1100" b="1" i="0" u="none" strike="noStrike" dirty="0">
                          <a:solidFill>
                            <a:srgbClr val="000000"/>
                          </a:solidFill>
                          <a:effectLst/>
                          <a:latin typeface="Calibri" panose="020F0502020204030204" pitchFamily="34" charset="0"/>
                        </a:rPr>
                        <a:t>NORTHERN AFRICA</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D9F1"/>
                    </a:solidFill>
                  </a:tcPr>
                </a:tc>
                <a:tc>
                  <a:txBody>
                    <a:bodyPr/>
                    <a:lstStyle/>
                    <a:p>
                      <a:pPr algn="ctr" fontAlgn="b"/>
                      <a:r>
                        <a:rPr lang="sv-SE" sz="1100" b="1" i="0" u="none" strike="noStrike" dirty="0">
                          <a:solidFill>
                            <a:srgbClr val="000000"/>
                          </a:solidFill>
                          <a:effectLst/>
                          <a:latin typeface="Calibri" panose="020F0502020204030204" pitchFamily="34" charset="0"/>
                        </a:rPr>
                        <a:t>                93 544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D9F1"/>
                    </a:solidFill>
                  </a:tcPr>
                </a:tc>
                <a:tc>
                  <a:txBody>
                    <a:bodyPr/>
                    <a:lstStyle/>
                    <a:p>
                      <a:pPr algn="ctr" fontAlgn="b"/>
                      <a:r>
                        <a:rPr lang="sv-SE" sz="1100" b="1" i="0" u="none" strike="noStrike" dirty="0">
                          <a:solidFill>
                            <a:srgbClr val="000000"/>
                          </a:solidFill>
                          <a:effectLst/>
                          <a:latin typeface="Calibri" panose="020F0502020204030204" pitchFamily="34" charset="0"/>
                        </a:rPr>
                        <a:t>            109 033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D9F1"/>
                    </a:solidFill>
                  </a:tcPr>
                </a:tc>
                <a:extLst>
                  <a:ext uri="{0D108BD9-81ED-4DB2-BD59-A6C34878D82A}">
                    <a16:rowId xmlns:a16="http://schemas.microsoft.com/office/drawing/2014/main" xmlns="" val="10004"/>
                  </a:ext>
                </a:extLst>
              </a:tr>
              <a:tr h="205142">
                <a:tc>
                  <a:txBody>
                    <a:bodyPr/>
                    <a:lstStyle/>
                    <a:p>
                      <a:pPr algn="ctr" fontAlgn="b"/>
                      <a:r>
                        <a:rPr lang="sv-SE" sz="1100" b="1" i="0" u="none" strike="noStrike" dirty="0">
                          <a:solidFill>
                            <a:srgbClr val="000000"/>
                          </a:solidFill>
                          <a:effectLst/>
                          <a:latin typeface="Calibri" panose="020F0502020204030204" pitchFamily="34" charset="0"/>
                        </a:rPr>
                        <a:t>SOUTHERN AFRICA</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D9F1"/>
                    </a:solidFill>
                  </a:tcPr>
                </a:tc>
                <a:tc>
                  <a:txBody>
                    <a:bodyPr/>
                    <a:lstStyle/>
                    <a:p>
                      <a:pPr algn="ctr" fontAlgn="b"/>
                      <a:r>
                        <a:rPr lang="sv-SE" sz="1100" b="1" i="0" u="none" strike="noStrike" dirty="0">
                          <a:solidFill>
                            <a:srgbClr val="000000"/>
                          </a:solidFill>
                          <a:effectLst/>
                          <a:latin typeface="Calibri" panose="020F0502020204030204" pitchFamily="34" charset="0"/>
                        </a:rPr>
                        <a:t>              149 610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D9F1"/>
                    </a:solidFill>
                  </a:tcPr>
                </a:tc>
                <a:tc>
                  <a:txBody>
                    <a:bodyPr/>
                    <a:lstStyle/>
                    <a:p>
                      <a:pPr algn="ctr" fontAlgn="b"/>
                      <a:r>
                        <a:rPr lang="sv-SE" sz="1100" b="1" i="0" u="none" strike="noStrike" dirty="0">
                          <a:solidFill>
                            <a:srgbClr val="000000"/>
                          </a:solidFill>
                          <a:effectLst/>
                          <a:latin typeface="Calibri" panose="020F0502020204030204" pitchFamily="34" charset="0"/>
                        </a:rPr>
                        <a:t>            162 817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D9F1"/>
                    </a:solidFill>
                  </a:tcPr>
                </a:tc>
                <a:extLst>
                  <a:ext uri="{0D108BD9-81ED-4DB2-BD59-A6C34878D82A}">
                    <a16:rowId xmlns:a16="http://schemas.microsoft.com/office/drawing/2014/main" xmlns="" val="10005"/>
                  </a:ext>
                </a:extLst>
              </a:tr>
              <a:tr h="205142">
                <a:tc>
                  <a:txBody>
                    <a:bodyPr/>
                    <a:lstStyle/>
                    <a:p>
                      <a:pPr algn="ctr" fontAlgn="b"/>
                      <a:r>
                        <a:rPr lang="sv-SE" sz="1100" b="1" i="0" u="none" strike="noStrike" dirty="0">
                          <a:solidFill>
                            <a:srgbClr val="000000"/>
                          </a:solidFill>
                          <a:effectLst/>
                          <a:latin typeface="Calibri" panose="020F0502020204030204" pitchFamily="34" charset="0"/>
                        </a:rPr>
                        <a:t>WESTERN AFRICA</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D9F1"/>
                    </a:solidFill>
                  </a:tcPr>
                </a:tc>
                <a:tc>
                  <a:txBody>
                    <a:bodyPr/>
                    <a:lstStyle/>
                    <a:p>
                      <a:pPr algn="ctr" fontAlgn="b"/>
                      <a:r>
                        <a:rPr lang="sv-SE" sz="1100" b="1" i="0" u="none" strike="noStrike" dirty="0">
                          <a:solidFill>
                            <a:srgbClr val="000000"/>
                          </a:solidFill>
                          <a:effectLst/>
                          <a:latin typeface="Calibri" panose="020F0502020204030204" pitchFamily="34" charset="0"/>
                        </a:rPr>
                        <a:t>                22 747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D9F1"/>
                    </a:solidFill>
                  </a:tcPr>
                </a:tc>
                <a:tc>
                  <a:txBody>
                    <a:bodyPr/>
                    <a:lstStyle/>
                    <a:p>
                      <a:pPr algn="ctr" fontAlgn="b"/>
                      <a:r>
                        <a:rPr lang="sv-SE" sz="1100" b="1" i="0" u="none" strike="noStrike" dirty="0">
                          <a:solidFill>
                            <a:srgbClr val="000000"/>
                          </a:solidFill>
                          <a:effectLst/>
                          <a:latin typeface="Calibri" panose="020F0502020204030204" pitchFamily="34" charset="0"/>
                        </a:rPr>
                        <a:t>            103 754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D9F1"/>
                    </a:solidFill>
                  </a:tcPr>
                </a:tc>
                <a:extLst>
                  <a:ext uri="{0D108BD9-81ED-4DB2-BD59-A6C34878D82A}">
                    <a16:rowId xmlns:a16="http://schemas.microsoft.com/office/drawing/2014/main" xmlns="" val="10006"/>
                  </a:ext>
                </a:extLst>
              </a:tr>
              <a:tr h="187658">
                <a:tc>
                  <a:txBody>
                    <a:bodyPr/>
                    <a:lstStyle/>
                    <a:p>
                      <a:pPr algn="ctr" fontAlgn="b"/>
                      <a:endParaRPr lang="sv-SE"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sv-SE" sz="1100" b="0" i="0" u="none" strike="noStrike" dirty="0">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sv-SE" sz="1100" b="0" i="0" u="none" strike="noStrike" dirty="0">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203800">
                <a:tc>
                  <a:txBody>
                    <a:bodyPr/>
                    <a:lstStyle/>
                    <a:p>
                      <a:pPr algn="ctr" fontAlgn="b"/>
                      <a:r>
                        <a:rPr lang="sv-SE" sz="1200" b="1" i="0" u="none" strike="noStrike">
                          <a:solidFill>
                            <a:srgbClr val="FFFFFF"/>
                          </a:solidFill>
                          <a:effectLst/>
                          <a:latin typeface="Calibri" panose="020F0502020204030204" pitchFamily="34" charset="0"/>
                        </a:rPr>
                        <a:t>TOTAL</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algn="ctr" fontAlgn="b"/>
                      <a:r>
                        <a:rPr lang="sv-SE" sz="1200" b="1" i="0" u="none" strike="noStrike">
                          <a:solidFill>
                            <a:srgbClr val="FFFFFF"/>
                          </a:solidFill>
                          <a:effectLst/>
                          <a:latin typeface="Calibri" panose="020F0502020204030204" pitchFamily="34" charset="0"/>
                        </a:rPr>
                        <a:t>        471 587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algn="ctr" fontAlgn="b"/>
                      <a:r>
                        <a:rPr lang="sv-SE" sz="1200" b="1" i="0" u="none" strike="noStrike" dirty="0">
                          <a:solidFill>
                            <a:srgbClr val="FFFFFF"/>
                          </a:solidFill>
                          <a:effectLst/>
                          <a:latin typeface="Calibri" panose="020F0502020204030204" pitchFamily="34" charset="0"/>
                        </a:rPr>
                        <a:t>       656 728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xmlns="" val="10008"/>
                  </a:ext>
                </a:extLst>
              </a:tr>
            </a:tbl>
          </a:graphicData>
        </a:graphic>
      </p:graphicFrame>
      <p:sp>
        <p:nvSpPr>
          <p:cNvPr id="24" name="Rectangle 14"/>
          <p:cNvSpPr/>
          <p:nvPr/>
        </p:nvSpPr>
        <p:spPr>
          <a:xfrm>
            <a:off x="838200" y="1512456"/>
            <a:ext cx="5333428" cy="523220"/>
          </a:xfrm>
          <a:prstGeom prst="rect">
            <a:avLst/>
          </a:prstGeom>
        </p:spPr>
        <p:txBody>
          <a:bodyPr wrap="square">
            <a:spAutoFit/>
          </a:bodyPr>
          <a:lstStyle/>
          <a:p>
            <a:pPr>
              <a:spcAft>
                <a:spcPts val="300"/>
              </a:spcAft>
            </a:pPr>
            <a:r>
              <a:rPr lang="sv-SE" sz="1400" b="1" dirty="0"/>
              <a:t>Table 1. </a:t>
            </a:r>
            <a:r>
              <a:rPr lang="sv-SE" sz="1400" dirty="0" err="1"/>
              <a:t>Summary</a:t>
            </a:r>
            <a:r>
              <a:rPr lang="sv-SE" sz="1400" dirty="0"/>
              <a:t> of CSP and PV potentials in different </a:t>
            </a:r>
            <a:r>
              <a:rPr lang="sv-SE" sz="1400" dirty="0" err="1"/>
              <a:t>African</a:t>
            </a:r>
            <a:r>
              <a:rPr lang="sv-SE" sz="1400" dirty="0"/>
              <a:t> </a:t>
            </a:r>
            <a:r>
              <a:rPr lang="sv-SE" sz="1400" dirty="0" smtClean="0"/>
              <a:t>subregions </a:t>
            </a:r>
            <a:endParaRPr lang="sv-SE" sz="1400" dirty="0"/>
          </a:p>
        </p:txBody>
      </p:sp>
      <p:pic>
        <p:nvPicPr>
          <p:cNvPr id="25" name="Picture 24"/>
          <p:cNvPicPr>
            <a:picLocks noChangeAspect="1"/>
          </p:cNvPicPr>
          <p:nvPr/>
        </p:nvPicPr>
        <p:blipFill>
          <a:blip r:embed="rId4"/>
          <a:stretch>
            <a:fillRect/>
          </a:stretch>
        </p:blipFill>
        <p:spPr>
          <a:xfrm>
            <a:off x="1042831" y="4007738"/>
            <a:ext cx="2641449" cy="2348612"/>
          </a:xfrm>
          <a:prstGeom prst="rect">
            <a:avLst/>
          </a:prstGeom>
          <a:ln w="3175">
            <a:solidFill>
              <a:srgbClr val="C00000"/>
            </a:solidFill>
          </a:ln>
        </p:spPr>
      </p:pic>
      <p:sp>
        <p:nvSpPr>
          <p:cNvPr id="4" name="TextBox 3"/>
          <p:cNvSpPr txBox="1"/>
          <p:nvPr/>
        </p:nvSpPr>
        <p:spPr>
          <a:xfrm>
            <a:off x="7954529" y="6033524"/>
            <a:ext cx="3547061" cy="276999"/>
          </a:xfrm>
          <a:prstGeom prst="rect">
            <a:avLst/>
          </a:prstGeom>
          <a:noFill/>
        </p:spPr>
        <p:txBody>
          <a:bodyPr wrap="none" rtlCol="0">
            <a:spAutoFit/>
          </a:bodyPr>
          <a:lstStyle/>
          <a:p>
            <a:r>
              <a:rPr lang="en-US" sz="1200" b="1" dirty="0"/>
              <a:t>Source: </a:t>
            </a:r>
            <a:r>
              <a:rPr lang="en-US" sz="1200" dirty="0"/>
              <a:t>Langley Atmospheric Science Research Center</a:t>
            </a:r>
          </a:p>
        </p:txBody>
      </p:sp>
      <p:sp>
        <p:nvSpPr>
          <p:cNvPr id="2" name="Slide Number Placeholder 1"/>
          <p:cNvSpPr>
            <a:spLocks noGrp="1"/>
          </p:cNvSpPr>
          <p:nvPr>
            <p:ph type="sldNum" sz="quarter" idx="12"/>
          </p:nvPr>
        </p:nvSpPr>
        <p:spPr/>
        <p:txBody>
          <a:bodyPr/>
          <a:lstStyle/>
          <a:p>
            <a:fld id="{D18D0D83-F1B6-4004-B459-0B75880765E5}" type="slidenum">
              <a:rPr lang="en-US" smtClean="0"/>
              <a:pPr/>
              <a:t>11</a:t>
            </a:fld>
            <a:endParaRPr lang="en-US" dirty="0"/>
          </a:p>
        </p:txBody>
      </p:sp>
    </p:spTree>
    <p:extLst>
      <p:ext uri="{BB962C8B-B14F-4D97-AF65-F5344CB8AC3E}">
        <p14:creationId xmlns:p14="http://schemas.microsoft.com/office/powerpoint/2010/main" val="4160289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6"/>
          <p:cNvPicPr>
            <a:picLocks noChangeAspect="1"/>
          </p:cNvPicPr>
          <p:nvPr/>
        </p:nvPicPr>
        <p:blipFill rotWithShape="1">
          <a:blip r:embed="rId3" cstate="print">
            <a:extLst>
              <a:ext uri="{28A0092B-C50C-407E-A947-70E740481C1C}">
                <a14:useLocalDpi xmlns:a14="http://schemas.microsoft.com/office/drawing/2010/main" val="0"/>
              </a:ext>
            </a:extLst>
          </a:blip>
          <a:srcRect l="3236" t="3541" r="3002" b="15049"/>
          <a:stretch/>
        </p:blipFill>
        <p:spPr>
          <a:xfrm>
            <a:off x="5151791" y="1536642"/>
            <a:ext cx="6917618" cy="4661224"/>
          </a:xfrm>
          <a:prstGeom prst="rect">
            <a:avLst/>
          </a:prstGeom>
        </p:spPr>
      </p:pic>
      <p:sp>
        <p:nvSpPr>
          <p:cNvPr id="2" name="Slide Number Placeholder 1"/>
          <p:cNvSpPr>
            <a:spLocks noGrp="1"/>
          </p:cNvSpPr>
          <p:nvPr>
            <p:ph type="sldNum" sz="quarter" idx="12"/>
          </p:nvPr>
        </p:nvSpPr>
        <p:spPr/>
        <p:txBody>
          <a:bodyPr/>
          <a:lstStyle/>
          <a:p>
            <a:fld id="{CE69EEE3-3703-4990-B76E-929A729607EB}" type="slidenum">
              <a:rPr lang="en-GB" smtClean="0"/>
              <a:t>12</a:t>
            </a:fld>
            <a:endParaRPr lang="en-GB" dirty="0"/>
          </a:p>
        </p:txBody>
      </p:sp>
      <p:sp>
        <p:nvSpPr>
          <p:cNvPr id="9" name="TextBox 8"/>
          <p:cNvSpPr txBox="1"/>
          <p:nvPr/>
        </p:nvSpPr>
        <p:spPr>
          <a:xfrm>
            <a:off x="4844397" y="4700612"/>
            <a:ext cx="2896857" cy="992579"/>
          </a:xfrm>
          <a:prstGeom prst="rect">
            <a:avLst/>
          </a:prstGeom>
          <a:noFill/>
        </p:spPr>
        <p:txBody>
          <a:bodyPr wrap="square" rtlCol="0">
            <a:spAutoFit/>
          </a:bodyPr>
          <a:lstStyle/>
          <a:p>
            <a:pPr>
              <a:lnSpc>
                <a:spcPct val="130000"/>
              </a:lnSpc>
            </a:pPr>
            <a:r>
              <a:rPr lang="sv-SE" sz="1500" b="1" u="sng" dirty="0" err="1"/>
              <a:t>Layer’s</a:t>
            </a:r>
            <a:r>
              <a:rPr lang="sv-SE" sz="1500" b="1" u="sng" dirty="0"/>
              <a:t> </a:t>
            </a:r>
            <a:r>
              <a:rPr lang="sv-SE" sz="1500" b="1" u="sng" dirty="0" err="1" smtClean="0"/>
              <a:t>specifications</a:t>
            </a:r>
            <a:endParaRPr lang="sv-SE" sz="1500" dirty="0"/>
          </a:p>
          <a:p>
            <a:pPr>
              <a:lnSpc>
                <a:spcPct val="130000"/>
              </a:lnSpc>
            </a:pPr>
            <a:r>
              <a:rPr lang="sv-SE" sz="1500" u="sng" dirty="0"/>
              <a:t>Spatial resolution</a:t>
            </a:r>
            <a:r>
              <a:rPr lang="sv-SE" sz="1500" dirty="0"/>
              <a:t>: 0.5 degrees</a:t>
            </a:r>
          </a:p>
          <a:p>
            <a:pPr>
              <a:lnSpc>
                <a:spcPct val="130000"/>
              </a:lnSpc>
            </a:pPr>
            <a:r>
              <a:rPr lang="sv-SE" sz="1500" u="sng" dirty="0" err="1"/>
              <a:t>Historical</a:t>
            </a:r>
            <a:r>
              <a:rPr lang="sv-SE" sz="1500" u="sng" dirty="0"/>
              <a:t> </a:t>
            </a:r>
            <a:r>
              <a:rPr lang="sv-SE" sz="1500" u="sng" dirty="0" err="1"/>
              <a:t>time</a:t>
            </a:r>
            <a:r>
              <a:rPr lang="sv-SE" sz="1500" u="sng" dirty="0"/>
              <a:t> series</a:t>
            </a:r>
            <a:r>
              <a:rPr lang="sv-SE" sz="1500" dirty="0"/>
              <a:t>: 20 </a:t>
            </a:r>
            <a:r>
              <a:rPr lang="sv-SE" sz="1500" dirty="0" err="1"/>
              <a:t>years</a:t>
            </a:r>
            <a:endParaRPr lang="sv-SE" sz="1500" dirty="0"/>
          </a:p>
        </p:txBody>
      </p:sp>
      <p:pic>
        <p:nvPicPr>
          <p:cNvPr id="4" name="Picture 3"/>
          <p:cNvPicPr>
            <a:picLocks noChangeAspect="1"/>
          </p:cNvPicPr>
          <p:nvPr/>
        </p:nvPicPr>
        <p:blipFill>
          <a:blip r:embed="rId4"/>
          <a:stretch>
            <a:fillRect/>
          </a:stretch>
        </p:blipFill>
        <p:spPr>
          <a:xfrm>
            <a:off x="838199" y="1882916"/>
            <a:ext cx="5130521" cy="1924050"/>
          </a:xfrm>
          <a:prstGeom prst="rect">
            <a:avLst/>
          </a:prstGeom>
        </p:spPr>
      </p:pic>
      <p:sp>
        <p:nvSpPr>
          <p:cNvPr id="11" name="Rectangle 14"/>
          <p:cNvSpPr/>
          <p:nvPr/>
        </p:nvSpPr>
        <p:spPr>
          <a:xfrm>
            <a:off x="762572" y="1582596"/>
            <a:ext cx="5333428" cy="523220"/>
          </a:xfrm>
          <a:prstGeom prst="rect">
            <a:avLst/>
          </a:prstGeom>
        </p:spPr>
        <p:txBody>
          <a:bodyPr wrap="square">
            <a:spAutoFit/>
          </a:bodyPr>
          <a:lstStyle/>
          <a:p>
            <a:pPr>
              <a:spcAft>
                <a:spcPts val="300"/>
              </a:spcAft>
            </a:pPr>
            <a:r>
              <a:rPr lang="sv-SE" sz="1400" b="1" dirty="0"/>
              <a:t>Table 2. </a:t>
            </a:r>
            <a:r>
              <a:rPr lang="sv-SE" sz="1400" dirty="0" err="1"/>
              <a:t>Summary</a:t>
            </a:r>
            <a:r>
              <a:rPr lang="sv-SE" sz="1400" dirty="0"/>
              <a:t> of </a:t>
            </a:r>
            <a:r>
              <a:rPr lang="sv-SE" sz="1400" dirty="0" err="1"/>
              <a:t>w</a:t>
            </a:r>
            <a:r>
              <a:rPr lang="sv-SE" sz="1400" dirty="0" err="1" smtClean="0"/>
              <a:t>ind</a:t>
            </a:r>
            <a:r>
              <a:rPr lang="sv-SE" sz="1400" dirty="0" smtClean="0"/>
              <a:t> </a:t>
            </a:r>
            <a:r>
              <a:rPr lang="sv-SE" sz="1400" dirty="0"/>
              <a:t>p</a:t>
            </a:r>
            <a:r>
              <a:rPr lang="sv-SE" sz="1400" dirty="0" smtClean="0"/>
              <a:t>ower </a:t>
            </a:r>
            <a:r>
              <a:rPr lang="sv-SE" sz="1400" dirty="0"/>
              <a:t>potential in different </a:t>
            </a:r>
            <a:r>
              <a:rPr lang="sv-SE" sz="1400" dirty="0" err="1"/>
              <a:t>African</a:t>
            </a:r>
            <a:r>
              <a:rPr lang="sv-SE" sz="1400" dirty="0"/>
              <a:t> </a:t>
            </a:r>
            <a:r>
              <a:rPr lang="sv-SE" sz="1400" dirty="0" smtClean="0"/>
              <a:t>subregions </a:t>
            </a:r>
            <a:endParaRPr lang="sv-SE" sz="1400" dirty="0"/>
          </a:p>
        </p:txBody>
      </p:sp>
      <p:sp>
        <p:nvSpPr>
          <p:cNvPr id="13" name="Rectangle 14"/>
          <p:cNvSpPr/>
          <p:nvPr/>
        </p:nvSpPr>
        <p:spPr>
          <a:xfrm>
            <a:off x="6949474" y="1404694"/>
            <a:ext cx="2980191" cy="553998"/>
          </a:xfrm>
          <a:prstGeom prst="rect">
            <a:avLst/>
          </a:prstGeom>
        </p:spPr>
        <p:txBody>
          <a:bodyPr wrap="square">
            <a:spAutoFit/>
          </a:bodyPr>
          <a:lstStyle/>
          <a:p>
            <a:pPr algn="ctr">
              <a:spcAft>
                <a:spcPts val="300"/>
              </a:spcAft>
            </a:pPr>
            <a:r>
              <a:rPr lang="sv-SE" sz="1500" dirty="0" err="1"/>
              <a:t>Wind</a:t>
            </a:r>
            <a:r>
              <a:rPr lang="sv-SE" sz="1500" dirty="0"/>
              <a:t> </a:t>
            </a:r>
            <a:r>
              <a:rPr lang="sv-SE" sz="1500" dirty="0" smtClean="0"/>
              <a:t>power </a:t>
            </a:r>
            <a:r>
              <a:rPr lang="sv-SE" sz="1500" dirty="0" err="1"/>
              <a:t>c</a:t>
            </a:r>
            <a:r>
              <a:rPr lang="sv-SE" sz="1500" dirty="0" err="1" smtClean="0"/>
              <a:t>apacity</a:t>
            </a:r>
            <a:r>
              <a:rPr lang="sv-SE" sz="1500" dirty="0" smtClean="0"/>
              <a:t> </a:t>
            </a:r>
            <a:r>
              <a:rPr lang="sv-SE" sz="1500" dirty="0" err="1"/>
              <a:t>factor</a:t>
            </a:r>
            <a:r>
              <a:rPr lang="sv-SE" sz="1500" dirty="0"/>
              <a:t> map of </a:t>
            </a:r>
            <a:r>
              <a:rPr lang="sv-SE" sz="1500" dirty="0" err="1" smtClean="0"/>
              <a:t>Africa</a:t>
            </a:r>
            <a:endParaRPr lang="sv-SE" sz="1500" dirty="0"/>
          </a:p>
        </p:txBody>
      </p:sp>
      <p:sp>
        <p:nvSpPr>
          <p:cNvPr id="14" name="Rounded Rectangle 13"/>
          <p:cNvSpPr/>
          <p:nvPr/>
        </p:nvSpPr>
        <p:spPr>
          <a:xfrm>
            <a:off x="6721717" y="2519458"/>
            <a:ext cx="616535" cy="673100"/>
          </a:xfrm>
          <a:prstGeom prst="roundRect">
            <a:avLst/>
          </a:prstGeom>
          <a:noFill/>
          <a:ln>
            <a:solidFill>
              <a:schemeClr val="tx1">
                <a:lumMod val="85000"/>
                <a:lumOff val="1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Arrow Connector 14"/>
          <p:cNvCxnSpPr/>
          <p:nvPr/>
        </p:nvCxnSpPr>
        <p:spPr>
          <a:xfrm>
            <a:off x="7373421" y="2877038"/>
            <a:ext cx="2433770" cy="11671"/>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9372499" y="2194191"/>
            <a:ext cx="2431612" cy="830997"/>
          </a:xfrm>
          <a:prstGeom prst="rect">
            <a:avLst/>
          </a:prstGeom>
        </p:spPr>
        <p:txBody>
          <a:bodyPr wrap="square">
            <a:spAutoFit/>
          </a:bodyPr>
          <a:lstStyle/>
          <a:p>
            <a:pPr algn="ctr">
              <a:spcAft>
                <a:spcPts val="2400"/>
              </a:spcAft>
            </a:pPr>
            <a:r>
              <a:rPr lang="en-GB" sz="1600" dirty="0"/>
              <a:t>Areas with high potential for </a:t>
            </a:r>
            <a:r>
              <a:rPr lang="en-GB" sz="1600" dirty="0" smtClean="0"/>
              <a:t>wind </a:t>
            </a:r>
            <a:r>
              <a:rPr lang="en-GB" sz="1600" dirty="0"/>
              <a:t>p</a:t>
            </a:r>
            <a:r>
              <a:rPr lang="en-GB" sz="1600" dirty="0" smtClean="0"/>
              <a:t>ower </a:t>
            </a:r>
            <a:r>
              <a:rPr lang="en-GB" sz="1600" dirty="0" smtClean="0"/>
              <a:t>project </a:t>
            </a:r>
            <a:r>
              <a:rPr lang="en-GB" sz="1600" dirty="0"/>
              <a:t>deployment</a:t>
            </a:r>
          </a:p>
        </p:txBody>
      </p:sp>
      <p:sp>
        <p:nvSpPr>
          <p:cNvPr id="17" name="Rounded Rectangle 16"/>
          <p:cNvSpPr/>
          <p:nvPr/>
        </p:nvSpPr>
        <p:spPr>
          <a:xfrm>
            <a:off x="9569911" y="3289142"/>
            <a:ext cx="732685" cy="768573"/>
          </a:xfrm>
          <a:prstGeom prst="roundRect">
            <a:avLst/>
          </a:prstGeom>
          <a:noFill/>
          <a:ln>
            <a:solidFill>
              <a:schemeClr val="tx1">
                <a:lumMod val="85000"/>
                <a:lumOff val="1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Arrow Connector 18"/>
          <p:cNvCxnSpPr/>
          <p:nvPr/>
        </p:nvCxnSpPr>
        <p:spPr>
          <a:xfrm flipV="1">
            <a:off x="10555254" y="3104941"/>
            <a:ext cx="0" cy="537518"/>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10302597" y="3642459"/>
            <a:ext cx="252657" cy="187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5"/>
          <a:stretch>
            <a:fillRect/>
          </a:stretch>
        </p:blipFill>
        <p:spPr>
          <a:xfrm>
            <a:off x="960322" y="4057715"/>
            <a:ext cx="3162227" cy="2278375"/>
          </a:xfrm>
          <a:prstGeom prst="rect">
            <a:avLst/>
          </a:prstGeom>
          <a:ln w="3175">
            <a:solidFill>
              <a:schemeClr val="tx1"/>
            </a:solidFill>
          </a:ln>
        </p:spPr>
      </p:pic>
      <p:sp>
        <p:nvSpPr>
          <p:cNvPr id="26" name="Title 5"/>
          <p:cNvSpPr txBox="1">
            <a:spLocks/>
          </p:cNvSpPr>
          <p:nvPr/>
        </p:nvSpPr>
        <p:spPr>
          <a:xfrm>
            <a:off x="3678397" y="434922"/>
            <a:ext cx="8125714" cy="8180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4400" dirty="0"/>
              <a:t>Spatial </a:t>
            </a:r>
            <a:r>
              <a:rPr lang="en-GB" sz="4400" dirty="0" smtClean="0"/>
              <a:t>wind </a:t>
            </a:r>
            <a:r>
              <a:rPr lang="en-GB" sz="4400" dirty="0"/>
              <a:t>availability</a:t>
            </a:r>
          </a:p>
        </p:txBody>
      </p:sp>
      <p:sp>
        <p:nvSpPr>
          <p:cNvPr id="5" name="TextBox 4"/>
          <p:cNvSpPr txBox="1"/>
          <p:nvPr/>
        </p:nvSpPr>
        <p:spPr>
          <a:xfrm>
            <a:off x="8872835" y="5960743"/>
            <a:ext cx="1715470" cy="276999"/>
          </a:xfrm>
          <a:prstGeom prst="rect">
            <a:avLst/>
          </a:prstGeom>
          <a:noFill/>
        </p:spPr>
        <p:txBody>
          <a:bodyPr wrap="none" rtlCol="0">
            <a:spAutoFit/>
          </a:bodyPr>
          <a:lstStyle/>
          <a:p>
            <a:r>
              <a:rPr lang="sv-SE" sz="1200" b="1" dirty="0"/>
              <a:t>Source: </a:t>
            </a:r>
            <a:r>
              <a:rPr lang="sv-SE" sz="1200" dirty="0"/>
              <a:t>NASA - GES DISC</a:t>
            </a:r>
          </a:p>
        </p:txBody>
      </p:sp>
    </p:spTree>
    <p:extLst>
      <p:ext uri="{BB962C8B-B14F-4D97-AF65-F5344CB8AC3E}">
        <p14:creationId xmlns:p14="http://schemas.microsoft.com/office/powerpoint/2010/main" val="3995491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8016" y="1704666"/>
            <a:ext cx="7533984" cy="5016809"/>
          </a:xfrm>
          <a:prstGeom prst="rect">
            <a:avLst/>
          </a:prstGeom>
        </p:spPr>
      </p:pic>
      <p:sp>
        <p:nvSpPr>
          <p:cNvPr id="2" name="Slide Number Placeholder 1"/>
          <p:cNvSpPr>
            <a:spLocks noGrp="1"/>
          </p:cNvSpPr>
          <p:nvPr>
            <p:ph type="sldNum" sz="quarter" idx="12"/>
          </p:nvPr>
        </p:nvSpPr>
        <p:spPr/>
        <p:txBody>
          <a:bodyPr/>
          <a:lstStyle/>
          <a:p>
            <a:fld id="{CE69EEE3-3703-4990-B76E-929A729607EB}" type="slidenum">
              <a:rPr lang="en-GB" smtClean="0"/>
              <a:t>13</a:t>
            </a:fld>
            <a:endParaRPr lang="en-GB" dirty="0"/>
          </a:p>
        </p:txBody>
      </p:sp>
      <p:sp>
        <p:nvSpPr>
          <p:cNvPr id="11" name="TextBox 10"/>
          <p:cNvSpPr txBox="1"/>
          <p:nvPr/>
        </p:nvSpPr>
        <p:spPr>
          <a:xfrm>
            <a:off x="5797163" y="5258485"/>
            <a:ext cx="1359489" cy="1097865"/>
          </a:xfrm>
          <a:prstGeom prst="rect">
            <a:avLst/>
          </a:prstGeom>
          <a:noFill/>
        </p:spPr>
        <p:txBody>
          <a:bodyPr wrap="square" rtlCol="0">
            <a:spAutoFit/>
          </a:bodyPr>
          <a:lstStyle/>
          <a:p>
            <a:pPr>
              <a:lnSpc>
                <a:spcPct val="110000"/>
              </a:lnSpc>
            </a:pPr>
            <a:r>
              <a:rPr lang="sv-SE" sz="1200" b="1" u="sng" dirty="0" err="1"/>
              <a:t>Sources</a:t>
            </a:r>
            <a:r>
              <a:rPr lang="sv-SE" sz="1200" b="1" dirty="0"/>
              <a:t>: </a:t>
            </a:r>
          </a:p>
          <a:p>
            <a:pPr>
              <a:lnSpc>
                <a:spcPct val="110000"/>
              </a:lnSpc>
            </a:pPr>
            <a:r>
              <a:rPr lang="en-US" sz="1200" dirty="0"/>
              <a:t>USGS/NASA SRTM</a:t>
            </a:r>
          </a:p>
          <a:p>
            <a:pPr>
              <a:lnSpc>
                <a:spcPct val="110000"/>
              </a:lnSpc>
            </a:pPr>
            <a:r>
              <a:rPr lang="en-US" sz="1200" dirty="0"/>
              <a:t>CGIAR-CSI</a:t>
            </a:r>
            <a:endParaRPr lang="sv-SE" sz="1200" dirty="0"/>
          </a:p>
          <a:p>
            <a:pPr>
              <a:lnSpc>
                <a:spcPct val="110000"/>
              </a:lnSpc>
            </a:pPr>
            <a:r>
              <a:rPr lang="sv-SE" sz="1200" dirty="0"/>
              <a:t>EU JRC</a:t>
            </a:r>
          </a:p>
          <a:p>
            <a:pPr>
              <a:lnSpc>
                <a:spcPct val="110000"/>
              </a:lnSpc>
            </a:pPr>
            <a:r>
              <a:rPr lang="sv-SE" sz="1200" dirty="0"/>
              <a:t>WWF</a:t>
            </a:r>
          </a:p>
        </p:txBody>
      </p:sp>
      <p:sp>
        <p:nvSpPr>
          <p:cNvPr id="13" name="Rectangle 14"/>
          <p:cNvSpPr/>
          <p:nvPr/>
        </p:nvSpPr>
        <p:spPr>
          <a:xfrm>
            <a:off x="762572" y="1329932"/>
            <a:ext cx="5105665" cy="523220"/>
          </a:xfrm>
          <a:prstGeom prst="rect">
            <a:avLst/>
          </a:prstGeom>
        </p:spPr>
        <p:txBody>
          <a:bodyPr wrap="square">
            <a:spAutoFit/>
          </a:bodyPr>
          <a:lstStyle/>
          <a:p>
            <a:pPr algn="ctr">
              <a:spcAft>
                <a:spcPts val="300"/>
              </a:spcAft>
            </a:pPr>
            <a:r>
              <a:rPr lang="sv-SE" sz="1400" b="1" dirty="0"/>
              <a:t>Table 3. </a:t>
            </a:r>
            <a:r>
              <a:rPr lang="sv-SE" sz="1400" dirty="0" err="1"/>
              <a:t>Summary</a:t>
            </a:r>
            <a:r>
              <a:rPr lang="sv-SE" sz="1400" dirty="0"/>
              <a:t> </a:t>
            </a:r>
            <a:r>
              <a:rPr lang="sv-SE" sz="1400" dirty="0" err="1"/>
              <a:t>of</a:t>
            </a:r>
            <a:r>
              <a:rPr lang="sv-SE" sz="1400" dirty="0"/>
              <a:t> mini/small </a:t>
            </a:r>
            <a:r>
              <a:rPr lang="sv-SE" sz="1400" dirty="0" err="1"/>
              <a:t>hydropower</a:t>
            </a:r>
            <a:r>
              <a:rPr lang="sv-SE" sz="1400" dirty="0"/>
              <a:t> potential in different </a:t>
            </a:r>
            <a:r>
              <a:rPr lang="sv-SE" sz="1400" dirty="0" err="1"/>
              <a:t>African</a:t>
            </a:r>
            <a:r>
              <a:rPr lang="sv-SE" sz="1400" dirty="0"/>
              <a:t> </a:t>
            </a:r>
            <a:r>
              <a:rPr lang="sv-SE" sz="1400" dirty="0" smtClean="0"/>
              <a:t>subregions </a:t>
            </a:r>
            <a:endParaRPr lang="sv-SE" sz="1400" dirty="0"/>
          </a:p>
        </p:txBody>
      </p:sp>
      <p:sp>
        <p:nvSpPr>
          <p:cNvPr id="14" name="Rectangle 14"/>
          <p:cNvSpPr/>
          <p:nvPr/>
        </p:nvSpPr>
        <p:spPr>
          <a:xfrm>
            <a:off x="7322053" y="1357433"/>
            <a:ext cx="2980191" cy="323165"/>
          </a:xfrm>
          <a:prstGeom prst="rect">
            <a:avLst/>
          </a:prstGeom>
        </p:spPr>
        <p:txBody>
          <a:bodyPr wrap="square">
            <a:spAutoFit/>
          </a:bodyPr>
          <a:lstStyle/>
          <a:p>
            <a:pPr algn="ctr">
              <a:spcAft>
                <a:spcPts val="300"/>
              </a:spcAft>
            </a:pPr>
            <a:r>
              <a:rPr lang="sv-SE" sz="1500" dirty="0" err="1"/>
              <a:t>Hydropower</a:t>
            </a:r>
            <a:r>
              <a:rPr lang="sv-SE" sz="1500" dirty="0"/>
              <a:t> potential map of </a:t>
            </a:r>
            <a:r>
              <a:rPr lang="sv-SE" sz="1500" dirty="0" err="1" smtClean="0"/>
              <a:t>Africa</a:t>
            </a:r>
            <a:endParaRPr lang="sv-SE" sz="1500" dirty="0"/>
          </a:p>
        </p:txBody>
      </p:sp>
      <p:sp>
        <p:nvSpPr>
          <p:cNvPr id="15" name="Title 5"/>
          <p:cNvSpPr txBox="1">
            <a:spLocks/>
          </p:cNvSpPr>
          <p:nvPr/>
        </p:nvSpPr>
        <p:spPr>
          <a:xfrm>
            <a:off x="2358008" y="259257"/>
            <a:ext cx="8125714" cy="818012"/>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4400" dirty="0"/>
              <a:t>Spatial mini/small hydropower availability</a:t>
            </a:r>
          </a:p>
        </p:txBody>
      </p:sp>
      <p:graphicFrame>
        <p:nvGraphicFramePr>
          <p:cNvPr id="9" name="Table 8"/>
          <p:cNvGraphicFramePr>
            <a:graphicFrameLocks noGrp="1"/>
          </p:cNvGraphicFramePr>
          <p:nvPr>
            <p:extLst>
              <p:ext uri="{D42A27DB-BD31-4B8C-83A1-F6EECF244321}">
                <p14:modId xmlns:p14="http://schemas.microsoft.com/office/powerpoint/2010/main" val="4111119105"/>
              </p:ext>
            </p:extLst>
          </p:nvPr>
        </p:nvGraphicFramePr>
        <p:xfrm>
          <a:off x="1572761" y="1918939"/>
          <a:ext cx="2679940" cy="1433683"/>
        </p:xfrm>
        <a:graphic>
          <a:graphicData uri="http://schemas.openxmlformats.org/drawingml/2006/table">
            <a:tbl>
              <a:tblPr/>
              <a:tblGrid>
                <a:gridCol w="1558379">
                  <a:extLst>
                    <a:ext uri="{9D8B030D-6E8A-4147-A177-3AD203B41FA5}">
                      <a16:colId xmlns:a16="http://schemas.microsoft.com/office/drawing/2014/main" xmlns="" val="20000"/>
                    </a:ext>
                  </a:extLst>
                </a:gridCol>
                <a:gridCol w="1121561">
                  <a:extLst>
                    <a:ext uri="{9D8B030D-6E8A-4147-A177-3AD203B41FA5}">
                      <a16:colId xmlns:a16="http://schemas.microsoft.com/office/drawing/2014/main" xmlns="" val="20001"/>
                    </a:ext>
                  </a:extLst>
                </a:gridCol>
              </a:tblGrid>
              <a:tr h="151231">
                <a:tc>
                  <a:txBody>
                    <a:bodyPr/>
                    <a:lstStyle/>
                    <a:p>
                      <a:pPr algn="l" fontAlgn="b"/>
                      <a:endParaRPr lang="sv-SE" sz="1100" b="0" i="0" u="none" strike="noStrike" dirty="0">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sv-SE" sz="1100" b="1" i="0" u="none" strike="noStrike" dirty="0">
                          <a:solidFill>
                            <a:srgbClr val="FFFFFF"/>
                          </a:solidFill>
                          <a:effectLst/>
                          <a:latin typeface="Calibri" panose="020F0502020204030204" pitchFamily="34" charset="0"/>
                        </a:rPr>
                        <a:t>MW</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xmlns="" val="10001"/>
                  </a:ext>
                </a:extLst>
              </a:tr>
              <a:tr h="221737">
                <a:tc>
                  <a:txBody>
                    <a:bodyPr/>
                    <a:lstStyle/>
                    <a:p>
                      <a:pPr algn="l" fontAlgn="b"/>
                      <a:r>
                        <a:rPr lang="sv-SE" sz="1100" b="1" i="0" u="none" strike="noStrike" dirty="0">
                          <a:solidFill>
                            <a:srgbClr val="000000"/>
                          </a:solidFill>
                          <a:effectLst/>
                          <a:latin typeface="Calibri" panose="020F0502020204030204" pitchFamily="34" charset="0"/>
                        </a:rPr>
                        <a:t>CENTRAL AFRICA</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D9F1"/>
                    </a:solidFill>
                  </a:tcPr>
                </a:tc>
                <a:tc>
                  <a:txBody>
                    <a:bodyPr/>
                    <a:lstStyle/>
                    <a:p>
                      <a:pPr algn="ctr" fontAlgn="b"/>
                      <a:r>
                        <a:rPr lang="sv-SE" sz="1100" b="1" i="0" u="none" strike="noStrike" dirty="0">
                          <a:solidFill>
                            <a:srgbClr val="000000"/>
                          </a:solidFill>
                          <a:effectLst/>
                          <a:latin typeface="Calibri" panose="020F0502020204030204" pitchFamily="34" charset="0"/>
                        </a:rPr>
                        <a:t>5,721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D9F1"/>
                    </a:solidFill>
                  </a:tcPr>
                </a:tc>
                <a:extLst>
                  <a:ext uri="{0D108BD9-81ED-4DB2-BD59-A6C34878D82A}">
                    <a16:rowId xmlns:a16="http://schemas.microsoft.com/office/drawing/2014/main" xmlns="" val="10002"/>
                  </a:ext>
                </a:extLst>
              </a:tr>
              <a:tr h="221737">
                <a:tc>
                  <a:txBody>
                    <a:bodyPr/>
                    <a:lstStyle/>
                    <a:p>
                      <a:pPr algn="l" fontAlgn="b"/>
                      <a:r>
                        <a:rPr lang="sv-SE" sz="1100" b="1" i="0" u="none" strike="noStrike" dirty="0">
                          <a:solidFill>
                            <a:srgbClr val="000000"/>
                          </a:solidFill>
                          <a:effectLst/>
                          <a:latin typeface="Calibri" panose="020F0502020204030204" pitchFamily="34" charset="0"/>
                        </a:rPr>
                        <a:t>EASTERN AFRICA</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D9F1"/>
                    </a:solidFill>
                  </a:tcPr>
                </a:tc>
                <a:tc>
                  <a:txBody>
                    <a:bodyPr/>
                    <a:lstStyle/>
                    <a:p>
                      <a:pPr algn="ctr" fontAlgn="b"/>
                      <a:r>
                        <a:rPr lang="sv-SE" sz="1100" b="1" i="0" u="none" strike="noStrike" dirty="0">
                          <a:solidFill>
                            <a:srgbClr val="000000"/>
                          </a:solidFill>
                          <a:effectLst/>
                          <a:latin typeface="Calibri" panose="020F0502020204030204" pitchFamily="34" charset="0"/>
                        </a:rPr>
                        <a:t>5,699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D9F1"/>
                    </a:solidFill>
                  </a:tcPr>
                </a:tc>
                <a:extLst>
                  <a:ext uri="{0D108BD9-81ED-4DB2-BD59-A6C34878D82A}">
                    <a16:rowId xmlns:a16="http://schemas.microsoft.com/office/drawing/2014/main" xmlns="" val="10003"/>
                  </a:ext>
                </a:extLst>
              </a:tr>
              <a:tr h="221737">
                <a:tc>
                  <a:txBody>
                    <a:bodyPr/>
                    <a:lstStyle/>
                    <a:p>
                      <a:pPr algn="l" fontAlgn="b"/>
                      <a:r>
                        <a:rPr lang="sv-SE" sz="1100" b="1" i="0" u="none" strike="noStrike" dirty="0">
                          <a:solidFill>
                            <a:srgbClr val="000000"/>
                          </a:solidFill>
                          <a:effectLst/>
                          <a:latin typeface="Calibri" panose="020F0502020204030204" pitchFamily="34" charset="0"/>
                        </a:rPr>
                        <a:t>SOUTHERN AFRICA</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D9F1"/>
                    </a:solidFill>
                  </a:tcPr>
                </a:tc>
                <a:tc>
                  <a:txBody>
                    <a:bodyPr/>
                    <a:lstStyle/>
                    <a:p>
                      <a:pPr algn="ctr" fontAlgn="b"/>
                      <a:r>
                        <a:rPr lang="sv-SE" sz="1100" b="1" i="0" u="none" strike="noStrike" dirty="0">
                          <a:solidFill>
                            <a:srgbClr val="000000"/>
                          </a:solidFill>
                          <a:effectLst/>
                          <a:latin typeface="Calibri" panose="020F0502020204030204" pitchFamily="34" charset="0"/>
                        </a:rPr>
                        <a:t>9,917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D9F1"/>
                    </a:solidFill>
                  </a:tcPr>
                </a:tc>
                <a:extLst>
                  <a:ext uri="{0D108BD9-81ED-4DB2-BD59-A6C34878D82A}">
                    <a16:rowId xmlns:a16="http://schemas.microsoft.com/office/drawing/2014/main" xmlns="" val="10005"/>
                  </a:ext>
                </a:extLst>
              </a:tr>
              <a:tr h="221737">
                <a:tc>
                  <a:txBody>
                    <a:bodyPr/>
                    <a:lstStyle/>
                    <a:p>
                      <a:pPr algn="l" fontAlgn="b"/>
                      <a:r>
                        <a:rPr lang="sv-SE" sz="1100" b="1" i="0" u="none" strike="noStrike" dirty="0">
                          <a:solidFill>
                            <a:srgbClr val="000000"/>
                          </a:solidFill>
                          <a:effectLst/>
                          <a:latin typeface="Calibri" panose="020F0502020204030204" pitchFamily="34" charset="0"/>
                        </a:rPr>
                        <a:t>WESTERN AFRICA</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D9F1"/>
                    </a:solidFill>
                  </a:tcPr>
                </a:tc>
                <a:tc>
                  <a:txBody>
                    <a:bodyPr/>
                    <a:lstStyle/>
                    <a:p>
                      <a:pPr algn="ctr" fontAlgn="b"/>
                      <a:r>
                        <a:rPr lang="sv-SE" sz="1100" b="1" i="0" u="none" strike="noStrike" dirty="0">
                          <a:solidFill>
                            <a:srgbClr val="000000"/>
                          </a:solidFill>
                          <a:effectLst/>
                          <a:latin typeface="Calibri" panose="020F0502020204030204" pitchFamily="34" charset="0"/>
                        </a:rPr>
                        <a:t>3,884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D9F1"/>
                    </a:solidFill>
                  </a:tcPr>
                </a:tc>
                <a:extLst>
                  <a:ext uri="{0D108BD9-81ED-4DB2-BD59-A6C34878D82A}">
                    <a16:rowId xmlns:a16="http://schemas.microsoft.com/office/drawing/2014/main" xmlns="" val="10006"/>
                  </a:ext>
                </a:extLst>
              </a:tr>
              <a:tr h="151231">
                <a:tc>
                  <a:txBody>
                    <a:bodyPr/>
                    <a:lstStyle/>
                    <a:p>
                      <a:pPr algn="l" fontAlgn="b"/>
                      <a:endParaRPr lang="sv-SE"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sv-SE"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164240">
                <a:tc>
                  <a:txBody>
                    <a:bodyPr/>
                    <a:lstStyle/>
                    <a:p>
                      <a:pPr algn="ctr" fontAlgn="b"/>
                      <a:r>
                        <a:rPr lang="sv-SE" sz="1200" b="1" i="0" u="none" strike="noStrike">
                          <a:solidFill>
                            <a:srgbClr val="FFFFFF"/>
                          </a:solidFill>
                          <a:effectLst/>
                          <a:latin typeface="Calibri" panose="020F0502020204030204" pitchFamily="34" charset="0"/>
                        </a:rPr>
                        <a:t>TOTAL</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algn="ctr" fontAlgn="b"/>
                      <a:r>
                        <a:rPr lang="sv-SE" sz="1200" b="1" i="0" u="none" strike="noStrike" dirty="0">
                          <a:solidFill>
                            <a:srgbClr val="FFFFFF"/>
                          </a:solidFill>
                          <a:effectLst/>
                          <a:latin typeface="Calibri" panose="020F0502020204030204" pitchFamily="34" charset="0"/>
                        </a:rPr>
                        <a:t>25,221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xmlns="" val="10008"/>
                  </a:ext>
                </a:extLst>
              </a:tr>
            </a:tbl>
          </a:graphicData>
        </a:graphic>
      </p:graphicFrame>
      <p:graphicFrame>
        <p:nvGraphicFramePr>
          <p:cNvPr id="10" name="Chart 9"/>
          <p:cNvGraphicFramePr>
            <a:graphicFrameLocks/>
          </p:cNvGraphicFramePr>
          <p:nvPr>
            <p:extLst>
              <p:ext uri="{D42A27DB-BD31-4B8C-83A1-F6EECF244321}">
                <p14:modId xmlns:p14="http://schemas.microsoft.com/office/powerpoint/2010/main" val="688186617"/>
              </p:ext>
            </p:extLst>
          </p:nvPr>
        </p:nvGraphicFramePr>
        <p:xfrm>
          <a:off x="626731" y="3613150"/>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79257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E69EEE3-3703-4990-B76E-929A729607EB}" type="slidenum">
              <a:rPr lang="en-GB" smtClean="0"/>
              <a:t>14</a:t>
            </a:fld>
            <a:endParaRPr lang="en-GB" dirty="0"/>
          </a:p>
        </p:txBody>
      </p:sp>
      <p:pic>
        <p:nvPicPr>
          <p:cNvPr id="6" name="Picture 5"/>
          <p:cNvPicPr>
            <a:picLocks noChangeAspect="1"/>
          </p:cNvPicPr>
          <p:nvPr/>
        </p:nvPicPr>
        <p:blipFill>
          <a:blip r:embed="rId3"/>
          <a:stretch>
            <a:fillRect/>
          </a:stretch>
        </p:blipFill>
        <p:spPr>
          <a:xfrm>
            <a:off x="762572" y="2091337"/>
            <a:ext cx="5853846" cy="1595320"/>
          </a:xfrm>
          <a:prstGeom prst="rect">
            <a:avLst/>
          </a:prstGeom>
          <a:ln w="3175">
            <a:solidFill>
              <a:schemeClr val="tx1"/>
            </a:solidFill>
          </a:ln>
        </p:spPr>
      </p:pic>
      <p:sp>
        <p:nvSpPr>
          <p:cNvPr id="12" name="Rectangle 14"/>
          <p:cNvSpPr/>
          <p:nvPr/>
        </p:nvSpPr>
        <p:spPr>
          <a:xfrm>
            <a:off x="762572" y="1582596"/>
            <a:ext cx="5105665" cy="523220"/>
          </a:xfrm>
          <a:prstGeom prst="rect">
            <a:avLst/>
          </a:prstGeom>
        </p:spPr>
        <p:txBody>
          <a:bodyPr wrap="square">
            <a:spAutoFit/>
          </a:bodyPr>
          <a:lstStyle/>
          <a:p>
            <a:pPr>
              <a:spcAft>
                <a:spcPts val="300"/>
              </a:spcAft>
            </a:pPr>
            <a:r>
              <a:rPr lang="sv-SE" sz="1400" b="1" dirty="0"/>
              <a:t>Table 4. </a:t>
            </a:r>
            <a:r>
              <a:rPr lang="sv-SE" sz="1400" dirty="0" err="1"/>
              <a:t>Summary</a:t>
            </a:r>
            <a:r>
              <a:rPr lang="sv-SE" sz="1400" dirty="0"/>
              <a:t> of </a:t>
            </a:r>
            <a:r>
              <a:rPr lang="sv-SE" sz="1400" dirty="0" err="1" smtClean="0"/>
              <a:t>sugarcane</a:t>
            </a:r>
            <a:r>
              <a:rPr lang="sv-SE" sz="1400" dirty="0" err="1"/>
              <a:t>-</a:t>
            </a:r>
            <a:r>
              <a:rPr lang="sv-SE" sz="1400" dirty="0" err="1" smtClean="0"/>
              <a:t>based</a:t>
            </a:r>
            <a:r>
              <a:rPr lang="sv-SE" sz="1400" dirty="0" smtClean="0"/>
              <a:t> </a:t>
            </a:r>
            <a:r>
              <a:rPr lang="sv-SE" sz="1400" dirty="0" err="1"/>
              <a:t>bioethanol</a:t>
            </a:r>
            <a:r>
              <a:rPr lang="sv-SE" sz="1400" dirty="0"/>
              <a:t> </a:t>
            </a:r>
            <a:r>
              <a:rPr lang="sv-SE" sz="1400" dirty="0" err="1"/>
              <a:t>production</a:t>
            </a:r>
            <a:r>
              <a:rPr lang="sv-SE" sz="1400" dirty="0"/>
              <a:t> in different </a:t>
            </a:r>
            <a:r>
              <a:rPr lang="sv-SE" sz="1400" dirty="0" err="1"/>
              <a:t>African</a:t>
            </a:r>
            <a:r>
              <a:rPr lang="sv-SE" sz="1400" dirty="0"/>
              <a:t> </a:t>
            </a:r>
            <a:r>
              <a:rPr lang="sv-SE" sz="1400" dirty="0" smtClean="0"/>
              <a:t>subregions</a:t>
            </a:r>
            <a:endParaRPr lang="sv-SE" sz="1400" dirty="0"/>
          </a:p>
        </p:txBody>
      </p:sp>
      <p:pic>
        <p:nvPicPr>
          <p:cNvPr id="10" name="Picture 9"/>
          <p:cNvPicPr>
            <a:picLocks noChangeAspect="1"/>
          </p:cNvPicPr>
          <p:nvPr/>
        </p:nvPicPr>
        <p:blipFill>
          <a:blip r:embed="rId4"/>
          <a:stretch>
            <a:fillRect/>
          </a:stretch>
        </p:blipFill>
        <p:spPr>
          <a:xfrm>
            <a:off x="7141802" y="1582596"/>
            <a:ext cx="4845538" cy="4354752"/>
          </a:xfrm>
          <a:prstGeom prst="rect">
            <a:avLst/>
          </a:prstGeom>
        </p:spPr>
      </p:pic>
      <p:pic>
        <p:nvPicPr>
          <p:cNvPr id="9" name="Picture 8"/>
          <p:cNvPicPr>
            <a:picLocks noChangeAspect="1"/>
          </p:cNvPicPr>
          <p:nvPr/>
        </p:nvPicPr>
        <p:blipFill>
          <a:blip r:embed="rId5"/>
          <a:stretch>
            <a:fillRect/>
          </a:stretch>
        </p:blipFill>
        <p:spPr>
          <a:xfrm>
            <a:off x="7072232" y="3989196"/>
            <a:ext cx="2162336" cy="1753120"/>
          </a:xfrm>
          <a:prstGeom prst="rect">
            <a:avLst/>
          </a:prstGeom>
        </p:spPr>
      </p:pic>
      <p:sp>
        <p:nvSpPr>
          <p:cNvPr id="15" name="Rectangle 14"/>
          <p:cNvSpPr/>
          <p:nvPr/>
        </p:nvSpPr>
        <p:spPr>
          <a:xfrm>
            <a:off x="8801338" y="6097104"/>
            <a:ext cx="2608406" cy="253916"/>
          </a:xfrm>
          <a:prstGeom prst="rect">
            <a:avLst/>
          </a:prstGeom>
        </p:spPr>
        <p:txBody>
          <a:bodyPr wrap="none">
            <a:spAutoFit/>
          </a:bodyPr>
          <a:lstStyle/>
          <a:p>
            <a:r>
              <a:rPr lang="sv-SE" sz="1050" b="1" dirty="0"/>
              <a:t>Source: </a:t>
            </a:r>
            <a:r>
              <a:rPr lang="en-GB" sz="1050" dirty="0" smtClean="0"/>
              <a:t>IIASA, Global Agro-ecological </a:t>
            </a:r>
            <a:r>
              <a:rPr lang="en-GB" sz="1050" dirty="0"/>
              <a:t>Zoning</a:t>
            </a:r>
          </a:p>
        </p:txBody>
      </p:sp>
      <p:pic>
        <p:nvPicPr>
          <p:cNvPr id="16" name="Picture 15"/>
          <p:cNvPicPr>
            <a:picLocks noChangeAspect="1"/>
          </p:cNvPicPr>
          <p:nvPr/>
        </p:nvPicPr>
        <p:blipFill>
          <a:blip r:embed="rId6"/>
          <a:stretch>
            <a:fillRect/>
          </a:stretch>
        </p:blipFill>
        <p:spPr>
          <a:xfrm>
            <a:off x="777912" y="4476164"/>
            <a:ext cx="5853846" cy="1543227"/>
          </a:xfrm>
          <a:prstGeom prst="rect">
            <a:avLst/>
          </a:prstGeom>
          <a:ln w="3175">
            <a:solidFill>
              <a:srgbClr val="C00000"/>
            </a:solidFill>
          </a:ln>
        </p:spPr>
      </p:pic>
      <p:sp>
        <p:nvSpPr>
          <p:cNvPr id="17" name="Rectangle 14"/>
          <p:cNvSpPr/>
          <p:nvPr/>
        </p:nvSpPr>
        <p:spPr>
          <a:xfrm>
            <a:off x="762571" y="3904337"/>
            <a:ext cx="5105665" cy="523220"/>
          </a:xfrm>
          <a:prstGeom prst="rect">
            <a:avLst/>
          </a:prstGeom>
        </p:spPr>
        <p:txBody>
          <a:bodyPr wrap="square">
            <a:spAutoFit/>
          </a:bodyPr>
          <a:lstStyle/>
          <a:p>
            <a:pPr>
              <a:spcAft>
                <a:spcPts val="300"/>
              </a:spcAft>
            </a:pPr>
            <a:r>
              <a:rPr lang="sv-SE" sz="1400" b="1" dirty="0"/>
              <a:t>Table 5. </a:t>
            </a:r>
            <a:r>
              <a:rPr lang="sv-SE" sz="1400" dirty="0" err="1"/>
              <a:t>Summary</a:t>
            </a:r>
            <a:r>
              <a:rPr lang="sv-SE" sz="1400" dirty="0"/>
              <a:t> of land areas for </a:t>
            </a:r>
            <a:r>
              <a:rPr lang="sv-SE" sz="1400" dirty="0" err="1"/>
              <a:t>Jatropha</a:t>
            </a:r>
            <a:r>
              <a:rPr lang="sv-SE" sz="1400" dirty="0"/>
              <a:t> and </a:t>
            </a:r>
            <a:r>
              <a:rPr lang="sv-SE" sz="1400" dirty="0" err="1"/>
              <a:t>soybean</a:t>
            </a:r>
            <a:r>
              <a:rPr lang="sv-SE" sz="1400" dirty="0"/>
              <a:t> </a:t>
            </a:r>
            <a:r>
              <a:rPr lang="sv-SE" sz="1400" dirty="0" err="1"/>
              <a:t>crops</a:t>
            </a:r>
            <a:r>
              <a:rPr lang="sv-SE" sz="1400" dirty="0"/>
              <a:t> </a:t>
            </a:r>
            <a:r>
              <a:rPr lang="sv-SE" sz="1400" dirty="0" err="1"/>
              <a:t>with</a:t>
            </a:r>
            <a:r>
              <a:rPr lang="sv-SE" sz="1400" dirty="0"/>
              <a:t> </a:t>
            </a:r>
            <a:r>
              <a:rPr lang="sv-SE" sz="1400" dirty="0" err="1"/>
              <a:t>yields</a:t>
            </a:r>
            <a:r>
              <a:rPr lang="sv-SE" sz="1400" dirty="0"/>
              <a:t> over 2 </a:t>
            </a:r>
            <a:r>
              <a:rPr lang="sv-SE" sz="1400" dirty="0" smtClean="0"/>
              <a:t>tons per </a:t>
            </a:r>
            <a:r>
              <a:rPr lang="sv-SE" sz="1400" dirty="0" err="1" smtClean="0"/>
              <a:t>hectare</a:t>
            </a:r>
            <a:endParaRPr lang="sv-SE" sz="1400" dirty="0"/>
          </a:p>
        </p:txBody>
      </p:sp>
      <p:sp>
        <p:nvSpPr>
          <p:cNvPr id="19" name="Title 5"/>
          <p:cNvSpPr txBox="1">
            <a:spLocks/>
          </p:cNvSpPr>
          <p:nvPr/>
        </p:nvSpPr>
        <p:spPr>
          <a:xfrm>
            <a:off x="2848261" y="427625"/>
            <a:ext cx="8125714" cy="8180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4400" dirty="0"/>
              <a:t>Spatial </a:t>
            </a:r>
            <a:r>
              <a:rPr lang="en-GB" sz="4400" dirty="0" smtClean="0"/>
              <a:t>bioenergy </a:t>
            </a:r>
            <a:r>
              <a:rPr lang="en-GB" sz="4400" dirty="0"/>
              <a:t>availability</a:t>
            </a:r>
          </a:p>
        </p:txBody>
      </p:sp>
    </p:spTree>
    <p:extLst>
      <p:ext uri="{BB962C8B-B14F-4D97-AF65-F5344CB8AC3E}">
        <p14:creationId xmlns:p14="http://schemas.microsoft.com/office/powerpoint/2010/main" val="2276875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80046" y="1141437"/>
            <a:ext cx="5942820" cy="3743670"/>
          </a:xfrm>
          <a:prstGeom prst="rect">
            <a:avLst/>
          </a:prstGeom>
        </p:spPr>
      </p:pic>
      <p:sp>
        <p:nvSpPr>
          <p:cNvPr id="2" name="Slide Number Placeholder 1"/>
          <p:cNvSpPr>
            <a:spLocks noGrp="1"/>
          </p:cNvSpPr>
          <p:nvPr>
            <p:ph type="sldNum" sz="quarter" idx="12"/>
          </p:nvPr>
        </p:nvSpPr>
        <p:spPr/>
        <p:txBody>
          <a:bodyPr/>
          <a:lstStyle/>
          <a:p>
            <a:fld id="{CE69EEE3-3703-4990-B76E-929A729607EB}" type="slidenum">
              <a:rPr lang="en-GB" smtClean="0"/>
              <a:t>15</a:t>
            </a:fld>
            <a:endParaRPr lang="en-GB" dirty="0"/>
          </a:p>
        </p:txBody>
      </p:sp>
      <p:sp>
        <p:nvSpPr>
          <p:cNvPr id="12" name="Rectangle 14"/>
          <p:cNvSpPr/>
          <p:nvPr/>
        </p:nvSpPr>
        <p:spPr>
          <a:xfrm>
            <a:off x="838200" y="3383971"/>
            <a:ext cx="2024807" cy="461665"/>
          </a:xfrm>
          <a:prstGeom prst="rect">
            <a:avLst/>
          </a:prstGeom>
        </p:spPr>
        <p:txBody>
          <a:bodyPr wrap="square">
            <a:spAutoFit/>
          </a:bodyPr>
          <a:lstStyle/>
          <a:p>
            <a:pPr algn="ctr">
              <a:spcAft>
                <a:spcPts val="300"/>
              </a:spcAft>
            </a:pPr>
            <a:r>
              <a:rPr lang="en-US" sz="1200" b="1" dirty="0" smtClean="0"/>
              <a:t>LCOE </a:t>
            </a:r>
            <a:r>
              <a:rPr lang="en-US" sz="1200" b="1" dirty="0"/>
              <a:t>for </a:t>
            </a:r>
            <a:r>
              <a:rPr lang="en-US" sz="1200" b="1" dirty="0" smtClean="0"/>
              <a:t>diesel </a:t>
            </a:r>
            <a:r>
              <a:rPr lang="en-US" sz="1200" b="1" dirty="0"/>
              <a:t>generators </a:t>
            </a:r>
            <a:r>
              <a:rPr lang="en-US" sz="1200" b="1" dirty="0" smtClean="0"/>
              <a:t>(current </a:t>
            </a:r>
            <a:r>
              <a:rPr lang="en-US" sz="1200" b="1" dirty="0"/>
              <a:t>fuel price)</a:t>
            </a:r>
          </a:p>
        </p:txBody>
      </p:sp>
      <p:sp>
        <p:nvSpPr>
          <p:cNvPr id="15" name="Title 5"/>
          <p:cNvSpPr txBox="1">
            <a:spLocks/>
          </p:cNvSpPr>
          <p:nvPr/>
        </p:nvSpPr>
        <p:spPr>
          <a:xfrm>
            <a:off x="3581400" y="418344"/>
            <a:ext cx="8125714" cy="8180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4400" dirty="0"/>
              <a:t>Spatial </a:t>
            </a:r>
            <a:r>
              <a:rPr lang="en-GB" sz="4400" dirty="0" smtClean="0"/>
              <a:t>diesel LCOE </a:t>
            </a:r>
            <a:endParaRPr lang="en-GB" sz="4400" dirty="0"/>
          </a:p>
        </p:txBody>
      </p:sp>
      <p:pic>
        <p:nvPicPr>
          <p:cNvPr id="17" name="Picture 16"/>
          <p:cNvPicPr>
            <a:picLocks noChangeAspect="1"/>
          </p:cNvPicPr>
          <p:nvPr/>
        </p:nvPicPr>
        <p:blipFill>
          <a:blip r:embed="rId4"/>
          <a:stretch>
            <a:fillRect/>
          </a:stretch>
        </p:blipFill>
        <p:spPr>
          <a:xfrm>
            <a:off x="6599500" y="1151263"/>
            <a:ext cx="5414681" cy="3698343"/>
          </a:xfrm>
          <a:prstGeom prst="rect">
            <a:avLst/>
          </a:prstGeom>
        </p:spPr>
      </p:pic>
      <p:pic>
        <p:nvPicPr>
          <p:cNvPr id="14" name="Picture 13"/>
          <p:cNvPicPr>
            <a:picLocks noChangeAspect="1"/>
          </p:cNvPicPr>
          <p:nvPr/>
        </p:nvPicPr>
        <p:blipFill>
          <a:blip r:embed="rId5"/>
          <a:stretch>
            <a:fillRect/>
          </a:stretch>
        </p:blipFill>
        <p:spPr>
          <a:xfrm>
            <a:off x="6173433" y="4585283"/>
            <a:ext cx="2373756" cy="305985"/>
          </a:xfrm>
          <a:prstGeom prst="rect">
            <a:avLst/>
          </a:prstGeom>
        </p:spPr>
      </p:pic>
      <p:sp>
        <p:nvSpPr>
          <p:cNvPr id="13" name="Rectangle 14"/>
          <p:cNvSpPr/>
          <p:nvPr/>
        </p:nvSpPr>
        <p:spPr>
          <a:xfrm>
            <a:off x="6515278" y="3383971"/>
            <a:ext cx="2257957" cy="461665"/>
          </a:xfrm>
          <a:prstGeom prst="rect">
            <a:avLst/>
          </a:prstGeom>
        </p:spPr>
        <p:txBody>
          <a:bodyPr wrap="square">
            <a:spAutoFit/>
          </a:bodyPr>
          <a:lstStyle/>
          <a:p>
            <a:pPr algn="ctr">
              <a:spcAft>
                <a:spcPts val="300"/>
              </a:spcAft>
            </a:pPr>
            <a:r>
              <a:rPr lang="en-US" sz="1200" b="1" dirty="0" smtClean="0"/>
              <a:t>LCOE </a:t>
            </a:r>
            <a:r>
              <a:rPr lang="en-US" sz="1200" b="1" dirty="0"/>
              <a:t>for </a:t>
            </a:r>
            <a:r>
              <a:rPr lang="en-US" sz="1200" b="1" dirty="0" smtClean="0"/>
              <a:t>diesel </a:t>
            </a:r>
            <a:r>
              <a:rPr lang="en-US" sz="1200" b="1" dirty="0"/>
              <a:t>generators </a:t>
            </a:r>
            <a:r>
              <a:rPr lang="en-US" sz="1200" b="1" dirty="0" smtClean="0"/>
              <a:t>(projected </a:t>
            </a:r>
            <a:r>
              <a:rPr lang="en-US" sz="1200" b="1" dirty="0"/>
              <a:t>fuel price)</a:t>
            </a:r>
          </a:p>
        </p:txBody>
      </p:sp>
      <p:graphicFrame>
        <p:nvGraphicFramePr>
          <p:cNvPr id="19" name="Table 18"/>
          <p:cNvGraphicFramePr>
            <a:graphicFrameLocks noGrp="1"/>
          </p:cNvGraphicFramePr>
          <p:nvPr>
            <p:extLst>
              <p:ext uri="{D42A27DB-BD31-4B8C-83A1-F6EECF244321}">
                <p14:modId xmlns:p14="http://schemas.microsoft.com/office/powerpoint/2010/main" val="3870033534"/>
              </p:ext>
            </p:extLst>
          </p:nvPr>
        </p:nvGraphicFramePr>
        <p:xfrm>
          <a:off x="1069033" y="5205611"/>
          <a:ext cx="4165600" cy="742950"/>
        </p:xfrm>
        <a:graphic>
          <a:graphicData uri="http://schemas.openxmlformats.org/drawingml/2006/table">
            <a:tbl>
              <a:tblPr>
                <a:tableStyleId>{2D5ABB26-0587-4C30-8999-92F81FD0307C}</a:tableStyleId>
              </a:tblPr>
              <a:tblGrid>
                <a:gridCol w="1778464">
                  <a:extLst>
                    <a:ext uri="{9D8B030D-6E8A-4147-A177-3AD203B41FA5}">
                      <a16:colId xmlns:a16="http://schemas.microsoft.com/office/drawing/2014/main" xmlns="" val="1567953901"/>
                    </a:ext>
                  </a:extLst>
                </a:gridCol>
                <a:gridCol w="2387136">
                  <a:extLst>
                    <a:ext uri="{9D8B030D-6E8A-4147-A177-3AD203B41FA5}">
                      <a16:colId xmlns:a16="http://schemas.microsoft.com/office/drawing/2014/main" xmlns="" val="2220989281"/>
                    </a:ext>
                  </a:extLst>
                </a:gridCol>
              </a:tblGrid>
              <a:tr h="247650">
                <a:tc gridSpan="2">
                  <a:txBody>
                    <a:bodyPr/>
                    <a:lstStyle/>
                    <a:p>
                      <a:pPr algn="ctr" fontAlgn="b"/>
                      <a:r>
                        <a:rPr lang="en-US" sz="1500" u="sng" strike="noStrike" dirty="0">
                          <a:effectLst/>
                        </a:rPr>
                        <a:t>Current diesel price*</a:t>
                      </a:r>
                      <a:endParaRPr lang="en-US" sz="1500" b="0" i="0" u="sng"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xmlns="" val="1388587501"/>
                  </a:ext>
                </a:extLst>
              </a:tr>
              <a:tr h="247650">
                <a:tc>
                  <a:txBody>
                    <a:bodyPr/>
                    <a:lstStyle/>
                    <a:p>
                      <a:pPr algn="ctr" fontAlgn="b"/>
                      <a:r>
                        <a:rPr lang="en-US" sz="1500" u="none" strike="noStrike" dirty="0">
                          <a:effectLst/>
                        </a:rPr>
                        <a:t>Coastal countries</a:t>
                      </a:r>
                      <a:endParaRPr lang="en-US" sz="15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500" u="none" strike="noStrike" dirty="0">
                          <a:effectLst/>
                        </a:rPr>
                        <a:t>Land-locked countries</a:t>
                      </a:r>
                      <a:endParaRPr lang="en-US" sz="15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3412701304"/>
                  </a:ext>
                </a:extLst>
              </a:tr>
              <a:tr h="247650">
                <a:tc>
                  <a:txBody>
                    <a:bodyPr/>
                    <a:lstStyle/>
                    <a:p>
                      <a:pPr algn="ctr" fontAlgn="b"/>
                      <a:r>
                        <a:rPr lang="en-US" sz="1500" u="none" strike="noStrike" dirty="0">
                          <a:effectLst/>
                        </a:rPr>
                        <a:t>0.34 $/l</a:t>
                      </a:r>
                      <a:endParaRPr lang="en-US" sz="15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500" u="none" strike="noStrike" dirty="0">
                          <a:effectLst/>
                        </a:rPr>
                        <a:t>0.34-0.36 $/l </a:t>
                      </a:r>
                      <a:endParaRPr lang="en-US" sz="15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750105067"/>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588702672"/>
              </p:ext>
            </p:extLst>
          </p:nvPr>
        </p:nvGraphicFramePr>
        <p:xfrm>
          <a:off x="6935694" y="5205611"/>
          <a:ext cx="4165600" cy="742950"/>
        </p:xfrm>
        <a:graphic>
          <a:graphicData uri="http://schemas.openxmlformats.org/drawingml/2006/table">
            <a:tbl>
              <a:tblPr>
                <a:tableStyleId>{2D5ABB26-0587-4C30-8999-92F81FD0307C}</a:tableStyleId>
              </a:tblPr>
              <a:tblGrid>
                <a:gridCol w="1778464">
                  <a:extLst>
                    <a:ext uri="{9D8B030D-6E8A-4147-A177-3AD203B41FA5}">
                      <a16:colId xmlns:a16="http://schemas.microsoft.com/office/drawing/2014/main" xmlns="" val="1567953901"/>
                    </a:ext>
                  </a:extLst>
                </a:gridCol>
                <a:gridCol w="2387136">
                  <a:extLst>
                    <a:ext uri="{9D8B030D-6E8A-4147-A177-3AD203B41FA5}">
                      <a16:colId xmlns:a16="http://schemas.microsoft.com/office/drawing/2014/main" xmlns="" val="2220989281"/>
                    </a:ext>
                  </a:extLst>
                </a:gridCol>
              </a:tblGrid>
              <a:tr h="247650">
                <a:tc gridSpan="2">
                  <a:txBody>
                    <a:bodyPr/>
                    <a:lstStyle/>
                    <a:p>
                      <a:pPr algn="ctr" fontAlgn="b"/>
                      <a:r>
                        <a:rPr lang="en-US" sz="1500" u="sng" strike="noStrike" dirty="0">
                          <a:effectLst/>
                        </a:rPr>
                        <a:t>Projected diesel price**</a:t>
                      </a:r>
                      <a:endParaRPr lang="en-US" sz="1500" b="0" i="0" u="sng"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xmlns="" val="1388587501"/>
                  </a:ext>
                </a:extLst>
              </a:tr>
              <a:tr h="247650">
                <a:tc>
                  <a:txBody>
                    <a:bodyPr/>
                    <a:lstStyle/>
                    <a:p>
                      <a:pPr algn="ctr" fontAlgn="b"/>
                      <a:r>
                        <a:rPr lang="en-US" sz="1500" u="none" strike="noStrike" dirty="0">
                          <a:effectLst/>
                        </a:rPr>
                        <a:t>Coastal countries</a:t>
                      </a:r>
                      <a:endParaRPr lang="en-US" sz="15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500" u="none" strike="noStrike" dirty="0">
                          <a:effectLst/>
                        </a:rPr>
                        <a:t>Land-locked countries</a:t>
                      </a:r>
                      <a:endParaRPr lang="en-US" sz="15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3412701304"/>
                  </a:ext>
                </a:extLst>
              </a:tr>
              <a:tr h="247650">
                <a:tc>
                  <a:txBody>
                    <a:bodyPr/>
                    <a:lstStyle/>
                    <a:p>
                      <a:pPr algn="ctr" fontAlgn="b"/>
                      <a:r>
                        <a:rPr lang="en-US" sz="1500" u="none" strike="noStrike" dirty="0">
                          <a:effectLst/>
                        </a:rPr>
                        <a:t>0.82 $/l</a:t>
                      </a:r>
                      <a:endParaRPr lang="en-US" sz="15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500" u="none" strike="noStrike" dirty="0">
                          <a:effectLst/>
                        </a:rPr>
                        <a:t>0.82-0.85 $/l </a:t>
                      </a:r>
                      <a:endParaRPr lang="en-US" sz="15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750105067"/>
                  </a:ext>
                </a:extLst>
              </a:tr>
            </a:tbl>
          </a:graphicData>
        </a:graphic>
      </p:graphicFrame>
      <p:sp>
        <p:nvSpPr>
          <p:cNvPr id="21" name="Rounded Rectangle 20"/>
          <p:cNvSpPr/>
          <p:nvPr/>
        </p:nvSpPr>
        <p:spPr>
          <a:xfrm>
            <a:off x="1224502" y="5140328"/>
            <a:ext cx="3699189" cy="88716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7098563" y="5140328"/>
            <a:ext cx="3699189" cy="88716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617029" y="5397996"/>
            <a:ext cx="805837" cy="369332"/>
          </a:xfrm>
          <a:prstGeom prst="rect">
            <a:avLst/>
          </a:prstGeom>
        </p:spPr>
        <p:txBody>
          <a:bodyPr wrap="square">
            <a:spAutoFit/>
          </a:bodyPr>
          <a:lstStyle/>
          <a:p>
            <a:pPr algn="ctr" fontAlgn="b"/>
            <a:r>
              <a:rPr lang="en-US" dirty="0"/>
              <a:t>&lt;</a:t>
            </a:r>
            <a:endParaRPr lang="en-US" dirty="0">
              <a:solidFill>
                <a:srgbClr val="000000"/>
              </a:solidFill>
              <a:latin typeface="Calibri" panose="020F0502020204030204" pitchFamily="34" charset="0"/>
            </a:endParaRPr>
          </a:p>
        </p:txBody>
      </p:sp>
      <p:cxnSp>
        <p:nvCxnSpPr>
          <p:cNvPr id="24" name="Straight Arrow Connector 23"/>
          <p:cNvCxnSpPr/>
          <p:nvPr/>
        </p:nvCxnSpPr>
        <p:spPr>
          <a:xfrm flipH="1">
            <a:off x="3285811" y="4850328"/>
            <a:ext cx="3647" cy="251146"/>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8944510" y="4869394"/>
            <a:ext cx="3647" cy="251146"/>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4"/>
          <p:cNvSpPr/>
          <p:nvPr/>
        </p:nvSpPr>
        <p:spPr>
          <a:xfrm>
            <a:off x="1163436" y="6356350"/>
            <a:ext cx="3821319" cy="461665"/>
          </a:xfrm>
          <a:prstGeom prst="rect">
            <a:avLst/>
          </a:prstGeom>
        </p:spPr>
        <p:txBody>
          <a:bodyPr wrap="square">
            <a:spAutoFit/>
          </a:bodyPr>
          <a:lstStyle/>
          <a:p>
            <a:pPr>
              <a:spcAft>
                <a:spcPts val="300"/>
              </a:spcAft>
            </a:pPr>
            <a:r>
              <a:rPr lang="sv-SE" sz="1200" dirty="0"/>
              <a:t>* </a:t>
            </a:r>
            <a:r>
              <a:rPr lang="sv-SE" sz="1200" dirty="0" err="1"/>
              <a:t>According</a:t>
            </a:r>
            <a:r>
              <a:rPr lang="sv-SE" sz="1200" dirty="0"/>
              <a:t> to the </a:t>
            </a:r>
            <a:r>
              <a:rPr lang="sv-SE" sz="1200" dirty="0" err="1"/>
              <a:t>current</a:t>
            </a:r>
            <a:r>
              <a:rPr lang="sv-SE" sz="1200" dirty="0"/>
              <a:t> </a:t>
            </a:r>
            <a:r>
              <a:rPr lang="sv-SE" sz="1200" dirty="0" err="1"/>
              <a:t>crude</a:t>
            </a:r>
            <a:r>
              <a:rPr lang="sv-SE" sz="1200" dirty="0"/>
              <a:t> </a:t>
            </a:r>
            <a:r>
              <a:rPr lang="sv-SE" sz="1200" dirty="0" err="1"/>
              <a:t>oil</a:t>
            </a:r>
            <a:r>
              <a:rPr lang="sv-SE" sz="1200" dirty="0"/>
              <a:t> </a:t>
            </a:r>
            <a:r>
              <a:rPr lang="sv-SE" sz="1200" dirty="0" err="1"/>
              <a:t>price</a:t>
            </a:r>
            <a:r>
              <a:rPr lang="sv-SE" sz="1200" dirty="0"/>
              <a:t> of </a:t>
            </a:r>
            <a:r>
              <a:rPr lang="sv-SE" sz="1200" dirty="0" smtClean="0"/>
              <a:t>$47 per </a:t>
            </a:r>
            <a:r>
              <a:rPr lang="sv-SE" sz="1200" dirty="0" err="1" smtClean="0"/>
              <a:t>barrel</a:t>
            </a:r>
            <a:r>
              <a:rPr lang="sv-SE" sz="1200" dirty="0" smtClean="0"/>
              <a:t>.</a:t>
            </a:r>
            <a:endParaRPr lang="en-US" sz="1200" dirty="0"/>
          </a:p>
        </p:txBody>
      </p:sp>
      <p:sp>
        <p:nvSpPr>
          <p:cNvPr id="25" name="Rectangle 14"/>
          <p:cNvSpPr/>
          <p:nvPr/>
        </p:nvSpPr>
        <p:spPr>
          <a:xfrm>
            <a:off x="6903042" y="6356350"/>
            <a:ext cx="4198252" cy="276999"/>
          </a:xfrm>
          <a:prstGeom prst="rect">
            <a:avLst/>
          </a:prstGeom>
        </p:spPr>
        <p:txBody>
          <a:bodyPr wrap="square">
            <a:spAutoFit/>
          </a:bodyPr>
          <a:lstStyle/>
          <a:p>
            <a:pPr>
              <a:spcAft>
                <a:spcPts val="300"/>
              </a:spcAft>
            </a:pPr>
            <a:r>
              <a:rPr lang="sv-SE" sz="1200" dirty="0"/>
              <a:t>** </a:t>
            </a:r>
            <a:r>
              <a:rPr lang="sv-SE" sz="1200" dirty="0" err="1"/>
              <a:t>According</a:t>
            </a:r>
            <a:r>
              <a:rPr lang="sv-SE" sz="1200" dirty="0"/>
              <a:t> to the </a:t>
            </a:r>
            <a:r>
              <a:rPr lang="sv-SE" sz="1200" dirty="0" err="1"/>
              <a:t>projected</a:t>
            </a:r>
            <a:r>
              <a:rPr lang="sv-SE" sz="1200" dirty="0"/>
              <a:t> </a:t>
            </a:r>
            <a:r>
              <a:rPr lang="sv-SE" sz="1200" dirty="0" err="1"/>
              <a:t>crude</a:t>
            </a:r>
            <a:r>
              <a:rPr lang="sv-SE" sz="1200" dirty="0"/>
              <a:t> </a:t>
            </a:r>
            <a:r>
              <a:rPr lang="sv-SE" sz="1200" dirty="0" err="1"/>
              <a:t>oil</a:t>
            </a:r>
            <a:r>
              <a:rPr lang="sv-SE" sz="1200" dirty="0"/>
              <a:t> </a:t>
            </a:r>
            <a:r>
              <a:rPr lang="sv-SE" sz="1200" dirty="0" err="1"/>
              <a:t>price</a:t>
            </a:r>
            <a:r>
              <a:rPr lang="sv-SE" sz="1200" dirty="0"/>
              <a:t> of </a:t>
            </a:r>
            <a:r>
              <a:rPr lang="sv-SE" sz="1200" dirty="0" smtClean="0"/>
              <a:t>$113 per </a:t>
            </a:r>
            <a:r>
              <a:rPr lang="sv-SE" sz="1200" dirty="0" err="1" smtClean="0"/>
              <a:t>barrel</a:t>
            </a:r>
            <a:r>
              <a:rPr lang="sv-SE" sz="1200" dirty="0" smtClean="0"/>
              <a:t>.</a:t>
            </a:r>
            <a:endParaRPr lang="en-US" sz="1200" dirty="0"/>
          </a:p>
        </p:txBody>
      </p:sp>
    </p:spTree>
    <p:extLst>
      <p:ext uri="{BB962C8B-B14F-4D97-AF65-F5344CB8AC3E}">
        <p14:creationId xmlns:p14="http://schemas.microsoft.com/office/powerpoint/2010/main" val="115472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E69EEE3-3703-4990-B76E-929A729607EB}" type="slidenum">
              <a:rPr lang="en-GB" smtClean="0"/>
              <a:t>2</a:t>
            </a:fld>
            <a:endParaRPr lang="en-GB" dirty="0"/>
          </a:p>
        </p:txBody>
      </p:sp>
      <p:sp>
        <p:nvSpPr>
          <p:cNvPr id="13" name="Title 1"/>
          <p:cNvSpPr txBox="1">
            <a:spLocks/>
          </p:cNvSpPr>
          <p:nvPr/>
        </p:nvSpPr>
        <p:spPr>
          <a:xfrm>
            <a:off x="2637797" y="398599"/>
            <a:ext cx="6076950" cy="7109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sv-SE" sz="4400" dirty="0" err="1"/>
              <a:t>Outline</a:t>
            </a:r>
            <a:r>
              <a:rPr lang="sv-SE" sz="4400" dirty="0"/>
              <a:t> </a:t>
            </a:r>
            <a:endParaRPr lang="en-US" sz="4400" dirty="0"/>
          </a:p>
        </p:txBody>
      </p:sp>
      <p:sp>
        <p:nvSpPr>
          <p:cNvPr id="14" name="Content Placeholder 2"/>
          <p:cNvSpPr txBox="1">
            <a:spLocks/>
          </p:cNvSpPr>
          <p:nvPr/>
        </p:nvSpPr>
        <p:spPr>
          <a:xfrm>
            <a:off x="2231744" y="1871091"/>
            <a:ext cx="9267160" cy="346952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10000"/>
              </a:lnSpc>
            </a:pPr>
            <a:r>
              <a:rPr lang="en-US" sz="2500" b="1" dirty="0"/>
              <a:t>Chapter 1. Introduction to e</a:t>
            </a:r>
            <a:r>
              <a:rPr lang="en-US" sz="2500" b="1" dirty="0" smtClean="0"/>
              <a:t>lectrification</a:t>
            </a:r>
            <a:endParaRPr lang="en-US" sz="2500" b="1" dirty="0"/>
          </a:p>
          <a:p>
            <a:pPr algn="l">
              <a:lnSpc>
                <a:spcPct val="110000"/>
              </a:lnSpc>
            </a:pPr>
            <a:r>
              <a:rPr lang="en-US" sz="2500" b="1" dirty="0"/>
              <a:t>Chapter 2. Energy </a:t>
            </a:r>
            <a:r>
              <a:rPr lang="en-US" sz="2500" b="1" dirty="0" smtClean="0"/>
              <a:t>resources </a:t>
            </a:r>
            <a:r>
              <a:rPr lang="en-US" sz="2500" b="1" dirty="0"/>
              <a:t>a</a:t>
            </a:r>
            <a:r>
              <a:rPr lang="en-US" sz="2500" b="1" dirty="0" smtClean="0"/>
              <a:t>ssessment </a:t>
            </a:r>
            <a:r>
              <a:rPr lang="en-US" sz="2500" b="1" dirty="0"/>
              <a:t>using GIS</a:t>
            </a:r>
          </a:p>
          <a:p>
            <a:pPr algn="l">
              <a:lnSpc>
                <a:spcPct val="110000"/>
              </a:lnSpc>
            </a:pPr>
            <a:r>
              <a:rPr lang="en-US" sz="2500" dirty="0"/>
              <a:t>Chapter 3. Electrification analysis using GIS</a:t>
            </a:r>
          </a:p>
          <a:p>
            <a:pPr algn="l">
              <a:lnSpc>
                <a:spcPct val="110000"/>
              </a:lnSpc>
            </a:pPr>
            <a:r>
              <a:rPr lang="en-US" sz="2500" dirty="0"/>
              <a:t>Chapter 4. ONSSET – An </a:t>
            </a:r>
            <a:r>
              <a:rPr lang="en-US" sz="2500" dirty="0" smtClean="0"/>
              <a:t>Open-Source </a:t>
            </a:r>
            <a:r>
              <a:rPr lang="en-US" sz="2500" dirty="0"/>
              <a:t>Spatial Electrification </a:t>
            </a:r>
            <a:r>
              <a:rPr lang="en-US" sz="2500" dirty="0" smtClean="0"/>
              <a:t>Tool</a:t>
            </a:r>
            <a:endParaRPr lang="en-GB" sz="2500" dirty="0"/>
          </a:p>
          <a:p>
            <a:pPr algn="l">
              <a:lnSpc>
                <a:spcPct val="110000"/>
              </a:lnSpc>
            </a:pPr>
            <a:r>
              <a:rPr lang="en-US" sz="2500" dirty="0"/>
              <a:t>Chapter 5. The </a:t>
            </a:r>
            <a:r>
              <a:rPr lang="en-US" sz="2500" dirty="0" smtClean="0"/>
              <a:t>online </a:t>
            </a:r>
            <a:r>
              <a:rPr lang="en-US" sz="2500" dirty="0"/>
              <a:t>e</a:t>
            </a:r>
            <a:r>
              <a:rPr lang="en-US" sz="2500" dirty="0" smtClean="0"/>
              <a:t>lectrification </a:t>
            </a:r>
            <a:r>
              <a:rPr lang="en-US" sz="2500" dirty="0"/>
              <a:t>i</a:t>
            </a:r>
            <a:r>
              <a:rPr lang="en-US" sz="2500" dirty="0" smtClean="0"/>
              <a:t>nterface</a:t>
            </a:r>
            <a:endParaRPr lang="en-US" sz="2500" dirty="0"/>
          </a:p>
          <a:p>
            <a:pPr algn="l">
              <a:lnSpc>
                <a:spcPct val="110000"/>
              </a:lnSpc>
            </a:pPr>
            <a:r>
              <a:rPr lang="en-US" sz="2500" dirty="0"/>
              <a:t>Chapter 6. </a:t>
            </a:r>
            <a:r>
              <a:rPr lang="en-US" sz="2500" dirty="0" smtClean="0"/>
              <a:t>Hands-on </a:t>
            </a:r>
            <a:r>
              <a:rPr lang="en-US" sz="2500" dirty="0"/>
              <a:t>experience with ONSSET</a:t>
            </a:r>
          </a:p>
        </p:txBody>
      </p:sp>
    </p:spTree>
    <p:extLst>
      <p:ext uri="{BB962C8B-B14F-4D97-AF65-F5344CB8AC3E}">
        <p14:creationId xmlns:p14="http://schemas.microsoft.com/office/powerpoint/2010/main" val="277430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32434" y="1410790"/>
            <a:ext cx="8799460" cy="1754326"/>
          </a:xfrm>
          <a:prstGeom prst="rect">
            <a:avLst/>
          </a:prstGeom>
        </p:spPr>
        <p:txBody>
          <a:bodyPr wrap="square">
            <a:spAutoFit/>
          </a:bodyPr>
          <a:lstStyle/>
          <a:p>
            <a:pPr algn="ctr"/>
            <a:r>
              <a:rPr lang="sv-SE" sz="4400" dirty="0"/>
              <a:t>1. Introduction to </a:t>
            </a:r>
            <a:r>
              <a:rPr lang="sv-SE" sz="4400" dirty="0" err="1"/>
              <a:t>e</a:t>
            </a:r>
            <a:r>
              <a:rPr lang="sv-SE" sz="4400" dirty="0" err="1" smtClean="0"/>
              <a:t>lectrification</a:t>
            </a:r>
            <a:endParaRPr lang="sv-SE" sz="4400" dirty="0"/>
          </a:p>
          <a:p>
            <a:pPr algn="ctr"/>
            <a:r>
              <a:rPr lang="sv-SE" sz="3200" dirty="0"/>
              <a:t>Specific objective: </a:t>
            </a:r>
            <a:r>
              <a:rPr lang="sv-SE" sz="3200" dirty="0" err="1"/>
              <a:t>r</a:t>
            </a:r>
            <a:r>
              <a:rPr lang="sv-SE" sz="3200" dirty="0" err="1" smtClean="0"/>
              <a:t>eview</a:t>
            </a:r>
            <a:r>
              <a:rPr lang="sv-SE" sz="3200" dirty="0" smtClean="0"/>
              <a:t> evidence underscoring </a:t>
            </a:r>
            <a:r>
              <a:rPr lang="en-GB" sz="3200" dirty="0" smtClean="0"/>
              <a:t>the importance of access to electricity </a:t>
            </a:r>
            <a:endParaRPr lang="en-US" sz="3200" dirty="0"/>
          </a:p>
        </p:txBody>
      </p:sp>
      <p:sp>
        <p:nvSpPr>
          <p:cNvPr id="2" name="Slide Number Placeholder 1"/>
          <p:cNvSpPr>
            <a:spLocks noGrp="1"/>
          </p:cNvSpPr>
          <p:nvPr>
            <p:ph type="sldNum" sz="quarter" idx="12"/>
          </p:nvPr>
        </p:nvSpPr>
        <p:spPr/>
        <p:txBody>
          <a:bodyPr/>
          <a:lstStyle/>
          <a:p>
            <a:fld id="{D18D0D83-F1B6-4004-B459-0B75880765E5}" type="slidenum">
              <a:rPr lang="en-US" smtClean="0"/>
              <a:pPr/>
              <a:t>3</a:t>
            </a:fld>
            <a:endParaRPr lang="en-US" dirty="0"/>
          </a:p>
        </p:txBody>
      </p:sp>
    </p:spTree>
    <p:extLst>
      <p:ext uri="{BB962C8B-B14F-4D97-AF65-F5344CB8AC3E}">
        <p14:creationId xmlns:p14="http://schemas.microsoft.com/office/powerpoint/2010/main" val="263093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5"/>
          <p:cNvSpPr txBox="1">
            <a:spLocks/>
          </p:cNvSpPr>
          <p:nvPr/>
        </p:nvSpPr>
        <p:spPr>
          <a:xfrm>
            <a:off x="3227868" y="179329"/>
            <a:ext cx="6598164" cy="89452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4400" dirty="0"/>
              <a:t>Energy </a:t>
            </a:r>
            <a:r>
              <a:rPr lang="en-GB" sz="4400" dirty="0" smtClean="0"/>
              <a:t>access </a:t>
            </a:r>
            <a:r>
              <a:rPr lang="en-GB" sz="4400" dirty="0"/>
              <a:t>t</a:t>
            </a:r>
            <a:r>
              <a:rPr lang="en-GB" sz="4400" dirty="0" smtClean="0"/>
              <a:t>oday</a:t>
            </a:r>
            <a:endParaRPr lang="en-GB" sz="4400" strike="sngStrike" dirty="0"/>
          </a:p>
        </p:txBody>
      </p:sp>
      <p:sp>
        <p:nvSpPr>
          <p:cNvPr id="10" name="Content Placeholder 6"/>
          <p:cNvSpPr txBox="1">
            <a:spLocks/>
          </p:cNvSpPr>
          <p:nvPr/>
        </p:nvSpPr>
        <p:spPr>
          <a:xfrm>
            <a:off x="183209" y="1509390"/>
            <a:ext cx="3815354" cy="495199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spcAft>
                <a:spcPts val="600"/>
              </a:spcAft>
              <a:buFont typeface="Wingdings" panose="05000000000000000000" pitchFamily="2" charset="2"/>
              <a:buChar char="Ø"/>
            </a:pPr>
            <a:r>
              <a:rPr lang="en-GB" sz="2500" dirty="0"/>
              <a:t>About </a:t>
            </a:r>
            <a:r>
              <a:rPr lang="en-GB" sz="2500" b="1" dirty="0"/>
              <a:t>2.7 billion</a:t>
            </a:r>
            <a:r>
              <a:rPr lang="en-GB" sz="2500" dirty="0"/>
              <a:t> people have no access to modern energy services. </a:t>
            </a:r>
          </a:p>
          <a:p>
            <a:pPr marL="342900" indent="-342900" algn="l">
              <a:spcAft>
                <a:spcPts val="600"/>
              </a:spcAft>
              <a:buFont typeface="Wingdings" panose="05000000000000000000" pitchFamily="2" charset="2"/>
              <a:buChar char="Ø"/>
            </a:pPr>
            <a:r>
              <a:rPr lang="en-GB" sz="2500" dirty="0"/>
              <a:t>Over </a:t>
            </a:r>
            <a:r>
              <a:rPr lang="en-GB" sz="2500" b="1" dirty="0"/>
              <a:t>1.2 billion</a:t>
            </a:r>
            <a:r>
              <a:rPr lang="en-GB" sz="2500" dirty="0"/>
              <a:t> people do not have access to electricity. </a:t>
            </a:r>
          </a:p>
          <a:p>
            <a:pPr marL="342900" indent="-342900" algn="l">
              <a:spcAft>
                <a:spcPts val="600"/>
              </a:spcAft>
              <a:buFont typeface="Wingdings" panose="05000000000000000000" pitchFamily="2" charset="2"/>
              <a:buChar char="Ø"/>
            </a:pPr>
            <a:r>
              <a:rPr lang="en-GB" sz="2500" dirty="0"/>
              <a:t>The majority live mainly in rural areas of  developing </a:t>
            </a:r>
            <a:r>
              <a:rPr lang="en-GB" sz="2500" b="1" dirty="0"/>
              <a:t>Asia</a:t>
            </a:r>
            <a:r>
              <a:rPr lang="en-GB" sz="2500" dirty="0"/>
              <a:t> and </a:t>
            </a:r>
            <a:r>
              <a:rPr lang="en-GB" sz="2500" dirty="0" smtClean="0"/>
              <a:t>sub-Saharan </a:t>
            </a:r>
            <a:r>
              <a:rPr lang="en-GB" sz="2500" b="1" dirty="0"/>
              <a:t>Africa</a:t>
            </a:r>
            <a:r>
              <a:rPr lang="en-GB" sz="2500" dirty="0"/>
              <a:t>.</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0522" y="1509390"/>
            <a:ext cx="7542508" cy="4309158"/>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5860522" y="5887893"/>
            <a:ext cx="5239832" cy="523220"/>
          </a:xfrm>
          <a:prstGeom prst="rect">
            <a:avLst/>
          </a:prstGeom>
          <a:noFill/>
        </p:spPr>
        <p:txBody>
          <a:bodyPr wrap="square" rtlCol="0">
            <a:spAutoFit/>
          </a:bodyPr>
          <a:lstStyle/>
          <a:p>
            <a:pPr algn="ctr"/>
            <a:r>
              <a:rPr lang="sv-SE" sz="1400" dirty="0"/>
              <a:t>Nighttime light data </a:t>
            </a:r>
            <a:r>
              <a:rPr lang="sv-SE" sz="1400" dirty="0" err="1"/>
              <a:t>provided</a:t>
            </a:r>
            <a:r>
              <a:rPr lang="sv-SE" sz="1400" dirty="0"/>
              <a:t> </a:t>
            </a:r>
            <a:r>
              <a:rPr lang="sv-SE" sz="1400" dirty="0" smtClean="0"/>
              <a:t>by the </a:t>
            </a:r>
            <a:r>
              <a:rPr lang="sv-SE" sz="1400" dirty="0"/>
              <a:t>National Centers for </a:t>
            </a:r>
            <a:r>
              <a:rPr lang="sv-SE" sz="1400" dirty="0" err="1"/>
              <a:t>Environmental</a:t>
            </a:r>
            <a:r>
              <a:rPr lang="sv-SE" sz="1400" dirty="0"/>
              <a:t> </a:t>
            </a:r>
            <a:r>
              <a:rPr lang="sv-SE" sz="1400" dirty="0" smtClean="0"/>
              <a:t>Information. </a:t>
            </a:r>
            <a:endParaRPr lang="en-GB" sz="1400" dirty="0"/>
          </a:p>
        </p:txBody>
      </p:sp>
      <p:sp>
        <p:nvSpPr>
          <p:cNvPr id="2" name="Slide Number Placeholder 1"/>
          <p:cNvSpPr>
            <a:spLocks noGrp="1"/>
          </p:cNvSpPr>
          <p:nvPr>
            <p:ph type="sldNum" sz="quarter" idx="12"/>
          </p:nvPr>
        </p:nvSpPr>
        <p:spPr/>
        <p:txBody>
          <a:bodyPr/>
          <a:lstStyle/>
          <a:p>
            <a:fld id="{D18D0D83-F1B6-4004-B459-0B75880765E5}" type="slidenum">
              <a:rPr lang="en-US" smtClean="0"/>
              <a:pPr/>
              <a:t>4</a:t>
            </a:fld>
            <a:endParaRPr lang="en-US" dirty="0"/>
          </a:p>
        </p:txBody>
      </p:sp>
    </p:spTree>
    <p:extLst>
      <p:ext uri="{BB962C8B-B14F-4D97-AF65-F5344CB8AC3E}">
        <p14:creationId xmlns:p14="http://schemas.microsoft.com/office/powerpoint/2010/main" val="3540405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p:cNvGrpSpPr/>
          <p:nvPr/>
        </p:nvGrpSpPr>
        <p:grpSpPr>
          <a:xfrm>
            <a:off x="8610600" y="827893"/>
            <a:ext cx="3251200" cy="5699907"/>
            <a:chOff x="3656262" y="319893"/>
            <a:chExt cx="3346116" cy="7205042"/>
          </a:xfrm>
        </p:grpSpPr>
        <p:grpSp>
          <p:nvGrpSpPr>
            <p:cNvPr id="39" name="Group 38"/>
            <p:cNvGrpSpPr/>
            <p:nvPr/>
          </p:nvGrpSpPr>
          <p:grpSpPr>
            <a:xfrm>
              <a:off x="3656262" y="1243223"/>
              <a:ext cx="3346116" cy="6281712"/>
              <a:chOff x="3859462" y="481223"/>
              <a:chExt cx="3346116" cy="6281712"/>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9462" y="5902906"/>
                <a:ext cx="1463224" cy="860029"/>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64292" y="1569918"/>
                <a:ext cx="1458394" cy="899107"/>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9462" y="2609602"/>
                <a:ext cx="1463224" cy="877934"/>
              </a:xfrm>
              <a:prstGeom prst="rect">
                <a:avLst/>
              </a:prstGeom>
            </p:spPr>
          </p:pic>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59462" y="527708"/>
                <a:ext cx="1468316" cy="932016"/>
              </a:xfrm>
              <a:prstGeom prst="rect">
                <a:avLst/>
              </a:prstGeom>
            </p:spPr>
          </p:pic>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59462" y="4653751"/>
                <a:ext cx="1443038" cy="1130569"/>
              </a:xfrm>
              <a:prstGeom prst="rect">
                <a:avLst/>
              </a:prstGeom>
            </p:spPr>
          </p:pic>
          <p:pic>
            <p:nvPicPr>
              <p:cNvPr id="28" name="Picture 2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59462" y="3628113"/>
                <a:ext cx="1443038" cy="907052"/>
              </a:xfrm>
              <a:prstGeom prst="rect">
                <a:avLst/>
              </a:prstGeom>
            </p:spPr>
          </p:pic>
          <p:pic>
            <p:nvPicPr>
              <p:cNvPr id="33" name="Picture 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683724" y="481223"/>
                <a:ext cx="1402929" cy="932016"/>
              </a:xfrm>
              <a:prstGeom prst="rect">
                <a:avLst/>
              </a:prstGeom>
            </p:spPr>
          </p:pic>
          <p:pic>
            <p:nvPicPr>
              <p:cNvPr id="34" name="Picture 3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15508" y="1530338"/>
                <a:ext cx="1402929" cy="938687"/>
              </a:xfrm>
              <a:prstGeom prst="rect">
                <a:avLst/>
              </a:prstGeom>
            </p:spPr>
          </p:pic>
          <p:pic>
            <p:nvPicPr>
              <p:cNvPr id="35" name="Picture 3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15509" y="2609602"/>
                <a:ext cx="1402928" cy="877934"/>
              </a:xfrm>
              <a:prstGeom prst="rect">
                <a:avLst/>
              </a:prstGeom>
            </p:spPr>
          </p:pic>
          <p:pic>
            <p:nvPicPr>
              <p:cNvPr id="36" name="Picture 3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15508" y="4653751"/>
                <a:ext cx="1490070" cy="1130569"/>
              </a:xfrm>
              <a:prstGeom prst="rect">
                <a:avLst/>
              </a:prstGeom>
            </p:spPr>
          </p:pic>
          <p:pic>
            <p:nvPicPr>
              <p:cNvPr id="37" name="Picture 3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685062" y="3628114"/>
                <a:ext cx="1433375" cy="907052"/>
              </a:xfrm>
              <a:prstGeom prst="rect">
                <a:avLst/>
              </a:prstGeom>
            </p:spPr>
          </p:pic>
          <p:pic>
            <p:nvPicPr>
              <p:cNvPr id="38" name="Picture 3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683724" y="5902905"/>
                <a:ext cx="1521854" cy="860030"/>
              </a:xfrm>
              <a:prstGeom prst="rect">
                <a:avLst/>
              </a:prstGeom>
            </p:spPr>
          </p:pic>
        </p:grpSp>
        <p:sp>
          <p:nvSpPr>
            <p:cNvPr id="40" name="TextBox 39"/>
            <p:cNvSpPr txBox="1"/>
            <p:nvPr/>
          </p:nvSpPr>
          <p:spPr>
            <a:xfrm>
              <a:off x="3656262" y="319893"/>
              <a:ext cx="1784153" cy="817003"/>
            </a:xfrm>
            <a:prstGeom prst="rect">
              <a:avLst/>
            </a:prstGeom>
            <a:noFill/>
          </p:spPr>
          <p:txBody>
            <a:bodyPr wrap="square" rtlCol="0">
              <a:spAutoFit/>
            </a:bodyPr>
            <a:lstStyle/>
            <a:p>
              <a:r>
                <a:rPr lang="sv-SE" b="1" dirty="0">
                  <a:solidFill>
                    <a:schemeClr val="accent3">
                      <a:lumMod val="50000"/>
                    </a:schemeClr>
                  </a:solidFill>
                </a:rPr>
                <a:t>Without access to electricity</a:t>
              </a:r>
              <a:endParaRPr lang="en-GB" b="1" dirty="0">
                <a:solidFill>
                  <a:schemeClr val="accent3">
                    <a:lumMod val="50000"/>
                  </a:schemeClr>
                </a:solidFill>
              </a:endParaRPr>
            </a:p>
          </p:txBody>
        </p:sp>
        <p:sp>
          <p:nvSpPr>
            <p:cNvPr id="71" name="TextBox 70"/>
            <p:cNvSpPr txBox="1"/>
            <p:nvPr/>
          </p:nvSpPr>
          <p:spPr>
            <a:xfrm>
              <a:off x="5440415" y="336950"/>
              <a:ext cx="1443038" cy="646331"/>
            </a:xfrm>
            <a:prstGeom prst="rect">
              <a:avLst/>
            </a:prstGeom>
            <a:noFill/>
          </p:spPr>
          <p:txBody>
            <a:bodyPr wrap="square" rtlCol="0">
              <a:spAutoFit/>
            </a:bodyPr>
            <a:lstStyle/>
            <a:p>
              <a:r>
                <a:rPr lang="sv-SE" b="1" dirty="0">
                  <a:solidFill>
                    <a:schemeClr val="accent6">
                      <a:lumMod val="50000"/>
                    </a:schemeClr>
                  </a:solidFill>
                </a:rPr>
                <a:t>With access to electricity</a:t>
              </a:r>
              <a:endParaRPr lang="en-GB" b="1" dirty="0">
                <a:solidFill>
                  <a:schemeClr val="accent6">
                    <a:lumMod val="50000"/>
                  </a:schemeClr>
                </a:solidFill>
              </a:endParaRPr>
            </a:p>
          </p:txBody>
        </p:sp>
      </p:grpSp>
      <p:pic>
        <p:nvPicPr>
          <p:cNvPr id="72" name="Picture 71"/>
          <p:cNvPicPr>
            <a:picLocks noChangeAspect="1"/>
          </p:cNvPicPr>
          <p:nvPr/>
        </p:nvPicPr>
        <p:blipFill>
          <a:blip r:embed="rId15"/>
          <a:stretch>
            <a:fillRect/>
          </a:stretch>
        </p:blipFill>
        <p:spPr>
          <a:xfrm>
            <a:off x="486681" y="1474224"/>
            <a:ext cx="5971401" cy="2723168"/>
          </a:xfrm>
          <a:prstGeom prst="rect">
            <a:avLst/>
          </a:prstGeom>
        </p:spPr>
      </p:pic>
      <p:sp>
        <p:nvSpPr>
          <p:cNvPr id="73" name="Title 5"/>
          <p:cNvSpPr txBox="1">
            <a:spLocks/>
          </p:cNvSpPr>
          <p:nvPr/>
        </p:nvSpPr>
        <p:spPr>
          <a:xfrm>
            <a:off x="2624207" y="-66631"/>
            <a:ext cx="6598164" cy="894524"/>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4400" dirty="0"/>
              <a:t>Universal </a:t>
            </a:r>
            <a:r>
              <a:rPr lang="sv-SE" sz="4400" dirty="0" smtClean="0"/>
              <a:t>access </a:t>
            </a:r>
            <a:r>
              <a:rPr lang="sv-SE" sz="4400" dirty="0"/>
              <a:t>to e</a:t>
            </a:r>
            <a:r>
              <a:rPr lang="sv-SE" sz="4400" dirty="0" smtClean="0"/>
              <a:t>lectricity</a:t>
            </a:r>
            <a:endParaRPr lang="en-GB" sz="4400" strike="sngStrike" dirty="0"/>
          </a:p>
        </p:txBody>
      </p:sp>
      <p:sp>
        <p:nvSpPr>
          <p:cNvPr id="74" name="TextBox 73"/>
          <p:cNvSpPr txBox="1"/>
          <p:nvPr/>
        </p:nvSpPr>
        <p:spPr>
          <a:xfrm>
            <a:off x="228600" y="974738"/>
            <a:ext cx="3175000" cy="461665"/>
          </a:xfrm>
          <a:prstGeom prst="rect">
            <a:avLst/>
          </a:prstGeom>
          <a:noFill/>
        </p:spPr>
        <p:txBody>
          <a:bodyPr wrap="square" rtlCol="0">
            <a:spAutoFit/>
          </a:bodyPr>
          <a:lstStyle/>
          <a:p>
            <a:r>
              <a:rPr lang="sv-SE" sz="2400" b="1" dirty="0"/>
              <a:t>Link to SDGs</a:t>
            </a:r>
            <a:endParaRPr lang="en-GB" sz="2400" b="1" dirty="0"/>
          </a:p>
        </p:txBody>
      </p:sp>
      <p:sp>
        <p:nvSpPr>
          <p:cNvPr id="42" name="Rectangle 41"/>
          <p:cNvSpPr/>
          <p:nvPr/>
        </p:nvSpPr>
        <p:spPr>
          <a:xfrm>
            <a:off x="7887694" y="5557962"/>
            <a:ext cx="572494" cy="289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270707" y="3752149"/>
            <a:ext cx="6655523" cy="3108543"/>
          </a:xfrm>
          <a:prstGeom prst="rect">
            <a:avLst/>
          </a:prstGeom>
          <a:noFill/>
        </p:spPr>
        <p:txBody>
          <a:bodyPr wrap="square" rtlCol="0">
            <a:spAutoFit/>
          </a:bodyPr>
          <a:lstStyle/>
          <a:p>
            <a:endParaRPr lang="sv-SE" sz="2000" b="1" dirty="0"/>
          </a:p>
          <a:p>
            <a:r>
              <a:rPr lang="sv-SE" sz="2000" b="1" dirty="0"/>
              <a:t>Access to modern energy is beneficial for: </a:t>
            </a:r>
            <a:endParaRPr lang="en-GB" sz="2000" b="1" dirty="0"/>
          </a:p>
          <a:p>
            <a:pPr marL="285750" indent="-285750">
              <a:buFont typeface="Wingdings" panose="05000000000000000000" pitchFamily="2" charset="2"/>
              <a:buChar char="Ø"/>
            </a:pPr>
            <a:r>
              <a:rPr lang="en-GB" sz="2000" dirty="0"/>
              <a:t>Health services</a:t>
            </a:r>
          </a:p>
          <a:p>
            <a:pPr marL="285750" indent="-285750">
              <a:buFont typeface="Wingdings" panose="05000000000000000000" pitchFamily="2" charset="2"/>
              <a:buChar char="Ø"/>
            </a:pPr>
            <a:r>
              <a:rPr lang="en-GB" sz="2000" dirty="0"/>
              <a:t>Education</a:t>
            </a:r>
          </a:p>
          <a:p>
            <a:pPr marL="285750" indent="-285750">
              <a:buFont typeface="Wingdings" panose="05000000000000000000" pitchFamily="2" charset="2"/>
              <a:buChar char="Ø"/>
            </a:pPr>
            <a:r>
              <a:rPr lang="sv-SE" sz="2000" dirty="0"/>
              <a:t>Daily activities (lighting, heating, cooking, transportation)</a:t>
            </a:r>
            <a:endParaRPr lang="en-GB" sz="2000" dirty="0"/>
          </a:p>
          <a:p>
            <a:pPr marL="285750" indent="-285750">
              <a:buFont typeface="Wingdings" panose="05000000000000000000" pitchFamily="2" charset="2"/>
              <a:buChar char="Ø"/>
            </a:pPr>
            <a:r>
              <a:rPr lang="en-GB" sz="2000" dirty="0"/>
              <a:t>Gender equality</a:t>
            </a:r>
          </a:p>
          <a:p>
            <a:pPr marL="285750" indent="-285750">
              <a:buFont typeface="Wingdings" panose="05000000000000000000" pitchFamily="2" charset="2"/>
              <a:buChar char="Ø"/>
            </a:pPr>
            <a:r>
              <a:rPr lang="en-GB" sz="2000" dirty="0"/>
              <a:t>Indoor environment</a:t>
            </a:r>
          </a:p>
          <a:p>
            <a:pPr marL="285750" indent="-285750">
              <a:buFont typeface="Wingdings" panose="05000000000000000000" pitchFamily="2" charset="2"/>
              <a:buChar char="Ø"/>
            </a:pPr>
            <a:r>
              <a:rPr lang="en-GB" sz="2000" dirty="0"/>
              <a:t>Business, agricultural, infrastructure and telecommunications </a:t>
            </a:r>
            <a:r>
              <a:rPr lang="en-GB" sz="2000" dirty="0" smtClean="0"/>
              <a:t>sectors </a:t>
            </a:r>
            <a:endParaRPr lang="en-GB" sz="2000" dirty="0"/>
          </a:p>
          <a:p>
            <a:endParaRPr lang="en-GB" sz="1600" dirty="0"/>
          </a:p>
        </p:txBody>
      </p:sp>
    </p:spTree>
    <p:extLst>
      <p:ext uri="{BB962C8B-B14F-4D97-AF65-F5344CB8AC3E}">
        <p14:creationId xmlns:p14="http://schemas.microsoft.com/office/powerpoint/2010/main" val="1652149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E69EEE3-3703-4990-B76E-929A729607EB}" type="slidenum">
              <a:rPr lang="en-GB" smtClean="0"/>
              <a:t>6</a:t>
            </a:fld>
            <a:endParaRPr lang="en-GB" dirty="0"/>
          </a:p>
        </p:txBody>
      </p:sp>
      <p:sp>
        <p:nvSpPr>
          <p:cNvPr id="6" name="Title 5"/>
          <p:cNvSpPr txBox="1">
            <a:spLocks/>
          </p:cNvSpPr>
          <p:nvPr/>
        </p:nvSpPr>
        <p:spPr>
          <a:xfrm>
            <a:off x="1176307" y="310637"/>
            <a:ext cx="8721636" cy="10748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400" dirty="0"/>
              <a:t>Importance of energy planning</a:t>
            </a:r>
          </a:p>
        </p:txBody>
      </p:sp>
      <p:sp>
        <p:nvSpPr>
          <p:cNvPr id="9" name="Content Placeholder 6"/>
          <p:cNvSpPr txBox="1">
            <a:spLocks/>
          </p:cNvSpPr>
          <p:nvPr/>
        </p:nvSpPr>
        <p:spPr>
          <a:xfrm>
            <a:off x="908539" y="1531769"/>
            <a:ext cx="10445261" cy="1767968"/>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10000"/>
              </a:lnSpc>
              <a:spcAft>
                <a:spcPts val="300"/>
              </a:spcAft>
              <a:buFont typeface="Arial" panose="020B0604020202020204" pitchFamily="34" charset="0"/>
              <a:buChar char="•"/>
            </a:pPr>
            <a:r>
              <a:rPr lang="en-GB" dirty="0"/>
              <a:t>Energy planning is essential for </a:t>
            </a:r>
            <a:r>
              <a:rPr lang="en-GB" b="1" dirty="0"/>
              <a:t>matching demand and supply.</a:t>
            </a:r>
            <a:endParaRPr lang="en-GB" dirty="0"/>
          </a:p>
          <a:p>
            <a:pPr marL="342900" indent="-342900" algn="l">
              <a:lnSpc>
                <a:spcPct val="110000"/>
              </a:lnSpc>
              <a:spcAft>
                <a:spcPts val="300"/>
              </a:spcAft>
              <a:buFont typeface="Arial" panose="020B0604020202020204" pitchFamily="34" charset="0"/>
              <a:buChar char="•"/>
            </a:pPr>
            <a:r>
              <a:rPr lang="en-GB" b="1" dirty="0"/>
              <a:t>System cost </a:t>
            </a:r>
            <a:r>
              <a:rPr lang="en-GB" b="1" dirty="0" smtClean="0"/>
              <a:t>minimization, </a:t>
            </a:r>
            <a:r>
              <a:rPr lang="en-GB" dirty="0"/>
              <a:t>without compromising energy security, </a:t>
            </a:r>
            <a:r>
              <a:rPr lang="en-GB" dirty="0" smtClean="0"/>
              <a:t>the reliability </a:t>
            </a:r>
            <a:r>
              <a:rPr lang="en-GB" dirty="0"/>
              <a:t>of </a:t>
            </a:r>
            <a:r>
              <a:rPr lang="en-GB" dirty="0" smtClean="0"/>
              <a:t>supplies </a:t>
            </a:r>
            <a:r>
              <a:rPr lang="en-GB" dirty="0"/>
              <a:t>and environmental </a:t>
            </a:r>
            <a:r>
              <a:rPr lang="en-GB" dirty="0" smtClean="0"/>
              <a:t>integrity, </a:t>
            </a:r>
            <a:r>
              <a:rPr lang="en-GB" dirty="0"/>
              <a:t>is a primary planning objective.</a:t>
            </a:r>
          </a:p>
          <a:p>
            <a:pPr marL="342900" indent="-342900" algn="l">
              <a:lnSpc>
                <a:spcPct val="110000"/>
              </a:lnSpc>
              <a:spcAft>
                <a:spcPts val="300"/>
              </a:spcAft>
              <a:buFont typeface="Arial" panose="020B0604020202020204" pitchFamily="34" charset="0"/>
              <a:buChar char="•"/>
            </a:pPr>
            <a:r>
              <a:rPr lang="en-GB" dirty="0"/>
              <a:t>Fundamental </a:t>
            </a:r>
            <a:r>
              <a:rPr lang="en-GB" b="1" dirty="0"/>
              <a:t>energy system transformation </a:t>
            </a:r>
            <a:r>
              <a:rPr lang="en-GB" dirty="0"/>
              <a:t>is key to </a:t>
            </a:r>
            <a:r>
              <a:rPr lang="en-GB" dirty="0" smtClean="0"/>
              <a:t>SDG </a:t>
            </a:r>
            <a:r>
              <a:rPr lang="en-GB" dirty="0"/>
              <a:t>7.</a:t>
            </a:r>
          </a:p>
          <a:p>
            <a:pPr algn="l"/>
            <a:endParaRPr lang="en-GB" sz="2500" dirty="0"/>
          </a:p>
          <a:p>
            <a:pPr algn="l"/>
            <a:endParaRPr lang="en-GB" sz="2500" dirty="0"/>
          </a:p>
        </p:txBody>
      </p:sp>
      <p:sp>
        <p:nvSpPr>
          <p:cNvPr id="5" name="Rectangle 4"/>
          <p:cNvSpPr/>
          <p:nvPr/>
        </p:nvSpPr>
        <p:spPr>
          <a:xfrm>
            <a:off x="908539" y="3879010"/>
            <a:ext cx="10042358" cy="2385140"/>
          </a:xfrm>
          <a:prstGeom prst="rect">
            <a:avLst/>
          </a:prstGeom>
        </p:spPr>
        <p:txBody>
          <a:bodyPr wrap="square">
            <a:spAutoFit/>
          </a:bodyPr>
          <a:lstStyle/>
          <a:p>
            <a:pPr marL="342900" indent="-342900">
              <a:lnSpc>
                <a:spcPct val="110000"/>
              </a:lnSpc>
              <a:spcAft>
                <a:spcPts val="300"/>
              </a:spcAft>
              <a:buFont typeface="Arial" panose="020B0604020202020204" pitchFamily="34" charset="0"/>
              <a:buChar char="•"/>
            </a:pPr>
            <a:r>
              <a:rPr lang="en-GB" sz="2200" dirty="0"/>
              <a:t>Past energy planning paradigms (models and </a:t>
            </a:r>
            <a:r>
              <a:rPr lang="en-GB" sz="2200" dirty="0" err="1" smtClean="0"/>
              <a:t>mindsets</a:t>
            </a:r>
            <a:r>
              <a:rPr lang="en-GB" sz="2200" dirty="0"/>
              <a:t>) are largely inadequate for access analysis and planning.</a:t>
            </a:r>
          </a:p>
          <a:p>
            <a:pPr marL="342900" indent="-342900">
              <a:lnSpc>
                <a:spcPct val="110000"/>
              </a:lnSpc>
              <a:spcAft>
                <a:spcPts val="300"/>
              </a:spcAft>
              <a:buFont typeface="Arial" panose="020B0604020202020204" pitchFamily="34" charset="0"/>
              <a:buChar char="•"/>
            </a:pPr>
            <a:r>
              <a:rPr lang="en-GB" sz="2200" dirty="0"/>
              <a:t>Effective electrification planning requires </a:t>
            </a:r>
            <a:r>
              <a:rPr lang="en-GB" sz="2200" b="1" dirty="0"/>
              <a:t>geospatial</a:t>
            </a:r>
            <a:r>
              <a:rPr lang="en-GB" sz="2200" dirty="0"/>
              <a:t> information (e.g., settlement location, distances from the grid and road infrastructure, energy resource availability).</a:t>
            </a:r>
          </a:p>
          <a:p>
            <a:pPr marL="342900" indent="-342900">
              <a:lnSpc>
                <a:spcPct val="110000"/>
              </a:lnSpc>
              <a:spcAft>
                <a:spcPts val="300"/>
              </a:spcAft>
              <a:buFont typeface="Arial" panose="020B0604020202020204" pitchFamily="34" charset="0"/>
              <a:buChar char="•"/>
            </a:pPr>
            <a:r>
              <a:rPr lang="en-US" sz="2200" dirty="0"/>
              <a:t>In developing countries, there is a lack of reliable energy-related data.</a:t>
            </a:r>
          </a:p>
        </p:txBody>
      </p:sp>
      <p:sp>
        <p:nvSpPr>
          <p:cNvPr id="7" name="Rectangle 6"/>
          <p:cNvSpPr/>
          <p:nvPr/>
        </p:nvSpPr>
        <p:spPr>
          <a:xfrm>
            <a:off x="4594861" y="3299737"/>
            <a:ext cx="1884527" cy="446276"/>
          </a:xfrm>
          <a:prstGeom prst="rect">
            <a:avLst/>
          </a:prstGeom>
        </p:spPr>
        <p:txBody>
          <a:bodyPr wrap="square">
            <a:spAutoFit/>
          </a:bodyPr>
          <a:lstStyle/>
          <a:p>
            <a:r>
              <a:rPr lang="sv-SE" sz="2300" b="1" dirty="0" err="1"/>
              <a:t>However</a:t>
            </a:r>
            <a:r>
              <a:rPr lang="sv-SE" sz="2300" b="1" dirty="0"/>
              <a:t>…</a:t>
            </a:r>
            <a:endParaRPr lang="en-US" sz="2300" b="1" dirty="0"/>
          </a:p>
        </p:txBody>
      </p:sp>
    </p:spTree>
    <p:extLst>
      <p:ext uri="{BB962C8B-B14F-4D97-AF65-F5344CB8AC3E}">
        <p14:creationId xmlns:p14="http://schemas.microsoft.com/office/powerpoint/2010/main" val="344235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3956" rtl="0" eaLnBrk="1" fontAlgn="auto" latinLnBrk="0" hangingPunct="1">
              <a:lnSpc>
                <a:spcPct val="100000"/>
              </a:lnSpc>
              <a:spcBef>
                <a:spcPts val="0"/>
              </a:spcBef>
              <a:spcAft>
                <a:spcPts val="0"/>
              </a:spcAft>
              <a:buClrTx/>
              <a:buSzTx/>
              <a:buFontTx/>
              <a:buNone/>
              <a:tabLst/>
              <a:defRPr/>
            </a:pPr>
            <a:fld id="{CE69EEE3-3703-4990-B76E-929A729607EB}"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3956"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itle 5"/>
          <p:cNvSpPr txBox="1">
            <a:spLocks/>
          </p:cNvSpPr>
          <p:nvPr/>
        </p:nvSpPr>
        <p:spPr>
          <a:xfrm>
            <a:off x="1022054" y="583856"/>
            <a:ext cx="9143057" cy="80556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GB" sz="4400" dirty="0"/>
              <a:t>GIS and </a:t>
            </a:r>
            <a:r>
              <a:rPr lang="en-GB" sz="4400" dirty="0" smtClean="0"/>
              <a:t>energy </a:t>
            </a:r>
            <a:r>
              <a:rPr lang="en-GB" sz="4400" dirty="0"/>
              <a:t>s</a:t>
            </a:r>
            <a:r>
              <a:rPr lang="en-GB" sz="4400" dirty="0" smtClean="0"/>
              <a:t>ystem </a:t>
            </a:r>
            <a:r>
              <a:rPr lang="en-GB" sz="4400" dirty="0"/>
              <a:t>m</a:t>
            </a:r>
            <a:r>
              <a:rPr lang="en-GB" sz="4400" dirty="0" smtClean="0"/>
              <a:t>odels</a:t>
            </a:r>
            <a:endParaRPr lang="en-GB" sz="4400" dirty="0"/>
          </a:p>
        </p:txBody>
      </p:sp>
      <p:sp>
        <p:nvSpPr>
          <p:cNvPr id="9" name="Content Placeholder 6"/>
          <p:cNvSpPr txBox="1">
            <a:spLocks/>
          </p:cNvSpPr>
          <p:nvPr/>
        </p:nvSpPr>
        <p:spPr>
          <a:xfrm>
            <a:off x="1022054" y="1797925"/>
            <a:ext cx="10592430" cy="36893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marR="0" lvl="0" indent="-342900" algn="l" defTabSz="914400" rtl="0" eaLnBrk="1" fontAlgn="auto" latinLnBrk="0" hangingPunct="1">
              <a:lnSpc>
                <a:spcPct val="90000"/>
              </a:lnSpc>
              <a:spcBef>
                <a:spcPts val="1000"/>
              </a:spcBef>
              <a:spcAft>
                <a:spcPts val="600"/>
              </a:spcAft>
              <a:buClrTx/>
              <a:buSzTx/>
              <a:buFont typeface="Wingdings" panose="05000000000000000000" pitchFamily="2" charset="2"/>
              <a:buChar char="Ø"/>
              <a:tabLst/>
              <a:defRPr/>
            </a:pPr>
            <a:r>
              <a:rPr kumimoji="0" lang="sv-SE" sz="2400" b="1" i="0" u="none" strike="noStrike" kern="1200" cap="none" spc="0" normalizeH="0" baseline="0" noProof="0" dirty="0">
                <a:ln>
                  <a:noFill/>
                </a:ln>
                <a:solidFill>
                  <a:prstClr val="black"/>
                </a:solidFill>
                <a:effectLst/>
                <a:uLnTx/>
                <a:uFillTx/>
                <a:latin typeface="Calibri" panose="020F0502020204030204"/>
                <a:ea typeface="+mn-ea"/>
                <a:cs typeface="+mn-cs"/>
              </a:rPr>
              <a:t>Conventional long-term</a:t>
            </a:r>
            <a:r>
              <a:rPr kumimoji="0" lang="sv-SE" sz="2400" b="1" i="0" u="none" strike="noStrike" kern="1200" cap="none" spc="0" normalizeH="0" noProof="0" dirty="0">
                <a:ln>
                  <a:noFill/>
                </a:ln>
                <a:solidFill>
                  <a:prstClr val="black"/>
                </a:solidFill>
                <a:effectLst/>
                <a:uLnTx/>
                <a:uFillTx/>
                <a:latin typeface="Calibri" panose="020F0502020204030204"/>
                <a:ea typeface="+mn-ea"/>
                <a:cs typeface="+mn-cs"/>
              </a:rPr>
              <a:t> energy models </a:t>
            </a:r>
            <a:r>
              <a:rPr kumimoji="0" lang="sv-SE" sz="2400" b="0" i="0" u="none" strike="noStrike" kern="1200" cap="none" spc="0" normalizeH="0" noProof="0" dirty="0">
                <a:ln>
                  <a:noFill/>
                </a:ln>
                <a:solidFill>
                  <a:prstClr val="black"/>
                </a:solidFill>
                <a:effectLst/>
                <a:uLnTx/>
                <a:uFillTx/>
                <a:latin typeface="Calibri" panose="020F0502020204030204"/>
                <a:ea typeface="+mn-ea"/>
                <a:cs typeface="+mn-cs"/>
              </a:rPr>
              <a:t>such as OSeMOSYS, TIMES, </a:t>
            </a:r>
            <a:r>
              <a:rPr kumimoji="0" lang="sv-SE" sz="2400" b="0" i="0" u="none" strike="noStrike" kern="1200" cap="none" spc="0" normalizeH="0" noProof="0" dirty="0" smtClean="0">
                <a:ln>
                  <a:noFill/>
                </a:ln>
                <a:solidFill>
                  <a:prstClr val="black"/>
                </a:solidFill>
                <a:effectLst/>
                <a:uLnTx/>
                <a:uFillTx/>
                <a:latin typeface="Calibri" panose="020F0502020204030204"/>
                <a:ea typeface="+mn-ea"/>
                <a:cs typeface="+mn-cs"/>
              </a:rPr>
              <a:t>MESSAGE, etc. </a:t>
            </a:r>
            <a:r>
              <a:rPr kumimoji="0" lang="sv-SE" sz="2400" b="0" i="0" u="none" strike="noStrike" kern="1200" cap="none" spc="0" normalizeH="0" noProof="0" dirty="0" err="1" smtClean="0">
                <a:ln>
                  <a:noFill/>
                </a:ln>
                <a:solidFill>
                  <a:prstClr val="black"/>
                </a:solidFill>
                <a:effectLst/>
                <a:uLnTx/>
                <a:uFillTx/>
                <a:latin typeface="Calibri" panose="020F0502020204030204"/>
                <a:ea typeface="+mn-ea"/>
                <a:cs typeface="+mn-cs"/>
              </a:rPr>
              <a:t>fail</a:t>
            </a:r>
            <a:r>
              <a:rPr kumimoji="0" lang="sv-SE" sz="2400" b="0" i="0" u="none" strike="noStrike" kern="1200" cap="none" spc="0" normalizeH="0" noProof="0" dirty="0" smtClean="0">
                <a:ln>
                  <a:noFill/>
                </a:ln>
                <a:solidFill>
                  <a:prstClr val="black"/>
                </a:solidFill>
                <a:effectLst/>
                <a:uLnTx/>
                <a:uFillTx/>
                <a:latin typeface="Calibri" panose="020F0502020204030204"/>
                <a:ea typeface="+mn-ea"/>
                <a:cs typeface="+mn-cs"/>
              </a:rPr>
              <a:t> </a:t>
            </a:r>
            <a:r>
              <a:rPr kumimoji="0" lang="sv-SE" sz="2400" b="0" i="0" u="none" strike="noStrike" kern="1200" cap="none" spc="0" normalizeH="0" noProof="0" dirty="0">
                <a:ln>
                  <a:noFill/>
                </a:ln>
                <a:solidFill>
                  <a:prstClr val="black"/>
                </a:solidFill>
                <a:effectLst/>
                <a:uLnTx/>
                <a:uFillTx/>
                <a:latin typeface="Calibri" panose="020F0502020204030204"/>
                <a:ea typeface="+mn-ea"/>
                <a:cs typeface="+mn-cs"/>
              </a:rPr>
              <a:t>to take into account the spatio-temporal fluctuations of energy resources and </a:t>
            </a:r>
            <a:r>
              <a:rPr kumimoji="0" lang="sv-SE" sz="2400" b="0" i="0" u="none" strike="noStrike" kern="1200" cap="none" spc="0" normalizeH="0" noProof="0" dirty="0" smtClean="0">
                <a:ln>
                  <a:noFill/>
                </a:ln>
                <a:solidFill>
                  <a:prstClr val="black"/>
                </a:solidFill>
                <a:effectLst/>
                <a:uLnTx/>
                <a:uFillTx/>
                <a:latin typeface="Calibri" panose="020F0502020204030204"/>
                <a:ea typeface="+mn-ea"/>
                <a:cs typeface="+mn-cs"/>
              </a:rPr>
              <a:t>the demand </a:t>
            </a:r>
            <a:r>
              <a:rPr kumimoji="0" lang="sv-SE" sz="2400" b="0" i="0" u="none" strike="noStrike" kern="1200" cap="none" spc="0" normalizeH="0" noProof="0" dirty="0" err="1">
                <a:ln>
                  <a:noFill/>
                </a:ln>
                <a:solidFill>
                  <a:prstClr val="black"/>
                </a:solidFill>
                <a:effectLst/>
                <a:uLnTx/>
                <a:uFillTx/>
                <a:latin typeface="Calibri" panose="020F0502020204030204"/>
                <a:ea typeface="+mn-ea"/>
                <a:cs typeface="+mn-cs"/>
              </a:rPr>
              <a:t>side</a:t>
            </a:r>
            <a:r>
              <a:rPr lang="sv-SE" dirty="0">
                <a:solidFill>
                  <a:prstClr val="black"/>
                </a:solidFill>
                <a:latin typeface="Calibri" panose="020F0502020204030204"/>
              </a:rPr>
              <a:t>.</a:t>
            </a:r>
            <a:endParaRPr kumimoji="0" lang="sv-SE" sz="2400" b="0" i="0" u="none" strike="noStrike" kern="1200" cap="none" spc="0" normalizeH="0" noProof="0" dirty="0">
              <a:ln>
                <a:noFill/>
              </a:ln>
              <a:solidFill>
                <a:prstClr val="black"/>
              </a:solidFill>
              <a:effectLst/>
              <a:uLnTx/>
              <a:uFillTx/>
              <a:latin typeface="Calibri" panose="020F0502020204030204"/>
              <a:ea typeface="+mn-ea"/>
              <a:cs typeface="+mn-cs"/>
            </a:endParaRPr>
          </a:p>
          <a:p>
            <a:pPr marL="742950" lvl="1" indent="-285750" algn="l">
              <a:spcAft>
                <a:spcPts val="450"/>
              </a:spcAft>
              <a:buFont typeface="Arial" panose="020B0604020202020204" pitchFamily="34" charset="0"/>
              <a:buChar char="•"/>
            </a:pPr>
            <a:r>
              <a:rPr lang="sv-SE" sz="2400" dirty="0">
                <a:solidFill>
                  <a:prstClr val="black"/>
                </a:solidFill>
              </a:rPr>
              <a:t>To illustrate, the wind speed varies in time and </a:t>
            </a:r>
            <a:r>
              <a:rPr lang="sv-SE" sz="2400" dirty="0" smtClean="0">
                <a:solidFill>
                  <a:prstClr val="black"/>
                </a:solidFill>
              </a:rPr>
              <a:t>space, </a:t>
            </a:r>
            <a:r>
              <a:rPr lang="sv-SE" sz="2400" dirty="0">
                <a:solidFill>
                  <a:prstClr val="black"/>
                </a:solidFill>
              </a:rPr>
              <a:t>and so does the potential wind energy yield. The same applies to other energy sources </a:t>
            </a:r>
            <a:r>
              <a:rPr lang="sv-SE" sz="2400" dirty="0" err="1">
                <a:solidFill>
                  <a:prstClr val="black"/>
                </a:solidFill>
              </a:rPr>
              <a:t>with</a:t>
            </a:r>
            <a:r>
              <a:rPr lang="sv-SE" sz="2400" dirty="0">
                <a:solidFill>
                  <a:prstClr val="black"/>
                </a:solidFill>
              </a:rPr>
              <a:t> </a:t>
            </a:r>
            <a:r>
              <a:rPr lang="sv-SE" sz="2400" dirty="0" smtClean="0">
                <a:solidFill>
                  <a:prstClr val="black"/>
                </a:solidFill>
              </a:rPr>
              <a:t>a </a:t>
            </a:r>
            <a:r>
              <a:rPr lang="sv-SE" sz="2400" dirty="0" err="1" smtClean="0">
                <a:solidFill>
                  <a:prstClr val="black"/>
                </a:solidFill>
              </a:rPr>
              <a:t>stochastic</a:t>
            </a:r>
            <a:r>
              <a:rPr lang="sv-SE" sz="2400" dirty="0" smtClean="0">
                <a:solidFill>
                  <a:prstClr val="black"/>
                </a:solidFill>
              </a:rPr>
              <a:t> </a:t>
            </a:r>
            <a:r>
              <a:rPr lang="sv-SE" sz="2400" dirty="0">
                <a:solidFill>
                  <a:prstClr val="black"/>
                </a:solidFill>
              </a:rPr>
              <a:t>nature. </a:t>
            </a:r>
          </a:p>
          <a:p>
            <a:pPr marL="742950" lvl="1" indent="-285750" algn="l">
              <a:spcAft>
                <a:spcPts val="450"/>
              </a:spcAft>
              <a:buFont typeface="Arial" panose="020B0604020202020204" pitchFamily="34" charset="0"/>
              <a:buChar char="•"/>
            </a:pPr>
            <a:r>
              <a:rPr lang="sv-SE" sz="2400" dirty="0">
                <a:solidFill>
                  <a:prstClr val="black"/>
                </a:solidFill>
              </a:rPr>
              <a:t>Also, the power infrastructure differs from one area to another and so does the demand. </a:t>
            </a:r>
          </a:p>
          <a:p>
            <a:pPr marL="742950" lvl="1" indent="-285750" algn="l">
              <a:spcAft>
                <a:spcPts val="450"/>
              </a:spcAft>
              <a:buFont typeface="Arial" panose="020B0604020202020204" pitchFamily="34" charset="0"/>
              <a:buChar char="•"/>
            </a:pPr>
            <a:r>
              <a:rPr lang="sv-SE" sz="2400" dirty="0">
                <a:solidFill>
                  <a:prstClr val="black"/>
                </a:solidFill>
              </a:rPr>
              <a:t>Without GIS models, </a:t>
            </a:r>
            <a:r>
              <a:rPr lang="sv-SE" sz="2400" dirty="0" err="1" smtClean="0">
                <a:solidFill>
                  <a:prstClr val="black"/>
                </a:solidFill>
              </a:rPr>
              <a:t>details</a:t>
            </a:r>
            <a:r>
              <a:rPr lang="sv-SE" sz="2400" dirty="0" smtClean="0">
                <a:solidFill>
                  <a:prstClr val="black"/>
                </a:solidFill>
              </a:rPr>
              <a:t> </a:t>
            </a:r>
            <a:r>
              <a:rPr lang="sv-SE" sz="2400" dirty="0" err="1" smtClean="0">
                <a:solidFill>
                  <a:prstClr val="black"/>
                </a:solidFill>
              </a:rPr>
              <a:t>essential</a:t>
            </a:r>
            <a:r>
              <a:rPr lang="sv-SE" sz="2400" dirty="0" smtClean="0">
                <a:solidFill>
                  <a:prstClr val="black"/>
                </a:solidFill>
              </a:rPr>
              <a:t> </a:t>
            </a:r>
            <a:r>
              <a:rPr lang="sv-SE" sz="2400" dirty="0" smtClean="0">
                <a:solidFill>
                  <a:prstClr val="black"/>
                </a:solidFill>
              </a:rPr>
              <a:t>for</a:t>
            </a:r>
            <a:r>
              <a:rPr lang="sv-SE" sz="2400" dirty="0" smtClean="0">
                <a:solidFill>
                  <a:prstClr val="black"/>
                </a:solidFill>
              </a:rPr>
              <a:t> </a:t>
            </a:r>
            <a:r>
              <a:rPr lang="sv-SE" sz="2400" dirty="0">
                <a:solidFill>
                  <a:prstClr val="black"/>
                </a:solidFill>
              </a:rPr>
              <a:t>energy planning cannot be captured.  </a:t>
            </a:r>
          </a:p>
          <a:p>
            <a:pPr marL="0" marR="0" lvl="0" indent="0" algn="l" defTabSz="914400" rtl="0" eaLnBrk="1" fontAlgn="auto" latinLnBrk="0" hangingPunct="1">
              <a:lnSpc>
                <a:spcPct val="90000"/>
              </a:lnSpc>
              <a:spcBef>
                <a:spcPts val="1000"/>
              </a:spcBef>
              <a:spcAft>
                <a:spcPts val="600"/>
              </a:spcAft>
              <a:buClrTx/>
              <a:buSzTx/>
              <a:buFont typeface="Arial" panose="020B0604020202020204" pitchFamily="34" charset="0"/>
              <a:buNone/>
              <a:tabLst/>
              <a:defRPr/>
            </a:pPr>
            <a:endParaRPr kumimoji="0" lang="sv-SE" sz="2400" b="0" i="0" u="none" strike="noStrike" kern="1200" cap="none" spc="0" normalizeH="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600"/>
              </a:spcAft>
              <a:buClrTx/>
              <a:buSzTx/>
              <a:buFont typeface="Arial" panose="020B0604020202020204" pitchFamily="34" charset="0"/>
              <a:buNone/>
              <a:tabLst/>
              <a:defRPr/>
            </a:pPr>
            <a:endPar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5562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E69EEE3-3703-4990-B76E-929A729607EB}" type="slidenum">
              <a:rPr lang="en-GB" smtClean="0"/>
              <a:t>8</a:t>
            </a:fld>
            <a:endParaRPr lang="en-GB" dirty="0"/>
          </a:p>
        </p:txBody>
      </p:sp>
      <p:sp>
        <p:nvSpPr>
          <p:cNvPr id="6" name="Title 5"/>
          <p:cNvSpPr txBox="1">
            <a:spLocks/>
          </p:cNvSpPr>
          <p:nvPr/>
        </p:nvSpPr>
        <p:spPr>
          <a:xfrm>
            <a:off x="1022054" y="583856"/>
            <a:ext cx="9143057" cy="80556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400" dirty="0"/>
              <a:t>Why </a:t>
            </a:r>
            <a:r>
              <a:rPr lang="en-GB" sz="4400" b="1" dirty="0"/>
              <a:t>g</a:t>
            </a:r>
            <a:r>
              <a:rPr lang="en-GB" sz="4400" dirty="0" smtClean="0"/>
              <a:t>eographic </a:t>
            </a:r>
            <a:r>
              <a:rPr lang="en-GB" sz="4400" b="1" dirty="0"/>
              <a:t>i</a:t>
            </a:r>
            <a:r>
              <a:rPr lang="en-GB" sz="4400" dirty="0" smtClean="0"/>
              <a:t>nformation </a:t>
            </a:r>
            <a:r>
              <a:rPr lang="en-GB" sz="4400" b="1" dirty="0"/>
              <a:t>s</a:t>
            </a:r>
            <a:r>
              <a:rPr lang="en-GB" sz="4400" dirty="0" smtClean="0"/>
              <a:t>ystems</a:t>
            </a:r>
            <a:r>
              <a:rPr lang="en-GB" sz="4400" dirty="0"/>
              <a:t>?</a:t>
            </a:r>
          </a:p>
        </p:txBody>
      </p:sp>
      <p:sp>
        <p:nvSpPr>
          <p:cNvPr id="9" name="Content Placeholder 6"/>
          <p:cNvSpPr txBox="1">
            <a:spLocks/>
          </p:cNvSpPr>
          <p:nvPr/>
        </p:nvSpPr>
        <p:spPr>
          <a:xfrm>
            <a:off x="690670" y="1949764"/>
            <a:ext cx="10218420" cy="36893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Aft>
                <a:spcPts val="600"/>
              </a:spcAft>
            </a:pPr>
            <a:r>
              <a:rPr lang="en-GB" sz="2500" dirty="0" smtClean="0"/>
              <a:t>GIS </a:t>
            </a:r>
            <a:r>
              <a:rPr lang="en-GB" sz="2500" dirty="0"/>
              <a:t>serves multiple purposes: </a:t>
            </a:r>
          </a:p>
          <a:p>
            <a:pPr algn="just">
              <a:spcAft>
                <a:spcPts val="600"/>
              </a:spcAft>
            </a:pPr>
            <a:r>
              <a:rPr lang="en-GB" sz="2500" b="1" dirty="0" smtClean="0"/>
              <a:t>Location-based </a:t>
            </a:r>
            <a:r>
              <a:rPr lang="en-GB" sz="2500" b="1" dirty="0"/>
              <a:t>assessments:</a:t>
            </a:r>
            <a:r>
              <a:rPr lang="en-GB" sz="2500" dirty="0"/>
              <a:t> GIS tools enable assessments to analyse </a:t>
            </a:r>
            <a:r>
              <a:rPr lang="en-GB" sz="2500" dirty="0" smtClean="0"/>
              <a:t>energy-related </a:t>
            </a:r>
            <a:r>
              <a:rPr lang="en-GB" sz="2500" dirty="0"/>
              <a:t>geospatial information. </a:t>
            </a:r>
          </a:p>
          <a:p>
            <a:pPr algn="just">
              <a:spcAft>
                <a:spcPts val="600"/>
              </a:spcAft>
            </a:pPr>
            <a:r>
              <a:rPr lang="en-GB" sz="2500" b="1" dirty="0"/>
              <a:t>Remote sensing:</a:t>
            </a:r>
            <a:r>
              <a:rPr lang="en-GB" sz="2500" dirty="0"/>
              <a:t> </a:t>
            </a:r>
            <a:r>
              <a:rPr lang="en-GB" sz="2500" dirty="0" smtClean="0"/>
              <a:t>GIS </a:t>
            </a:r>
            <a:r>
              <a:rPr lang="en-GB" sz="2500" dirty="0"/>
              <a:t>tools </a:t>
            </a:r>
            <a:r>
              <a:rPr lang="en-GB" sz="2500" dirty="0" smtClean="0"/>
              <a:t>facilitate </a:t>
            </a:r>
            <a:r>
              <a:rPr lang="en-GB" sz="2500" dirty="0"/>
              <a:t>the integration of remote sensing techniques to derive resource availability </a:t>
            </a:r>
            <a:r>
              <a:rPr lang="en-GB" sz="2500" dirty="0" smtClean="0"/>
              <a:t>and </a:t>
            </a:r>
            <a:r>
              <a:rPr lang="en-GB" sz="2500" dirty="0"/>
              <a:t>energy potentials in cases where such data are not (</a:t>
            </a:r>
            <a:r>
              <a:rPr lang="en-GB" sz="2500" dirty="0" smtClean="0"/>
              <a:t>publicly</a:t>
            </a:r>
            <a:r>
              <a:rPr lang="en-GB" sz="2500" dirty="0"/>
              <a:t>) available.</a:t>
            </a:r>
          </a:p>
          <a:p>
            <a:pPr algn="just">
              <a:spcAft>
                <a:spcPts val="600"/>
              </a:spcAft>
            </a:pPr>
            <a:r>
              <a:rPr lang="en-GB" sz="2500" b="1" dirty="0"/>
              <a:t>Illustration of results:</a:t>
            </a:r>
            <a:r>
              <a:rPr lang="en-GB" sz="2500" dirty="0"/>
              <a:t> GIS </a:t>
            </a:r>
            <a:r>
              <a:rPr lang="en-GB" sz="2500" dirty="0" smtClean="0"/>
              <a:t>can illustrate </a:t>
            </a:r>
            <a:r>
              <a:rPr lang="en-GB" sz="2500" dirty="0"/>
              <a:t>results in interactive maps, providing an effective science </a:t>
            </a:r>
            <a:r>
              <a:rPr lang="en-GB" sz="2500" dirty="0" smtClean="0"/>
              <a:t>and policy </a:t>
            </a:r>
            <a:r>
              <a:rPr lang="en-GB" sz="2500" dirty="0"/>
              <a:t>interface.</a:t>
            </a:r>
            <a:endParaRPr lang="en-GB" dirty="0"/>
          </a:p>
        </p:txBody>
      </p:sp>
    </p:spTree>
    <p:extLst>
      <p:ext uri="{BB962C8B-B14F-4D97-AF65-F5344CB8AC3E}">
        <p14:creationId xmlns:p14="http://schemas.microsoft.com/office/powerpoint/2010/main" val="1402859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E69EEE3-3703-4990-B76E-929A729607EB}" type="slidenum">
              <a:rPr lang="en-GB" smtClean="0">
                <a:solidFill>
                  <a:schemeClr val="bg1"/>
                </a:solidFill>
              </a:rPr>
              <a:t>9</a:t>
            </a:fld>
            <a:endParaRPr lang="en-GB" dirty="0">
              <a:solidFill>
                <a:schemeClr val="bg1"/>
              </a:solidFill>
            </a:endParaRPr>
          </a:p>
        </p:txBody>
      </p:sp>
      <p:sp>
        <p:nvSpPr>
          <p:cNvPr id="9" name="Rectangle 8"/>
          <p:cNvSpPr/>
          <p:nvPr/>
        </p:nvSpPr>
        <p:spPr>
          <a:xfrm>
            <a:off x="1505350" y="2604673"/>
            <a:ext cx="9306675" cy="3108543"/>
          </a:xfrm>
          <a:prstGeom prst="rect">
            <a:avLst/>
          </a:prstGeom>
        </p:spPr>
        <p:txBody>
          <a:bodyPr wrap="square">
            <a:spAutoFit/>
          </a:bodyPr>
          <a:lstStyle/>
          <a:p>
            <a:pPr algn="ctr"/>
            <a:r>
              <a:rPr lang="en-US" sz="4400" dirty="0"/>
              <a:t>2. Energy </a:t>
            </a:r>
            <a:r>
              <a:rPr lang="en-US" sz="4400" dirty="0" smtClean="0"/>
              <a:t>resources </a:t>
            </a:r>
            <a:r>
              <a:rPr lang="en-US" sz="4400" dirty="0"/>
              <a:t>a</a:t>
            </a:r>
            <a:r>
              <a:rPr lang="en-US" sz="4400" dirty="0" smtClean="0"/>
              <a:t>ssessment </a:t>
            </a:r>
            <a:r>
              <a:rPr lang="en-US" sz="4400" dirty="0"/>
              <a:t>using GIS</a:t>
            </a:r>
          </a:p>
          <a:p>
            <a:pPr algn="ctr"/>
            <a:r>
              <a:rPr lang="en-US" sz="3200" dirty="0"/>
              <a:t>Specific objective: </a:t>
            </a:r>
            <a:r>
              <a:rPr lang="en-GB" sz="3200" dirty="0"/>
              <a:t>u</a:t>
            </a:r>
            <a:r>
              <a:rPr lang="en-GB" sz="3200" dirty="0" smtClean="0"/>
              <a:t>nderstand GIS </a:t>
            </a:r>
            <a:r>
              <a:rPr lang="en-GB" sz="3200" dirty="0"/>
              <a:t>as a tool to assess energy resources</a:t>
            </a:r>
            <a:endParaRPr lang="en-US" sz="3200" dirty="0"/>
          </a:p>
          <a:p>
            <a:pPr algn="ctr"/>
            <a:endParaRPr lang="en-US" sz="4400" dirty="0">
              <a:latin typeface="+mj-lt"/>
            </a:endParaRPr>
          </a:p>
        </p:txBody>
      </p:sp>
    </p:spTree>
    <p:extLst>
      <p:ext uri="{BB962C8B-B14F-4D97-AF65-F5344CB8AC3E}">
        <p14:creationId xmlns:p14="http://schemas.microsoft.com/office/powerpoint/2010/main" val="2646527651"/>
      </p:ext>
    </p:extLst>
  </p:cSld>
  <p:clrMapOvr>
    <a:masterClrMapping/>
  </p:clrMapOvr>
</p:sld>
</file>

<file path=ppt/theme/theme1.xml><?xml version="1.0" encoding="utf-8"?>
<a:theme xmlns:a="http://schemas.openxmlformats.org/drawingml/2006/main" name="dESA">
  <a:themeElements>
    <a:clrScheme name="Custom 2">
      <a:dk1>
        <a:sysClr val="windowText" lastClr="000000"/>
      </a:dk1>
      <a:lt1>
        <a:sysClr val="window" lastClr="FFFFFF"/>
      </a:lt1>
      <a:dk2>
        <a:srgbClr val="1F497D"/>
      </a:dk2>
      <a:lt2>
        <a:srgbClr val="EEECE1"/>
      </a:lt2>
      <a:accent1>
        <a:srgbClr val="1954A6"/>
      </a:accent1>
      <a:accent2>
        <a:srgbClr val="5893E5"/>
      </a:accent2>
      <a:accent3>
        <a:srgbClr val="9D102D"/>
      </a:accent3>
      <a:accent4>
        <a:srgbClr val="EC4769"/>
      </a:accent4>
      <a:accent5>
        <a:srgbClr val="62922E"/>
      </a:accent5>
      <a:accent6>
        <a:srgbClr val="A1D16D"/>
      </a:accent6>
      <a:hlink>
        <a:srgbClr val="FFFFFF"/>
      </a:hlink>
      <a:folHlink>
        <a:srgbClr val="FFFFFF"/>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lumMod val="95000"/>
              <a:lumOff val="5000"/>
            </a:schemeClr>
          </a:solidFill>
          <a:tailEnd type="triangle"/>
        </a:ln>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35279</TotalTime>
  <Words>2488</Words>
  <Application>Microsoft Macintosh PowerPoint</Application>
  <PresentationFormat>Widescreen</PresentationFormat>
  <Paragraphs>237</Paragraphs>
  <Slides>15</Slides>
  <Notes>14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Calibri</vt:lpstr>
      <vt:lpstr>Calibri Light</vt:lpstr>
      <vt:lpstr>Courier New</vt:lpstr>
      <vt:lpstr>ＭＳ Ｐゴシック</vt:lpstr>
      <vt:lpstr>Wingdings</vt:lpstr>
      <vt:lpstr>Arial</vt:lpstr>
      <vt:lpstr>dESA</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dimitris mentis</dc:creator>
  <cp:lastModifiedBy>Gretchen Luchsinger</cp:lastModifiedBy>
  <cp:revision>849</cp:revision>
  <cp:lastPrinted>2016-08-18T14:49:23Z</cp:lastPrinted>
  <dcterms:created xsi:type="dcterms:W3CDTF">2014-10-01T08:48:32Z</dcterms:created>
  <dcterms:modified xsi:type="dcterms:W3CDTF">2018-02-12T21:54:16Z</dcterms:modified>
</cp:coreProperties>
</file>