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389" r:id="rId2"/>
    <p:sldId id="258" r:id="rId3"/>
    <p:sldId id="275" r:id="rId4"/>
    <p:sldId id="390" r:id="rId5"/>
    <p:sldId id="411" r:id="rId6"/>
    <p:sldId id="386" r:id="rId7"/>
    <p:sldId id="392" r:id="rId8"/>
    <p:sldId id="438" r:id="rId9"/>
    <p:sldId id="436" r:id="rId10"/>
    <p:sldId id="333" r:id="rId11"/>
    <p:sldId id="451" r:id="rId12"/>
    <p:sldId id="452" r:id="rId13"/>
    <p:sldId id="453" r:id="rId14"/>
    <p:sldId id="461" r:id="rId15"/>
    <p:sldId id="437"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olger" initials="H" lastIdx="3" clrIdx="0">
    <p:extLst/>
  </p:cmAuthor>
  <p:cmAuthor id="2" name="ezepedam@gmail.com" initials="e" lastIdx="41" clrIdx="1">
    <p:extLst/>
  </p:cmAuthor>
  <p:cmAuthor id="3" name="Rocío Canudas" initials="RC" lastIdx="4" clrIdx="2">
    <p:extLst/>
  </p:cmAuthor>
  <p:cmAuthor id="4" name="Gretchen Luchsinger" initials="GL" lastIdx="1"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2DCA8"/>
    <a:srgbClr val="B8E08C"/>
    <a:srgbClr val="B2DD83"/>
    <a:srgbClr val="CAE8A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126" autoAdjust="0"/>
    <p:restoredTop sz="58833" autoAdjust="0"/>
  </p:normalViewPr>
  <p:slideViewPr>
    <p:cSldViewPr snapToGrid="0" snapToObjects="1">
      <p:cViewPr varScale="1">
        <p:scale>
          <a:sx n="63" d="100"/>
          <a:sy n="63" d="100"/>
        </p:scale>
        <p:origin x="1008"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AF3382-2336-574F-BA50-D2905C39F418}" type="datetimeFigureOut">
              <a:rPr lang="en-US" smtClean="0"/>
              <a:t>5/25/18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784BEB-D86F-394B-87A3-2654F184F9AF}" type="slidenum">
              <a:rPr lang="en-US" smtClean="0"/>
              <a:t>‹#›</a:t>
            </a:fld>
            <a:endParaRPr lang="en-US" dirty="0"/>
          </a:p>
        </p:txBody>
      </p:sp>
    </p:spTree>
    <p:extLst>
      <p:ext uri="{BB962C8B-B14F-4D97-AF65-F5344CB8AC3E}">
        <p14:creationId xmlns:p14="http://schemas.microsoft.com/office/powerpoint/2010/main" val="26126670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784BEB-D86F-394B-87A3-2654F184F9AF}" type="slidenum">
              <a:rPr lang="en-US" smtClean="0"/>
              <a:t>2</a:t>
            </a:fld>
            <a:endParaRPr lang="en-US" dirty="0"/>
          </a:p>
        </p:txBody>
      </p:sp>
    </p:spTree>
    <p:extLst>
      <p:ext uri="{BB962C8B-B14F-4D97-AF65-F5344CB8AC3E}">
        <p14:creationId xmlns:p14="http://schemas.microsoft.com/office/powerpoint/2010/main" val="32151676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lvl="0"/>
            <a:r>
              <a:rPr lang="sv-SE" sz="1400" baseline="0" dirty="0"/>
              <a:t>There are ways to map out all possibilities for linking resources to final uses. A very effective one, often used in energy systems modelling, is the so-</a:t>
            </a:r>
            <a:r>
              <a:rPr lang="sv-SE" sz="1400" baseline="0" dirty="0" err="1"/>
              <a:t>called</a:t>
            </a:r>
            <a:r>
              <a:rPr lang="sv-SE" sz="1400" baseline="0" dirty="0"/>
              <a:t> </a:t>
            </a:r>
            <a:r>
              <a:rPr lang="sv-SE" sz="1400" baseline="0" dirty="0" err="1"/>
              <a:t>reference</a:t>
            </a:r>
            <a:r>
              <a:rPr lang="sv-SE" sz="1400" baseline="0" dirty="0"/>
              <a:t> </a:t>
            </a:r>
            <a:r>
              <a:rPr lang="sv-SE" sz="1400" baseline="0" dirty="0" err="1"/>
              <a:t>energy</a:t>
            </a:r>
            <a:r>
              <a:rPr lang="sv-SE" sz="1400" baseline="0" dirty="0"/>
              <a:t> system. This is a black-box schematic representation of the real electricity system of the country/region that is being modelled.</a:t>
            </a:r>
          </a:p>
          <a:p>
            <a:pPr lvl="0"/>
            <a:endParaRPr lang="sv-SE" sz="1400" baseline="0" dirty="0"/>
          </a:p>
          <a:p>
            <a:pPr lvl="0"/>
            <a:r>
              <a:rPr lang="en-US" sz="1400" kern="1200" dirty="0">
                <a:solidFill>
                  <a:schemeClr val="tx1"/>
                </a:solidFill>
                <a:effectLst/>
                <a:latin typeface="+mn-lt"/>
                <a:ea typeface="+mn-ea"/>
                <a:cs typeface="+mn-cs"/>
              </a:rPr>
              <a:t>It shows existing plants and flows as well as a portfolio of future options. The flow of energy is represented horizontally from resources on the far left, going through different transformation technologies, to reach final energy use on the far right. The</a:t>
            </a:r>
            <a:r>
              <a:rPr lang="en-US" sz="1400" kern="1200" baseline="0" dirty="0">
                <a:solidFill>
                  <a:schemeClr val="tx1"/>
                </a:solidFill>
                <a:effectLst/>
                <a:latin typeface="+mn-lt"/>
                <a:ea typeface="+mn-ea"/>
                <a:cs typeface="+mn-cs"/>
              </a:rPr>
              <a:t> f</a:t>
            </a:r>
            <a:r>
              <a:rPr lang="en-US" sz="1400" kern="1200" dirty="0">
                <a:solidFill>
                  <a:schemeClr val="tx1"/>
                </a:solidFill>
                <a:effectLst/>
                <a:latin typeface="+mn-lt"/>
                <a:ea typeface="+mn-ea"/>
                <a:cs typeface="+mn-cs"/>
              </a:rPr>
              <a:t>igure shows a reference electricity system for Cyprus.</a:t>
            </a:r>
            <a:endParaRPr lang="sv-SE" sz="1400" baseline="0" dirty="0"/>
          </a:p>
          <a:p>
            <a:pPr lvl="0"/>
            <a:endParaRPr lang="sv-SE" sz="1400" baseline="0" dirty="0"/>
          </a:p>
          <a:p>
            <a:pPr lvl="0"/>
            <a:r>
              <a:rPr lang="sv-SE" sz="1400" baseline="0" dirty="0"/>
              <a:t>With this structure displaying all possible links, we now have to compute which technologies will actually be installed among those available, and how much they will contribute to meeting electricity demand.</a:t>
            </a:r>
          </a:p>
          <a:p>
            <a:pPr lvl="0"/>
            <a:endParaRPr lang="en-US" sz="1400" dirty="0"/>
          </a:p>
        </p:txBody>
      </p:sp>
      <p:sp>
        <p:nvSpPr>
          <p:cNvPr id="4" name="Slide Number Placeholder 3"/>
          <p:cNvSpPr>
            <a:spLocks noGrp="1"/>
          </p:cNvSpPr>
          <p:nvPr>
            <p:ph type="sldNum" sz="quarter" idx="10"/>
          </p:nvPr>
        </p:nvSpPr>
        <p:spPr/>
        <p:txBody>
          <a:bodyPr/>
          <a:lstStyle/>
          <a:p>
            <a:fld id="{F4ADF510-92B0-49DE-9C99-E21626351E91}" type="slidenum">
              <a:rPr lang="en-GB" smtClean="0"/>
              <a:t>11</a:t>
            </a:fld>
            <a:endParaRPr lang="en-GB" dirty="0"/>
          </a:p>
        </p:txBody>
      </p:sp>
    </p:spTree>
    <p:extLst>
      <p:ext uri="{BB962C8B-B14F-4D97-AF65-F5344CB8AC3E}">
        <p14:creationId xmlns:p14="http://schemas.microsoft.com/office/powerpoint/2010/main" val="16488518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xfrm>
            <a:off x="915988" y="744538"/>
            <a:ext cx="4965700" cy="3724275"/>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9091" name="Rectangle 3"/>
          <p:cNvSpPr>
            <a:spLocks noGrp="1" noChangeArrowheads="1"/>
          </p:cNvSpPr>
          <p:nvPr>
            <p:ph type="body" idx="1"/>
          </p:nvPr>
        </p:nvSpPr>
        <p:spPr>
          <a:xfrm>
            <a:off x="906463" y="4718050"/>
            <a:ext cx="4984750" cy="4562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7925342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xfrm>
            <a:off x="915988" y="744538"/>
            <a:ext cx="4965700" cy="3724275"/>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9091" name="Rectangle 3"/>
          <p:cNvSpPr>
            <a:spLocks noGrp="1" noChangeArrowheads="1"/>
          </p:cNvSpPr>
          <p:nvPr>
            <p:ph type="body" idx="1"/>
          </p:nvPr>
        </p:nvSpPr>
        <p:spPr>
          <a:xfrm>
            <a:off x="906463" y="4718050"/>
            <a:ext cx="4984750" cy="4562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1718997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xfrm>
            <a:off x="915988" y="744538"/>
            <a:ext cx="4965700" cy="3724275"/>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9091" name="Rectangle 3"/>
          <p:cNvSpPr>
            <a:spLocks noGrp="1" noChangeArrowheads="1"/>
          </p:cNvSpPr>
          <p:nvPr>
            <p:ph type="body" idx="1"/>
          </p:nvPr>
        </p:nvSpPr>
        <p:spPr>
          <a:xfrm>
            <a:off x="906463" y="4718050"/>
            <a:ext cx="4984750" cy="4562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580436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sv-SE" sz="1200" b="0" i="0" kern="1200" dirty="0">
                <a:solidFill>
                  <a:schemeClr val="tx1"/>
                </a:solidFill>
                <a:effectLst/>
                <a:latin typeface="+mn-lt"/>
                <a:ea typeface="+mn-ea"/>
                <a:cs typeface="+mn-cs"/>
              </a:rPr>
              <a:t>Energy</a:t>
            </a:r>
            <a:r>
              <a:rPr lang="sv-SE" sz="1200" b="0" i="0" kern="1200" baseline="0" dirty="0">
                <a:solidFill>
                  <a:schemeClr val="tx1"/>
                </a:solidFill>
                <a:effectLst/>
                <a:latin typeface="+mn-lt"/>
                <a:ea typeface="+mn-ea"/>
                <a:cs typeface="+mn-cs"/>
              </a:rPr>
              <a:t> policies have inherently</a:t>
            </a:r>
            <a:r>
              <a:rPr lang="sv-SE" sz="1200" b="0" i="0" kern="1200" dirty="0">
                <a:solidFill>
                  <a:schemeClr val="tx1"/>
                </a:solidFill>
                <a:effectLst/>
                <a:latin typeface="+mn-lt"/>
                <a:ea typeface="+mn-ea"/>
                <a:cs typeface="+mn-cs"/>
              </a:rPr>
              <a:t> long-term effects, given the long life of infrastructure</a:t>
            </a:r>
            <a:r>
              <a:rPr lang="sv-SE" sz="1200" b="0" i="0" kern="1200" baseline="0" dirty="0">
                <a:solidFill>
                  <a:schemeClr val="tx1"/>
                </a:solidFill>
                <a:effectLst/>
                <a:latin typeface="+mn-lt"/>
                <a:ea typeface="+mn-ea"/>
                <a:cs typeface="+mn-cs"/>
              </a:rPr>
              <a:t> (up to 50 years or more) and power plants, and given that policies have to consider the whole life cycle of these (from commissioning to decommissioning). </a:t>
            </a:r>
            <a:r>
              <a:rPr lang="en-US" sz="2000" b="0" i="0" kern="1200" dirty="0">
                <a:solidFill>
                  <a:schemeClr val="tx1"/>
                </a:solidFill>
                <a:effectLst/>
                <a:latin typeface="+mn-lt"/>
                <a:ea typeface="+mn-ea"/>
                <a:cs typeface="+mn-cs"/>
              </a:rPr>
              <a:t>Investments made today may cause lock-ins and/or stranded investments,</a:t>
            </a:r>
            <a:r>
              <a:rPr lang="en-US" sz="2000" b="0" i="0" kern="1200" baseline="0" dirty="0">
                <a:solidFill>
                  <a:schemeClr val="tx1"/>
                </a:solidFill>
                <a:effectLst/>
                <a:latin typeface="+mn-lt"/>
                <a:ea typeface="+mn-ea"/>
                <a:cs typeface="+mn-cs"/>
              </a:rPr>
              <a:t> and </a:t>
            </a:r>
            <a:r>
              <a:rPr lang="en-GB" sz="2000" baseline="0" dirty="0"/>
              <a:t>have a great impact on the shape of the energy future and people’s lives. It is critical to get policies right and based on forward-looking analytical tools.</a:t>
            </a:r>
            <a:endParaRPr lang="en-GB" sz="2000" dirty="0"/>
          </a:p>
        </p:txBody>
      </p:sp>
      <p:sp>
        <p:nvSpPr>
          <p:cNvPr id="4" name="Slide Number Placeholder 3"/>
          <p:cNvSpPr>
            <a:spLocks noGrp="1"/>
          </p:cNvSpPr>
          <p:nvPr>
            <p:ph type="sldNum" sz="quarter" idx="10"/>
          </p:nvPr>
        </p:nvSpPr>
        <p:spPr/>
        <p:txBody>
          <a:bodyPr/>
          <a:lstStyle/>
          <a:p>
            <a:fld id="{F4ADF510-92B0-49DE-9C99-E21626351E91}" type="slidenum">
              <a:rPr lang="en-GB" smtClean="0"/>
              <a:t>15</a:t>
            </a:fld>
            <a:endParaRPr lang="en-GB" dirty="0"/>
          </a:p>
        </p:txBody>
      </p:sp>
    </p:spTree>
    <p:extLst>
      <p:ext uri="{BB962C8B-B14F-4D97-AF65-F5344CB8AC3E}">
        <p14:creationId xmlns:p14="http://schemas.microsoft.com/office/powerpoint/2010/main" val="2569684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a:p>
        </p:txBody>
      </p:sp>
      <p:sp>
        <p:nvSpPr>
          <p:cNvPr id="4" name="Slide Number Placeholder 3"/>
          <p:cNvSpPr>
            <a:spLocks noGrp="1"/>
          </p:cNvSpPr>
          <p:nvPr>
            <p:ph type="sldNum" sz="quarter" idx="10"/>
          </p:nvPr>
        </p:nvSpPr>
        <p:spPr/>
        <p:txBody>
          <a:bodyPr/>
          <a:lstStyle/>
          <a:p>
            <a:fld id="{BF784BEB-D86F-394B-87A3-2654F184F9AF}" type="slidenum">
              <a:rPr lang="en-US" smtClean="0"/>
              <a:t>3</a:t>
            </a:fld>
            <a:endParaRPr lang="en-US" dirty="0"/>
          </a:p>
        </p:txBody>
      </p:sp>
    </p:spTree>
    <p:extLst>
      <p:ext uri="{BB962C8B-B14F-4D97-AF65-F5344CB8AC3E}">
        <p14:creationId xmlns:p14="http://schemas.microsoft.com/office/powerpoint/2010/main" val="1538996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Access to electricity is a critical development challenge in sub-Saharan Africa. Only 290 million out of 915 million people have access to electricity, and the total number without access is rising </a:t>
            </a:r>
            <a:r>
              <a:rPr lang="en-US" sz="1200" kern="1200" dirty="0">
                <a:solidFill>
                  <a:schemeClr val="tx1"/>
                </a:solidFill>
                <a:effectLst/>
                <a:latin typeface="+mn-lt"/>
                <a:ea typeface="+mn-ea"/>
                <a:cs typeface="+mn-cs"/>
              </a:rPr>
              <a:t>because the region has the fastest population growth rate.</a:t>
            </a:r>
          </a:p>
          <a:p>
            <a:endParaRPr lang="en-US" sz="1200" b="0" i="0" u="none" strike="noStrike" kern="1200" baseline="0" dirty="0">
              <a:solidFill>
                <a:schemeClr val="tx1"/>
              </a:solidFill>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CA" sz="1200" b="1" dirty="0"/>
              <a:t>These numbers might slightly change in different</a:t>
            </a:r>
            <a:r>
              <a:rPr lang="en-CA" sz="1200" b="1" baseline="0" dirty="0"/>
              <a:t> sources. </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Source: https://</a:t>
            </a:r>
            <a:r>
              <a:rPr lang="en-US" sz="1200" b="0" i="0" u="none" strike="noStrike" kern="1200" baseline="0" dirty="0" err="1">
                <a:solidFill>
                  <a:schemeClr val="tx1"/>
                </a:solidFill>
                <a:latin typeface="+mn-lt"/>
                <a:ea typeface="+mn-ea"/>
                <a:cs typeface="+mn-cs"/>
              </a:rPr>
              <a:t>makewealthhistory.files.wordpress.com</a:t>
            </a:r>
            <a:r>
              <a:rPr lang="en-US" sz="1200" b="0" i="0" u="none" strike="noStrike" kern="1200" baseline="0" dirty="0">
                <a:solidFill>
                  <a:schemeClr val="tx1"/>
                </a:solidFill>
                <a:latin typeface="+mn-lt"/>
                <a:ea typeface="+mn-ea"/>
                <a:cs typeface="+mn-cs"/>
              </a:rPr>
              <a:t>/2012/10/people-without-</a:t>
            </a:r>
            <a:r>
              <a:rPr lang="en-US" sz="1200" b="0" i="0" u="none" strike="noStrike" kern="1200" baseline="0" dirty="0" err="1">
                <a:solidFill>
                  <a:schemeClr val="tx1"/>
                </a:solidFill>
                <a:latin typeface="+mn-lt"/>
                <a:ea typeface="+mn-ea"/>
                <a:cs typeface="+mn-cs"/>
              </a:rPr>
              <a:t>electricity.jpg</a:t>
            </a:r>
            <a:r>
              <a:rPr lang="en-US" sz="1200" b="0" i="0" u="none" strike="noStrike" kern="1200" baseline="0" dirty="0">
                <a:solidFill>
                  <a:schemeClr val="tx1"/>
                </a:solidFill>
                <a:latin typeface="+mn-lt"/>
                <a:ea typeface="+mn-ea"/>
                <a:cs typeface="+mn-cs"/>
              </a:rPr>
              <a:t>. </a:t>
            </a:r>
            <a:endParaRPr lang="en-CA" sz="2000" b="1" dirty="0"/>
          </a:p>
        </p:txBody>
      </p:sp>
      <p:sp>
        <p:nvSpPr>
          <p:cNvPr id="4" name="Slide Number Placeholder 3"/>
          <p:cNvSpPr>
            <a:spLocks noGrp="1"/>
          </p:cNvSpPr>
          <p:nvPr>
            <p:ph type="sldNum" sz="quarter" idx="10"/>
          </p:nvPr>
        </p:nvSpPr>
        <p:spPr/>
        <p:txBody>
          <a:bodyPr/>
          <a:lstStyle/>
          <a:p>
            <a:fld id="{F4ADF510-92B0-49DE-9C99-E21626351E91}" type="slidenum">
              <a:rPr lang="en-GB" smtClean="0"/>
              <a:t>4</a:t>
            </a:fld>
            <a:endParaRPr lang="en-GB" dirty="0"/>
          </a:p>
        </p:txBody>
      </p:sp>
    </p:spTree>
    <p:extLst>
      <p:ext uri="{BB962C8B-B14F-4D97-AF65-F5344CB8AC3E}">
        <p14:creationId xmlns:p14="http://schemas.microsoft.com/office/powerpoint/2010/main" val="3653824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rgbClr val="FF0000"/>
                </a:solidFill>
                <a:effectLst/>
                <a:latin typeface="+mn-lt"/>
                <a:ea typeface="+mn-ea"/>
                <a:cs typeface="+mn-cs"/>
              </a:rPr>
              <a:t>Gl</a:t>
            </a:r>
            <a:r>
              <a:rPr lang="en-US" sz="1200" kern="1200" dirty="0">
                <a:solidFill>
                  <a:schemeClr val="tx1"/>
                </a:solidFill>
                <a:effectLst/>
                <a:latin typeface="+mn-lt"/>
                <a:ea typeface="+mn-ea"/>
                <a:cs typeface="+mn-cs"/>
              </a:rPr>
              <a:t>obally, a number of initiatives are trying to address energy in</a:t>
            </a:r>
            <a:r>
              <a:rPr lang="en-US" sz="1200" kern="1200" baseline="0" dirty="0">
                <a:solidFill>
                  <a:schemeClr val="tx1"/>
                </a:solidFill>
                <a:effectLst/>
                <a:latin typeface="+mn-lt"/>
                <a:ea typeface="+mn-ea"/>
                <a:cs typeface="+mn-cs"/>
              </a:rPr>
              <a:t> a sustainable manner</a:t>
            </a:r>
            <a:r>
              <a:rPr lang="en-US" sz="1200" kern="1200" dirty="0">
                <a:solidFill>
                  <a:schemeClr val="tx1"/>
                </a:solidFill>
                <a:effectLst/>
                <a:latin typeface="+mn-lt"/>
                <a:ea typeface="+mn-ea"/>
                <a:cs typeface="+mn-cs"/>
              </a:rPr>
              <a:t>.</a:t>
            </a:r>
            <a:r>
              <a:rPr lang="en-US" sz="1200" kern="1200" baseline="0" dirty="0">
                <a:solidFill>
                  <a:schemeClr val="tx1"/>
                </a:solidFill>
                <a:effectLst/>
                <a:latin typeface="+mn-lt"/>
                <a:ea typeface="+mn-ea"/>
                <a:cs typeface="+mn-cs"/>
              </a:rPr>
              <a:t> One is the 2030 Agenda for Sustainable Development, launched in September 2015 by the United Nations. Its 17 SDGs balance the three dimensions of sustainability: society, the economy and the environment. The seventh SDG envisions global access to affordable, reliable, sustainable and modern energy services by 2030.</a:t>
            </a:r>
            <a:endParaRPr lang="sv-SE" sz="1200" dirty="0"/>
          </a:p>
          <a:p>
            <a:endParaRPr lang="en-GB" sz="1400" dirty="0"/>
          </a:p>
          <a:p>
            <a:endParaRPr lang="en-US" dirty="0"/>
          </a:p>
        </p:txBody>
      </p:sp>
      <p:sp>
        <p:nvSpPr>
          <p:cNvPr id="4" name="Slide Number Placeholder 3"/>
          <p:cNvSpPr>
            <a:spLocks noGrp="1"/>
          </p:cNvSpPr>
          <p:nvPr>
            <p:ph type="sldNum" sz="quarter" idx="10"/>
          </p:nvPr>
        </p:nvSpPr>
        <p:spPr/>
        <p:txBody>
          <a:bodyPr/>
          <a:lstStyle/>
          <a:p>
            <a:fld id="{C694B063-6B9A-414B-B618-5EF3CB74ADD7}" type="slidenum">
              <a:rPr lang="es-MX" smtClean="0"/>
              <a:t>5</a:t>
            </a:fld>
            <a:endParaRPr lang="es-MX"/>
          </a:p>
        </p:txBody>
      </p:sp>
    </p:spTree>
    <p:extLst>
      <p:ext uri="{BB962C8B-B14F-4D97-AF65-F5344CB8AC3E}">
        <p14:creationId xmlns:p14="http://schemas.microsoft.com/office/powerpoint/2010/main" val="28130647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E</a:t>
            </a:r>
            <a:r>
              <a:rPr lang="en-US" dirty="0"/>
              <a:t>nergy system medium-</a:t>
            </a:r>
            <a:r>
              <a:rPr lang="en-US" baseline="0" dirty="0"/>
              <a:t> to long-term </a:t>
            </a:r>
            <a:r>
              <a:rPr lang="en-US" dirty="0"/>
              <a:t>modelling </a:t>
            </a:r>
            <a:r>
              <a:rPr lang="en-US" baseline="0" dirty="0"/>
              <a:t>can produce insights to inform policies related to </a:t>
            </a:r>
            <a:r>
              <a:rPr lang="en-US" dirty="0"/>
              <a:t>SDGs on good health and well-</a:t>
            </a:r>
            <a:r>
              <a:rPr lang="en-US" baseline="0" dirty="0"/>
              <a:t>being; affordable and clean energy; gender equality; industry, innovation and infrastructure; and climate change.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a:t>
            </a:r>
            <a:r>
              <a:rPr lang="en-US" dirty="0"/>
              <a:t>or instance,</a:t>
            </a:r>
            <a:r>
              <a:rPr lang="en-US" baseline="0" dirty="0"/>
              <a:t> on SDG 3 on health, energy is currently a major source of air pollution (both indoor and outdoor). F</a:t>
            </a:r>
            <a:r>
              <a:rPr lang="en-US" sz="1200" kern="1200" dirty="0">
                <a:solidFill>
                  <a:schemeClr val="tx1"/>
                </a:solidFill>
                <a:effectLst/>
                <a:latin typeface="+mn-lt"/>
                <a:ea typeface="+mn-ea"/>
                <a:cs typeface="+mn-cs"/>
              </a:rPr>
              <a:t>lue gases produced by the incomplete combustion of solid fuels cause about 4.3 million deaths per year, especially among women and children (WHO, 2014)</a:t>
            </a:r>
            <a:r>
              <a:rPr lang="en-US" baseline="0" dirty="0"/>
              <a:t>. Having fewer women and girls collecting firewood for cooking and heating would be a gender equality intervention related to SDG 5. SDG 9 is directly influenced by energy. Reliable and affordable energy infrastructure can be the engine for economic growth and emerging industries, such as renewable energy sources.</a:t>
            </a:r>
            <a:endParaRPr lang="en-US" dirty="0"/>
          </a:p>
          <a:p>
            <a:endParaRPr lang="en-US" dirty="0"/>
          </a:p>
        </p:txBody>
      </p:sp>
      <p:sp>
        <p:nvSpPr>
          <p:cNvPr id="4" name="Slide Number Placeholder 3"/>
          <p:cNvSpPr>
            <a:spLocks noGrp="1"/>
          </p:cNvSpPr>
          <p:nvPr>
            <p:ph type="sldNum" sz="quarter" idx="10"/>
          </p:nvPr>
        </p:nvSpPr>
        <p:spPr/>
        <p:txBody>
          <a:bodyPr/>
          <a:lstStyle/>
          <a:p>
            <a:fld id="{C694B063-6B9A-414B-B618-5EF3CB74ADD7}" type="slidenum">
              <a:rPr lang="es-MX" smtClean="0"/>
              <a:t>6</a:t>
            </a:fld>
            <a:endParaRPr lang="es-MX"/>
          </a:p>
        </p:txBody>
      </p:sp>
    </p:spTree>
    <p:extLst>
      <p:ext uri="{BB962C8B-B14F-4D97-AF65-F5344CB8AC3E}">
        <p14:creationId xmlns:p14="http://schemas.microsoft.com/office/powerpoint/2010/main" val="1824147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Energy policy also affects energy infrastructure related</a:t>
            </a:r>
            <a:r>
              <a:rPr lang="en-US" sz="1200" b="0" i="0" kern="1200" baseline="0" dirty="0">
                <a:solidFill>
                  <a:schemeClr val="tx1"/>
                </a:solidFill>
                <a:effectLst/>
                <a:latin typeface="+mn-lt"/>
                <a:ea typeface="+mn-ea"/>
                <a:cs typeface="+mn-cs"/>
              </a:rPr>
              <a:t> to</a:t>
            </a:r>
            <a:r>
              <a:rPr lang="en-US" sz="1200" b="0" i="0" kern="1200" dirty="0">
                <a:solidFill>
                  <a:schemeClr val="tx1"/>
                </a:solidFill>
                <a:effectLst/>
                <a:latin typeface="+mn-lt"/>
                <a:ea typeface="+mn-ea"/>
                <a:cs typeface="+mn-cs"/>
              </a:rPr>
              <a:t> resource extraction and imports, conversion, transmission and distribution, and the provision of energy</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services (including end-use infrastructure such</a:t>
            </a:r>
            <a:r>
              <a:rPr lang="en-US" sz="1200" b="0" i="0" kern="1200" baseline="0" dirty="0">
                <a:solidFill>
                  <a:schemeClr val="tx1"/>
                </a:solidFill>
                <a:effectLst/>
                <a:latin typeface="+mn-lt"/>
                <a:ea typeface="+mn-ea"/>
                <a:cs typeface="+mn-cs"/>
              </a:rPr>
              <a:t> as</a:t>
            </a:r>
            <a:r>
              <a:rPr lang="en-US" sz="1200" b="0" i="0" kern="1200" dirty="0">
                <a:solidFill>
                  <a:schemeClr val="tx1"/>
                </a:solidFill>
                <a:effectLst/>
                <a:latin typeface="+mn-lt"/>
                <a:ea typeface="+mn-ea"/>
                <a:cs typeface="+mn-cs"/>
              </a:rPr>
              <a:t> buildings, plants, equipment, devices, etc.).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baseline="0" dirty="0"/>
              <a:t>Meeting energy demand is of course the main objective of energy policies, but not the only one. As we can see, introducing renewables, increasing energy efficiency, enhancing energy security and other issues are gaining more attention in energy policies. That challenges policy makers to account for all of these issues. </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4ADF510-92B0-49DE-9C99-E21626351E91}" type="slidenum">
              <a:rPr lang="en-GB" smtClean="0"/>
              <a:t>7</a:t>
            </a:fld>
            <a:endParaRPr lang="en-GB" dirty="0"/>
          </a:p>
        </p:txBody>
      </p:sp>
    </p:spTree>
    <p:extLst>
      <p:ext uri="{BB962C8B-B14F-4D97-AF65-F5344CB8AC3E}">
        <p14:creationId xmlns:p14="http://schemas.microsoft.com/office/powerpoint/2010/main" val="19352760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CA" sz="1200" b="0" dirty="0"/>
          </a:p>
        </p:txBody>
      </p:sp>
      <p:sp>
        <p:nvSpPr>
          <p:cNvPr id="4" name="Slide Number Placeholder 3"/>
          <p:cNvSpPr>
            <a:spLocks noGrp="1"/>
          </p:cNvSpPr>
          <p:nvPr>
            <p:ph type="sldNum" sz="quarter" idx="10"/>
          </p:nvPr>
        </p:nvSpPr>
        <p:spPr/>
        <p:txBody>
          <a:bodyPr/>
          <a:lstStyle/>
          <a:p>
            <a:fld id="{F4ADF510-92B0-49DE-9C99-E21626351E91}" type="slidenum">
              <a:rPr lang="en-GB" smtClean="0"/>
              <a:t>8</a:t>
            </a:fld>
            <a:endParaRPr lang="en-GB" dirty="0"/>
          </a:p>
        </p:txBody>
      </p:sp>
    </p:spTree>
    <p:extLst>
      <p:ext uri="{BB962C8B-B14F-4D97-AF65-F5344CB8AC3E}">
        <p14:creationId xmlns:p14="http://schemas.microsoft.com/office/powerpoint/2010/main" val="27059911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Tx/>
              <a:buChar char="-"/>
              <a:tabLst/>
              <a:defRPr/>
            </a:pPr>
            <a:r>
              <a:rPr lang="en-CA" sz="1200" b="0" baseline="0" dirty="0">
                <a:solidFill>
                  <a:srgbClr val="FF0000"/>
                </a:solidFill>
              </a:rPr>
              <a:t>I</a:t>
            </a:r>
            <a:r>
              <a:rPr lang="en-CA" sz="1200" b="0" dirty="0">
                <a:solidFill>
                  <a:srgbClr val="FF0000"/>
                </a:solidFill>
              </a:rPr>
              <a:t>nsights</a:t>
            </a:r>
            <a:r>
              <a:rPr lang="en-CA" sz="1200" b="0" baseline="0" dirty="0">
                <a:solidFill>
                  <a:srgbClr val="FF0000"/>
                </a:solidFill>
              </a:rPr>
              <a:t> not answers: In many cases, big uncertainties in the inputs mean even bigger uncertainties in the outputs. So what is the role of energy modelling? It deals with and sheds light on “what if” questions. Simulating a number of scenarios with a certain model can help illuminate factors expected to have a big influence on the future energy mix – or not. If yes, more detailed analysis can consider their influence. </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CA" sz="1200" b="0" baseline="0" dirty="0">
                <a:solidFill>
                  <a:srgbClr val="FF0000"/>
                </a:solidFill>
              </a:rPr>
              <a:t>Important: The use of scenarios indicates that NO FORECASTING is made, but just “what if” analyses.</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CA" sz="1200" b="0" dirty="0">
                <a:solidFill>
                  <a:srgbClr val="FF0000"/>
                </a:solidFill>
              </a:rPr>
              <a:t>Art</a:t>
            </a:r>
            <a:r>
              <a:rPr lang="en-CA" sz="1200" b="0" baseline="0" dirty="0">
                <a:solidFill>
                  <a:srgbClr val="FF0000"/>
                </a:solidFill>
              </a:rPr>
              <a:t> n</a:t>
            </a:r>
            <a:r>
              <a:rPr lang="en-CA" sz="1200" b="0" dirty="0">
                <a:solidFill>
                  <a:srgbClr val="FF0000"/>
                </a:solidFill>
              </a:rPr>
              <a:t>ot a science: The boundary between</a:t>
            </a:r>
            <a:r>
              <a:rPr lang="en-CA" sz="1200" b="0" baseline="0" dirty="0">
                <a:solidFill>
                  <a:srgbClr val="FF0000"/>
                </a:solidFill>
              </a:rPr>
              <a:t> what is included in the analysis at which level of detail depends on the task at hand and has to be determined by the modeller.</a:t>
            </a:r>
          </a:p>
        </p:txBody>
      </p:sp>
      <p:sp>
        <p:nvSpPr>
          <p:cNvPr id="4" name="Slide Number Placeholder 3"/>
          <p:cNvSpPr>
            <a:spLocks noGrp="1"/>
          </p:cNvSpPr>
          <p:nvPr>
            <p:ph type="sldNum" sz="quarter" idx="10"/>
          </p:nvPr>
        </p:nvSpPr>
        <p:spPr/>
        <p:txBody>
          <a:bodyPr/>
          <a:lstStyle/>
          <a:p>
            <a:fld id="{F4ADF510-92B0-49DE-9C99-E21626351E91}" type="slidenum">
              <a:rPr lang="en-GB" smtClean="0"/>
              <a:t>9</a:t>
            </a:fld>
            <a:endParaRPr lang="en-GB" dirty="0"/>
          </a:p>
        </p:txBody>
      </p:sp>
    </p:spTree>
    <p:extLst>
      <p:ext uri="{BB962C8B-B14F-4D97-AF65-F5344CB8AC3E}">
        <p14:creationId xmlns:p14="http://schemas.microsoft.com/office/powerpoint/2010/main" val="1613733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457200" rtl="0" eaLnBrk="1" fontAlgn="auto" latinLnBrk="0" hangingPunct="1">
              <a:lnSpc>
                <a:spcPct val="100000"/>
              </a:lnSpc>
              <a:spcBef>
                <a:spcPts val="0"/>
              </a:spcBef>
              <a:spcAft>
                <a:spcPts val="0"/>
              </a:spcAft>
              <a:buClrTx/>
              <a:buSzTx/>
              <a:buFontTx/>
              <a:buChar char="-"/>
              <a:tabLst/>
              <a:defRPr/>
            </a:pPr>
            <a:r>
              <a:rPr lang="en-US" sz="1200" kern="1200" dirty="0">
                <a:solidFill>
                  <a:schemeClr val="tx1"/>
                </a:solidFill>
                <a:effectLst/>
                <a:latin typeface="+mn-lt"/>
                <a:ea typeface="+mn-ea"/>
                <a:cs typeface="+mn-cs"/>
              </a:rPr>
              <a:t>This takes the engineer’s angle to energy (not the angle</a:t>
            </a:r>
            <a:r>
              <a:rPr lang="en-US" sz="1200" kern="1200" baseline="0" dirty="0">
                <a:solidFill>
                  <a:schemeClr val="tx1"/>
                </a:solidFill>
                <a:effectLst/>
                <a:latin typeface="+mn-lt"/>
                <a:ea typeface="+mn-ea"/>
                <a:cs typeface="+mn-cs"/>
              </a:rPr>
              <a:t> of the </a:t>
            </a:r>
            <a:r>
              <a:rPr lang="en-US" sz="1200" kern="1200" dirty="0">
                <a:solidFill>
                  <a:schemeClr val="tx1"/>
                </a:solidFill>
                <a:effectLst/>
                <a:latin typeface="+mn-lt"/>
                <a:ea typeface="+mn-ea"/>
                <a:cs typeface="+mn-cs"/>
              </a:rPr>
              <a:t>economist or physicist). The </a:t>
            </a:r>
            <a:r>
              <a:rPr lang="en-US" sz="1200" kern="1200" baseline="0" dirty="0">
                <a:solidFill>
                  <a:schemeClr val="tx1"/>
                </a:solidFill>
                <a:effectLst/>
                <a:latin typeface="+mn-lt"/>
                <a:ea typeface="+mn-ea"/>
                <a:cs typeface="+mn-cs"/>
              </a:rPr>
              <a:t>focus is </a:t>
            </a:r>
            <a:r>
              <a:rPr lang="en-US" sz="1200" kern="1200" dirty="0">
                <a:solidFill>
                  <a:schemeClr val="tx1"/>
                </a:solidFill>
                <a:effectLst/>
                <a:latin typeface="+mn-lt"/>
                <a:ea typeface="+mn-ea"/>
                <a:cs typeface="+mn-cs"/>
              </a:rPr>
              <a:t>energy services.</a:t>
            </a:r>
          </a:p>
          <a:p>
            <a:pPr marL="171450" marR="0" lvl="0" indent="-171450" algn="l" defTabSz="4572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This figure presents numerous energy chains that connect energy sources to energy services. Technologies (rectangles in the figure) provide the necessary links by converting fuels or renewable energy flows into the energy services modern societies demand. </a:t>
            </a:r>
          </a:p>
          <a:p>
            <a:pPr marL="171450" marR="0" lvl="0" indent="-171450" algn="l" defTabSz="4572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The energy system is driven by the quantity and quality of the demand for energy services.</a:t>
            </a:r>
            <a:r>
              <a:rPr lang="en-US" dirty="0">
                <a:effectLst/>
              </a:rPr>
              <a:t> </a:t>
            </a:r>
          </a:p>
          <a:p>
            <a:pPr marL="171450" marR="0" lvl="0" indent="-171450" algn="l" defTabSz="457200" rtl="0" eaLnBrk="1" fontAlgn="auto" latinLnBrk="0" hangingPunct="1">
              <a:lnSpc>
                <a:spcPct val="100000"/>
              </a:lnSpc>
              <a:spcBef>
                <a:spcPts val="0"/>
              </a:spcBef>
              <a:spcAft>
                <a:spcPts val="0"/>
              </a:spcAft>
              <a:buClrTx/>
              <a:buSzTx/>
              <a:buFontTx/>
              <a:buChar char="-"/>
              <a:tabLst/>
              <a:defRPr/>
            </a:pPr>
            <a:r>
              <a:rPr lang="en-CA" sz="1200" kern="1200" dirty="0">
                <a:solidFill>
                  <a:schemeClr val="tx1"/>
                </a:solidFill>
                <a:effectLst/>
                <a:latin typeface="+mn-lt"/>
                <a:ea typeface="+mn-ea"/>
                <a:cs typeface="+mn-cs"/>
              </a:rPr>
              <a:t>Each rectangle is characterized by capacity, investment costs, fuel inputs (e.g., oil or sunlight), conversion efficiency, outputs (e.g., diesel, electricity), operating costs, emissions of pollutants and further techno-economic parameters. Technologies, not energy source per se, define the long-term sustainability of the energy system. So, they are the ones subject to policies.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Explain how we go from energy sources to energy services as shown</a:t>
            </a:r>
            <a:r>
              <a:rPr lang="en-US" sz="1200" kern="1200" baseline="0" dirty="0">
                <a:solidFill>
                  <a:schemeClr val="tx1"/>
                </a:solidFill>
                <a:effectLst/>
                <a:latin typeface="+mn-lt"/>
                <a:ea typeface="+mn-ea"/>
                <a:cs typeface="+mn-cs"/>
              </a:rPr>
              <a:t> in the figure.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F784BEB-D86F-394B-87A3-2654F184F9AF}" type="slidenum">
              <a:rPr lang="en-US" smtClean="0"/>
              <a:t>10</a:t>
            </a:fld>
            <a:endParaRPr lang="en-US" dirty="0"/>
          </a:p>
        </p:txBody>
      </p:sp>
    </p:spTree>
    <p:extLst>
      <p:ext uri="{BB962C8B-B14F-4D97-AF65-F5344CB8AC3E}">
        <p14:creationId xmlns:p14="http://schemas.microsoft.com/office/powerpoint/2010/main" val="1605779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3"/>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EC0A93E-C0A3-48C4-9935-CD093A3A7749}" type="datetime1">
              <a:rPr lang="en-US" smtClean="0"/>
              <a:t>5/25/18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AE50439-C31B-9A40-9E9D-ED5EC7CC60E9}" type="slidenum">
              <a:rPr lang="en-US" smtClean="0"/>
              <a:t>‹#›</a:t>
            </a:fld>
            <a:endParaRPr lang="en-US" dirty="0"/>
          </a:p>
        </p:txBody>
      </p:sp>
    </p:spTree>
    <p:extLst>
      <p:ext uri="{BB962C8B-B14F-4D97-AF65-F5344CB8AC3E}">
        <p14:creationId xmlns:p14="http://schemas.microsoft.com/office/powerpoint/2010/main" val="1264455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2C7EF6-8940-486B-826B-9F180E671828}" type="datetime1">
              <a:rPr lang="en-US" smtClean="0"/>
              <a:t>5/25/18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AE50439-C31B-9A40-9E9D-ED5EC7CC60E9}" type="slidenum">
              <a:rPr lang="en-US" smtClean="0"/>
              <a:t>‹#›</a:t>
            </a:fld>
            <a:endParaRPr lang="en-US" dirty="0"/>
          </a:p>
        </p:txBody>
      </p:sp>
    </p:spTree>
    <p:extLst>
      <p:ext uri="{BB962C8B-B14F-4D97-AF65-F5344CB8AC3E}">
        <p14:creationId xmlns:p14="http://schemas.microsoft.com/office/powerpoint/2010/main" val="1393251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6"/>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6"/>
            <a:ext cx="80772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9663A6-4CEC-4319-BE9A-10F6CAF85E1C}" type="datetime1">
              <a:rPr lang="en-US" smtClean="0"/>
              <a:t>5/25/18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AE50439-C31B-9A40-9E9D-ED5EC7CC60E9}" type="slidenum">
              <a:rPr lang="en-US" smtClean="0"/>
              <a:t>‹#›</a:t>
            </a:fld>
            <a:endParaRPr lang="en-US" dirty="0"/>
          </a:p>
        </p:txBody>
      </p:sp>
    </p:spTree>
    <p:extLst>
      <p:ext uri="{BB962C8B-B14F-4D97-AF65-F5344CB8AC3E}">
        <p14:creationId xmlns:p14="http://schemas.microsoft.com/office/powerpoint/2010/main" val="30078709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BO" noProof="0" dirty="0" err="1"/>
              <a:t>Click</a:t>
            </a:r>
            <a:r>
              <a:rPr lang="es-BO" noProof="0" dirty="0"/>
              <a:t> to </a:t>
            </a:r>
            <a:r>
              <a:rPr lang="es-BO" noProof="0" dirty="0" err="1"/>
              <a:t>edit</a:t>
            </a:r>
            <a:r>
              <a:rPr lang="es-BO" noProof="0" dirty="0"/>
              <a:t> Master </a:t>
            </a:r>
            <a:r>
              <a:rPr lang="es-BO" noProof="0" dirty="0" err="1"/>
              <a:t>text</a:t>
            </a:r>
            <a:r>
              <a:rPr lang="es-BO" noProof="0" dirty="0"/>
              <a:t> </a:t>
            </a:r>
            <a:r>
              <a:rPr lang="es-BO" noProof="0" dirty="0" err="1"/>
              <a:t>styles</a:t>
            </a:r>
            <a:endParaRPr lang="es-BO" noProof="0" dirty="0"/>
          </a:p>
          <a:p>
            <a:pPr lvl="1"/>
            <a:r>
              <a:rPr lang="es-BO" noProof="0" dirty="0" err="1"/>
              <a:t>Second</a:t>
            </a:r>
            <a:r>
              <a:rPr lang="es-BO" noProof="0" dirty="0"/>
              <a:t> </a:t>
            </a:r>
            <a:r>
              <a:rPr lang="es-BO" noProof="0" dirty="0" err="1"/>
              <a:t>level</a:t>
            </a:r>
            <a:endParaRPr lang="es-BO" noProof="0" dirty="0"/>
          </a:p>
          <a:p>
            <a:pPr lvl="2"/>
            <a:r>
              <a:rPr lang="es-BO" noProof="0" dirty="0" err="1"/>
              <a:t>Third</a:t>
            </a:r>
            <a:r>
              <a:rPr lang="es-BO" noProof="0" dirty="0"/>
              <a:t> </a:t>
            </a:r>
            <a:r>
              <a:rPr lang="es-BO" noProof="0" dirty="0" err="1"/>
              <a:t>level</a:t>
            </a:r>
            <a:endParaRPr lang="es-BO" noProof="0" dirty="0"/>
          </a:p>
          <a:p>
            <a:pPr lvl="3"/>
            <a:r>
              <a:rPr lang="es-BO" noProof="0" dirty="0" err="1"/>
              <a:t>Fourth</a:t>
            </a:r>
            <a:r>
              <a:rPr lang="es-BO" noProof="0" dirty="0"/>
              <a:t> </a:t>
            </a:r>
            <a:r>
              <a:rPr lang="es-BO" noProof="0" dirty="0" err="1"/>
              <a:t>level</a:t>
            </a:r>
            <a:endParaRPr lang="es-BO" noProof="0" dirty="0"/>
          </a:p>
          <a:p>
            <a:pPr lvl="4"/>
            <a:r>
              <a:rPr lang="es-BO" noProof="0" dirty="0" err="1"/>
              <a:t>Fifth</a:t>
            </a:r>
            <a:r>
              <a:rPr lang="es-BO" noProof="0" dirty="0"/>
              <a:t> </a:t>
            </a:r>
            <a:r>
              <a:rPr lang="es-BO" noProof="0" dirty="0" err="1"/>
              <a:t>level</a:t>
            </a:r>
            <a:endParaRPr lang="es-BO" noProof="0"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lvl1pPr>
              <a:defRPr spc="-113">
                <a:solidFill>
                  <a:schemeClr val="bg2">
                    <a:lumMod val="50000"/>
                  </a:schemeClr>
                </a:solidFill>
              </a:defRPr>
            </a:lvl1pPr>
          </a:lstStyle>
          <a:p>
            <a:fld id="{1792F1E9-59F8-4D55-A41A-056A1CE9AD76}" type="datetime1">
              <a:rPr lang="en-US" noProof="0" smtClean="0"/>
              <a:t>5/25/18</a:t>
            </a:fld>
            <a:endParaRPr lang="es-BO" noProof="0"/>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lvl1pPr algn="ctr">
              <a:defRPr spc="-113">
                <a:solidFill>
                  <a:schemeClr val="bg2">
                    <a:lumMod val="50000"/>
                  </a:schemeClr>
                </a:solidFill>
              </a:defRPr>
            </a:lvl1pPr>
          </a:lstStyle>
          <a:p>
            <a:endParaRPr lang="en-GB" dirty="0"/>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lvl1pPr algn="r">
              <a:defRPr spc="-113">
                <a:solidFill>
                  <a:schemeClr val="bg2">
                    <a:lumMod val="50000"/>
                  </a:schemeClr>
                </a:solidFill>
              </a:defRPr>
            </a:lvl1pPr>
          </a:lstStyle>
          <a:p>
            <a:fld id="{A0B7FA9A-6BCF-4CFA-8685-B7A43319A6CD}" type="slidenum">
              <a:rPr lang="en-GB" smtClean="0"/>
              <a:pPr/>
              <a:t>‹#›</a:t>
            </a:fld>
            <a:endParaRPr lang="en-GB" dirty="0"/>
          </a:p>
        </p:txBody>
      </p:sp>
      <p:sp>
        <p:nvSpPr>
          <p:cNvPr id="9" name="Title 1"/>
          <p:cNvSpPr>
            <a:spLocks noGrp="1"/>
          </p:cNvSpPr>
          <p:nvPr>
            <p:ph type="title"/>
          </p:nvPr>
        </p:nvSpPr>
        <p:spPr>
          <a:xfrm>
            <a:off x="1451610" y="382054"/>
            <a:ext cx="7063740" cy="669507"/>
          </a:xfrm>
        </p:spPr>
        <p:txBody>
          <a:bodyPr/>
          <a:lstStyle/>
          <a:p>
            <a:r>
              <a:rPr lang="es-BO" noProof="0" dirty="0" err="1"/>
              <a:t>Click</a:t>
            </a:r>
            <a:r>
              <a:rPr lang="es-BO" noProof="0" dirty="0"/>
              <a:t> to </a:t>
            </a:r>
            <a:r>
              <a:rPr lang="es-BO" noProof="0" dirty="0" err="1"/>
              <a:t>edit</a:t>
            </a:r>
            <a:r>
              <a:rPr lang="es-BO" noProof="0" dirty="0"/>
              <a:t> Master </a:t>
            </a:r>
            <a:r>
              <a:rPr lang="es-BO" noProof="0" dirty="0" err="1"/>
              <a:t>title</a:t>
            </a:r>
            <a:r>
              <a:rPr lang="es-BO" noProof="0" dirty="0"/>
              <a:t> </a:t>
            </a:r>
            <a:r>
              <a:rPr lang="es-BO" noProof="0" dirty="0" err="1"/>
              <a:t>style</a:t>
            </a:r>
            <a:endParaRPr lang="es-BO" noProof="0" dirty="0"/>
          </a:p>
        </p:txBody>
      </p:sp>
      <p:sp>
        <p:nvSpPr>
          <p:cNvPr id="14" name="Content Placeholder 13"/>
          <p:cNvSpPr>
            <a:spLocks noGrp="1"/>
          </p:cNvSpPr>
          <p:nvPr>
            <p:ph sz="quarter" idx="13" hasCustomPrompt="1"/>
          </p:nvPr>
        </p:nvSpPr>
        <p:spPr>
          <a:xfrm>
            <a:off x="1451610" y="1051561"/>
            <a:ext cx="7063740" cy="398776"/>
          </a:xfrm>
        </p:spPr>
        <p:txBody>
          <a:bodyPr tIns="0" bIns="0"/>
          <a:lstStyle>
            <a:lvl1pPr marL="685800" indent="0">
              <a:defRPr b="1">
                <a:solidFill>
                  <a:schemeClr val="bg2">
                    <a:lumMod val="50000"/>
                  </a:schemeClr>
                </a:solidFill>
              </a:defRPr>
            </a:lvl1pPr>
          </a:lstStyle>
          <a:p>
            <a:pPr lvl="0"/>
            <a:r>
              <a:rPr lang="es-BO" noProof="0" dirty="0" err="1"/>
              <a:t>Edit</a:t>
            </a:r>
            <a:r>
              <a:rPr lang="es-BO" noProof="0" dirty="0"/>
              <a:t> Master </a:t>
            </a:r>
            <a:r>
              <a:rPr lang="es-BO" noProof="0" dirty="0" err="1"/>
              <a:t>Subtitle</a:t>
            </a:r>
            <a:r>
              <a:rPr lang="es-BO" noProof="0" dirty="0"/>
              <a:t> </a:t>
            </a:r>
            <a:r>
              <a:rPr lang="es-BO" noProof="0" dirty="0" err="1"/>
              <a:t>style</a:t>
            </a:r>
            <a:endParaRPr lang="es-BO" noProof="0" dirty="0"/>
          </a:p>
        </p:txBody>
      </p:sp>
    </p:spTree>
    <p:extLst>
      <p:ext uri="{BB962C8B-B14F-4D97-AF65-F5344CB8AC3E}">
        <p14:creationId xmlns:p14="http://schemas.microsoft.com/office/powerpoint/2010/main" val="1685214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3B1E36-4C55-408C-B27A-25CDC2057041}" type="datetime1">
              <a:rPr lang="en-US" smtClean="0"/>
              <a:t>5/25/18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AE50439-C31B-9A40-9E9D-ED5EC7CC60E9}" type="slidenum">
              <a:rPr lang="en-US" smtClean="0"/>
              <a:t>‹#›</a:t>
            </a:fld>
            <a:endParaRPr lang="en-US" dirty="0"/>
          </a:p>
        </p:txBody>
      </p:sp>
    </p:spTree>
    <p:extLst>
      <p:ext uri="{BB962C8B-B14F-4D97-AF65-F5344CB8AC3E}">
        <p14:creationId xmlns:p14="http://schemas.microsoft.com/office/powerpoint/2010/main" val="3248235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8"/>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D6CE1F-59BC-47E1-B010-AB7D800346D8}" type="datetime1">
              <a:rPr lang="en-US" smtClean="0"/>
              <a:t>5/25/18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AE50439-C31B-9A40-9E9D-ED5EC7CC60E9}" type="slidenum">
              <a:rPr lang="en-US" smtClean="0"/>
              <a:t>‹#›</a:t>
            </a:fld>
            <a:endParaRPr lang="en-US" dirty="0"/>
          </a:p>
        </p:txBody>
      </p:sp>
    </p:spTree>
    <p:extLst>
      <p:ext uri="{BB962C8B-B14F-4D97-AF65-F5344CB8AC3E}">
        <p14:creationId xmlns:p14="http://schemas.microsoft.com/office/powerpoint/2010/main" val="1323964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6"/>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600206"/>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636D091-A879-48B4-B045-00CC162B3325}" type="datetime1">
              <a:rPr lang="en-US" smtClean="0"/>
              <a:t>5/25/18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AE50439-C31B-9A40-9E9D-ED5EC7CC60E9}" type="slidenum">
              <a:rPr lang="en-US" smtClean="0"/>
              <a:t>‹#›</a:t>
            </a:fld>
            <a:endParaRPr lang="en-US" dirty="0"/>
          </a:p>
        </p:txBody>
      </p:sp>
    </p:spTree>
    <p:extLst>
      <p:ext uri="{BB962C8B-B14F-4D97-AF65-F5344CB8AC3E}">
        <p14:creationId xmlns:p14="http://schemas.microsoft.com/office/powerpoint/2010/main" val="3214053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9"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AA5E7AD-EE60-4F3E-83DD-C9EF034B5B6B}" type="datetime1">
              <a:rPr lang="en-US" smtClean="0"/>
              <a:t>5/25/18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AE50439-C31B-9A40-9E9D-ED5EC7CC60E9}" type="slidenum">
              <a:rPr lang="en-US" smtClean="0"/>
              <a:t>‹#›</a:t>
            </a:fld>
            <a:endParaRPr lang="en-US" dirty="0"/>
          </a:p>
        </p:txBody>
      </p:sp>
    </p:spTree>
    <p:extLst>
      <p:ext uri="{BB962C8B-B14F-4D97-AF65-F5344CB8AC3E}">
        <p14:creationId xmlns:p14="http://schemas.microsoft.com/office/powerpoint/2010/main" val="1086745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470991A-FD77-40A5-A77D-420225D3CE9E}" type="datetime1">
              <a:rPr lang="en-US" smtClean="0"/>
              <a:t>5/25/18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AE50439-C31B-9A40-9E9D-ED5EC7CC60E9}" type="slidenum">
              <a:rPr lang="en-US" smtClean="0"/>
              <a:t>‹#›</a:t>
            </a:fld>
            <a:endParaRPr lang="en-US" dirty="0"/>
          </a:p>
        </p:txBody>
      </p:sp>
    </p:spTree>
    <p:extLst>
      <p:ext uri="{BB962C8B-B14F-4D97-AF65-F5344CB8AC3E}">
        <p14:creationId xmlns:p14="http://schemas.microsoft.com/office/powerpoint/2010/main" val="40998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288CFD-C464-4691-88A3-4DF0F6326512}" type="datetime1">
              <a:rPr lang="en-US" smtClean="0"/>
              <a:t>5/25/18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AE50439-C31B-9A40-9E9D-ED5EC7CC60E9}" type="slidenum">
              <a:rPr lang="en-US" smtClean="0"/>
              <a:t>‹#›</a:t>
            </a:fld>
            <a:endParaRPr lang="en-US" dirty="0"/>
          </a:p>
        </p:txBody>
      </p:sp>
    </p:spTree>
    <p:extLst>
      <p:ext uri="{BB962C8B-B14F-4D97-AF65-F5344CB8AC3E}">
        <p14:creationId xmlns:p14="http://schemas.microsoft.com/office/powerpoint/2010/main" val="3672162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8"/>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E3FE4E-CA58-4FC3-8AC0-CC28984DA6FC}" type="datetime1">
              <a:rPr lang="en-US" smtClean="0"/>
              <a:t>5/25/18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AE50439-C31B-9A40-9E9D-ED5EC7CC60E9}" type="slidenum">
              <a:rPr lang="en-US" smtClean="0"/>
              <a:t>‹#›</a:t>
            </a:fld>
            <a:endParaRPr lang="en-US" dirty="0"/>
          </a:p>
        </p:txBody>
      </p:sp>
    </p:spTree>
    <p:extLst>
      <p:ext uri="{BB962C8B-B14F-4D97-AF65-F5344CB8AC3E}">
        <p14:creationId xmlns:p14="http://schemas.microsoft.com/office/powerpoint/2010/main" val="3726939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09EC65-4B80-441D-9ABF-EF542207B1C4}" type="datetime1">
              <a:rPr lang="en-US" smtClean="0"/>
              <a:t>5/25/18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AE50439-C31B-9A40-9E9D-ED5EC7CC60E9}" type="slidenum">
              <a:rPr lang="en-US" smtClean="0"/>
              <a:t>‹#›</a:t>
            </a:fld>
            <a:endParaRPr lang="en-US" dirty="0"/>
          </a:p>
        </p:txBody>
      </p:sp>
    </p:spTree>
    <p:extLst>
      <p:ext uri="{BB962C8B-B14F-4D97-AF65-F5344CB8AC3E}">
        <p14:creationId xmlns:p14="http://schemas.microsoft.com/office/powerpoint/2010/main" val="1972800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8"/>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2E8A7F-DCD5-4BCE-933E-D372E0508BD0}" type="datetime1">
              <a:rPr lang="en-US" smtClean="0"/>
              <a:t>5/25/18</a:t>
            </a:fld>
            <a:endParaRPr lang="en-US" dirty="0"/>
          </a:p>
        </p:txBody>
      </p:sp>
      <p:sp>
        <p:nvSpPr>
          <p:cNvPr id="5" name="Footer Placeholder 4"/>
          <p:cNvSpPr>
            <a:spLocks noGrp="1"/>
          </p:cNvSpPr>
          <p:nvPr>
            <p:ph type="ftr" sz="quarter" idx="3"/>
          </p:nvPr>
        </p:nvSpPr>
        <p:spPr>
          <a:xfrm>
            <a:off x="3124200" y="6356358"/>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8"/>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E50439-C31B-9A40-9E9D-ED5EC7CC60E9}" type="slidenum">
              <a:rPr lang="en-US" smtClean="0"/>
              <a:t>‹#›</a:t>
            </a:fld>
            <a:endParaRPr lang="en-US" dirty="0"/>
          </a:p>
        </p:txBody>
      </p:sp>
    </p:spTree>
    <p:extLst>
      <p:ext uri="{BB962C8B-B14F-4D97-AF65-F5344CB8AC3E}">
        <p14:creationId xmlns:p14="http://schemas.microsoft.com/office/powerpoint/2010/main" val="16606165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0811" r="11333"/>
          <a:stretch/>
        </p:blipFill>
        <p:spPr>
          <a:xfrm>
            <a:off x="-9144" y="0"/>
            <a:ext cx="9153144" cy="6932428"/>
          </a:xfrm>
        </p:spPr>
      </p:pic>
      <p:sp>
        <p:nvSpPr>
          <p:cNvPr id="6" name="Rectangle 5"/>
          <p:cNvSpPr/>
          <p:nvPr/>
        </p:nvSpPr>
        <p:spPr>
          <a:xfrm>
            <a:off x="2167128" y="3401568"/>
            <a:ext cx="4837176" cy="960120"/>
          </a:xfrm>
          <a:prstGeom prst="rect">
            <a:avLst/>
          </a:prstGeom>
          <a:solidFill>
            <a:srgbClr val="24163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b="1" dirty="0">
                <a:solidFill>
                  <a:srgbClr val="00B0F0"/>
                </a:solidFill>
                <a:latin typeface="+mj-lt"/>
                <a:ea typeface="Roboto" panose="02000000000000000000" pitchFamily="2" charset="0"/>
              </a:rPr>
              <a:t>OSeMOSYS</a:t>
            </a:r>
          </a:p>
        </p:txBody>
      </p:sp>
      <p:sp>
        <p:nvSpPr>
          <p:cNvPr id="2" name="Slide Number Placeholder 1"/>
          <p:cNvSpPr>
            <a:spLocks noGrp="1"/>
          </p:cNvSpPr>
          <p:nvPr>
            <p:ph type="sldNum" sz="quarter" idx="12"/>
          </p:nvPr>
        </p:nvSpPr>
        <p:spPr/>
        <p:txBody>
          <a:bodyPr/>
          <a:lstStyle/>
          <a:p>
            <a:fld id="{0AE50439-C31B-9A40-9E9D-ED5EC7CC60E9}" type="slidenum">
              <a:rPr lang="en-US" smtClean="0"/>
              <a:t>1</a:t>
            </a:fld>
            <a:endParaRPr lang="en-US" dirty="0"/>
          </a:p>
        </p:txBody>
      </p:sp>
    </p:spTree>
    <p:extLst>
      <p:ext uri="{BB962C8B-B14F-4D97-AF65-F5344CB8AC3E}">
        <p14:creationId xmlns:p14="http://schemas.microsoft.com/office/powerpoint/2010/main" val="1105196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2274" name="Rectangle 2"/>
          <p:cNvSpPr>
            <a:spLocks noChangeArrowheads="1"/>
          </p:cNvSpPr>
          <p:nvPr/>
        </p:nvSpPr>
        <p:spPr bwMode="auto">
          <a:xfrm>
            <a:off x="10853" y="1075797"/>
            <a:ext cx="7772400" cy="4038600"/>
          </a:xfrm>
          <a:prstGeom prst="rect">
            <a:avLst/>
          </a:prstGeom>
          <a:solidFill>
            <a:schemeClr val="accent6">
              <a:lumMod val="20000"/>
              <a:lumOff val="80000"/>
              <a:alpha val="50000"/>
            </a:schemeClr>
          </a:solidFill>
          <a:ln w="12700">
            <a:solidFill>
              <a:schemeClr val="tx1"/>
            </a:solidFill>
            <a:miter lim="800000"/>
            <a:headEnd/>
            <a:tailEnd/>
          </a:ln>
          <a:effectLst/>
        </p:spPr>
        <p:txBody>
          <a:bodyPr wrap="none" anchor="ctr"/>
          <a:lstStyle/>
          <a:p>
            <a:endParaRPr lang="en-US" dirty="0">
              <a:solidFill>
                <a:srgbClr val="000000"/>
              </a:solidFill>
            </a:endParaRPr>
          </a:p>
        </p:txBody>
      </p:sp>
      <p:sp>
        <p:nvSpPr>
          <p:cNvPr id="822275" name="Rectangle 3"/>
          <p:cNvSpPr>
            <a:spLocks noChangeArrowheads="1"/>
          </p:cNvSpPr>
          <p:nvPr/>
        </p:nvSpPr>
        <p:spPr bwMode="auto">
          <a:xfrm>
            <a:off x="25433" y="5982760"/>
            <a:ext cx="7769225" cy="874712"/>
          </a:xfrm>
          <a:prstGeom prst="rect">
            <a:avLst/>
          </a:prstGeom>
          <a:solidFill>
            <a:schemeClr val="accent5">
              <a:lumMod val="20000"/>
              <a:lumOff val="80000"/>
            </a:schemeClr>
          </a:solidFill>
          <a:ln w="12700">
            <a:solidFill>
              <a:schemeClr val="tx1"/>
            </a:solidFill>
            <a:miter lim="800000"/>
            <a:headEnd/>
            <a:tailEnd/>
          </a:ln>
          <a:effectLst/>
        </p:spPr>
        <p:txBody>
          <a:bodyPr wrap="none" anchor="ctr"/>
          <a:lstStyle/>
          <a:p>
            <a:endParaRPr lang="en-US" dirty="0">
              <a:solidFill>
                <a:srgbClr val="000000"/>
              </a:solidFill>
            </a:endParaRPr>
          </a:p>
        </p:txBody>
      </p:sp>
      <p:sp>
        <p:nvSpPr>
          <p:cNvPr id="822276" name="Rectangle 4"/>
          <p:cNvSpPr>
            <a:spLocks noChangeArrowheads="1"/>
          </p:cNvSpPr>
          <p:nvPr/>
        </p:nvSpPr>
        <p:spPr bwMode="auto">
          <a:xfrm>
            <a:off x="1968532" y="1177397"/>
            <a:ext cx="5838825" cy="350838"/>
          </a:xfrm>
          <a:prstGeom prst="rect">
            <a:avLst/>
          </a:prstGeom>
          <a:noFill/>
          <a:ln w="9525">
            <a:noFill/>
            <a:miter lim="800000"/>
            <a:headEnd/>
            <a:tailEnd/>
          </a:ln>
          <a:effectLst/>
        </p:spPr>
        <p:txBody>
          <a:bodyPr lIns="77788" tIns="38100" rIns="77788" bIns="38100">
            <a:spAutoFit/>
          </a:bodyPr>
          <a:lstStyle/>
          <a:p>
            <a:pPr algn="ctr" defTabSz="646113" eaLnBrk="0" hangingPunct="0"/>
            <a:r>
              <a:rPr lang="en-GB" b="1" dirty="0" err="1">
                <a:solidFill>
                  <a:srgbClr val="008000"/>
                </a:solidFill>
                <a:latin typeface="Times New Roman" pitchFamily="18" charset="0"/>
              </a:rPr>
              <a:t>oal</a:t>
            </a:r>
            <a:r>
              <a:rPr lang="en-GB" b="1" dirty="0">
                <a:solidFill>
                  <a:srgbClr val="008000"/>
                </a:solidFill>
                <a:latin typeface="Times New Roman" pitchFamily="18" charset="0"/>
              </a:rPr>
              <a:t>    oil    natural gas   sunlight   uranium  wind  biomass</a:t>
            </a:r>
          </a:p>
        </p:txBody>
      </p:sp>
      <p:sp>
        <p:nvSpPr>
          <p:cNvPr id="822277" name="Rectangle 5"/>
          <p:cNvSpPr>
            <a:spLocks noChangeArrowheads="1"/>
          </p:cNvSpPr>
          <p:nvPr/>
        </p:nvSpPr>
        <p:spPr bwMode="auto">
          <a:xfrm>
            <a:off x="1968532" y="1988610"/>
            <a:ext cx="6480175" cy="533400"/>
          </a:xfrm>
          <a:prstGeom prst="rect">
            <a:avLst/>
          </a:prstGeom>
          <a:noFill/>
          <a:ln w="9525">
            <a:noFill/>
            <a:miter lim="800000"/>
            <a:headEnd/>
            <a:tailEnd/>
          </a:ln>
          <a:effectLst/>
        </p:spPr>
        <p:txBody>
          <a:bodyPr lIns="77788" tIns="38100" rIns="77788" bIns="38100">
            <a:spAutoFit/>
          </a:bodyPr>
          <a:lstStyle/>
          <a:p>
            <a:pPr defTabSz="646113" eaLnBrk="0" hangingPunct="0"/>
            <a:r>
              <a:rPr lang="en-GB" sz="1500" dirty="0">
                <a:solidFill>
                  <a:srgbClr val="000000"/>
                </a:solidFill>
                <a:latin typeface="Times New Roman" pitchFamily="18" charset="0"/>
              </a:rPr>
              <a:t>coal     hydro     oil  cleaning    separation   benefication     liquef-    gasifi-</a:t>
            </a:r>
          </a:p>
          <a:p>
            <a:pPr defTabSz="646113" eaLnBrk="0" hangingPunct="0"/>
            <a:r>
              <a:rPr lang="en-GB" sz="1500" dirty="0">
                <a:solidFill>
                  <a:srgbClr val="000000"/>
                </a:solidFill>
                <a:latin typeface="Times New Roman" pitchFamily="18" charset="0"/>
              </a:rPr>
              <a:t>mine    dam       rig                                                                action     cation</a:t>
            </a:r>
          </a:p>
        </p:txBody>
      </p:sp>
      <p:sp>
        <p:nvSpPr>
          <p:cNvPr id="822278" name="Rectangle 6"/>
          <p:cNvSpPr>
            <a:spLocks noChangeArrowheads="1"/>
          </p:cNvSpPr>
          <p:nvPr/>
        </p:nvSpPr>
        <p:spPr bwMode="auto">
          <a:xfrm>
            <a:off x="1968533" y="2780773"/>
            <a:ext cx="5905500" cy="507831"/>
          </a:xfrm>
          <a:prstGeom prst="rect">
            <a:avLst/>
          </a:prstGeom>
          <a:noFill/>
          <a:ln w="9525">
            <a:noFill/>
            <a:miter lim="800000"/>
            <a:headEnd/>
            <a:tailEnd/>
          </a:ln>
          <a:effectLst/>
        </p:spPr>
        <p:txBody>
          <a:bodyPr lIns="77788" tIns="38100" rIns="77788" bIns="38100">
            <a:spAutoFit/>
          </a:bodyPr>
          <a:lstStyle/>
          <a:p>
            <a:pPr defTabSz="646113" eaLnBrk="0" hangingPunct="0"/>
            <a:r>
              <a:rPr lang="en-GB" sz="1400" b="1" dirty="0">
                <a:solidFill>
                  <a:srgbClr val="000000"/>
                </a:solidFill>
                <a:latin typeface="Times New Roman" pitchFamily="18" charset="0"/>
              </a:rPr>
              <a:t>hydro  </a:t>
            </a:r>
            <a:r>
              <a:rPr lang="en-GB" sz="800" b="1" dirty="0">
                <a:solidFill>
                  <a:srgbClr val="000000"/>
                </a:solidFill>
                <a:latin typeface="Times New Roman" pitchFamily="18" charset="0"/>
              </a:rPr>
              <a:t>     </a:t>
            </a:r>
            <a:r>
              <a:rPr lang="en-GB" sz="1400" b="1" dirty="0">
                <a:solidFill>
                  <a:srgbClr val="000000"/>
                </a:solidFill>
                <a:latin typeface="Times New Roman" pitchFamily="18" charset="0"/>
              </a:rPr>
              <a:t>thermal power   oil</a:t>
            </a:r>
            <a:r>
              <a:rPr lang="en-GB" sz="800" b="1" dirty="0">
                <a:solidFill>
                  <a:srgbClr val="000000"/>
                </a:solidFill>
                <a:latin typeface="Times New Roman" pitchFamily="18" charset="0"/>
              </a:rPr>
              <a:t>         </a:t>
            </a:r>
            <a:r>
              <a:rPr lang="en-GB" sz="1400" b="1" dirty="0">
                <a:solidFill>
                  <a:srgbClr val="000000"/>
                </a:solidFill>
                <a:latin typeface="Times New Roman" pitchFamily="18" charset="0"/>
              </a:rPr>
              <a:t>nuclear generating</a:t>
            </a:r>
            <a:r>
              <a:rPr lang="en-GB" sz="800" b="1" dirty="0">
                <a:solidFill>
                  <a:srgbClr val="000000"/>
                </a:solidFill>
                <a:latin typeface="Times New Roman" pitchFamily="18" charset="0"/>
              </a:rPr>
              <a:t>    </a:t>
            </a:r>
            <a:r>
              <a:rPr lang="en-GB" sz="1400" b="1" dirty="0">
                <a:solidFill>
                  <a:srgbClr val="000000"/>
                </a:solidFill>
                <a:latin typeface="Times New Roman" pitchFamily="18" charset="0"/>
              </a:rPr>
              <a:t>photovoltaic</a:t>
            </a:r>
            <a:r>
              <a:rPr lang="en-GB" sz="1200" b="1" dirty="0">
                <a:solidFill>
                  <a:srgbClr val="000000"/>
                </a:solidFill>
                <a:latin typeface="Times New Roman" pitchFamily="18" charset="0"/>
              </a:rPr>
              <a:t>      </a:t>
            </a:r>
            <a:r>
              <a:rPr lang="en-GB" sz="1400" b="1" dirty="0">
                <a:solidFill>
                  <a:srgbClr val="000000"/>
                </a:solidFill>
                <a:latin typeface="Times New Roman" pitchFamily="18" charset="0"/>
              </a:rPr>
              <a:t>wind     </a:t>
            </a:r>
          </a:p>
          <a:p>
            <a:pPr defTabSz="646113" eaLnBrk="0" hangingPunct="0"/>
            <a:r>
              <a:rPr lang="en-GB" sz="1400" b="1" dirty="0">
                <a:solidFill>
                  <a:srgbClr val="000000"/>
                </a:solidFill>
                <a:latin typeface="Times New Roman" pitchFamily="18" charset="0"/>
              </a:rPr>
              <a:t>station </a:t>
            </a:r>
            <a:r>
              <a:rPr lang="en-GB" sz="1200" b="1" dirty="0">
                <a:solidFill>
                  <a:srgbClr val="000000"/>
                </a:solidFill>
                <a:latin typeface="Times New Roman" pitchFamily="18" charset="0"/>
              </a:rPr>
              <a:t>        </a:t>
            </a:r>
            <a:r>
              <a:rPr lang="en-GB" sz="1400" b="1" dirty="0">
                <a:solidFill>
                  <a:srgbClr val="000000"/>
                </a:solidFill>
                <a:latin typeface="Times New Roman" pitchFamily="18" charset="0"/>
              </a:rPr>
              <a:t>plant     </a:t>
            </a:r>
            <a:r>
              <a:rPr lang="en-GB" sz="1200" b="1" dirty="0">
                <a:solidFill>
                  <a:srgbClr val="000000"/>
                </a:solidFill>
                <a:latin typeface="Times New Roman" pitchFamily="18" charset="0"/>
              </a:rPr>
              <a:t>       </a:t>
            </a:r>
            <a:r>
              <a:rPr lang="en-GB" sz="1400" b="1" dirty="0">
                <a:solidFill>
                  <a:srgbClr val="000000"/>
                </a:solidFill>
                <a:latin typeface="Times New Roman" pitchFamily="18" charset="0"/>
              </a:rPr>
              <a:t>refinery  </a:t>
            </a:r>
            <a:r>
              <a:rPr lang="en-GB" sz="1200" b="1" dirty="0">
                <a:solidFill>
                  <a:srgbClr val="000000"/>
                </a:solidFill>
                <a:latin typeface="Times New Roman" pitchFamily="18" charset="0"/>
              </a:rPr>
              <a:t>      </a:t>
            </a:r>
            <a:r>
              <a:rPr lang="en-GB" sz="1400" b="1" dirty="0">
                <a:solidFill>
                  <a:srgbClr val="000000"/>
                </a:solidFill>
                <a:latin typeface="Times New Roman" pitchFamily="18" charset="0"/>
              </a:rPr>
              <a:t> station     </a:t>
            </a:r>
            <a:r>
              <a:rPr lang="en-GB" sz="1200" b="1" dirty="0">
                <a:solidFill>
                  <a:srgbClr val="000000"/>
                </a:solidFill>
                <a:latin typeface="Times New Roman" pitchFamily="18" charset="0"/>
              </a:rPr>
              <a:t>                  </a:t>
            </a:r>
            <a:r>
              <a:rPr lang="en-GB" sz="1400" b="1" dirty="0">
                <a:solidFill>
                  <a:srgbClr val="000000"/>
                </a:solidFill>
                <a:latin typeface="Times New Roman" pitchFamily="18" charset="0"/>
              </a:rPr>
              <a:t>cell  </a:t>
            </a:r>
            <a:r>
              <a:rPr lang="en-GB" sz="1200" b="1" dirty="0">
                <a:solidFill>
                  <a:srgbClr val="000000"/>
                </a:solidFill>
                <a:latin typeface="Times New Roman" pitchFamily="18" charset="0"/>
              </a:rPr>
              <a:t>          </a:t>
            </a:r>
            <a:r>
              <a:rPr lang="en-GB" sz="1400" b="1" dirty="0">
                <a:solidFill>
                  <a:srgbClr val="000000"/>
                </a:solidFill>
                <a:latin typeface="Times New Roman" pitchFamily="18" charset="0"/>
              </a:rPr>
              <a:t>converter </a:t>
            </a:r>
            <a:r>
              <a:rPr lang="en-GB" sz="1200" b="1" dirty="0">
                <a:solidFill>
                  <a:srgbClr val="000000"/>
                </a:solidFill>
                <a:latin typeface="Times New Roman" pitchFamily="18" charset="0"/>
              </a:rPr>
              <a:t>                                                                          </a:t>
            </a:r>
          </a:p>
        </p:txBody>
      </p:sp>
      <p:sp>
        <p:nvSpPr>
          <p:cNvPr id="822279" name="Rectangle 7"/>
          <p:cNvSpPr>
            <a:spLocks noChangeArrowheads="1"/>
          </p:cNvSpPr>
          <p:nvPr/>
        </p:nvSpPr>
        <p:spPr bwMode="auto">
          <a:xfrm>
            <a:off x="7968577" y="1019715"/>
            <a:ext cx="865623" cy="815608"/>
          </a:xfrm>
          <a:prstGeom prst="rect">
            <a:avLst/>
          </a:prstGeom>
          <a:noFill/>
          <a:ln w="9525">
            <a:noFill/>
            <a:miter lim="800000"/>
            <a:headEnd/>
            <a:tailEnd/>
          </a:ln>
          <a:effectLst/>
        </p:spPr>
        <p:txBody>
          <a:bodyPr wrap="none" lIns="77788" tIns="38100" rIns="77788" bIns="38100">
            <a:spAutoFit/>
          </a:bodyPr>
          <a:lstStyle/>
          <a:p>
            <a:pPr algn="ctr" defTabSz="646113" eaLnBrk="0" hangingPunct="0"/>
            <a:r>
              <a:rPr lang="en-GB" sz="1600" b="1" i="1" dirty="0">
                <a:solidFill>
                  <a:srgbClr val="008000"/>
                </a:solidFill>
                <a:latin typeface="Times New Roman" pitchFamily="18" charset="0"/>
              </a:rPr>
              <a:t>What</a:t>
            </a:r>
          </a:p>
          <a:p>
            <a:pPr algn="ctr" defTabSz="646113" eaLnBrk="0" hangingPunct="0"/>
            <a:r>
              <a:rPr lang="en-GB" sz="1600" b="1" i="1" dirty="0">
                <a:solidFill>
                  <a:srgbClr val="008000"/>
                </a:solidFill>
                <a:latin typeface="Times New Roman" pitchFamily="18" charset="0"/>
              </a:rPr>
              <a:t>nature</a:t>
            </a:r>
          </a:p>
          <a:p>
            <a:pPr algn="ctr" defTabSz="646113" eaLnBrk="0" hangingPunct="0"/>
            <a:r>
              <a:rPr lang="en-GB" sz="1600" b="1" i="1" dirty="0">
                <a:solidFill>
                  <a:srgbClr val="008000"/>
                </a:solidFill>
                <a:latin typeface="Times New Roman" pitchFamily="18" charset="0"/>
              </a:rPr>
              <a:t>provides</a:t>
            </a:r>
          </a:p>
        </p:txBody>
      </p:sp>
      <p:sp>
        <p:nvSpPr>
          <p:cNvPr id="822280" name="Rectangle 8"/>
          <p:cNvSpPr>
            <a:spLocks noChangeArrowheads="1"/>
          </p:cNvSpPr>
          <p:nvPr/>
        </p:nvSpPr>
        <p:spPr bwMode="auto">
          <a:xfrm>
            <a:off x="7890561" y="2877611"/>
            <a:ext cx="849593" cy="630942"/>
          </a:xfrm>
          <a:prstGeom prst="rect">
            <a:avLst/>
          </a:prstGeom>
          <a:noFill/>
          <a:ln w="9525">
            <a:noFill/>
            <a:miter lim="800000"/>
            <a:headEnd/>
            <a:tailEnd/>
          </a:ln>
          <a:effectLst/>
        </p:spPr>
        <p:txBody>
          <a:bodyPr wrap="none" lIns="77788" tIns="38100" rIns="77788" bIns="38100">
            <a:spAutoFit/>
          </a:bodyPr>
          <a:lstStyle/>
          <a:p>
            <a:pPr algn="ctr" defTabSz="646113" eaLnBrk="0" hangingPunct="0"/>
            <a:r>
              <a:rPr lang="en-GB" b="1" i="1" dirty="0">
                <a:solidFill>
                  <a:srgbClr val="000000"/>
                </a:solidFill>
                <a:latin typeface="Times New Roman" pitchFamily="18" charset="0"/>
              </a:rPr>
              <a:t>Energy</a:t>
            </a:r>
          </a:p>
          <a:p>
            <a:pPr algn="ctr" defTabSz="646113" eaLnBrk="0" hangingPunct="0"/>
            <a:r>
              <a:rPr lang="en-GB" b="1" i="1" dirty="0">
                <a:solidFill>
                  <a:srgbClr val="000000"/>
                </a:solidFill>
                <a:latin typeface="Times New Roman" pitchFamily="18" charset="0"/>
              </a:rPr>
              <a:t>sector</a:t>
            </a:r>
            <a:endParaRPr lang="en-GB" i="1" dirty="0">
              <a:solidFill>
                <a:srgbClr val="000000"/>
              </a:solidFill>
              <a:latin typeface="Times New Roman" pitchFamily="18" charset="0"/>
            </a:endParaRPr>
          </a:p>
        </p:txBody>
      </p:sp>
      <p:sp>
        <p:nvSpPr>
          <p:cNvPr id="822281" name="Rectangle 9"/>
          <p:cNvSpPr>
            <a:spLocks noChangeArrowheads="1"/>
          </p:cNvSpPr>
          <p:nvPr/>
        </p:nvSpPr>
        <p:spPr bwMode="auto">
          <a:xfrm>
            <a:off x="7924342" y="5993874"/>
            <a:ext cx="953940" cy="815608"/>
          </a:xfrm>
          <a:prstGeom prst="rect">
            <a:avLst/>
          </a:prstGeom>
          <a:noFill/>
          <a:ln w="9525">
            <a:noFill/>
            <a:miter lim="800000"/>
            <a:headEnd/>
            <a:tailEnd/>
          </a:ln>
          <a:effectLst/>
        </p:spPr>
        <p:txBody>
          <a:bodyPr wrap="square" lIns="77788" tIns="38100" rIns="77788" bIns="38100">
            <a:spAutoFit/>
          </a:bodyPr>
          <a:lstStyle/>
          <a:p>
            <a:pPr algn="ctr" defTabSz="646113" eaLnBrk="0" hangingPunct="0"/>
            <a:r>
              <a:rPr lang="en-GB" sz="1600" b="1" i="1" dirty="0">
                <a:solidFill>
                  <a:srgbClr val="FC0128"/>
                </a:solidFill>
                <a:latin typeface="Times New Roman" pitchFamily="18" charset="0"/>
              </a:rPr>
              <a:t>What</a:t>
            </a:r>
          </a:p>
          <a:p>
            <a:pPr algn="ctr" defTabSz="646113" eaLnBrk="0" hangingPunct="0"/>
            <a:r>
              <a:rPr lang="en-GB" sz="1600" b="1" i="1" dirty="0">
                <a:solidFill>
                  <a:srgbClr val="FC0128"/>
                </a:solidFill>
                <a:latin typeface="Times New Roman" pitchFamily="18" charset="0"/>
              </a:rPr>
              <a:t>people</a:t>
            </a:r>
          </a:p>
          <a:p>
            <a:pPr algn="ctr" defTabSz="646113" eaLnBrk="0" hangingPunct="0"/>
            <a:r>
              <a:rPr lang="en-GB" sz="1600" b="1" i="1" dirty="0">
                <a:solidFill>
                  <a:srgbClr val="FC0128"/>
                </a:solidFill>
                <a:latin typeface="Times New Roman" pitchFamily="18" charset="0"/>
              </a:rPr>
              <a:t>want</a:t>
            </a:r>
          </a:p>
        </p:txBody>
      </p:sp>
      <p:grpSp>
        <p:nvGrpSpPr>
          <p:cNvPr id="2" name="Group 10"/>
          <p:cNvGrpSpPr>
            <a:grpSpLocks/>
          </p:cNvGrpSpPr>
          <p:nvPr/>
        </p:nvGrpSpPr>
        <p:grpSpPr bwMode="auto">
          <a:xfrm>
            <a:off x="2289574" y="3706277"/>
            <a:ext cx="4779351" cy="309561"/>
            <a:chOff x="1868" y="2059"/>
            <a:chExt cx="3262" cy="195"/>
          </a:xfrm>
        </p:grpSpPr>
        <p:grpSp>
          <p:nvGrpSpPr>
            <p:cNvPr id="3" name="Group 11"/>
            <p:cNvGrpSpPr>
              <a:grpSpLocks/>
            </p:cNvGrpSpPr>
            <p:nvPr/>
          </p:nvGrpSpPr>
          <p:grpSpPr bwMode="auto">
            <a:xfrm>
              <a:off x="1868" y="2059"/>
              <a:ext cx="2933" cy="194"/>
              <a:chOff x="1868" y="2059"/>
              <a:chExt cx="2933" cy="194"/>
            </a:xfrm>
          </p:grpSpPr>
          <p:sp>
            <p:nvSpPr>
              <p:cNvPr id="822284" name="Rectangle 12"/>
              <p:cNvSpPr>
                <a:spLocks noChangeArrowheads="1"/>
              </p:cNvSpPr>
              <p:nvPr/>
            </p:nvSpPr>
            <p:spPr bwMode="auto">
              <a:xfrm>
                <a:off x="1868" y="2059"/>
                <a:ext cx="659" cy="194"/>
              </a:xfrm>
              <a:prstGeom prst="rect">
                <a:avLst/>
              </a:prstGeom>
              <a:noFill/>
              <a:ln w="9525">
                <a:noFill/>
                <a:miter lim="800000"/>
                <a:headEnd/>
                <a:tailEnd/>
              </a:ln>
              <a:effectLst/>
            </p:spPr>
            <p:txBody>
              <a:bodyPr wrap="none" lIns="77788" tIns="38100" rIns="77788" bIns="38100">
                <a:spAutoFit/>
              </a:bodyPr>
              <a:lstStyle/>
              <a:p>
                <a:pPr algn="ctr" defTabSz="646113" eaLnBrk="0" hangingPunct="0"/>
                <a:r>
                  <a:rPr lang="en-GB" sz="1500" b="1" dirty="0">
                    <a:solidFill>
                      <a:srgbClr val="FF0000"/>
                    </a:solidFill>
                    <a:latin typeface="Times New Roman" pitchFamily="18" charset="0"/>
                  </a:rPr>
                  <a:t>electricity</a:t>
                </a:r>
              </a:p>
            </p:txBody>
          </p:sp>
          <p:sp>
            <p:nvSpPr>
              <p:cNvPr id="822285" name="Rectangle 13"/>
              <p:cNvSpPr>
                <a:spLocks noChangeArrowheads="1"/>
              </p:cNvSpPr>
              <p:nvPr/>
            </p:nvSpPr>
            <p:spPr bwMode="auto">
              <a:xfrm>
                <a:off x="2495" y="2059"/>
                <a:ext cx="559" cy="194"/>
              </a:xfrm>
              <a:prstGeom prst="rect">
                <a:avLst/>
              </a:prstGeom>
              <a:noFill/>
              <a:ln w="9525">
                <a:noFill/>
                <a:miter lim="800000"/>
                <a:headEnd/>
                <a:tailEnd/>
              </a:ln>
              <a:effectLst/>
            </p:spPr>
            <p:txBody>
              <a:bodyPr wrap="none" lIns="77788" tIns="38100" rIns="77788" bIns="38100">
                <a:spAutoFit/>
              </a:bodyPr>
              <a:lstStyle/>
              <a:p>
                <a:pPr algn="ctr" defTabSz="646113" eaLnBrk="0" hangingPunct="0"/>
                <a:r>
                  <a:rPr lang="en-GB" sz="1500" b="1" dirty="0">
                    <a:solidFill>
                      <a:srgbClr val="FF0000"/>
                    </a:solidFill>
                    <a:latin typeface="Times New Roman" pitchFamily="18" charset="0"/>
                  </a:rPr>
                  <a:t>gasoline</a:t>
                </a:r>
              </a:p>
            </p:txBody>
          </p:sp>
          <p:sp>
            <p:nvSpPr>
              <p:cNvPr id="822286" name="Rectangle 14"/>
              <p:cNvSpPr>
                <a:spLocks noChangeArrowheads="1"/>
              </p:cNvSpPr>
              <p:nvPr/>
            </p:nvSpPr>
            <p:spPr bwMode="auto">
              <a:xfrm>
                <a:off x="3026" y="2059"/>
                <a:ext cx="632" cy="194"/>
              </a:xfrm>
              <a:prstGeom prst="rect">
                <a:avLst/>
              </a:prstGeom>
              <a:noFill/>
              <a:ln w="9525">
                <a:noFill/>
                <a:miter lim="800000"/>
                <a:headEnd/>
                <a:tailEnd/>
              </a:ln>
              <a:effectLst/>
            </p:spPr>
            <p:txBody>
              <a:bodyPr wrap="none" lIns="77788" tIns="38100" rIns="77788" bIns="38100">
                <a:spAutoFit/>
              </a:bodyPr>
              <a:lstStyle/>
              <a:p>
                <a:pPr algn="ctr" defTabSz="646113" eaLnBrk="0" hangingPunct="0"/>
                <a:r>
                  <a:rPr lang="en-GB" sz="1500" b="1" dirty="0">
                    <a:solidFill>
                      <a:srgbClr val="FF0000"/>
                    </a:solidFill>
                    <a:latin typeface="Times New Roman" pitchFamily="18" charset="0"/>
                  </a:rPr>
                  <a:t>methanol</a:t>
                </a:r>
              </a:p>
            </p:txBody>
          </p:sp>
          <p:sp>
            <p:nvSpPr>
              <p:cNvPr id="822287" name="Rectangle 15"/>
              <p:cNvSpPr>
                <a:spLocks noChangeArrowheads="1"/>
              </p:cNvSpPr>
              <p:nvPr/>
            </p:nvSpPr>
            <p:spPr bwMode="auto">
              <a:xfrm>
                <a:off x="3616" y="2059"/>
                <a:ext cx="589" cy="194"/>
              </a:xfrm>
              <a:prstGeom prst="rect">
                <a:avLst/>
              </a:prstGeom>
              <a:noFill/>
              <a:ln w="9525">
                <a:noFill/>
                <a:miter lim="800000"/>
                <a:headEnd/>
                <a:tailEnd/>
              </a:ln>
              <a:effectLst/>
            </p:spPr>
            <p:txBody>
              <a:bodyPr wrap="none" lIns="77788" tIns="38100" rIns="77788" bIns="38100">
                <a:spAutoFit/>
              </a:bodyPr>
              <a:lstStyle/>
              <a:p>
                <a:pPr algn="ctr" defTabSz="646113" eaLnBrk="0" hangingPunct="0"/>
                <a:r>
                  <a:rPr lang="en-GB" sz="1500" b="1" dirty="0">
                    <a:solidFill>
                      <a:srgbClr val="FF0000"/>
                    </a:solidFill>
                    <a:latin typeface="Times New Roman" pitchFamily="18" charset="0"/>
                  </a:rPr>
                  <a:t>methane</a:t>
                </a:r>
              </a:p>
            </p:txBody>
          </p:sp>
          <p:sp>
            <p:nvSpPr>
              <p:cNvPr id="822288" name="Rectangle 16"/>
              <p:cNvSpPr>
                <a:spLocks noChangeArrowheads="1"/>
              </p:cNvSpPr>
              <p:nvPr/>
            </p:nvSpPr>
            <p:spPr bwMode="auto">
              <a:xfrm>
                <a:off x="4163" y="2059"/>
                <a:ext cx="638" cy="194"/>
              </a:xfrm>
              <a:prstGeom prst="rect">
                <a:avLst/>
              </a:prstGeom>
              <a:noFill/>
              <a:ln w="9525">
                <a:noFill/>
                <a:miter lim="800000"/>
                <a:headEnd/>
                <a:tailEnd/>
              </a:ln>
              <a:effectLst/>
            </p:spPr>
            <p:txBody>
              <a:bodyPr wrap="none" lIns="77788" tIns="38100" rIns="77788" bIns="38100">
                <a:spAutoFit/>
              </a:bodyPr>
              <a:lstStyle/>
              <a:p>
                <a:pPr algn="ctr" defTabSz="646113" eaLnBrk="0" hangingPunct="0"/>
                <a:r>
                  <a:rPr lang="en-GB" sz="1500" b="1" dirty="0">
                    <a:solidFill>
                      <a:srgbClr val="FF0000"/>
                    </a:solidFill>
                    <a:latin typeface="Times New Roman" pitchFamily="18" charset="0"/>
                  </a:rPr>
                  <a:t>hydrogen</a:t>
                </a:r>
              </a:p>
            </p:txBody>
          </p:sp>
        </p:grpSp>
        <p:sp>
          <p:nvSpPr>
            <p:cNvPr id="822289" name="Rectangle 17"/>
            <p:cNvSpPr>
              <a:spLocks noChangeArrowheads="1"/>
            </p:cNvSpPr>
            <p:nvPr/>
          </p:nvSpPr>
          <p:spPr bwMode="auto">
            <a:xfrm>
              <a:off x="4782" y="2060"/>
              <a:ext cx="348" cy="194"/>
            </a:xfrm>
            <a:prstGeom prst="rect">
              <a:avLst/>
            </a:prstGeom>
            <a:noFill/>
            <a:ln w="9525">
              <a:noFill/>
              <a:miter lim="800000"/>
              <a:headEnd/>
              <a:tailEnd/>
            </a:ln>
            <a:effectLst/>
          </p:spPr>
          <p:txBody>
            <a:bodyPr wrap="none" lIns="77788" tIns="38100" rIns="77788" bIns="38100">
              <a:spAutoFit/>
            </a:bodyPr>
            <a:lstStyle/>
            <a:p>
              <a:pPr algn="ctr" defTabSz="646113" eaLnBrk="0" hangingPunct="0"/>
              <a:r>
                <a:rPr lang="en-GB" sz="1500" b="1" dirty="0">
                  <a:solidFill>
                    <a:srgbClr val="FF0000"/>
                  </a:solidFill>
                  <a:latin typeface="Times New Roman" pitchFamily="18" charset="0"/>
                </a:rPr>
                <a:t>heat</a:t>
              </a:r>
            </a:p>
          </p:txBody>
        </p:sp>
      </p:grpSp>
      <p:grpSp>
        <p:nvGrpSpPr>
          <p:cNvPr id="61" name="Group 60"/>
          <p:cNvGrpSpPr/>
          <p:nvPr/>
        </p:nvGrpSpPr>
        <p:grpSpPr>
          <a:xfrm>
            <a:off x="312770" y="1051985"/>
            <a:ext cx="1571625" cy="5715000"/>
            <a:chOff x="396906" y="909661"/>
            <a:chExt cx="1571625" cy="5715000"/>
          </a:xfrm>
        </p:grpSpPr>
        <p:sp>
          <p:nvSpPr>
            <p:cNvPr id="822290" name="Line 18"/>
            <p:cNvSpPr>
              <a:spLocks noChangeShapeType="1"/>
            </p:cNvSpPr>
            <p:nvPr/>
          </p:nvSpPr>
          <p:spPr bwMode="auto">
            <a:xfrm>
              <a:off x="1171606" y="1519261"/>
              <a:ext cx="0" cy="4536000"/>
            </a:xfrm>
            <a:prstGeom prst="line">
              <a:avLst/>
            </a:prstGeom>
            <a:noFill/>
            <a:ln w="57150">
              <a:solidFill>
                <a:schemeClr val="hlink"/>
              </a:solidFill>
              <a:round/>
              <a:headEnd/>
              <a:tailEnd/>
            </a:ln>
            <a:effectLst/>
          </p:spPr>
          <p:txBody>
            <a:bodyPr lIns="92075" tIns="46038" rIns="92075" bIns="46038" anchor="ctr"/>
            <a:lstStyle/>
            <a:p>
              <a:endParaRPr lang="en-US" dirty="0">
                <a:solidFill>
                  <a:srgbClr val="000000"/>
                </a:solidFill>
              </a:endParaRPr>
            </a:p>
          </p:txBody>
        </p:sp>
        <p:sp>
          <p:nvSpPr>
            <p:cNvPr id="822292" name="Oval 20"/>
            <p:cNvSpPr>
              <a:spLocks noChangeArrowheads="1"/>
            </p:cNvSpPr>
            <p:nvPr/>
          </p:nvSpPr>
          <p:spPr bwMode="auto">
            <a:xfrm>
              <a:off x="445162" y="909661"/>
              <a:ext cx="1475115" cy="609600"/>
            </a:xfrm>
            <a:prstGeom prst="ellipse">
              <a:avLst/>
            </a:prstGeom>
            <a:solidFill>
              <a:schemeClr val="tx2">
                <a:lumMod val="60000"/>
                <a:lumOff val="40000"/>
              </a:schemeClr>
            </a:solidFill>
            <a:ln w="12700">
              <a:solidFill>
                <a:schemeClr val="tx1"/>
              </a:solidFill>
              <a:round/>
              <a:headEnd/>
              <a:tailEnd/>
            </a:ln>
            <a:effectLst/>
          </p:spPr>
          <p:txBody>
            <a:bodyPr wrap="none" anchor="ctr"/>
            <a:lstStyle/>
            <a:p>
              <a:endParaRPr lang="en-US" dirty="0">
                <a:solidFill>
                  <a:srgbClr val="000000"/>
                </a:solidFill>
              </a:endParaRPr>
            </a:p>
          </p:txBody>
        </p:sp>
        <p:sp>
          <p:nvSpPr>
            <p:cNvPr id="822293" name="Rectangle 21"/>
            <p:cNvSpPr>
              <a:spLocks noChangeArrowheads="1"/>
            </p:cNvSpPr>
            <p:nvPr/>
          </p:nvSpPr>
          <p:spPr bwMode="auto">
            <a:xfrm>
              <a:off x="445162" y="1822473"/>
              <a:ext cx="1475115" cy="611187"/>
            </a:xfrm>
            <a:prstGeom prst="rect">
              <a:avLst/>
            </a:prstGeom>
            <a:solidFill>
              <a:schemeClr val="tx2">
                <a:lumMod val="60000"/>
                <a:lumOff val="40000"/>
              </a:schemeClr>
            </a:solidFill>
            <a:ln w="12700">
              <a:solidFill>
                <a:schemeClr val="tx1"/>
              </a:solidFill>
              <a:miter lim="800000"/>
              <a:headEnd/>
              <a:tailEnd/>
            </a:ln>
            <a:effectLst/>
          </p:spPr>
          <p:txBody>
            <a:bodyPr wrap="none" anchor="ctr"/>
            <a:lstStyle/>
            <a:p>
              <a:endParaRPr lang="en-US" dirty="0">
                <a:solidFill>
                  <a:srgbClr val="000000"/>
                </a:solidFill>
              </a:endParaRPr>
            </a:p>
          </p:txBody>
        </p:sp>
        <p:sp>
          <p:nvSpPr>
            <p:cNvPr id="822294" name="Rectangle 22"/>
            <p:cNvSpPr>
              <a:spLocks noChangeArrowheads="1"/>
            </p:cNvSpPr>
            <p:nvPr/>
          </p:nvSpPr>
          <p:spPr bwMode="auto">
            <a:xfrm>
              <a:off x="445162" y="2647973"/>
              <a:ext cx="1475115" cy="612775"/>
            </a:xfrm>
            <a:prstGeom prst="rect">
              <a:avLst/>
            </a:prstGeom>
            <a:solidFill>
              <a:srgbClr val="558ED5"/>
            </a:solidFill>
            <a:ln w="12700">
              <a:solidFill>
                <a:schemeClr val="tx1"/>
              </a:solidFill>
              <a:miter lim="800000"/>
              <a:headEnd/>
              <a:tailEnd/>
            </a:ln>
            <a:effectLst/>
          </p:spPr>
          <p:txBody>
            <a:bodyPr wrap="none" anchor="ctr"/>
            <a:lstStyle/>
            <a:p>
              <a:endParaRPr lang="en-US" dirty="0">
                <a:solidFill>
                  <a:srgbClr val="000000"/>
                </a:solidFill>
              </a:endParaRPr>
            </a:p>
          </p:txBody>
        </p:sp>
        <p:sp>
          <p:nvSpPr>
            <p:cNvPr id="822295" name="Oval 23"/>
            <p:cNvSpPr>
              <a:spLocks noChangeArrowheads="1"/>
            </p:cNvSpPr>
            <p:nvPr/>
          </p:nvSpPr>
          <p:spPr bwMode="auto">
            <a:xfrm>
              <a:off x="414369" y="3427436"/>
              <a:ext cx="1536700" cy="611187"/>
            </a:xfrm>
            <a:prstGeom prst="ellipse">
              <a:avLst/>
            </a:prstGeom>
            <a:solidFill>
              <a:srgbClr val="558ED5"/>
            </a:solidFill>
            <a:ln w="12700">
              <a:solidFill>
                <a:schemeClr val="tx1"/>
              </a:solidFill>
              <a:round/>
              <a:headEnd/>
              <a:tailEnd/>
            </a:ln>
            <a:effectLst/>
          </p:spPr>
          <p:txBody>
            <a:bodyPr wrap="none" anchor="ctr"/>
            <a:lstStyle/>
            <a:p>
              <a:endParaRPr lang="en-US" dirty="0">
                <a:solidFill>
                  <a:srgbClr val="000000"/>
                </a:solidFill>
              </a:endParaRPr>
            </a:p>
          </p:txBody>
        </p:sp>
        <p:sp>
          <p:nvSpPr>
            <p:cNvPr id="822296" name="Rectangle 24"/>
            <p:cNvSpPr>
              <a:spLocks noChangeArrowheads="1"/>
            </p:cNvSpPr>
            <p:nvPr/>
          </p:nvSpPr>
          <p:spPr bwMode="auto">
            <a:xfrm>
              <a:off x="719363" y="1023961"/>
              <a:ext cx="1006880" cy="384721"/>
            </a:xfrm>
            <a:prstGeom prst="rect">
              <a:avLst/>
            </a:prstGeom>
            <a:noFill/>
            <a:ln w="9525">
              <a:noFill/>
              <a:miter lim="800000"/>
              <a:headEnd/>
              <a:tailEnd/>
            </a:ln>
            <a:effectLst/>
          </p:spPr>
          <p:txBody>
            <a:bodyPr wrap="none" lIns="77788" tIns="38100" rIns="77788" bIns="38100">
              <a:spAutoFit/>
            </a:bodyPr>
            <a:lstStyle/>
            <a:p>
              <a:pPr defTabSz="646113" eaLnBrk="0" hangingPunct="0"/>
              <a:r>
                <a:rPr lang="en-GB" sz="2000" b="1" dirty="0">
                  <a:solidFill>
                    <a:schemeClr val="bg1">
                      <a:lumMod val="95000"/>
                    </a:schemeClr>
                  </a:solidFill>
                  <a:latin typeface="Times New Roman" pitchFamily="18" charset="0"/>
                </a:rPr>
                <a:t>Sources</a:t>
              </a:r>
            </a:p>
          </p:txBody>
        </p:sp>
        <p:sp>
          <p:nvSpPr>
            <p:cNvPr id="822297" name="Rectangle 25"/>
            <p:cNvSpPr>
              <a:spLocks noChangeArrowheads="1"/>
            </p:cNvSpPr>
            <p:nvPr/>
          </p:nvSpPr>
          <p:spPr bwMode="auto">
            <a:xfrm>
              <a:off x="517354" y="1860573"/>
              <a:ext cx="1296224" cy="533400"/>
            </a:xfrm>
            <a:prstGeom prst="rect">
              <a:avLst/>
            </a:prstGeom>
            <a:noFill/>
            <a:ln w="9525">
              <a:noFill/>
              <a:miter lim="800000"/>
              <a:headEnd/>
              <a:tailEnd/>
            </a:ln>
            <a:effectLst/>
          </p:spPr>
          <p:txBody>
            <a:bodyPr lIns="77788" tIns="38100" rIns="77788" bIns="38100">
              <a:spAutoFit/>
            </a:bodyPr>
            <a:lstStyle/>
            <a:p>
              <a:pPr defTabSz="646113" eaLnBrk="0" hangingPunct="0"/>
              <a:r>
                <a:rPr lang="en-GB" sz="1500" dirty="0">
                  <a:solidFill>
                    <a:srgbClr val="F2F2F2"/>
                  </a:solidFill>
                  <a:latin typeface="Times New Roman" pitchFamily="18" charset="0"/>
                </a:rPr>
                <a:t>    </a:t>
              </a:r>
              <a:r>
                <a:rPr lang="en-GB" sz="1500" b="1" dirty="0">
                  <a:solidFill>
                    <a:srgbClr val="F2F2F2"/>
                  </a:solidFill>
                  <a:latin typeface="Times New Roman" pitchFamily="18" charset="0"/>
                </a:rPr>
                <a:t>Extraction</a:t>
              </a:r>
            </a:p>
            <a:p>
              <a:pPr defTabSz="646113" eaLnBrk="0" hangingPunct="0"/>
              <a:r>
                <a:rPr lang="en-GB" sz="1500" b="1" dirty="0">
                  <a:solidFill>
                    <a:srgbClr val="F2F2F2"/>
                  </a:solidFill>
                  <a:latin typeface="Times New Roman" pitchFamily="18" charset="0"/>
                </a:rPr>
                <a:t>    treatment</a:t>
              </a:r>
            </a:p>
          </p:txBody>
        </p:sp>
        <p:sp>
          <p:nvSpPr>
            <p:cNvPr id="822298" name="Rectangle 26"/>
            <p:cNvSpPr>
              <a:spLocks noChangeArrowheads="1"/>
            </p:cNvSpPr>
            <p:nvPr/>
          </p:nvSpPr>
          <p:spPr bwMode="auto">
            <a:xfrm>
              <a:off x="550736" y="2686073"/>
              <a:ext cx="1262499" cy="533400"/>
            </a:xfrm>
            <a:prstGeom prst="rect">
              <a:avLst/>
            </a:prstGeom>
            <a:noFill/>
            <a:ln w="9525">
              <a:noFill/>
              <a:miter lim="800000"/>
              <a:headEnd/>
              <a:tailEnd/>
            </a:ln>
            <a:effectLst/>
          </p:spPr>
          <p:txBody>
            <a:bodyPr lIns="77788" tIns="38100" rIns="77788" bIns="38100">
              <a:spAutoFit/>
            </a:bodyPr>
            <a:lstStyle/>
            <a:p>
              <a:pPr algn="ctr" defTabSz="646113" eaLnBrk="0" hangingPunct="0"/>
              <a:r>
                <a:rPr lang="en-GB" sz="1500" b="1" dirty="0">
                  <a:solidFill>
                    <a:srgbClr val="F2F2F2"/>
                  </a:solidFill>
                  <a:latin typeface="Times New Roman" pitchFamily="18" charset="0"/>
                </a:rPr>
                <a:t>Conversion</a:t>
              </a:r>
            </a:p>
            <a:p>
              <a:pPr algn="ctr" defTabSz="646113" eaLnBrk="0" hangingPunct="0"/>
              <a:r>
                <a:rPr lang="en-GB" sz="1500" b="1" dirty="0">
                  <a:solidFill>
                    <a:srgbClr val="F2F2F2"/>
                  </a:solidFill>
                  <a:latin typeface="Times New Roman" pitchFamily="18" charset="0"/>
                </a:rPr>
                <a:t>technologies</a:t>
              </a:r>
            </a:p>
          </p:txBody>
        </p:sp>
        <p:sp>
          <p:nvSpPr>
            <p:cNvPr id="822299" name="Rectangle 27"/>
            <p:cNvSpPr>
              <a:spLocks noChangeArrowheads="1"/>
            </p:cNvSpPr>
            <p:nvPr/>
          </p:nvSpPr>
          <p:spPr bwMode="auto">
            <a:xfrm>
              <a:off x="444531" y="4186261"/>
              <a:ext cx="1476375" cy="612775"/>
            </a:xfrm>
            <a:prstGeom prst="rect">
              <a:avLst/>
            </a:prstGeom>
            <a:solidFill>
              <a:srgbClr val="558ED5"/>
            </a:solidFill>
            <a:ln w="12700">
              <a:solidFill>
                <a:schemeClr val="tx1"/>
              </a:solidFill>
              <a:miter lim="800000"/>
              <a:headEnd/>
              <a:tailEnd/>
            </a:ln>
            <a:effectLst/>
          </p:spPr>
          <p:txBody>
            <a:bodyPr wrap="none" anchor="ctr"/>
            <a:lstStyle/>
            <a:p>
              <a:endParaRPr lang="en-US" dirty="0">
                <a:solidFill>
                  <a:srgbClr val="000000"/>
                </a:solidFill>
              </a:endParaRPr>
            </a:p>
          </p:txBody>
        </p:sp>
        <p:sp>
          <p:nvSpPr>
            <p:cNvPr id="822300" name="Rectangle 28"/>
            <p:cNvSpPr>
              <a:spLocks noChangeArrowheads="1"/>
            </p:cNvSpPr>
            <p:nvPr/>
          </p:nvSpPr>
          <p:spPr bwMode="auto">
            <a:xfrm>
              <a:off x="650906" y="4324373"/>
              <a:ext cx="1162179" cy="307777"/>
            </a:xfrm>
            <a:prstGeom prst="rect">
              <a:avLst/>
            </a:prstGeom>
            <a:noFill/>
            <a:ln w="9525">
              <a:noFill/>
              <a:miter lim="800000"/>
              <a:headEnd/>
              <a:tailEnd/>
            </a:ln>
            <a:effectLst/>
          </p:spPr>
          <p:txBody>
            <a:bodyPr wrap="none" lIns="77788" tIns="38100" rIns="77788" bIns="38100">
              <a:spAutoFit/>
            </a:bodyPr>
            <a:lstStyle/>
            <a:p>
              <a:pPr defTabSz="646113" eaLnBrk="0" hangingPunct="0"/>
              <a:r>
                <a:rPr lang="en-GB" sz="1500" b="1" dirty="0">
                  <a:solidFill>
                    <a:srgbClr val="F2F2F2"/>
                  </a:solidFill>
                  <a:latin typeface="Times New Roman" pitchFamily="18" charset="0"/>
                </a:rPr>
                <a:t>Distribution</a:t>
              </a:r>
            </a:p>
          </p:txBody>
        </p:sp>
        <p:sp>
          <p:nvSpPr>
            <p:cNvPr id="822301" name="Rectangle 29"/>
            <p:cNvSpPr>
              <a:spLocks noChangeArrowheads="1"/>
            </p:cNvSpPr>
            <p:nvPr/>
          </p:nvSpPr>
          <p:spPr bwMode="auto">
            <a:xfrm>
              <a:off x="446119" y="5024461"/>
              <a:ext cx="1473200" cy="608012"/>
            </a:xfrm>
            <a:prstGeom prst="rect">
              <a:avLst/>
            </a:prstGeom>
            <a:solidFill>
              <a:srgbClr val="558ED5"/>
            </a:solidFill>
            <a:ln w="12700">
              <a:solidFill>
                <a:schemeClr val="tx1"/>
              </a:solidFill>
              <a:miter lim="800000"/>
              <a:headEnd/>
              <a:tailEnd/>
            </a:ln>
            <a:effectLst/>
          </p:spPr>
          <p:txBody>
            <a:bodyPr wrap="none" anchor="ctr"/>
            <a:lstStyle/>
            <a:p>
              <a:endParaRPr lang="en-US" dirty="0">
                <a:solidFill>
                  <a:srgbClr val="000000"/>
                </a:solidFill>
              </a:endParaRPr>
            </a:p>
          </p:txBody>
        </p:sp>
        <p:sp>
          <p:nvSpPr>
            <p:cNvPr id="822302" name="Rectangle 30"/>
            <p:cNvSpPr>
              <a:spLocks noChangeArrowheads="1"/>
            </p:cNvSpPr>
            <p:nvPr/>
          </p:nvSpPr>
          <p:spPr bwMode="auto">
            <a:xfrm>
              <a:off x="541369" y="5073673"/>
              <a:ext cx="1319212" cy="542925"/>
            </a:xfrm>
            <a:prstGeom prst="rect">
              <a:avLst/>
            </a:prstGeom>
            <a:noFill/>
            <a:ln w="9525">
              <a:noFill/>
              <a:miter lim="800000"/>
              <a:headEnd/>
              <a:tailEnd/>
            </a:ln>
            <a:effectLst/>
          </p:spPr>
          <p:txBody>
            <a:bodyPr lIns="77788" tIns="38100" rIns="77788" bIns="38100">
              <a:spAutoFit/>
            </a:bodyPr>
            <a:lstStyle/>
            <a:p>
              <a:pPr algn="ctr" defTabSz="646113" eaLnBrk="0" hangingPunct="0"/>
              <a:r>
                <a:rPr lang="en-GB" sz="1500" b="1" dirty="0">
                  <a:solidFill>
                    <a:srgbClr val="F2F2F2"/>
                  </a:solidFill>
                  <a:latin typeface="Times New Roman" pitchFamily="18" charset="0"/>
                </a:rPr>
                <a:t>Service</a:t>
              </a:r>
            </a:p>
            <a:p>
              <a:pPr algn="ctr" defTabSz="646113" eaLnBrk="0" hangingPunct="0"/>
              <a:r>
                <a:rPr lang="en-GB" sz="1500" b="1" dirty="0">
                  <a:solidFill>
                    <a:srgbClr val="F2F2F2"/>
                  </a:solidFill>
                  <a:latin typeface="Times New Roman" pitchFamily="18" charset="0"/>
                </a:rPr>
                <a:t>technologies</a:t>
              </a:r>
            </a:p>
          </p:txBody>
        </p:sp>
        <p:sp>
          <p:nvSpPr>
            <p:cNvPr id="822303" name="Rectangle 31"/>
            <p:cNvSpPr>
              <a:spLocks noChangeArrowheads="1"/>
            </p:cNvSpPr>
            <p:nvPr/>
          </p:nvSpPr>
          <p:spPr bwMode="auto">
            <a:xfrm>
              <a:off x="562005" y="3495698"/>
              <a:ext cx="1241431" cy="553998"/>
            </a:xfrm>
            <a:prstGeom prst="rect">
              <a:avLst/>
            </a:prstGeom>
            <a:noFill/>
            <a:ln w="9525">
              <a:noFill/>
              <a:miter lim="800000"/>
              <a:headEnd/>
              <a:tailEnd/>
            </a:ln>
            <a:effectLst/>
          </p:spPr>
          <p:txBody>
            <a:bodyPr wrap="none" lIns="77788" tIns="38100" rIns="77788" bIns="38100">
              <a:spAutoFit/>
            </a:bodyPr>
            <a:lstStyle/>
            <a:p>
              <a:pPr algn="ctr" defTabSz="646113" eaLnBrk="0" hangingPunct="0"/>
              <a:r>
                <a:rPr lang="en-US" sz="1600" b="1" dirty="0">
                  <a:solidFill>
                    <a:schemeClr val="bg1"/>
                  </a:solidFill>
                </a:rPr>
                <a:t>Energy flows</a:t>
              </a:r>
            </a:p>
            <a:p>
              <a:pPr algn="ctr" defTabSz="646113" eaLnBrk="0" hangingPunct="0"/>
              <a:r>
                <a:rPr lang="en-GB" sz="1500" b="1" dirty="0">
                  <a:solidFill>
                    <a:srgbClr val="F2F2F2"/>
                  </a:solidFill>
                  <a:latin typeface="Times New Roman" pitchFamily="18" charset="0"/>
                </a:rPr>
                <a:t>“fuels”</a:t>
              </a:r>
            </a:p>
          </p:txBody>
        </p:sp>
        <p:sp>
          <p:nvSpPr>
            <p:cNvPr id="822304" name="Oval 32"/>
            <p:cNvSpPr>
              <a:spLocks noChangeArrowheads="1"/>
            </p:cNvSpPr>
            <p:nvPr/>
          </p:nvSpPr>
          <p:spPr bwMode="auto">
            <a:xfrm>
              <a:off x="444531" y="6015061"/>
              <a:ext cx="1476375" cy="609600"/>
            </a:xfrm>
            <a:prstGeom prst="ellipse">
              <a:avLst/>
            </a:prstGeom>
            <a:solidFill>
              <a:srgbClr val="558ED5"/>
            </a:solidFill>
            <a:ln w="12700">
              <a:solidFill>
                <a:schemeClr val="tx1"/>
              </a:solidFill>
              <a:round/>
              <a:headEnd/>
              <a:tailEnd/>
            </a:ln>
            <a:effectLst/>
          </p:spPr>
          <p:txBody>
            <a:bodyPr wrap="none" anchor="ctr"/>
            <a:lstStyle/>
            <a:p>
              <a:endParaRPr lang="en-US" dirty="0">
                <a:solidFill>
                  <a:srgbClr val="000000"/>
                </a:solidFill>
              </a:endParaRPr>
            </a:p>
          </p:txBody>
        </p:sp>
        <p:sp>
          <p:nvSpPr>
            <p:cNvPr id="822305" name="Rectangle 33"/>
            <p:cNvSpPr>
              <a:spLocks noChangeArrowheads="1"/>
            </p:cNvSpPr>
            <p:nvPr/>
          </p:nvSpPr>
          <p:spPr bwMode="auto">
            <a:xfrm>
              <a:off x="396906" y="6091261"/>
              <a:ext cx="1571625" cy="381000"/>
            </a:xfrm>
            <a:prstGeom prst="rect">
              <a:avLst/>
            </a:prstGeom>
            <a:noFill/>
            <a:ln w="9525">
              <a:noFill/>
              <a:miter lim="800000"/>
              <a:headEnd/>
              <a:tailEnd/>
            </a:ln>
            <a:effectLst/>
          </p:spPr>
          <p:txBody>
            <a:bodyPr lIns="77788" tIns="38100" rIns="77788" bIns="38100">
              <a:spAutoFit/>
            </a:bodyPr>
            <a:lstStyle/>
            <a:p>
              <a:pPr algn="ctr" defTabSz="646113" eaLnBrk="0" hangingPunct="0"/>
              <a:r>
                <a:rPr lang="en-GB" sz="2000" dirty="0">
                  <a:solidFill>
                    <a:srgbClr val="F2F2F2"/>
                  </a:solidFill>
                  <a:latin typeface="Times New Roman" pitchFamily="18" charset="0"/>
                </a:rPr>
                <a:t>  </a:t>
              </a:r>
              <a:r>
                <a:rPr lang="en-GB" sz="2000" b="1" dirty="0">
                  <a:solidFill>
                    <a:srgbClr val="F2F2F2"/>
                  </a:solidFill>
                  <a:latin typeface="Times New Roman" pitchFamily="18" charset="0"/>
                </a:rPr>
                <a:t>Services</a:t>
              </a:r>
            </a:p>
          </p:txBody>
        </p:sp>
      </p:grpSp>
      <p:grpSp>
        <p:nvGrpSpPr>
          <p:cNvPr id="60" name="Group 59"/>
          <p:cNvGrpSpPr/>
          <p:nvPr/>
        </p:nvGrpSpPr>
        <p:grpSpPr>
          <a:xfrm>
            <a:off x="1824069" y="4445267"/>
            <a:ext cx="5975350" cy="316508"/>
            <a:chOff x="1908206" y="4302942"/>
            <a:chExt cx="5975350" cy="316508"/>
          </a:xfrm>
        </p:grpSpPr>
        <p:sp>
          <p:nvSpPr>
            <p:cNvPr id="822306" name="Rectangle 34"/>
            <p:cNvSpPr>
              <a:spLocks noChangeArrowheads="1"/>
            </p:cNvSpPr>
            <p:nvPr/>
          </p:nvSpPr>
          <p:spPr bwMode="auto">
            <a:xfrm>
              <a:off x="1908206" y="4304430"/>
              <a:ext cx="1428750" cy="304800"/>
            </a:xfrm>
            <a:prstGeom prst="rect">
              <a:avLst/>
            </a:prstGeom>
            <a:noFill/>
            <a:ln w="9525">
              <a:noFill/>
              <a:miter lim="800000"/>
              <a:headEnd/>
              <a:tailEnd/>
            </a:ln>
            <a:effectLst/>
          </p:spPr>
          <p:txBody>
            <a:bodyPr lIns="77788" tIns="38100" rIns="77788" bIns="38100">
              <a:spAutoFit/>
            </a:bodyPr>
            <a:lstStyle/>
            <a:p>
              <a:pPr algn="ctr" defTabSz="646113" eaLnBrk="0" hangingPunct="0"/>
              <a:r>
                <a:rPr lang="en-GB" sz="1500" dirty="0">
                  <a:solidFill>
                    <a:srgbClr val="000000"/>
                  </a:solidFill>
                  <a:latin typeface="Times New Roman" pitchFamily="18" charset="0"/>
                </a:rPr>
                <a:t>electricity grid</a:t>
              </a:r>
            </a:p>
          </p:txBody>
        </p:sp>
        <p:sp>
          <p:nvSpPr>
            <p:cNvPr id="822307" name="Rectangle 35"/>
            <p:cNvSpPr>
              <a:spLocks noChangeArrowheads="1"/>
            </p:cNvSpPr>
            <p:nvPr/>
          </p:nvSpPr>
          <p:spPr bwMode="auto">
            <a:xfrm>
              <a:off x="3407839" y="4302942"/>
              <a:ext cx="771046" cy="307777"/>
            </a:xfrm>
            <a:prstGeom prst="rect">
              <a:avLst/>
            </a:prstGeom>
            <a:noFill/>
            <a:ln w="9525">
              <a:noFill/>
              <a:miter lim="800000"/>
              <a:headEnd/>
              <a:tailEnd/>
            </a:ln>
            <a:effectLst/>
          </p:spPr>
          <p:txBody>
            <a:bodyPr wrap="none" lIns="77788" tIns="38100" rIns="77788" bIns="38100">
              <a:spAutoFit/>
            </a:bodyPr>
            <a:lstStyle/>
            <a:p>
              <a:pPr algn="ctr" defTabSz="646113" eaLnBrk="0" hangingPunct="0"/>
              <a:r>
                <a:rPr lang="en-GB" sz="1500" dirty="0">
                  <a:solidFill>
                    <a:srgbClr val="000000"/>
                  </a:solidFill>
                  <a:latin typeface="Times New Roman" pitchFamily="18" charset="0"/>
                </a:rPr>
                <a:t>gas grid</a:t>
              </a:r>
            </a:p>
          </p:txBody>
        </p:sp>
        <p:sp>
          <p:nvSpPr>
            <p:cNvPr id="822308" name="Rectangle 36"/>
            <p:cNvSpPr>
              <a:spLocks noChangeArrowheads="1"/>
            </p:cNvSpPr>
            <p:nvPr/>
          </p:nvSpPr>
          <p:spPr bwMode="auto">
            <a:xfrm>
              <a:off x="4248689" y="4302942"/>
              <a:ext cx="551434" cy="307777"/>
            </a:xfrm>
            <a:prstGeom prst="rect">
              <a:avLst/>
            </a:prstGeom>
            <a:noFill/>
            <a:ln w="9525">
              <a:noFill/>
              <a:miter lim="800000"/>
              <a:headEnd/>
              <a:tailEnd/>
            </a:ln>
            <a:effectLst/>
          </p:spPr>
          <p:txBody>
            <a:bodyPr wrap="none" lIns="77788" tIns="38100" rIns="77788" bIns="38100">
              <a:spAutoFit/>
            </a:bodyPr>
            <a:lstStyle/>
            <a:p>
              <a:pPr algn="ctr" defTabSz="646113" eaLnBrk="0" hangingPunct="0"/>
              <a:r>
                <a:rPr lang="en-GB" sz="1500" dirty="0">
                  <a:solidFill>
                    <a:srgbClr val="000000"/>
                  </a:solidFill>
                  <a:latin typeface="Times New Roman" pitchFamily="18" charset="0"/>
                </a:rPr>
                <a:t>truck</a:t>
              </a:r>
            </a:p>
          </p:txBody>
        </p:sp>
        <p:sp>
          <p:nvSpPr>
            <p:cNvPr id="822309" name="Rectangle 37"/>
            <p:cNvSpPr>
              <a:spLocks noChangeArrowheads="1"/>
            </p:cNvSpPr>
            <p:nvPr/>
          </p:nvSpPr>
          <p:spPr bwMode="auto">
            <a:xfrm>
              <a:off x="4870624" y="4311673"/>
              <a:ext cx="626776" cy="307777"/>
            </a:xfrm>
            <a:prstGeom prst="rect">
              <a:avLst/>
            </a:prstGeom>
            <a:noFill/>
            <a:ln w="9525">
              <a:noFill/>
              <a:miter lim="800000"/>
              <a:headEnd/>
              <a:tailEnd/>
            </a:ln>
            <a:effectLst/>
          </p:spPr>
          <p:txBody>
            <a:bodyPr wrap="none" lIns="77788" tIns="38100" rIns="77788" bIns="38100">
              <a:spAutoFit/>
            </a:bodyPr>
            <a:lstStyle/>
            <a:p>
              <a:pPr algn="ctr" defTabSz="646113" eaLnBrk="0" hangingPunct="0"/>
              <a:r>
                <a:rPr lang="en-GB" sz="1500" dirty="0">
                  <a:solidFill>
                    <a:srgbClr val="000000"/>
                  </a:solidFill>
                  <a:latin typeface="Times New Roman" pitchFamily="18" charset="0"/>
                </a:rPr>
                <a:t>dewar</a:t>
              </a:r>
            </a:p>
          </p:txBody>
        </p:sp>
        <p:sp>
          <p:nvSpPr>
            <p:cNvPr id="822310" name="Rectangle 38"/>
            <p:cNvSpPr>
              <a:spLocks noChangeArrowheads="1"/>
            </p:cNvSpPr>
            <p:nvPr/>
          </p:nvSpPr>
          <p:spPr bwMode="auto">
            <a:xfrm>
              <a:off x="5567025" y="4302942"/>
              <a:ext cx="732574" cy="307777"/>
            </a:xfrm>
            <a:prstGeom prst="rect">
              <a:avLst/>
            </a:prstGeom>
            <a:noFill/>
            <a:ln w="9525">
              <a:noFill/>
              <a:miter lim="800000"/>
              <a:headEnd/>
              <a:tailEnd/>
            </a:ln>
            <a:effectLst/>
          </p:spPr>
          <p:txBody>
            <a:bodyPr wrap="none" lIns="77788" tIns="38100" rIns="77788" bIns="38100">
              <a:spAutoFit/>
            </a:bodyPr>
            <a:lstStyle/>
            <a:p>
              <a:pPr algn="ctr" defTabSz="646113" eaLnBrk="0" hangingPunct="0"/>
              <a:r>
                <a:rPr lang="en-GB" sz="1500" dirty="0">
                  <a:solidFill>
                    <a:srgbClr val="000000"/>
                  </a:solidFill>
                  <a:latin typeface="Times New Roman" pitchFamily="18" charset="0"/>
                </a:rPr>
                <a:t>railway</a:t>
              </a:r>
            </a:p>
          </p:txBody>
        </p:sp>
        <p:sp>
          <p:nvSpPr>
            <p:cNvPr id="822311" name="Rectangle 39"/>
            <p:cNvSpPr>
              <a:spLocks noChangeArrowheads="1"/>
            </p:cNvSpPr>
            <p:nvPr/>
          </p:nvSpPr>
          <p:spPr bwMode="auto">
            <a:xfrm>
              <a:off x="6372256" y="4304430"/>
              <a:ext cx="1511300" cy="304800"/>
            </a:xfrm>
            <a:prstGeom prst="rect">
              <a:avLst/>
            </a:prstGeom>
            <a:noFill/>
            <a:ln w="9525">
              <a:noFill/>
              <a:miter lim="800000"/>
              <a:headEnd/>
              <a:tailEnd/>
            </a:ln>
            <a:effectLst/>
          </p:spPr>
          <p:txBody>
            <a:bodyPr lIns="77788" tIns="38100" rIns="77788" bIns="38100">
              <a:spAutoFit/>
            </a:bodyPr>
            <a:lstStyle/>
            <a:p>
              <a:pPr algn="ctr" defTabSz="646113" eaLnBrk="0" hangingPunct="0"/>
              <a:r>
                <a:rPr lang="en-GB" sz="1500" dirty="0">
                  <a:solidFill>
                    <a:srgbClr val="000000"/>
                  </a:solidFill>
                  <a:latin typeface="Times New Roman" pitchFamily="18" charset="0"/>
                </a:rPr>
                <a:t>district heat grid</a:t>
              </a:r>
            </a:p>
          </p:txBody>
        </p:sp>
      </p:grpSp>
      <p:grpSp>
        <p:nvGrpSpPr>
          <p:cNvPr id="5" name="Group 40"/>
          <p:cNvGrpSpPr>
            <a:grpSpLocks/>
          </p:cNvGrpSpPr>
          <p:nvPr/>
        </p:nvGrpSpPr>
        <p:grpSpPr bwMode="auto">
          <a:xfrm>
            <a:off x="2098706" y="5231873"/>
            <a:ext cx="5374911" cy="508000"/>
            <a:chOff x="1738" y="3072"/>
            <a:chExt cx="3668" cy="320"/>
          </a:xfrm>
        </p:grpSpPr>
        <p:grpSp>
          <p:nvGrpSpPr>
            <p:cNvPr id="6" name="Group 41"/>
            <p:cNvGrpSpPr>
              <a:grpSpLocks/>
            </p:cNvGrpSpPr>
            <p:nvPr/>
          </p:nvGrpSpPr>
          <p:grpSpPr bwMode="auto">
            <a:xfrm>
              <a:off x="1738" y="3072"/>
              <a:ext cx="3351" cy="320"/>
              <a:chOff x="1738" y="3072"/>
              <a:chExt cx="3351" cy="320"/>
            </a:xfrm>
          </p:grpSpPr>
          <p:sp>
            <p:nvSpPr>
              <p:cNvPr id="822314" name="Rectangle 42"/>
              <p:cNvSpPr>
                <a:spLocks noChangeArrowheads="1"/>
              </p:cNvSpPr>
              <p:nvPr/>
            </p:nvSpPr>
            <p:spPr bwMode="auto">
              <a:xfrm>
                <a:off x="4583" y="3072"/>
                <a:ext cx="506" cy="184"/>
              </a:xfrm>
              <a:prstGeom prst="rect">
                <a:avLst/>
              </a:prstGeom>
              <a:noFill/>
              <a:ln w="9525">
                <a:noFill/>
                <a:miter lim="800000"/>
                <a:headEnd/>
                <a:tailEnd/>
              </a:ln>
              <a:effectLst/>
            </p:spPr>
            <p:txBody>
              <a:bodyPr wrap="none" lIns="77788" tIns="38100" rIns="77788" bIns="38100">
                <a:spAutoFit/>
              </a:bodyPr>
              <a:lstStyle/>
              <a:p>
                <a:pPr algn="ctr" defTabSz="646113" eaLnBrk="0" hangingPunct="0"/>
                <a:r>
                  <a:rPr lang="en-GB" sz="1400" b="1" dirty="0">
                    <a:solidFill>
                      <a:srgbClr val="000000"/>
                    </a:solidFill>
                    <a:latin typeface="Times New Roman" pitchFamily="18" charset="0"/>
                  </a:rPr>
                  <a:t>aircraft</a:t>
                </a:r>
              </a:p>
            </p:txBody>
          </p:sp>
          <p:sp>
            <p:nvSpPr>
              <p:cNvPr id="822315" name="Rectangle 43"/>
              <p:cNvSpPr>
                <a:spLocks noChangeArrowheads="1"/>
              </p:cNvSpPr>
              <p:nvPr/>
            </p:nvSpPr>
            <p:spPr bwMode="auto">
              <a:xfrm>
                <a:off x="1738" y="3072"/>
                <a:ext cx="691" cy="320"/>
              </a:xfrm>
              <a:prstGeom prst="rect">
                <a:avLst/>
              </a:prstGeom>
              <a:noFill/>
              <a:ln w="9525">
                <a:noFill/>
                <a:miter lim="800000"/>
                <a:headEnd/>
                <a:tailEnd/>
              </a:ln>
              <a:effectLst/>
            </p:spPr>
            <p:txBody>
              <a:bodyPr wrap="none" lIns="77788" tIns="38100" rIns="77788" bIns="38100">
                <a:spAutoFit/>
              </a:bodyPr>
              <a:lstStyle/>
              <a:p>
                <a:pPr algn="ctr" defTabSz="646113" eaLnBrk="0" hangingPunct="0"/>
                <a:r>
                  <a:rPr lang="en-GB" sz="1400" b="1" dirty="0">
                    <a:solidFill>
                      <a:srgbClr val="000000"/>
                    </a:solidFill>
                    <a:latin typeface="Times New Roman" pitchFamily="18" charset="0"/>
                  </a:rPr>
                  <a:t>automobile</a:t>
                </a:r>
              </a:p>
              <a:p>
                <a:pPr algn="ctr" defTabSz="646113" eaLnBrk="0" hangingPunct="0"/>
                <a:endParaRPr lang="en-GB" sz="1400" b="1" dirty="0">
                  <a:solidFill>
                    <a:srgbClr val="000000"/>
                  </a:solidFill>
                  <a:latin typeface="Times New Roman" pitchFamily="18" charset="0"/>
                </a:endParaRPr>
              </a:p>
            </p:txBody>
          </p:sp>
          <p:sp>
            <p:nvSpPr>
              <p:cNvPr id="822316" name="Rectangle 44"/>
              <p:cNvSpPr>
                <a:spLocks noChangeArrowheads="1"/>
              </p:cNvSpPr>
              <p:nvPr/>
            </p:nvSpPr>
            <p:spPr bwMode="auto">
              <a:xfrm>
                <a:off x="2428" y="3072"/>
                <a:ext cx="345" cy="320"/>
              </a:xfrm>
              <a:prstGeom prst="rect">
                <a:avLst/>
              </a:prstGeom>
              <a:noFill/>
              <a:ln w="9525">
                <a:noFill/>
                <a:miter lim="800000"/>
                <a:headEnd/>
                <a:tailEnd/>
              </a:ln>
              <a:effectLst/>
            </p:spPr>
            <p:txBody>
              <a:bodyPr wrap="none" lIns="77788" tIns="38100" rIns="77788" bIns="38100">
                <a:spAutoFit/>
              </a:bodyPr>
              <a:lstStyle/>
              <a:p>
                <a:pPr algn="ctr" defTabSz="646113" eaLnBrk="0" hangingPunct="0"/>
                <a:r>
                  <a:rPr lang="en-GB" sz="1400" b="1" dirty="0">
                    <a:solidFill>
                      <a:srgbClr val="000000"/>
                    </a:solidFill>
                    <a:latin typeface="Times New Roman" pitchFamily="18" charset="0"/>
                  </a:rPr>
                  <a:t>light</a:t>
                </a:r>
              </a:p>
              <a:p>
                <a:pPr algn="ctr" defTabSz="646113" eaLnBrk="0" hangingPunct="0"/>
                <a:r>
                  <a:rPr lang="en-GB" sz="1400" b="1" dirty="0">
                    <a:solidFill>
                      <a:srgbClr val="000000"/>
                    </a:solidFill>
                    <a:latin typeface="Times New Roman" pitchFamily="18" charset="0"/>
                  </a:rPr>
                  <a:t>bulb</a:t>
                </a:r>
              </a:p>
            </p:txBody>
          </p:sp>
          <p:sp>
            <p:nvSpPr>
              <p:cNvPr id="822317" name="Rectangle 45"/>
              <p:cNvSpPr>
                <a:spLocks noChangeArrowheads="1"/>
              </p:cNvSpPr>
              <p:nvPr/>
            </p:nvSpPr>
            <p:spPr bwMode="auto">
              <a:xfrm>
                <a:off x="2743" y="3072"/>
                <a:ext cx="610" cy="184"/>
              </a:xfrm>
              <a:prstGeom prst="rect">
                <a:avLst/>
              </a:prstGeom>
              <a:noFill/>
              <a:ln w="9525">
                <a:noFill/>
                <a:miter lim="800000"/>
                <a:headEnd/>
                <a:tailEnd/>
              </a:ln>
              <a:effectLst/>
            </p:spPr>
            <p:txBody>
              <a:bodyPr wrap="none" lIns="77788" tIns="38100" rIns="77788" bIns="38100">
                <a:spAutoFit/>
              </a:bodyPr>
              <a:lstStyle/>
              <a:p>
                <a:pPr algn="ctr" defTabSz="646113" eaLnBrk="0" hangingPunct="0"/>
                <a:r>
                  <a:rPr lang="en-GB" sz="1400" b="1" dirty="0">
                    <a:solidFill>
                      <a:srgbClr val="000000"/>
                    </a:solidFill>
                    <a:latin typeface="Times New Roman" pitchFamily="18" charset="0"/>
                  </a:rPr>
                  <a:t>telephone</a:t>
                </a:r>
              </a:p>
            </p:txBody>
          </p:sp>
          <p:sp>
            <p:nvSpPr>
              <p:cNvPr id="822318" name="Rectangle 46"/>
              <p:cNvSpPr>
                <a:spLocks noChangeArrowheads="1"/>
              </p:cNvSpPr>
              <p:nvPr/>
            </p:nvSpPr>
            <p:spPr bwMode="auto">
              <a:xfrm>
                <a:off x="3339" y="3072"/>
                <a:ext cx="509" cy="184"/>
              </a:xfrm>
              <a:prstGeom prst="rect">
                <a:avLst/>
              </a:prstGeom>
              <a:noFill/>
              <a:ln w="9525">
                <a:noFill/>
                <a:miter lim="800000"/>
                <a:headEnd/>
                <a:tailEnd/>
              </a:ln>
              <a:effectLst/>
            </p:spPr>
            <p:txBody>
              <a:bodyPr wrap="none" lIns="77788" tIns="38100" rIns="77788" bIns="38100">
                <a:spAutoFit/>
              </a:bodyPr>
              <a:lstStyle/>
              <a:p>
                <a:pPr algn="ctr" defTabSz="646113" eaLnBrk="0" hangingPunct="0"/>
                <a:r>
                  <a:rPr lang="en-GB" sz="1400" b="1" dirty="0">
                    <a:solidFill>
                      <a:srgbClr val="000000"/>
                    </a:solidFill>
                    <a:latin typeface="Times New Roman" pitchFamily="18" charset="0"/>
                  </a:rPr>
                  <a:t>furnace</a:t>
                </a:r>
              </a:p>
            </p:txBody>
          </p:sp>
          <p:sp>
            <p:nvSpPr>
              <p:cNvPr id="822319" name="Rectangle 47"/>
              <p:cNvSpPr>
                <a:spLocks noChangeArrowheads="1"/>
              </p:cNvSpPr>
              <p:nvPr/>
            </p:nvSpPr>
            <p:spPr bwMode="auto">
              <a:xfrm>
                <a:off x="3853" y="3072"/>
                <a:ext cx="677" cy="320"/>
              </a:xfrm>
              <a:prstGeom prst="rect">
                <a:avLst/>
              </a:prstGeom>
              <a:noFill/>
              <a:ln w="9525">
                <a:noFill/>
                <a:miter lim="800000"/>
                <a:headEnd/>
                <a:tailEnd/>
              </a:ln>
              <a:effectLst/>
            </p:spPr>
            <p:txBody>
              <a:bodyPr wrap="none" lIns="77788" tIns="38100" rIns="77788" bIns="38100">
                <a:spAutoFit/>
              </a:bodyPr>
              <a:lstStyle/>
              <a:p>
                <a:pPr algn="ctr" defTabSz="646113" eaLnBrk="0" hangingPunct="0"/>
                <a:r>
                  <a:rPr lang="en-GB" sz="1400" b="1" dirty="0">
                    <a:solidFill>
                      <a:srgbClr val="000000"/>
                    </a:solidFill>
                    <a:latin typeface="Times New Roman" pitchFamily="18" charset="0"/>
                  </a:rPr>
                  <a:t>microwave</a:t>
                </a:r>
              </a:p>
              <a:p>
                <a:pPr algn="ctr" defTabSz="646113" eaLnBrk="0" hangingPunct="0"/>
                <a:r>
                  <a:rPr lang="en-GB" sz="1400" b="1" dirty="0">
                    <a:solidFill>
                      <a:srgbClr val="000000"/>
                    </a:solidFill>
                    <a:latin typeface="Times New Roman" pitchFamily="18" charset="0"/>
                  </a:rPr>
                  <a:t>oven</a:t>
                </a:r>
              </a:p>
            </p:txBody>
          </p:sp>
        </p:grpSp>
        <p:sp>
          <p:nvSpPr>
            <p:cNvPr id="822320" name="Rectangle 48"/>
            <p:cNvSpPr>
              <a:spLocks noChangeArrowheads="1"/>
            </p:cNvSpPr>
            <p:nvPr/>
          </p:nvSpPr>
          <p:spPr bwMode="auto">
            <a:xfrm>
              <a:off x="5136" y="3072"/>
              <a:ext cx="270" cy="184"/>
            </a:xfrm>
            <a:prstGeom prst="rect">
              <a:avLst/>
            </a:prstGeom>
            <a:noFill/>
            <a:ln w="9525">
              <a:noFill/>
              <a:miter lim="800000"/>
              <a:headEnd/>
              <a:tailEnd/>
            </a:ln>
            <a:effectLst/>
          </p:spPr>
          <p:txBody>
            <a:bodyPr wrap="none" lIns="77788" tIns="38100" rIns="77788" bIns="38100">
              <a:spAutoFit/>
            </a:bodyPr>
            <a:lstStyle/>
            <a:p>
              <a:pPr algn="ctr" defTabSz="646113" eaLnBrk="0" hangingPunct="0"/>
              <a:r>
                <a:rPr lang="en-GB" sz="1400" b="1" dirty="0">
                  <a:solidFill>
                    <a:srgbClr val="000000"/>
                  </a:solidFill>
                  <a:latin typeface="Times New Roman" pitchFamily="18" charset="0"/>
                </a:rPr>
                <a:t>PC</a:t>
              </a:r>
            </a:p>
          </p:txBody>
        </p:sp>
      </p:grpSp>
      <p:grpSp>
        <p:nvGrpSpPr>
          <p:cNvPr id="7" name="Group 49"/>
          <p:cNvGrpSpPr>
            <a:grpSpLocks/>
          </p:cNvGrpSpPr>
          <p:nvPr/>
        </p:nvGrpSpPr>
        <p:grpSpPr bwMode="auto">
          <a:xfrm>
            <a:off x="2154269" y="6120873"/>
            <a:ext cx="5210415" cy="606425"/>
            <a:chOff x="1776" y="3654"/>
            <a:chExt cx="3555" cy="382"/>
          </a:xfrm>
        </p:grpSpPr>
        <p:sp>
          <p:nvSpPr>
            <p:cNvPr id="822322" name="Rectangle 50"/>
            <p:cNvSpPr>
              <a:spLocks noChangeArrowheads="1"/>
            </p:cNvSpPr>
            <p:nvPr/>
          </p:nvSpPr>
          <p:spPr bwMode="auto">
            <a:xfrm>
              <a:off x="2730" y="3654"/>
              <a:ext cx="915" cy="184"/>
            </a:xfrm>
            <a:prstGeom prst="rect">
              <a:avLst/>
            </a:prstGeom>
            <a:noFill/>
            <a:ln w="9525">
              <a:noFill/>
              <a:miter lim="800000"/>
              <a:headEnd/>
              <a:tailEnd/>
            </a:ln>
            <a:effectLst/>
          </p:spPr>
          <p:txBody>
            <a:bodyPr wrap="none" lIns="77788" tIns="38100" rIns="77788" bIns="38100">
              <a:spAutoFit/>
            </a:bodyPr>
            <a:lstStyle/>
            <a:p>
              <a:pPr algn="ctr" defTabSz="646113" eaLnBrk="0" hangingPunct="0"/>
              <a:r>
                <a:rPr lang="en-GB" sz="1400" b="1" dirty="0">
                  <a:solidFill>
                    <a:srgbClr val="FC0128"/>
                  </a:solidFill>
                  <a:latin typeface="Times New Roman" pitchFamily="18" charset="0"/>
                </a:rPr>
                <a:t>communication</a:t>
              </a:r>
            </a:p>
          </p:txBody>
        </p:sp>
        <p:sp>
          <p:nvSpPr>
            <p:cNvPr id="822323" name="Rectangle 51"/>
            <p:cNvSpPr>
              <a:spLocks noChangeArrowheads="1"/>
            </p:cNvSpPr>
            <p:nvPr/>
          </p:nvSpPr>
          <p:spPr bwMode="auto">
            <a:xfrm>
              <a:off x="1776" y="3654"/>
              <a:ext cx="868" cy="184"/>
            </a:xfrm>
            <a:prstGeom prst="rect">
              <a:avLst/>
            </a:prstGeom>
            <a:noFill/>
            <a:ln w="9525">
              <a:noFill/>
              <a:miter lim="800000"/>
              <a:headEnd/>
              <a:tailEnd/>
            </a:ln>
            <a:effectLst/>
          </p:spPr>
          <p:txBody>
            <a:bodyPr wrap="none" lIns="77788" tIns="38100" rIns="77788" bIns="38100">
              <a:spAutoFit/>
            </a:bodyPr>
            <a:lstStyle/>
            <a:p>
              <a:pPr defTabSz="646113" eaLnBrk="0" hangingPunct="0"/>
              <a:r>
                <a:rPr lang="en-GB" sz="1400" b="1" dirty="0">
                  <a:solidFill>
                    <a:srgbClr val="FC0128"/>
                  </a:solidFill>
                  <a:latin typeface="Times New Roman" pitchFamily="18" charset="0"/>
                </a:rPr>
                <a:t>transportation</a:t>
              </a:r>
            </a:p>
          </p:txBody>
        </p:sp>
        <p:sp>
          <p:nvSpPr>
            <p:cNvPr id="822324" name="Rectangle 52"/>
            <p:cNvSpPr>
              <a:spLocks noChangeArrowheads="1"/>
            </p:cNvSpPr>
            <p:nvPr/>
          </p:nvSpPr>
          <p:spPr bwMode="auto">
            <a:xfrm>
              <a:off x="3702" y="3654"/>
              <a:ext cx="1248" cy="184"/>
            </a:xfrm>
            <a:prstGeom prst="rect">
              <a:avLst/>
            </a:prstGeom>
            <a:noFill/>
            <a:ln w="9525">
              <a:noFill/>
              <a:miter lim="800000"/>
              <a:headEnd/>
              <a:tailEnd/>
            </a:ln>
            <a:effectLst/>
          </p:spPr>
          <p:txBody>
            <a:bodyPr lIns="77788" tIns="38100" rIns="77788" bIns="38100">
              <a:spAutoFit/>
            </a:bodyPr>
            <a:lstStyle/>
            <a:p>
              <a:pPr algn="ctr" defTabSz="646113" eaLnBrk="0" hangingPunct="0"/>
              <a:r>
                <a:rPr lang="en-GB" sz="1400" b="1" dirty="0">
                  <a:solidFill>
                    <a:srgbClr val="FC0128"/>
                  </a:solidFill>
                  <a:latin typeface="Times New Roman" pitchFamily="18" charset="0"/>
                </a:rPr>
                <a:t>keeping warm/cold</a:t>
              </a:r>
            </a:p>
          </p:txBody>
        </p:sp>
        <p:sp>
          <p:nvSpPr>
            <p:cNvPr id="822325" name="Rectangle 53"/>
            <p:cNvSpPr>
              <a:spLocks noChangeArrowheads="1"/>
            </p:cNvSpPr>
            <p:nvPr/>
          </p:nvSpPr>
          <p:spPr bwMode="auto">
            <a:xfrm>
              <a:off x="4993" y="3654"/>
              <a:ext cx="338" cy="184"/>
            </a:xfrm>
            <a:prstGeom prst="rect">
              <a:avLst/>
            </a:prstGeom>
            <a:noFill/>
            <a:ln w="9525">
              <a:noFill/>
              <a:miter lim="800000"/>
              <a:headEnd/>
              <a:tailEnd/>
            </a:ln>
            <a:effectLst/>
          </p:spPr>
          <p:txBody>
            <a:bodyPr wrap="none" lIns="77788" tIns="38100" rIns="77788" bIns="38100">
              <a:spAutoFit/>
            </a:bodyPr>
            <a:lstStyle/>
            <a:p>
              <a:pPr algn="ctr" defTabSz="646113" eaLnBrk="0" hangingPunct="0"/>
              <a:r>
                <a:rPr lang="en-GB" sz="1400" b="1" dirty="0">
                  <a:solidFill>
                    <a:srgbClr val="FC0128"/>
                  </a:solidFill>
                  <a:latin typeface="Times New Roman" pitchFamily="18" charset="0"/>
                </a:rPr>
                <a:t>food</a:t>
              </a:r>
            </a:p>
          </p:txBody>
        </p:sp>
        <p:sp>
          <p:nvSpPr>
            <p:cNvPr id="822326" name="Rectangle 54"/>
            <p:cNvSpPr>
              <a:spLocks noChangeArrowheads="1"/>
            </p:cNvSpPr>
            <p:nvPr/>
          </p:nvSpPr>
          <p:spPr bwMode="auto">
            <a:xfrm>
              <a:off x="2851" y="3852"/>
              <a:ext cx="818" cy="184"/>
            </a:xfrm>
            <a:prstGeom prst="rect">
              <a:avLst/>
            </a:prstGeom>
            <a:noFill/>
            <a:ln w="9525">
              <a:noFill/>
              <a:miter lim="800000"/>
              <a:headEnd/>
              <a:tailEnd/>
            </a:ln>
            <a:effectLst/>
          </p:spPr>
          <p:txBody>
            <a:bodyPr lIns="77788" tIns="38100" rIns="77788" bIns="38100">
              <a:spAutoFit/>
            </a:bodyPr>
            <a:lstStyle/>
            <a:p>
              <a:pPr defTabSz="646113" eaLnBrk="0" hangingPunct="0"/>
              <a:r>
                <a:rPr lang="en-GB" sz="1400" b="1" dirty="0">
                  <a:solidFill>
                    <a:srgbClr val="FC0128"/>
                  </a:solidFill>
                  <a:latin typeface="Times New Roman" pitchFamily="18" charset="0"/>
                </a:rPr>
                <a:t>health care</a:t>
              </a:r>
            </a:p>
          </p:txBody>
        </p:sp>
        <p:sp>
          <p:nvSpPr>
            <p:cNvPr id="822327" name="Rectangle 55"/>
            <p:cNvSpPr>
              <a:spLocks noChangeArrowheads="1"/>
            </p:cNvSpPr>
            <p:nvPr/>
          </p:nvSpPr>
          <p:spPr bwMode="auto">
            <a:xfrm>
              <a:off x="3695" y="3852"/>
              <a:ext cx="523" cy="184"/>
            </a:xfrm>
            <a:prstGeom prst="rect">
              <a:avLst/>
            </a:prstGeom>
            <a:noFill/>
            <a:ln w="9525">
              <a:noFill/>
              <a:miter lim="800000"/>
              <a:headEnd/>
              <a:tailEnd/>
            </a:ln>
            <a:effectLst/>
          </p:spPr>
          <p:txBody>
            <a:bodyPr wrap="none" lIns="77788" tIns="38100" rIns="77788" bIns="38100">
              <a:spAutoFit/>
            </a:bodyPr>
            <a:lstStyle/>
            <a:p>
              <a:pPr algn="ctr" defTabSz="646113" eaLnBrk="0" hangingPunct="0"/>
              <a:r>
                <a:rPr lang="en-GB" sz="1400" b="1" dirty="0">
                  <a:solidFill>
                    <a:srgbClr val="FC0128"/>
                  </a:solidFill>
                  <a:latin typeface="Times New Roman" pitchFamily="18" charset="0"/>
                </a:rPr>
                <a:t>security</a:t>
              </a:r>
            </a:p>
          </p:txBody>
        </p:sp>
        <p:sp>
          <p:nvSpPr>
            <p:cNvPr id="822328" name="Rectangle 56"/>
            <p:cNvSpPr>
              <a:spLocks noChangeArrowheads="1"/>
            </p:cNvSpPr>
            <p:nvPr/>
          </p:nvSpPr>
          <p:spPr bwMode="auto">
            <a:xfrm>
              <a:off x="1776" y="3852"/>
              <a:ext cx="1056" cy="184"/>
            </a:xfrm>
            <a:prstGeom prst="rect">
              <a:avLst/>
            </a:prstGeom>
            <a:noFill/>
            <a:ln w="9525">
              <a:noFill/>
              <a:miter lim="800000"/>
              <a:headEnd/>
              <a:tailEnd/>
            </a:ln>
            <a:effectLst/>
          </p:spPr>
          <p:txBody>
            <a:bodyPr lIns="77788" tIns="38100" rIns="77788" bIns="38100">
              <a:spAutoFit/>
            </a:bodyPr>
            <a:lstStyle/>
            <a:p>
              <a:pPr defTabSz="646113" eaLnBrk="0" hangingPunct="0"/>
              <a:r>
                <a:rPr lang="en-GB" sz="1400" b="1" dirty="0">
                  <a:solidFill>
                    <a:srgbClr val="FC0128"/>
                  </a:solidFill>
                  <a:latin typeface="Times New Roman" pitchFamily="18" charset="0"/>
                </a:rPr>
                <a:t>potable water</a:t>
              </a:r>
            </a:p>
          </p:txBody>
        </p:sp>
        <p:sp>
          <p:nvSpPr>
            <p:cNvPr id="822329" name="Rectangle 57"/>
            <p:cNvSpPr>
              <a:spLocks noChangeArrowheads="1"/>
            </p:cNvSpPr>
            <p:nvPr/>
          </p:nvSpPr>
          <p:spPr bwMode="auto">
            <a:xfrm>
              <a:off x="4258" y="3852"/>
              <a:ext cx="946" cy="184"/>
            </a:xfrm>
            <a:prstGeom prst="rect">
              <a:avLst/>
            </a:prstGeom>
            <a:noFill/>
            <a:ln w="9525">
              <a:noFill/>
              <a:miter lim="800000"/>
              <a:headEnd/>
              <a:tailEnd/>
            </a:ln>
            <a:effectLst/>
          </p:spPr>
          <p:txBody>
            <a:bodyPr wrap="none" lIns="77788" tIns="38100" rIns="77788" bIns="38100">
              <a:spAutoFit/>
            </a:bodyPr>
            <a:lstStyle/>
            <a:p>
              <a:pPr algn="ctr" defTabSz="646113" eaLnBrk="0" hangingPunct="0"/>
              <a:r>
                <a:rPr lang="en-GB" sz="1400" b="1" dirty="0">
                  <a:solidFill>
                    <a:srgbClr val="FC0128"/>
                  </a:solidFill>
                  <a:latin typeface="Times New Roman" pitchFamily="18" charset="0"/>
                </a:rPr>
                <a:t>consumer goods</a:t>
              </a:r>
            </a:p>
          </p:txBody>
        </p:sp>
      </p:grpSp>
      <p:sp>
        <p:nvSpPr>
          <p:cNvPr id="822330" name="Text Box 58"/>
          <p:cNvSpPr txBox="1">
            <a:spLocks noChangeArrowheads="1"/>
          </p:cNvSpPr>
          <p:nvPr/>
        </p:nvSpPr>
        <p:spPr bwMode="auto">
          <a:xfrm>
            <a:off x="360395" y="142852"/>
            <a:ext cx="8208962" cy="769441"/>
          </a:xfrm>
          <a:prstGeom prst="rect">
            <a:avLst/>
          </a:prstGeom>
        </p:spPr>
        <p:txBody>
          <a:bodyPr vert="horz" lIns="91440" tIns="45720" rIns="91440" bIns="45720" rtlCol="0" anchor="ctr">
            <a:normAutofit/>
          </a:bodyPr>
          <a:lstStyle>
            <a:lvl1pPr algn="ctr">
              <a:spcBef>
                <a:spcPct val="0"/>
              </a:spcBef>
              <a:buNone/>
              <a:defRPr sz="4400">
                <a:latin typeface="+mj-lt"/>
                <a:ea typeface="+mj-ea"/>
                <a:cs typeface="+mj-cs"/>
              </a:defRPr>
            </a:lvl1pPr>
          </a:lstStyle>
          <a:p>
            <a:r>
              <a:rPr lang="en-US" dirty="0"/>
              <a:t>Architecture of the energy system</a:t>
            </a:r>
          </a:p>
        </p:txBody>
      </p:sp>
      <p:sp>
        <p:nvSpPr>
          <p:cNvPr id="62" name="Rectangle 8"/>
          <p:cNvSpPr>
            <a:spLocks noChangeArrowheads="1"/>
          </p:cNvSpPr>
          <p:nvPr/>
        </p:nvSpPr>
        <p:spPr bwMode="auto">
          <a:xfrm>
            <a:off x="7575581" y="5261187"/>
            <a:ext cx="1643042" cy="353943"/>
          </a:xfrm>
          <a:prstGeom prst="rect">
            <a:avLst/>
          </a:prstGeom>
          <a:noFill/>
          <a:ln w="9525">
            <a:noFill/>
            <a:miter lim="800000"/>
            <a:headEnd/>
            <a:tailEnd/>
          </a:ln>
          <a:effectLst/>
        </p:spPr>
        <p:txBody>
          <a:bodyPr wrap="square" lIns="77788" tIns="38100" rIns="77788" bIns="38100">
            <a:spAutoFit/>
          </a:bodyPr>
          <a:lstStyle/>
          <a:p>
            <a:pPr algn="ctr" defTabSz="646113" eaLnBrk="0" hangingPunct="0"/>
            <a:r>
              <a:rPr lang="en-GB" b="1" i="1" dirty="0">
                <a:solidFill>
                  <a:srgbClr val="000000"/>
                </a:solidFill>
                <a:latin typeface="Times New Roman" pitchFamily="18" charset="0"/>
              </a:rPr>
              <a:t>Infrastructure</a:t>
            </a:r>
            <a:endParaRPr lang="en-GB" i="1" dirty="0">
              <a:solidFill>
                <a:srgbClr val="000000"/>
              </a:solidFill>
              <a:latin typeface="Times New Roman" pitchFamily="18" charset="0"/>
            </a:endParaRPr>
          </a:p>
        </p:txBody>
      </p:sp>
      <p:sp>
        <p:nvSpPr>
          <p:cNvPr id="4" name="Slide Number Placeholder 3"/>
          <p:cNvSpPr>
            <a:spLocks noGrp="1"/>
          </p:cNvSpPr>
          <p:nvPr>
            <p:ph type="sldNum" sz="quarter" idx="12"/>
          </p:nvPr>
        </p:nvSpPr>
        <p:spPr/>
        <p:txBody>
          <a:bodyPr/>
          <a:lstStyle/>
          <a:p>
            <a:fld id="{0AE50439-C31B-9A40-9E9D-ED5EC7CC60E9}" type="slidenum">
              <a:rPr lang="en-US" smtClean="0"/>
              <a:t>10</a:t>
            </a:fld>
            <a:endParaRPr lang="en-US" dirty="0"/>
          </a:p>
        </p:txBody>
      </p:sp>
    </p:spTree>
    <p:extLst>
      <p:ext uri="{BB962C8B-B14F-4D97-AF65-F5344CB8AC3E}">
        <p14:creationId xmlns:p14="http://schemas.microsoft.com/office/powerpoint/2010/main" val="27946163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222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2227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2227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2227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2227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2228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82227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222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2274" grpId="0" animBg="1"/>
      <p:bldP spid="822275" grpId="0" animBg="1"/>
      <p:bldP spid="822276" grpId="0"/>
      <p:bldP spid="822277" grpId="0"/>
      <p:bldP spid="822278" grpId="0"/>
      <p:bldP spid="822279" grpId="0"/>
      <p:bldP spid="822280" grpId="0"/>
      <p:bldP spid="822281" grpId="0"/>
      <p:bldP spid="6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a:xfrm>
            <a:off x="7566147" y="6525344"/>
            <a:ext cx="857251" cy="180974"/>
          </a:xfrm>
        </p:spPr>
        <p:txBody>
          <a:bodyPr/>
          <a:lstStyle/>
          <a:p>
            <a:fld id="{F36C87F6-986D-49E6-AF40-1B3A1EE8064D}" type="slidenum">
              <a:rPr lang="en-GB" smtClean="0"/>
              <a:pPr/>
              <a:t>11</a:t>
            </a:fld>
            <a:endParaRPr lang="en-GB" dirty="0"/>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1" y="813442"/>
            <a:ext cx="9310255" cy="6044407"/>
          </a:xfrm>
          <a:prstGeom prst="rect">
            <a:avLst/>
          </a:prstGeom>
          <a:noFill/>
        </p:spPr>
      </p:pic>
      <p:sp>
        <p:nvSpPr>
          <p:cNvPr id="4" name="Text Box 58"/>
          <p:cNvSpPr txBox="1">
            <a:spLocks noChangeArrowheads="1"/>
          </p:cNvSpPr>
          <p:nvPr/>
        </p:nvSpPr>
        <p:spPr bwMode="auto">
          <a:xfrm>
            <a:off x="360395" y="142852"/>
            <a:ext cx="8208962" cy="769441"/>
          </a:xfrm>
          <a:prstGeom prst="rect">
            <a:avLst/>
          </a:prstGeom>
        </p:spPr>
        <p:txBody>
          <a:bodyPr vert="horz" lIns="91440" tIns="45720" rIns="91440" bIns="45720" rtlCol="0" anchor="ctr">
            <a:normAutofit/>
          </a:bodyPr>
          <a:lstStyle>
            <a:lvl1pPr algn="ctr">
              <a:spcBef>
                <a:spcPct val="0"/>
              </a:spcBef>
              <a:buNone/>
              <a:defRPr sz="4400">
                <a:latin typeface="+mj-lt"/>
                <a:ea typeface="+mj-ea"/>
                <a:cs typeface="+mj-cs"/>
              </a:defRPr>
            </a:lvl1pPr>
          </a:lstStyle>
          <a:p>
            <a:r>
              <a:rPr lang="en-US" dirty="0"/>
              <a:t>Reference energy system</a:t>
            </a:r>
          </a:p>
        </p:txBody>
      </p:sp>
    </p:spTree>
    <p:extLst>
      <p:ext uri="{BB962C8B-B14F-4D97-AF65-F5344CB8AC3E}">
        <p14:creationId xmlns:p14="http://schemas.microsoft.com/office/powerpoint/2010/main" val="2187582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1130976" y="382054"/>
            <a:ext cx="7063740" cy="669507"/>
          </a:xfrm>
        </p:spPr>
        <p:txBody>
          <a:bodyPr>
            <a:normAutofit fontScale="90000"/>
          </a:bodyPr>
          <a:lstStyle/>
          <a:p>
            <a:r>
              <a:rPr lang="en-GB" dirty="0"/>
              <a:t>Exercise 1</a:t>
            </a:r>
          </a:p>
        </p:txBody>
      </p:sp>
      <p:sp>
        <p:nvSpPr>
          <p:cNvPr id="2" name="Slide Number Placeholder 1"/>
          <p:cNvSpPr>
            <a:spLocks noGrp="1"/>
          </p:cNvSpPr>
          <p:nvPr>
            <p:ph type="sldNum" sz="quarter" idx="12"/>
          </p:nvPr>
        </p:nvSpPr>
        <p:spPr/>
        <p:txBody>
          <a:bodyPr/>
          <a:lstStyle/>
          <a:p>
            <a:fld id="{A0B7FA9A-6BCF-4CFA-8685-B7A43319A6CD}" type="slidenum">
              <a:rPr lang="en-GB" smtClean="0"/>
              <a:pPr/>
              <a:t>12</a:t>
            </a:fld>
            <a:endParaRPr lang="en-GB" dirty="0"/>
          </a:p>
        </p:txBody>
      </p:sp>
      <p:sp>
        <p:nvSpPr>
          <p:cNvPr id="28" name="Content Placeholder 2"/>
          <p:cNvSpPr>
            <a:spLocks noGrp="1"/>
          </p:cNvSpPr>
          <p:nvPr>
            <p:ph idx="1"/>
          </p:nvPr>
        </p:nvSpPr>
        <p:spPr>
          <a:xfrm>
            <a:off x="628651" y="1588660"/>
            <a:ext cx="8178602" cy="4418601"/>
          </a:xfrm>
        </p:spPr>
        <p:txBody>
          <a:bodyPr>
            <a:normAutofit/>
          </a:bodyPr>
          <a:lstStyle/>
          <a:p>
            <a:pPr marL="0" indent="0">
              <a:buNone/>
            </a:pPr>
            <a:r>
              <a:rPr lang="en-US" altLang="en-US" sz="2400" b="1" dirty="0"/>
              <a:t>1) Draw a simple </a:t>
            </a:r>
            <a:r>
              <a:rPr lang="en-US" altLang="en-US" sz="2400" b="1" i="1" dirty="0"/>
              <a:t>aggregate</a:t>
            </a:r>
            <a:r>
              <a:rPr lang="en-US" altLang="en-US" sz="2400" b="1" dirty="0"/>
              <a:t> reference energy system of your country including:</a:t>
            </a:r>
          </a:p>
          <a:p>
            <a:pPr marL="0" indent="0">
              <a:buNone/>
            </a:pPr>
            <a:endParaRPr lang="en-US" altLang="en-US" sz="1875" b="1" dirty="0"/>
          </a:p>
          <a:p>
            <a:pPr>
              <a:buFont typeface="Calibri" panose="020F0502020204030204" pitchFamily="34" charset="0"/>
              <a:buChar char="⁻"/>
            </a:pPr>
            <a:r>
              <a:rPr lang="en-US" altLang="en-US" sz="1875" dirty="0"/>
              <a:t>Up to 10 main technologies or groups of technologies</a:t>
            </a:r>
          </a:p>
          <a:p>
            <a:pPr>
              <a:buFont typeface="Calibri" panose="020F0502020204030204" pitchFamily="34" charset="0"/>
              <a:buChar char="⁻"/>
            </a:pPr>
            <a:r>
              <a:rPr lang="en-US" altLang="en-US" sz="1875" dirty="0"/>
              <a:t>Up to 3 demand types (e.g., electricity, heating, transportation)</a:t>
            </a:r>
          </a:p>
          <a:p>
            <a:pPr>
              <a:buFont typeface="Calibri" panose="020F0502020204030204" pitchFamily="34" charset="0"/>
              <a:buChar char="⁻"/>
            </a:pPr>
            <a:r>
              <a:rPr lang="en-US" altLang="en-US" sz="1875" dirty="0"/>
              <a:t>Transmission and distribution technology</a:t>
            </a:r>
          </a:p>
          <a:p>
            <a:pPr>
              <a:buFont typeface="Calibri" panose="020F0502020204030204" pitchFamily="34" charset="0"/>
              <a:buChar char="⁻"/>
            </a:pPr>
            <a:r>
              <a:rPr lang="en-US" altLang="en-US" sz="1875" dirty="0"/>
              <a:t>Distinction between imported and domestically produced primary resources</a:t>
            </a:r>
          </a:p>
          <a:p>
            <a:pPr>
              <a:buFont typeface="Calibri" panose="020F0502020204030204" pitchFamily="34" charset="0"/>
              <a:buChar char="⁻"/>
            </a:pPr>
            <a:endParaRPr lang="en-US" altLang="en-US" sz="1875" dirty="0">
              <a:solidFill>
                <a:srgbClr val="0070C0"/>
              </a:solidFill>
            </a:endParaRPr>
          </a:p>
          <a:p>
            <a:pPr marL="0" indent="0">
              <a:buNone/>
            </a:pPr>
            <a:r>
              <a:rPr lang="en-US" altLang="en-US" sz="2400" b="1" dirty="0"/>
              <a:t>2) Describe the main features in a short narrative to be presented during group discussions.</a:t>
            </a:r>
          </a:p>
        </p:txBody>
      </p:sp>
    </p:spTree>
    <p:extLst>
      <p:ext uri="{BB962C8B-B14F-4D97-AF65-F5344CB8AC3E}">
        <p14:creationId xmlns:p14="http://schemas.microsoft.com/office/powerpoint/2010/main" val="1562378051"/>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1130982" y="382054"/>
            <a:ext cx="7063740" cy="669507"/>
          </a:xfrm>
        </p:spPr>
        <p:txBody>
          <a:bodyPr>
            <a:normAutofit fontScale="90000"/>
          </a:bodyPr>
          <a:lstStyle/>
          <a:p>
            <a:r>
              <a:rPr lang="en-GB" dirty="0"/>
              <a:t>Exercise 1</a:t>
            </a:r>
          </a:p>
        </p:txBody>
      </p:sp>
      <p:sp>
        <p:nvSpPr>
          <p:cNvPr id="2" name="Slide Number Placeholder 1"/>
          <p:cNvSpPr>
            <a:spLocks noGrp="1"/>
          </p:cNvSpPr>
          <p:nvPr>
            <p:ph type="sldNum" sz="quarter" idx="12"/>
          </p:nvPr>
        </p:nvSpPr>
        <p:spPr/>
        <p:txBody>
          <a:bodyPr/>
          <a:lstStyle/>
          <a:p>
            <a:fld id="{A0B7FA9A-6BCF-4CFA-8685-B7A43319A6CD}" type="slidenum">
              <a:rPr lang="en-GB" smtClean="0"/>
              <a:pPr/>
              <a:t>13</a:t>
            </a:fld>
            <a:endParaRPr lang="en-GB" dirty="0"/>
          </a:p>
        </p:txBody>
      </p:sp>
      <p:sp>
        <p:nvSpPr>
          <p:cNvPr id="28" name="Content Placeholder 2"/>
          <p:cNvSpPr>
            <a:spLocks noGrp="1"/>
          </p:cNvSpPr>
          <p:nvPr>
            <p:ph idx="1"/>
          </p:nvPr>
        </p:nvSpPr>
        <p:spPr>
          <a:xfrm>
            <a:off x="628651" y="1588660"/>
            <a:ext cx="8178602" cy="4418601"/>
          </a:xfrm>
        </p:spPr>
        <p:txBody>
          <a:bodyPr>
            <a:normAutofit/>
          </a:bodyPr>
          <a:lstStyle/>
          <a:p>
            <a:pPr marL="0" indent="0">
              <a:buNone/>
            </a:pPr>
            <a:r>
              <a:rPr lang="en-US" altLang="en-US" sz="2400" b="1" dirty="0"/>
              <a:t>1) Example of a reference energy system</a:t>
            </a:r>
          </a:p>
          <a:p>
            <a:pPr marL="0" indent="0">
              <a:buNone/>
            </a:pPr>
            <a:endParaRPr lang="en-US" altLang="en-US" sz="1875" b="1" dirty="0"/>
          </a:p>
        </p:txBody>
      </p:sp>
      <p:pic>
        <p:nvPicPr>
          <p:cNvPr id="4" name="Picture 3"/>
          <p:cNvPicPr>
            <a:picLocks noChangeAspect="1"/>
          </p:cNvPicPr>
          <p:nvPr/>
        </p:nvPicPr>
        <p:blipFill>
          <a:blip r:embed="rId3"/>
          <a:stretch>
            <a:fillRect/>
          </a:stretch>
        </p:blipFill>
        <p:spPr>
          <a:xfrm>
            <a:off x="252940" y="1819551"/>
            <a:ext cx="8857556" cy="5017326"/>
          </a:xfrm>
          <a:prstGeom prst="rect">
            <a:avLst/>
          </a:prstGeom>
        </p:spPr>
      </p:pic>
    </p:spTree>
    <p:extLst>
      <p:ext uri="{BB962C8B-B14F-4D97-AF65-F5344CB8AC3E}">
        <p14:creationId xmlns:p14="http://schemas.microsoft.com/office/powerpoint/2010/main" val="400912657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1130977" y="382054"/>
            <a:ext cx="7063740" cy="669507"/>
          </a:xfrm>
        </p:spPr>
        <p:txBody>
          <a:bodyPr>
            <a:normAutofit fontScale="90000"/>
          </a:bodyPr>
          <a:lstStyle/>
          <a:p>
            <a:r>
              <a:rPr lang="en-GB" dirty="0"/>
              <a:t>Exercise 1</a:t>
            </a:r>
          </a:p>
        </p:txBody>
      </p:sp>
      <p:sp>
        <p:nvSpPr>
          <p:cNvPr id="2" name="Slide Number Placeholder 1"/>
          <p:cNvSpPr>
            <a:spLocks noGrp="1"/>
          </p:cNvSpPr>
          <p:nvPr>
            <p:ph type="sldNum" sz="quarter" idx="12"/>
          </p:nvPr>
        </p:nvSpPr>
        <p:spPr/>
        <p:txBody>
          <a:bodyPr/>
          <a:lstStyle/>
          <a:p>
            <a:fld id="{A0B7FA9A-6BCF-4CFA-8685-B7A43319A6CD}" type="slidenum">
              <a:rPr lang="en-GB" smtClean="0"/>
              <a:pPr/>
              <a:t>14</a:t>
            </a:fld>
            <a:endParaRPr lang="en-GB" dirty="0"/>
          </a:p>
        </p:txBody>
      </p:sp>
      <p:sp>
        <p:nvSpPr>
          <p:cNvPr id="28" name="Content Placeholder 2"/>
          <p:cNvSpPr>
            <a:spLocks noGrp="1"/>
          </p:cNvSpPr>
          <p:nvPr>
            <p:ph idx="1"/>
          </p:nvPr>
        </p:nvSpPr>
        <p:spPr>
          <a:xfrm>
            <a:off x="628651" y="1588660"/>
            <a:ext cx="8178602" cy="4418601"/>
          </a:xfrm>
        </p:spPr>
        <p:txBody>
          <a:bodyPr>
            <a:normAutofit/>
          </a:bodyPr>
          <a:lstStyle/>
          <a:p>
            <a:pPr marL="0" indent="0">
              <a:buNone/>
            </a:pPr>
            <a:r>
              <a:rPr lang="en-US" altLang="en-US" sz="2400" b="1" dirty="0"/>
              <a:t>2) Example of narrative</a:t>
            </a:r>
          </a:p>
          <a:p>
            <a:pPr marL="0" indent="0">
              <a:buNone/>
            </a:pPr>
            <a:endParaRPr lang="en-US" altLang="en-US" sz="1875" b="1" dirty="0"/>
          </a:p>
          <a:p>
            <a:pPr marL="0" indent="0">
              <a:buNone/>
            </a:pPr>
            <a:r>
              <a:rPr lang="en-US" altLang="en-US" sz="1875" dirty="0"/>
              <a:t>The electricity supply relies mostly on natural gas combined cycles, on large hydropower plants and wind farms. Natural gas is imported. Rooftop photovoltaic installations are increasing in the residential sector. Heating demand is met mainly through electric or natural gas-fuelled boilers, while the main fuel for transportation is diesel.</a:t>
            </a:r>
          </a:p>
        </p:txBody>
      </p:sp>
    </p:spTree>
    <p:extLst>
      <p:ext uri="{BB962C8B-B14F-4D97-AF65-F5344CB8AC3E}">
        <p14:creationId xmlns:p14="http://schemas.microsoft.com/office/powerpoint/2010/main" val="4273738890"/>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9"/>
            <a:ext cx="9144000" cy="1325563"/>
          </a:xfrm>
        </p:spPr>
        <p:txBody>
          <a:bodyPr>
            <a:normAutofit/>
          </a:bodyPr>
          <a:lstStyle/>
          <a:p>
            <a:r>
              <a:rPr lang="en-GB" altLang="en-US" dirty="0"/>
              <a:t>Why energy modelling?</a:t>
            </a:r>
            <a:endParaRPr lang="en-US" dirty="0"/>
          </a:p>
        </p:txBody>
      </p:sp>
      <p:sp>
        <p:nvSpPr>
          <p:cNvPr id="7" name="Rectangle 2"/>
          <p:cNvSpPr>
            <a:spLocks noGrp="1" noChangeArrowheads="1"/>
          </p:cNvSpPr>
          <p:nvPr>
            <p:ph idx="1"/>
          </p:nvPr>
        </p:nvSpPr>
        <p:spPr>
          <a:xfrm>
            <a:off x="130628" y="1494223"/>
            <a:ext cx="8835241" cy="4622322"/>
          </a:xfrm>
        </p:spPr>
        <p:txBody>
          <a:bodyPr>
            <a:noAutofit/>
          </a:bodyPr>
          <a:lstStyle/>
          <a:p>
            <a:pPr>
              <a:lnSpc>
                <a:spcPct val="95000"/>
              </a:lnSpc>
              <a:tabLst>
                <a:tab pos="655638" algn="l"/>
                <a:tab pos="1312863" algn="l"/>
                <a:tab pos="1968500" algn="l"/>
                <a:tab pos="2625725" algn="l"/>
                <a:tab pos="3282950" algn="l"/>
                <a:tab pos="3938588" algn="l"/>
                <a:tab pos="4595813" algn="l"/>
                <a:tab pos="5253038" algn="l"/>
                <a:tab pos="5908675" algn="l"/>
                <a:tab pos="6565900" algn="l"/>
                <a:tab pos="7223125" algn="l"/>
              </a:tabLst>
            </a:pPr>
            <a:r>
              <a:rPr lang="en-US" sz="2000" b="1" dirty="0"/>
              <a:t>The energy system is a “</a:t>
            </a:r>
            <a:r>
              <a:rPr lang="en-US" sz="2000" b="1"/>
              <a:t>complex system.” </a:t>
            </a:r>
            <a:r>
              <a:rPr lang="en-US" sz="2000" dirty="0"/>
              <a:t>Energy planning needs at least to account for:</a:t>
            </a:r>
          </a:p>
          <a:p>
            <a:pPr lvl="1">
              <a:lnSpc>
                <a:spcPct val="95000"/>
              </a:lnSpc>
              <a:tabLst>
                <a:tab pos="655638" algn="l"/>
                <a:tab pos="1312863" algn="l"/>
                <a:tab pos="1968500" algn="l"/>
                <a:tab pos="2625725" algn="l"/>
                <a:tab pos="3282950" algn="l"/>
                <a:tab pos="3938588" algn="l"/>
                <a:tab pos="4595813" algn="l"/>
                <a:tab pos="5253038" algn="l"/>
                <a:tab pos="5908675" algn="l"/>
                <a:tab pos="6565900" algn="l"/>
                <a:tab pos="7223125" algn="l"/>
              </a:tabLst>
            </a:pPr>
            <a:r>
              <a:rPr lang="sv-SE" altLang="en-US" sz="2000" dirty="0"/>
              <a:t>The longevity of power plants and energy infrastructure </a:t>
            </a:r>
          </a:p>
          <a:p>
            <a:pPr lvl="1">
              <a:lnSpc>
                <a:spcPct val="95000"/>
              </a:lnSpc>
              <a:tabLst>
                <a:tab pos="655638" algn="l"/>
                <a:tab pos="1312863" algn="l"/>
                <a:tab pos="1968500" algn="l"/>
                <a:tab pos="2625725" algn="l"/>
                <a:tab pos="3282950" algn="l"/>
                <a:tab pos="3938588" algn="l"/>
                <a:tab pos="4595813" algn="l"/>
                <a:tab pos="5253038" algn="l"/>
                <a:tab pos="5908675" algn="l"/>
                <a:tab pos="6565900" algn="l"/>
                <a:tab pos="7223125" algn="l"/>
              </a:tabLst>
            </a:pPr>
            <a:r>
              <a:rPr lang="sv-SE" altLang="en-US" sz="2000" dirty="0"/>
              <a:t>Existing technology portfolios and future technology options</a:t>
            </a:r>
          </a:p>
          <a:p>
            <a:pPr lvl="1">
              <a:lnSpc>
                <a:spcPct val="95000"/>
              </a:lnSpc>
              <a:tabLst>
                <a:tab pos="655638" algn="l"/>
                <a:tab pos="1312863" algn="l"/>
                <a:tab pos="1968500" algn="l"/>
                <a:tab pos="2625725" algn="l"/>
                <a:tab pos="3282950" algn="l"/>
                <a:tab pos="3938588" algn="l"/>
                <a:tab pos="4595813" algn="l"/>
                <a:tab pos="5253038" algn="l"/>
                <a:tab pos="5908675" algn="l"/>
                <a:tab pos="6565900" algn="l"/>
                <a:tab pos="7223125" algn="l"/>
              </a:tabLst>
            </a:pPr>
            <a:r>
              <a:rPr lang="sv-SE" altLang="en-US" sz="2000" dirty="0"/>
              <a:t>Costs, </a:t>
            </a:r>
            <a:r>
              <a:rPr lang="en-US" sz="2000" dirty="0"/>
              <a:t>variability of demand, technology limitations, among others</a:t>
            </a:r>
          </a:p>
          <a:p>
            <a:pPr lvl="1">
              <a:lnSpc>
                <a:spcPct val="95000"/>
              </a:lnSpc>
              <a:tabLst>
                <a:tab pos="655638" algn="l"/>
                <a:tab pos="1312863" algn="l"/>
                <a:tab pos="1968500" algn="l"/>
                <a:tab pos="2625725" algn="l"/>
                <a:tab pos="3282950" algn="l"/>
                <a:tab pos="3938588" algn="l"/>
                <a:tab pos="4595813" algn="l"/>
                <a:tab pos="5253038" algn="l"/>
                <a:tab pos="5908675" algn="l"/>
                <a:tab pos="6565900" algn="l"/>
                <a:tab pos="7223125" algn="l"/>
              </a:tabLst>
            </a:pPr>
            <a:r>
              <a:rPr lang="en-US" sz="2000" dirty="0"/>
              <a:t>The necessity of meeting the demand in an efficient and sustainable way</a:t>
            </a:r>
          </a:p>
          <a:p>
            <a:pPr lvl="1">
              <a:lnSpc>
                <a:spcPct val="95000"/>
              </a:lnSpc>
              <a:tabLst>
                <a:tab pos="655638" algn="l"/>
                <a:tab pos="1312863" algn="l"/>
                <a:tab pos="1968500" algn="l"/>
                <a:tab pos="2625725" algn="l"/>
                <a:tab pos="3282950" algn="l"/>
                <a:tab pos="3938588" algn="l"/>
                <a:tab pos="4595813" algn="l"/>
                <a:tab pos="5253038" algn="l"/>
                <a:tab pos="5908675" algn="l"/>
                <a:tab pos="6565900" algn="l"/>
                <a:tab pos="7223125" algn="l"/>
              </a:tabLst>
            </a:pPr>
            <a:r>
              <a:rPr lang="en-US" sz="2000" dirty="0"/>
              <a:t>The most important items of the system with a quantification of their inter-relationships</a:t>
            </a:r>
            <a:endParaRPr lang="en-GB" altLang="en-US" sz="2000" b="1" dirty="0"/>
          </a:p>
          <a:p>
            <a:pPr lvl="0">
              <a:lnSpc>
                <a:spcPct val="95000"/>
              </a:lnSpc>
              <a:tabLst>
                <a:tab pos="655638" algn="l"/>
                <a:tab pos="1312863" algn="l"/>
                <a:tab pos="1968500" algn="l"/>
                <a:tab pos="2625725" algn="l"/>
                <a:tab pos="3282950" algn="l"/>
                <a:tab pos="3938588" algn="l"/>
                <a:tab pos="4595813" algn="l"/>
                <a:tab pos="5253038" algn="l"/>
                <a:tab pos="5908675" algn="l"/>
                <a:tab pos="6565900" algn="l"/>
                <a:tab pos="7223125" algn="l"/>
              </a:tabLst>
            </a:pPr>
            <a:endParaRPr lang="en-CA" sz="2000" dirty="0">
              <a:solidFill>
                <a:srgbClr val="000000"/>
              </a:solidFill>
            </a:endParaRPr>
          </a:p>
          <a:p>
            <a:pPr lvl="0">
              <a:lnSpc>
                <a:spcPct val="95000"/>
              </a:lnSpc>
              <a:tabLst>
                <a:tab pos="655638" algn="l"/>
                <a:tab pos="1312863" algn="l"/>
                <a:tab pos="1968500" algn="l"/>
                <a:tab pos="2625725" algn="l"/>
                <a:tab pos="3282950" algn="l"/>
                <a:tab pos="3938588" algn="l"/>
                <a:tab pos="4595813" algn="l"/>
                <a:tab pos="5253038" algn="l"/>
                <a:tab pos="5908675" algn="l"/>
                <a:tab pos="6565900" algn="l"/>
                <a:tab pos="7223125" algn="l"/>
              </a:tabLst>
            </a:pPr>
            <a:r>
              <a:rPr lang="en-CA" sz="2000" dirty="0">
                <a:solidFill>
                  <a:srgbClr val="000000"/>
                </a:solidFill>
              </a:rPr>
              <a:t>Models allow us to: </a:t>
            </a:r>
          </a:p>
          <a:p>
            <a:pPr lvl="1">
              <a:lnSpc>
                <a:spcPct val="95000"/>
              </a:lnSpc>
              <a:tabLst>
                <a:tab pos="655638" algn="l"/>
                <a:tab pos="1312863" algn="l"/>
                <a:tab pos="1968500" algn="l"/>
                <a:tab pos="2625725" algn="l"/>
                <a:tab pos="3282950" algn="l"/>
                <a:tab pos="3938588" algn="l"/>
                <a:tab pos="4595813" algn="l"/>
                <a:tab pos="5253038" algn="l"/>
                <a:tab pos="5908675" algn="l"/>
                <a:tab pos="6565900" algn="l"/>
                <a:tab pos="7223125" algn="l"/>
              </a:tabLst>
            </a:pPr>
            <a:r>
              <a:rPr lang="en-US" sz="2000" dirty="0"/>
              <a:t>Sharpen the focus of the analysis and </a:t>
            </a:r>
            <a:r>
              <a:rPr lang="en-US" sz="2000" b="1" dirty="0"/>
              <a:t>define the boundaries</a:t>
            </a:r>
            <a:endParaRPr lang="en-US" sz="2000" dirty="0"/>
          </a:p>
          <a:p>
            <a:pPr lvl="1">
              <a:lnSpc>
                <a:spcPct val="95000"/>
              </a:lnSpc>
              <a:tabLst>
                <a:tab pos="655638" algn="l"/>
                <a:tab pos="1312863" algn="l"/>
                <a:tab pos="1968500" algn="l"/>
                <a:tab pos="2625725" algn="l"/>
                <a:tab pos="3282950" algn="l"/>
                <a:tab pos="3938588" algn="l"/>
                <a:tab pos="4595813" algn="l"/>
                <a:tab pos="5253038" algn="l"/>
                <a:tab pos="5908675" algn="l"/>
                <a:tab pos="6565900" algn="l"/>
                <a:tab pos="7223125" algn="l"/>
              </a:tabLst>
            </a:pPr>
            <a:r>
              <a:rPr lang="en-US" sz="2000" dirty="0"/>
              <a:t>Quantify the assumptions and make them visible</a:t>
            </a:r>
          </a:p>
          <a:p>
            <a:pPr lvl="1">
              <a:lnSpc>
                <a:spcPct val="95000"/>
              </a:lnSpc>
              <a:tabLst>
                <a:tab pos="655638" algn="l"/>
                <a:tab pos="1312863" algn="l"/>
                <a:tab pos="1968500" algn="l"/>
                <a:tab pos="2625725" algn="l"/>
                <a:tab pos="3282950" algn="l"/>
                <a:tab pos="3938588" algn="l"/>
                <a:tab pos="4595813" algn="l"/>
                <a:tab pos="5253038" algn="l"/>
                <a:tab pos="5908675" algn="l"/>
                <a:tab pos="6565900" algn="l"/>
                <a:tab pos="7223125" algn="l"/>
              </a:tabLst>
            </a:pPr>
            <a:r>
              <a:rPr lang="en-US" sz="2000" dirty="0"/>
              <a:t>Repeat studies under different assumptions</a:t>
            </a:r>
          </a:p>
          <a:p>
            <a:pPr marL="0" indent="0">
              <a:buNone/>
            </a:pPr>
            <a:endParaRPr lang="en-US" sz="2000" dirty="0"/>
          </a:p>
          <a:p>
            <a:pPr marL="0" indent="0">
              <a:buNone/>
            </a:pPr>
            <a:r>
              <a:rPr lang="en-US" sz="2000" dirty="0"/>
              <a:t>Modelling is a </a:t>
            </a:r>
            <a:r>
              <a:rPr lang="en-US" sz="2000" b="1" dirty="0"/>
              <a:t>communication tool</a:t>
            </a:r>
            <a:r>
              <a:rPr lang="en-US" sz="2000" dirty="0"/>
              <a:t> and can be powerful in informing debates</a:t>
            </a:r>
            <a:r>
              <a:rPr lang="en-CA" sz="2000" dirty="0">
                <a:solidFill>
                  <a:srgbClr val="000000"/>
                </a:solidFill>
              </a:rPr>
              <a:t>.</a:t>
            </a:r>
          </a:p>
          <a:p>
            <a:endParaRPr lang="en-CA" sz="2000" dirty="0">
              <a:solidFill>
                <a:srgbClr val="000000"/>
              </a:solidFill>
            </a:endParaRPr>
          </a:p>
          <a:p>
            <a:pPr marL="0" indent="0">
              <a:buNone/>
            </a:pPr>
            <a:endParaRPr lang="en-US" sz="2000" dirty="0"/>
          </a:p>
        </p:txBody>
      </p:sp>
      <p:sp>
        <p:nvSpPr>
          <p:cNvPr id="6" name="Slide Number Placeholder 5"/>
          <p:cNvSpPr>
            <a:spLocks noGrp="1"/>
          </p:cNvSpPr>
          <p:nvPr>
            <p:ph type="sldNum" sz="quarter" idx="12"/>
          </p:nvPr>
        </p:nvSpPr>
        <p:spPr/>
        <p:txBody>
          <a:bodyPr/>
          <a:lstStyle/>
          <a:p>
            <a:fld id="{CE69EEE3-3703-4990-B76E-929A729607EB}" type="slidenum">
              <a:rPr lang="en-GB" smtClean="0"/>
              <a:t>15</a:t>
            </a:fld>
            <a:endParaRPr lang="en-GB" dirty="0"/>
          </a:p>
        </p:txBody>
      </p:sp>
    </p:spTree>
    <p:extLst>
      <p:ext uri="{BB962C8B-B14F-4D97-AF65-F5344CB8AC3E}">
        <p14:creationId xmlns:p14="http://schemas.microsoft.com/office/powerpoint/2010/main" val="2345323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4426" y="365129"/>
            <a:ext cx="7400925" cy="1325563"/>
          </a:xfrm>
        </p:spPr>
        <p:txBody>
          <a:bodyPr/>
          <a:lstStyle/>
          <a:p>
            <a:r>
              <a:rPr lang="sv-SE" dirty="0"/>
              <a:t>Outline</a:t>
            </a:r>
            <a:endParaRPr lang="en-US" dirty="0"/>
          </a:p>
        </p:txBody>
      </p:sp>
      <p:sp>
        <p:nvSpPr>
          <p:cNvPr id="3" name="Content Placeholder 2"/>
          <p:cNvSpPr>
            <a:spLocks noGrp="1"/>
          </p:cNvSpPr>
          <p:nvPr>
            <p:ph idx="1"/>
          </p:nvPr>
        </p:nvSpPr>
        <p:spPr/>
        <p:txBody>
          <a:bodyPr>
            <a:normAutofit/>
          </a:bodyPr>
          <a:lstStyle/>
          <a:p>
            <a:pPr marL="0" indent="0">
              <a:buNone/>
            </a:pPr>
            <a:endParaRPr lang="en-US" dirty="0"/>
          </a:p>
          <a:p>
            <a:pPr marL="914400" lvl="1" indent="-514350">
              <a:buFont typeface="+mj-lt"/>
              <a:buAutoNum type="arabicPeriod"/>
            </a:pPr>
            <a:r>
              <a:rPr lang="en-US" sz="3200" dirty="0"/>
              <a:t>Energy and electricity systems modelling</a:t>
            </a:r>
          </a:p>
          <a:p>
            <a:pPr marL="914400" lvl="1" indent="-514350">
              <a:buFont typeface="+mj-lt"/>
              <a:buAutoNum type="arabicPeriod"/>
            </a:pPr>
            <a:r>
              <a:rPr lang="en-US" sz="3200" dirty="0"/>
              <a:t>Electricity systems modelling</a:t>
            </a:r>
          </a:p>
          <a:p>
            <a:pPr marL="914400" lvl="1" indent="-514350">
              <a:buFont typeface="+mj-lt"/>
              <a:buAutoNum type="arabicPeriod"/>
            </a:pPr>
            <a:r>
              <a:rPr lang="en-GB" sz="3200" dirty="0"/>
              <a:t>Introduction to electricity modelling in OSeMOSYS</a:t>
            </a:r>
            <a:br>
              <a:rPr lang="en-US" sz="3200" dirty="0"/>
            </a:br>
            <a:endParaRPr lang="en-US" sz="3200" dirty="0"/>
          </a:p>
          <a:p>
            <a:pPr marL="400050" lvl="1" indent="0">
              <a:buNone/>
            </a:pPr>
            <a:endParaRPr lang="en-US" sz="3200" dirty="0"/>
          </a:p>
        </p:txBody>
      </p:sp>
      <p:sp>
        <p:nvSpPr>
          <p:cNvPr id="6" name="Slide Number Placeholder 5"/>
          <p:cNvSpPr>
            <a:spLocks noGrp="1"/>
          </p:cNvSpPr>
          <p:nvPr>
            <p:ph type="sldNum" sz="quarter" idx="12"/>
          </p:nvPr>
        </p:nvSpPr>
        <p:spPr/>
        <p:txBody>
          <a:bodyPr/>
          <a:lstStyle/>
          <a:p>
            <a:fld id="{CE69EEE3-3703-4990-B76E-929A729607EB}" type="slidenum">
              <a:rPr lang="en-GB" smtClean="0"/>
              <a:t>2</a:t>
            </a:fld>
            <a:endParaRPr lang="en-GB" dirty="0"/>
          </a:p>
        </p:txBody>
      </p:sp>
    </p:spTree>
    <p:extLst>
      <p:ext uri="{BB962C8B-B14F-4D97-AF65-F5344CB8AC3E}">
        <p14:creationId xmlns:p14="http://schemas.microsoft.com/office/powerpoint/2010/main" val="1586911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46299" y="1148316"/>
            <a:ext cx="7378994" cy="4125433"/>
          </a:xfrm>
        </p:spPr>
        <p:txBody>
          <a:bodyPr>
            <a:normAutofit fontScale="90000"/>
          </a:bodyPr>
          <a:lstStyle/>
          <a:p>
            <a:pPr lvl="0"/>
            <a:r>
              <a:rPr lang="en-US" dirty="0"/>
              <a:t>1. Energy and electricity systems modelling</a:t>
            </a:r>
            <a:br>
              <a:rPr lang="en-US" dirty="0"/>
            </a:br>
            <a:br>
              <a:rPr lang="en-US" dirty="0"/>
            </a:br>
            <a:r>
              <a:rPr lang="en-US" sz="3200" dirty="0"/>
              <a:t>Objective: </a:t>
            </a:r>
            <a:r>
              <a:rPr lang="en-GB" sz="3200" dirty="0"/>
              <a:t>Review the link between development and energy, including electricity infrastructure, and understand the basics of energy mid- and long-term planning.</a:t>
            </a:r>
            <a:br>
              <a:rPr lang="es-MX" sz="3200"/>
            </a:br>
            <a:endParaRPr lang="en-US" sz="3200" dirty="0"/>
          </a:p>
        </p:txBody>
      </p:sp>
      <p:sp>
        <p:nvSpPr>
          <p:cNvPr id="3" name="Slide Number Placeholder 5"/>
          <p:cNvSpPr>
            <a:spLocks noGrp="1"/>
          </p:cNvSpPr>
          <p:nvPr>
            <p:ph type="sldNum" sz="quarter" idx="12"/>
          </p:nvPr>
        </p:nvSpPr>
        <p:spPr>
          <a:xfrm>
            <a:off x="6553200" y="6356358"/>
            <a:ext cx="2133600" cy="365125"/>
          </a:xfrm>
        </p:spPr>
        <p:txBody>
          <a:bodyPr/>
          <a:lstStyle/>
          <a:p>
            <a:fld id="{CE69EEE3-3703-4990-B76E-929A729607EB}" type="slidenum">
              <a:rPr lang="en-GB" smtClean="0"/>
              <a:t>3</a:t>
            </a:fld>
            <a:endParaRPr lang="en-GB" dirty="0"/>
          </a:p>
        </p:txBody>
      </p:sp>
    </p:spTree>
    <p:extLst>
      <p:ext uri="{BB962C8B-B14F-4D97-AF65-F5344CB8AC3E}">
        <p14:creationId xmlns:p14="http://schemas.microsoft.com/office/powerpoint/2010/main" val="4217326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3508" y="202418"/>
            <a:ext cx="6072188" cy="1325563"/>
          </a:xfrm>
        </p:spPr>
        <p:txBody>
          <a:bodyPr>
            <a:normAutofit fontScale="90000"/>
          </a:bodyPr>
          <a:lstStyle/>
          <a:p>
            <a:pPr lvl="0"/>
            <a:r>
              <a:rPr lang="en-US" dirty="0"/>
              <a:t>Access to energy: a major development concern</a:t>
            </a:r>
          </a:p>
        </p:txBody>
      </p:sp>
      <p:sp>
        <p:nvSpPr>
          <p:cNvPr id="3" name="Content Placeholder 2"/>
          <p:cNvSpPr>
            <a:spLocks noGrp="1"/>
          </p:cNvSpPr>
          <p:nvPr>
            <p:ph idx="1"/>
          </p:nvPr>
        </p:nvSpPr>
        <p:spPr>
          <a:xfrm>
            <a:off x="158283" y="314653"/>
            <a:ext cx="3028950" cy="6059346"/>
          </a:xfrm>
        </p:spPr>
        <p:txBody>
          <a:bodyPr>
            <a:normAutofit fontScale="92500" lnSpcReduction="20000"/>
          </a:bodyPr>
          <a:lstStyle/>
          <a:p>
            <a:pPr lvl="0"/>
            <a:r>
              <a:rPr lang="en-US" sz="2400" dirty="0"/>
              <a:t>In </a:t>
            </a:r>
            <a:r>
              <a:rPr lang="en-US" sz="2400" b="1" dirty="0"/>
              <a:t>50 developing countries,</a:t>
            </a:r>
            <a:r>
              <a:rPr lang="en-US" sz="2400" dirty="0"/>
              <a:t> more than one-third of the population does not have access to electricity. This amounts to </a:t>
            </a:r>
            <a:r>
              <a:rPr lang="en-US" sz="2400" b="1" dirty="0"/>
              <a:t>1.2 billion people worldwide.</a:t>
            </a:r>
          </a:p>
          <a:p>
            <a:pPr lvl="0"/>
            <a:r>
              <a:rPr lang="en-US" sz="2400" dirty="0"/>
              <a:t>The demand for electricity in developing countries is expected to triple before 2030.</a:t>
            </a:r>
          </a:p>
          <a:p>
            <a:pPr lvl="0"/>
            <a:r>
              <a:rPr lang="en-US" sz="2400" dirty="0"/>
              <a:t>Businesses in 30 developing countries have reported more than five power outages in a typical month.</a:t>
            </a:r>
          </a:p>
        </p:txBody>
      </p:sp>
      <p:sp>
        <p:nvSpPr>
          <p:cNvPr id="4" name="Rectangle 3"/>
          <p:cNvSpPr/>
          <p:nvPr/>
        </p:nvSpPr>
        <p:spPr>
          <a:xfrm>
            <a:off x="3145958" y="6425274"/>
            <a:ext cx="5412059" cy="338554"/>
          </a:xfrm>
          <a:prstGeom prst="rect">
            <a:avLst/>
          </a:prstGeom>
        </p:spPr>
        <p:txBody>
          <a:bodyPr wrap="none">
            <a:spAutoFit/>
          </a:bodyPr>
          <a:lstStyle/>
          <a:p>
            <a:r>
              <a:rPr lang="sv-SE" sz="1600" i="1" dirty="0"/>
              <a:t>World Energy Outlook 2012, </a:t>
            </a:r>
            <a:r>
              <a:rPr lang="sv-SE" sz="1600" dirty="0"/>
              <a:t>International Energy Agency, Paris</a:t>
            </a:r>
            <a:endParaRPr lang="en-US" sz="16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5060" y="1764783"/>
            <a:ext cx="5640636" cy="4596884"/>
          </a:xfrm>
          <a:prstGeom prst="rect">
            <a:avLst/>
          </a:prstGeom>
        </p:spPr>
      </p:pic>
      <p:sp>
        <p:nvSpPr>
          <p:cNvPr id="7" name="Slide Number Placeholder 5"/>
          <p:cNvSpPr>
            <a:spLocks noGrp="1"/>
          </p:cNvSpPr>
          <p:nvPr>
            <p:ph type="sldNum" sz="quarter" idx="12"/>
          </p:nvPr>
        </p:nvSpPr>
        <p:spPr>
          <a:xfrm>
            <a:off x="6553200" y="6373999"/>
            <a:ext cx="2133600" cy="365125"/>
          </a:xfrm>
        </p:spPr>
        <p:txBody>
          <a:bodyPr/>
          <a:lstStyle/>
          <a:p>
            <a:fld id="{CE69EEE3-3703-4990-B76E-929A729607EB}" type="slidenum">
              <a:rPr lang="en-GB" smtClean="0"/>
              <a:t>4</a:t>
            </a:fld>
            <a:endParaRPr lang="en-GB" dirty="0"/>
          </a:p>
        </p:txBody>
      </p:sp>
    </p:spTree>
    <p:extLst>
      <p:ext uri="{BB962C8B-B14F-4D97-AF65-F5344CB8AC3E}">
        <p14:creationId xmlns:p14="http://schemas.microsoft.com/office/powerpoint/2010/main" val="2747359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20" y="329058"/>
            <a:ext cx="8229600" cy="868362"/>
          </a:xfrm>
        </p:spPr>
        <p:txBody>
          <a:bodyPr>
            <a:normAutofit fontScale="90000"/>
          </a:bodyPr>
          <a:lstStyle/>
          <a:p>
            <a:r>
              <a:rPr lang="en-US" dirty="0"/>
              <a:t>Energy and the 2030 Agenda for Sustainable Development</a:t>
            </a:r>
          </a:p>
        </p:txBody>
      </p:sp>
      <p:sp>
        <p:nvSpPr>
          <p:cNvPr id="3" name="Content Placeholder 2"/>
          <p:cNvSpPr>
            <a:spLocks noGrp="1"/>
          </p:cNvSpPr>
          <p:nvPr>
            <p:ph idx="1"/>
          </p:nvPr>
        </p:nvSpPr>
        <p:spPr>
          <a:xfrm>
            <a:off x="419100" y="1562148"/>
            <a:ext cx="8237220" cy="625467"/>
          </a:xfrm>
        </p:spPr>
        <p:txBody>
          <a:bodyPr>
            <a:noAutofit/>
          </a:bodyPr>
          <a:lstStyle/>
          <a:p>
            <a:pPr marL="0" lvl="0" indent="0">
              <a:buNone/>
            </a:pPr>
            <a:r>
              <a:rPr lang="en-US" sz="2000" b="1" dirty="0"/>
              <a:t>Medium- to long-term planning can produce insights that can inform policies related to the SDGs.</a:t>
            </a:r>
          </a:p>
        </p:txBody>
      </p:sp>
      <p:pic>
        <p:nvPicPr>
          <p:cNvPr id="8" name="Content Placeholder 3"/>
          <p:cNvPicPr>
            <a:picLocks noChangeAspect="1"/>
          </p:cNvPicPr>
          <p:nvPr/>
        </p:nvPicPr>
        <p:blipFill>
          <a:blip r:embed="rId3"/>
          <a:stretch>
            <a:fillRect/>
          </a:stretch>
        </p:blipFill>
        <p:spPr>
          <a:xfrm>
            <a:off x="457200" y="2433720"/>
            <a:ext cx="8229600" cy="4224726"/>
          </a:xfrm>
          <a:prstGeom prst="rect">
            <a:avLst/>
          </a:prstGeom>
        </p:spPr>
      </p:pic>
      <p:sp>
        <p:nvSpPr>
          <p:cNvPr id="5" name="Slide Number Placeholder 4"/>
          <p:cNvSpPr>
            <a:spLocks noGrp="1"/>
          </p:cNvSpPr>
          <p:nvPr>
            <p:ph type="sldNum" sz="quarter" idx="12"/>
          </p:nvPr>
        </p:nvSpPr>
        <p:spPr/>
        <p:txBody>
          <a:bodyPr/>
          <a:lstStyle/>
          <a:p>
            <a:fld id="{0AE50439-C31B-9A40-9E9D-ED5EC7CC60E9}" type="slidenum">
              <a:rPr lang="en-US" smtClean="0"/>
              <a:t>5</a:t>
            </a:fld>
            <a:endParaRPr lang="en-US" dirty="0"/>
          </a:p>
        </p:txBody>
      </p:sp>
    </p:spTree>
    <p:extLst>
      <p:ext uri="{BB962C8B-B14F-4D97-AF65-F5344CB8AC3E}">
        <p14:creationId xmlns:p14="http://schemas.microsoft.com/office/powerpoint/2010/main" val="2532065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3"/>
          <p:cNvPicPr>
            <a:picLocks noChangeAspect="1"/>
          </p:cNvPicPr>
          <p:nvPr/>
        </p:nvPicPr>
        <p:blipFill>
          <a:blip r:embed="rId3"/>
          <a:stretch>
            <a:fillRect/>
          </a:stretch>
        </p:blipFill>
        <p:spPr>
          <a:xfrm>
            <a:off x="457200" y="2433720"/>
            <a:ext cx="8229600" cy="4224726"/>
          </a:xfrm>
          <a:prstGeom prst="rect">
            <a:avLst/>
          </a:prstGeom>
        </p:spPr>
      </p:pic>
      <p:sp>
        <p:nvSpPr>
          <p:cNvPr id="4" name="Rectangle 3"/>
          <p:cNvSpPr/>
          <p:nvPr/>
        </p:nvSpPr>
        <p:spPr>
          <a:xfrm>
            <a:off x="1851949" y="2433720"/>
            <a:ext cx="1296365" cy="1362776"/>
          </a:xfrm>
          <a:prstGeom prst="rect">
            <a:avLst/>
          </a:prstGeom>
          <a:gradFill>
            <a:gsLst>
              <a:gs pos="0">
                <a:schemeClr val="accent1">
                  <a:tint val="100000"/>
                  <a:shade val="100000"/>
                  <a:satMod val="130000"/>
                  <a:alpha val="56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Rectangle 9"/>
          <p:cNvSpPr/>
          <p:nvPr/>
        </p:nvSpPr>
        <p:spPr>
          <a:xfrm>
            <a:off x="3219691" y="2447223"/>
            <a:ext cx="1296365" cy="1362776"/>
          </a:xfrm>
          <a:prstGeom prst="rect">
            <a:avLst/>
          </a:prstGeom>
          <a:gradFill>
            <a:gsLst>
              <a:gs pos="0">
                <a:schemeClr val="accent1">
                  <a:tint val="100000"/>
                  <a:shade val="100000"/>
                  <a:satMod val="130000"/>
                  <a:alpha val="56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p:cNvSpPr/>
          <p:nvPr/>
        </p:nvSpPr>
        <p:spPr>
          <a:xfrm>
            <a:off x="443690" y="3861264"/>
            <a:ext cx="1296365" cy="1362776"/>
          </a:xfrm>
          <a:prstGeom prst="rect">
            <a:avLst/>
          </a:prstGeom>
          <a:gradFill>
            <a:gsLst>
              <a:gs pos="0">
                <a:schemeClr val="accent1">
                  <a:tint val="100000"/>
                  <a:shade val="100000"/>
                  <a:satMod val="130000"/>
                  <a:alpha val="56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p:nvSpPr>
        <p:spPr>
          <a:xfrm>
            <a:off x="5978324" y="2439509"/>
            <a:ext cx="1296365" cy="1362776"/>
          </a:xfrm>
          <a:prstGeom prst="rect">
            <a:avLst/>
          </a:prstGeom>
          <a:gradFill>
            <a:gsLst>
              <a:gs pos="0">
                <a:schemeClr val="accent1">
                  <a:tint val="100000"/>
                  <a:shade val="100000"/>
                  <a:satMod val="130000"/>
                  <a:alpha val="56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p:nvSpPr>
        <p:spPr>
          <a:xfrm>
            <a:off x="5980250" y="3841973"/>
            <a:ext cx="1296365" cy="1362776"/>
          </a:xfrm>
          <a:prstGeom prst="rect">
            <a:avLst/>
          </a:prstGeom>
          <a:gradFill>
            <a:gsLst>
              <a:gs pos="0">
                <a:schemeClr val="accent1">
                  <a:tint val="100000"/>
                  <a:shade val="100000"/>
                  <a:satMod val="130000"/>
                  <a:alpha val="56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12"/>
          </p:nvPr>
        </p:nvSpPr>
        <p:spPr/>
        <p:txBody>
          <a:bodyPr/>
          <a:lstStyle/>
          <a:p>
            <a:fld id="{0AE50439-C31B-9A40-9E9D-ED5EC7CC60E9}" type="slidenum">
              <a:rPr lang="en-US" smtClean="0"/>
              <a:t>6</a:t>
            </a:fld>
            <a:endParaRPr lang="en-US" dirty="0"/>
          </a:p>
        </p:txBody>
      </p:sp>
      <p:sp>
        <p:nvSpPr>
          <p:cNvPr id="13" name="Content Placeholder 2"/>
          <p:cNvSpPr>
            <a:spLocks noGrp="1"/>
          </p:cNvSpPr>
          <p:nvPr>
            <p:ph idx="1"/>
          </p:nvPr>
        </p:nvSpPr>
        <p:spPr>
          <a:xfrm>
            <a:off x="419100" y="1562148"/>
            <a:ext cx="8237220" cy="625467"/>
          </a:xfrm>
        </p:spPr>
        <p:txBody>
          <a:bodyPr>
            <a:noAutofit/>
          </a:bodyPr>
          <a:lstStyle/>
          <a:p>
            <a:pPr marL="0" lvl="0" indent="0">
              <a:buNone/>
            </a:pPr>
            <a:r>
              <a:rPr lang="en-US" sz="2000" b="1" dirty="0"/>
              <a:t>Illustrative linkages</a:t>
            </a:r>
          </a:p>
        </p:txBody>
      </p:sp>
      <p:sp>
        <p:nvSpPr>
          <p:cNvPr id="16" name="Rectangle 15"/>
          <p:cNvSpPr/>
          <p:nvPr/>
        </p:nvSpPr>
        <p:spPr>
          <a:xfrm>
            <a:off x="3229770" y="3871446"/>
            <a:ext cx="1296365" cy="1362776"/>
          </a:xfrm>
          <a:prstGeom prst="rect">
            <a:avLst/>
          </a:prstGeom>
          <a:gradFill>
            <a:gsLst>
              <a:gs pos="0">
                <a:schemeClr val="accent1">
                  <a:tint val="100000"/>
                  <a:shade val="100000"/>
                  <a:satMod val="130000"/>
                  <a:alpha val="56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Rectangle 16"/>
          <p:cNvSpPr/>
          <p:nvPr/>
        </p:nvSpPr>
        <p:spPr>
          <a:xfrm>
            <a:off x="7359955" y="3852365"/>
            <a:ext cx="1296365" cy="1362776"/>
          </a:xfrm>
          <a:prstGeom prst="rect">
            <a:avLst/>
          </a:prstGeom>
          <a:gradFill>
            <a:gsLst>
              <a:gs pos="0">
                <a:schemeClr val="accent1">
                  <a:tint val="100000"/>
                  <a:shade val="100000"/>
                  <a:satMod val="130000"/>
                  <a:alpha val="56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Rectangle 17"/>
          <p:cNvSpPr/>
          <p:nvPr/>
        </p:nvSpPr>
        <p:spPr>
          <a:xfrm>
            <a:off x="445625" y="5271430"/>
            <a:ext cx="1296365" cy="1362776"/>
          </a:xfrm>
          <a:prstGeom prst="rect">
            <a:avLst/>
          </a:prstGeom>
          <a:gradFill>
            <a:gsLst>
              <a:gs pos="0">
                <a:schemeClr val="accent1">
                  <a:tint val="100000"/>
                  <a:shade val="100000"/>
                  <a:satMod val="130000"/>
                  <a:alpha val="56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Rectangle 18"/>
          <p:cNvSpPr/>
          <p:nvPr/>
        </p:nvSpPr>
        <p:spPr>
          <a:xfrm>
            <a:off x="3229769" y="5275406"/>
            <a:ext cx="1296365" cy="1362776"/>
          </a:xfrm>
          <a:prstGeom prst="rect">
            <a:avLst/>
          </a:prstGeom>
          <a:gradFill>
            <a:gsLst>
              <a:gs pos="0">
                <a:schemeClr val="accent1">
                  <a:tint val="100000"/>
                  <a:shade val="100000"/>
                  <a:satMod val="130000"/>
                  <a:alpha val="56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Rectangle 19"/>
          <p:cNvSpPr/>
          <p:nvPr/>
        </p:nvSpPr>
        <p:spPr>
          <a:xfrm>
            <a:off x="4601898" y="5284095"/>
            <a:ext cx="1296365" cy="1362776"/>
          </a:xfrm>
          <a:prstGeom prst="rect">
            <a:avLst/>
          </a:prstGeom>
          <a:gradFill>
            <a:gsLst>
              <a:gs pos="0">
                <a:schemeClr val="accent1">
                  <a:tint val="100000"/>
                  <a:shade val="100000"/>
                  <a:satMod val="130000"/>
                  <a:alpha val="56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Rectangle 20"/>
          <p:cNvSpPr/>
          <p:nvPr/>
        </p:nvSpPr>
        <p:spPr>
          <a:xfrm>
            <a:off x="5980250" y="5284095"/>
            <a:ext cx="1296365" cy="1362776"/>
          </a:xfrm>
          <a:prstGeom prst="rect">
            <a:avLst/>
          </a:prstGeom>
          <a:gradFill>
            <a:gsLst>
              <a:gs pos="0">
                <a:schemeClr val="accent1">
                  <a:tint val="100000"/>
                  <a:shade val="100000"/>
                  <a:satMod val="130000"/>
                  <a:alpha val="56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Rectangle 21"/>
          <p:cNvSpPr/>
          <p:nvPr/>
        </p:nvSpPr>
        <p:spPr>
          <a:xfrm>
            <a:off x="7358602" y="5271010"/>
            <a:ext cx="1296365" cy="1362776"/>
          </a:xfrm>
          <a:prstGeom prst="rect">
            <a:avLst/>
          </a:prstGeom>
          <a:gradFill>
            <a:gsLst>
              <a:gs pos="0">
                <a:schemeClr val="accent1">
                  <a:tint val="100000"/>
                  <a:shade val="100000"/>
                  <a:satMod val="130000"/>
                  <a:alpha val="56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Title 1"/>
          <p:cNvSpPr>
            <a:spLocks noGrp="1"/>
          </p:cNvSpPr>
          <p:nvPr>
            <p:ph type="title"/>
          </p:nvPr>
        </p:nvSpPr>
        <p:spPr>
          <a:xfrm>
            <a:off x="426720" y="329058"/>
            <a:ext cx="8229600" cy="868362"/>
          </a:xfrm>
        </p:spPr>
        <p:txBody>
          <a:bodyPr>
            <a:normAutofit fontScale="90000"/>
          </a:bodyPr>
          <a:lstStyle/>
          <a:p>
            <a:r>
              <a:rPr lang="en-US" dirty="0"/>
              <a:t>Energy and the 2030 Agenda for Sustainable Development</a:t>
            </a:r>
          </a:p>
        </p:txBody>
      </p:sp>
    </p:spTree>
    <p:extLst>
      <p:ext uri="{BB962C8B-B14F-4D97-AF65-F5344CB8AC3E}">
        <p14:creationId xmlns:p14="http://schemas.microsoft.com/office/powerpoint/2010/main" val="3343351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114426" y="324489"/>
            <a:ext cx="7400925" cy="1325563"/>
          </a:xfrm>
        </p:spPr>
        <p:txBody>
          <a:bodyPr/>
          <a:lstStyle/>
          <a:p>
            <a:r>
              <a:rPr lang="sv-SE" dirty="0"/>
              <a:t>Energy policy</a:t>
            </a:r>
            <a:endParaRPr lang="en-GB" dirty="0"/>
          </a:p>
        </p:txBody>
      </p:sp>
      <p:sp>
        <p:nvSpPr>
          <p:cNvPr id="6" name="Slide Number Placeholder 5"/>
          <p:cNvSpPr>
            <a:spLocks noGrp="1"/>
          </p:cNvSpPr>
          <p:nvPr>
            <p:ph type="sldNum" sz="quarter" idx="12"/>
          </p:nvPr>
        </p:nvSpPr>
        <p:spPr/>
        <p:txBody>
          <a:bodyPr/>
          <a:lstStyle/>
          <a:p>
            <a:fld id="{CE69EEE3-3703-4990-B76E-929A729607EB}" type="slidenum">
              <a:rPr lang="en-GB" smtClean="0"/>
              <a:t>7</a:t>
            </a:fld>
            <a:endParaRPr lang="en-GB"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7213" y="2907605"/>
            <a:ext cx="3590411" cy="3114675"/>
          </a:xfrm>
          <a:prstGeom prst="rect">
            <a:avLst/>
          </a:prstGeom>
        </p:spPr>
      </p:pic>
      <p:sp>
        <p:nvSpPr>
          <p:cNvPr id="7" name="Content Placeholder 9"/>
          <p:cNvSpPr>
            <a:spLocks noGrp="1"/>
          </p:cNvSpPr>
          <p:nvPr>
            <p:ph idx="1"/>
          </p:nvPr>
        </p:nvSpPr>
        <p:spPr>
          <a:xfrm>
            <a:off x="282706" y="1515865"/>
            <a:ext cx="5068512" cy="5205618"/>
          </a:xfrm>
        </p:spPr>
        <p:txBody>
          <a:bodyPr>
            <a:noAutofit/>
          </a:bodyPr>
          <a:lstStyle/>
          <a:p>
            <a:pPr marL="0" indent="0">
              <a:buNone/>
            </a:pPr>
            <a:r>
              <a:rPr lang="en-GB" sz="2200" b="1" dirty="0"/>
              <a:t>Energy policy</a:t>
            </a:r>
            <a:r>
              <a:rPr lang="en-US" sz="2200" dirty="0"/>
              <a:t> is the manner in which a given entity (often governmental) has decided to address energy development, including </a:t>
            </a:r>
            <a:r>
              <a:rPr lang="en-US" sz="2200" b="1" dirty="0"/>
              <a:t>supply</a:t>
            </a:r>
            <a:r>
              <a:rPr lang="en-US" sz="2200" dirty="0"/>
              <a:t>, </a:t>
            </a:r>
            <a:br>
              <a:rPr lang="en-US" sz="2200" dirty="0"/>
            </a:br>
            <a:r>
              <a:rPr lang="en-US" sz="2200" b="1" dirty="0"/>
              <a:t>distribution</a:t>
            </a:r>
            <a:r>
              <a:rPr lang="en-US" sz="2200" dirty="0"/>
              <a:t> and </a:t>
            </a:r>
            <a:r>
              <a:rPr lang="en-US" sz="2200" b="1" dirty="0"/>
              <a:t>end uses</a:t>
            </a:r>
            <a:r>
              <a:rPr lang="en-US" sz="2200" dirty="0"/>
              <a:t>. </a:t>
            </a:r>
          </a:p>
          <a:p>
            <a:pPr marL="0" indent="0">
              <a:spcBef>
                <a:spcPts val="0"/>
              </a:spcBef>
              <a:buNone/>
            </a:pPr>
            <a:endParaRPr lang="en-US" sz="2200" dirty="0"/>
          </a:p>
          <a:p>
            <a:pPr marL="0" indent="0">
              <a:spcBef>
                <a:spcPts val="0"/>
              </a:spcBef>
              <a:buNone/>
            </a:pPr>
            <a:r>
              <a:rPr lang="en-GB" sz="2200" dirty="0"/>
              <a:t>It includes, among others:</a:t>
            </a:r>
          </a:p>
          <a:p>
            <a:pPr lvl="1">
              <a:spcBef>
                <a:spcPts val="0"/>
              </a:spcBef>
            </a:pPr>
            <a:r>
              <a:rPr lang="en-GB" sz="2200" dirty="0"/>
              <a:t>Energy security</a:t>
            </a:r>
          </a:p>
          <a:p>
            <a:pPr lvl="1">
              <a:spcBef>
                <a:spcPts val="0"/>
              </a:spcBef>
            </a:pPr>
            <a:r>
              <a:rPr lang="en-GB" sz="2200" dirty="0"/>
              <a:t>Environmental protection</a:t>
            </a:r>
          </a:p>
          <a:p>
            <a:pPr lvl="1">
              <a:spcBef>
                <a:spcPts val="0"/>
              </a:spcBef>
            </a:pPr>
            <a:r>
              <a:rPr lang="en-GB" sz="2200" dirty="0"/>
              <a:t>Market structures</a:t>
            </a:r>
          </a:p>
          <a:p>
            <a:pPr lvl="1">
              <a:spcBef>
                <a:spcPts val="0"/>
              </a:spcBef>
            </a:pPr>
            <a:r>
              <a:rPr lang="en-GB" sz="2200" dirty="0"/>
              <a:t>Incentives or disincentives (e.g., feed-in tariffs, carbon taxes)</a:t>
            </a:r>
          </a:p>
          <a:p>
            <a:pPr lvl="1">
              <a:spcBef>
                <a:spcPts val="0"/>
              </a:spcBef>
            </a:pPr>
            <a:r>
              <a:rPr lang="en-GB" sz="2200" dirty="0"/>
              <a:t>Directives (e.g., measures for efficiency improvements).</a:t>
            </a:r>
          </a:p>
        </p:txBody>
      </p:sp>
    </p:spTree>
    <p:extLst>
      <p:ext uri="{BB962C8B-B14F-4D97-AF65-F5344CB8AC3E}">
        <p14:creationId xmlns:p14="http://schemas.microsoft.com/office/powerpoint/2010/main" val="4130837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662678" y="175921"/>
            <a:ext cx="7852675" cy="1325563"/>
          </a:xfrm>
        </p:spPr>
        <p:txBody>
          <a:bodyPr>
            <a:normAutofit/>
          </a:bodyPr>
          <a:lstStyle/>
          <a:p>
            <a:r>
              <a:rPr lang="en-CA" dirty="0"/>
              <a:t>Policy questions</a:t>
            </a:r>
            <a:r>
              <a:rPr lang="en-US" dirty="0">
                <a:effectLst/>
              </a:rPr>
              <a:t> </a:t>
            </a:r>
            <a:endParaRPr lang="en-GB" dirty="0"/>
          </a:p>
        </p:txBody>
      </p:sp>
      <p:sp>
        <p:nvSpPr>
          <p:cNvPr id="6" name="Slide Number Placeholder 5"/>
          <p:cNvSpPr>
            <a:spLocks noGrp="1"/>
          </p:cNvSpPr>
          <p:nvPr>
            <p:ph type="sldNum" sz="quarter" idx="12"/>
          </p:nvPr>
        </p:nvSpPr>
        <p:spPr/>
        <p:txBody>
          <a:bodyPr/>
          <a:lstStyle/>
          <a:p>
            <a:fld id="{CE69EEE3-3703-4990-B76E-929A729607EB}" type="slidenum">
              <a:rPr lang="en-GB" smtClean="0"/>
              <a:t>8</a:t>
            </a:fld>
            <a:endParaRPr lang="en-GB" dirty="0"/>
          </a:p>
        </p:txBody>
      </p:sp>
      <p:sp>
        <p:nvSpPr>
          <p:cNvPr id="4" name="TextBox 3"/>
          <p:cNvSpPr txBox="1"/>
          <p:nvPr/>
        </p:nvSpPr>
        <p:spPr>
          <a:xfrm>
            <a:off x="392000" y="1180850"/>
            <a:ext cx="4776444" cy="5632311"/>
          </a:xfrm>
          <a:prstGeom prst="rect">
            <a:avLst/>
          </a:prstGeom>
          <a:noFill/>
        </p:spPr>
        <p:txBody>
          <a:bodyPr wrap="square" rtlCol="0">
            <a:spAutoFit/>
          </a:bodyPr>
          <a:lstStyle/>
          <a:p>
            <a:pPr marL="285750" indent="-285750">
              <a:buFont typeface="Arial" panose="020B0604020202020204" pitchFamily="34" charset="0"/>
              <a:buChar char="•"/>
            </a:pPr>
            <a:r>
              <a:rPr lang="en-US" sz="2000" dirty="0"/>
              <a:t>What would be the impact of large swings in oil prices?</a:t>
            </a:r>
          </a:p>
          <a:p>
            <a:pPr marL="285750" indent="-285750">
              <a:buFont typeface="Arial" panose="020B0604020202020204" pitchFamily="34" charset="0"/>
              <a:buChar char="•"/>
            </a:pPr>
            <a:r>
              <a:rPr lang="en-US" sz="2000" dirty="0"/>
              <a:t>Can we fully rely on renewables? </a:t>
            </a:r>
          </a:p>
          <a:p>
            <a:pPr marL="285750" indent="-285750">
              <a:buFont typeface="Arial" panose="020B0604020202020204" pitchFamily="34" charset="0"/>
              <a:buChar char="•"/>
            </a:pPr>
            <a:r>
              <a:rPr lang="en-US" sz="2000" dirty="0"/>
              <a:t>If not, what is the maximum share of renewables that the energy system can accommodate? Can it be financed?</a:t>
            </a:r>
          </a:p>
          <a:p>
            <a:pPr marL="285750" indent="-285750">
              <a:buFont typeface="Arial" panose="020B0604020202020204" pitchFamily="34" charset="0"/>
              <a:buChar char="•"/>
            </a:pPr>
            <a:r>
              <a:rPr lang="en-US" sz="2000" dirty="0"/>
              <a:t>Should the tax on transport fuels increase to encourage public transportation? </a:t>
            </a:r>
            <a:endParaRPr lang="sv-SE" sz="2000" dirty="0"/>
          </a:p>
          <a:p>
            <a:pPr marL="285750" indent="-285750">
              <a:buFont typeface="Arial" panose="020B0604020202020204" pitchFamily="34" charset="0"/>
              <a:buChar char="•"/>
            </a:pPr>
            <a:r>
              <a:rPr lang="en-US" sz="2000" dirty="0"/>
              <a:t>Would switching to "advanced technologies" allow us to continue improving living standards and simultaneously avoid climate change?</a:t>
            </a:r>
          </a:p>
          <a:p>
            <a:pPr marL="285750" indent="-285750">
              <a:buFont typeface="Arial" panose="020B0604020202020204" pitchFamily="34" charset="0"/>
              <a:buChar char="•"/>
            </a:pPr>
            <a:r>
              <a:rPr lang="en-CA" sz="2000" dirty="0"/>
              <a:t>Can we really afford heavy upfront investment technologies? For example, wind, concentrated solar power, photovoltaic, hydro, etc.?</a:t>
            </a:r>
          </a:p>
          <a:p>
            <a:pPr marL="285750" indent="-285750">
              <a:buFont typeface="Arial" panose="020B0604020202020204" pitchFamily="34" charset="0"/>
              <a:buChar char="•"/>
            </a:pPr>
            <a:r>
              <a:rPr lang="en-CA" sz="2000" dirty="0"/>
              <a:t>What is the impact of energy efficiency measures on the supply mix?</a:t>
            </a:r>
            <a:endParaRPr lang="sv-SE" sz="20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2014" y="3702087"/>
            <a:ext cx="3268883" cy="2179255"/>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08556" y="1569216"/>
            <a:ext cx="2244785" cy="2078029"/>
          </a:xfrm>
          <a:prstGeom prst="rect">
            <a:avLst/>
          </a:prstGeom>
        </p:spPr>
      </p:pic>
    </p:spTree>
    <p:extLst>
      <p:ext uri="{BB962C8B-B14F-4D97-AF65-F5344CB8AC3E}">
        <p14:creationId xmlns:p14="http://schemas.microsoft.com/office/powerpoint/2010/main" val="4276991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4426" y="365129"/>
            <a:ext cx="7400925" cy="1325563"/>
          </a:xfrm>
        </p:spPr>
        <p:txBody>
          <a:bodyPr/>
          <a:lstStyle/>
          <a:p>
            <a:r>
              <a:rPr lang="en-GB" altLang="en-US" dirty="0"/>
              <a:t>What is energy modelling?</a:t>
            </a:r>
            <a:endParaRPr lang="en-US" dirty="0"/>
          </a:p>
        </p:txBody>
      </p:sp>
      <p:sp>
        <p:nvSpPr>
          <p:cNvPr id="7" name="Rectangle 2"/>
          <p:cNvSpPr>
            <a:spLocks noGrp="1" noChangeArrowheads="1"/>
          </p:cNvSpPr>
          <p:nvPr>
            <p:ph idx="1"/>
          </p:nvPr>
        </p:nvSpPr>
        <p:spPr>
          <a:xfrm>
            <a:off x="560743" y="1534447"/>
            <a:ext cx="8229600" cy="4672822"/>
          </a:xfrm>
        </p:spPr>
        <p:txBody>
          <a:bodyPr>
            <a:noAutofit/>
          </a:bodyPr>
          <a:lstStyle/>
          <a:p>
            <a:pPr marL="0" indent="0" algn="ctr">
              <a:lnSpc>
                <a:spcPct val="95000"/>
              </a:lnSpc>
              <a:buNone/>
              <a:tabLst>
                <a:tab pos="655638" algn="l"/>
                <a:tab pos="1312863" algn="l"/>
                <a:tab pos="1968500" algn="l"/>
                <a:tab pos="2625725" algn="l"/>
                <a:tab pos="3282950" algn="l"/>
                <a:tab pos="3938588" algn="l"/>
                <a:tab pos="4595813" algn="l"/>
                <a:tab pos="5253038" algn="l"/>
                <a:tab pos="5908675" algn="l"/>
                <a:tab pos="6565900" algn="l"/>
                <a:tab pos="7223125" algn="l"/>
              </a:tabLst>
            </a:pPr>
            <a:r>
              <a:rPr lang="en-GB" altLang="en-US" sz="2000" b="1" dirty="0"/>
              <a:t>Energy modelling provides insights NOT answers</a:t>
            </a:r>
          </a:p>
          <a:p>
            <a:pPr marL="0" indent="0" algn="ctr">
              <a:lnSpc>
                <a:spcPct val="95000"/>
              </a:lnSpc>
              <a:buNone/>
              <a:tabLst>
                <a:tab pos="655638" algn="l"/>
                <a:tab pos="1312863" algn="l"/>
                <a:tab pos="1968500" algn="l"/>
                <a:tab pos="2625725" algn="l"/>
                <a:tab pos="3282950" algn="l"/>
                <a:tab pos="3938588" algn="l"/>
                <a:tab pos="4595813" algn="l"/>
                <a:tab pos="5253038" algn="l"/>
                <a:tab pos="5908675" algn="l"/>
                <a:tab pos="6565900" algn="l"/>
                <a:tab pos="7223125" algn="l"/>
              </a:tabLst>
            </a:pPr>
            <a:endParaRPr lang="en-US" sz="800" dirty="0"/>
          </a:p>
          <a:p>
            <a:pPr>
              <a:lnSpc>
                <a:spcPct val="95000"/>
              </a:lnSpc>
              <a:tabLst>
                <a:tab pos="655638" algn="l"/>
                <a:tab pos="1312863" algn="l"/>
                <a:tab pos="1968500" algn="l"/>
                <a:tab pos="2625725" algn="l"/>
                <a:tab pos="3282950" algn="l"/>
                <a:tab pos="3938588" algn="l"/>
                <a:tab pos="4595813" algn="l"/>
                <a:tab pos="5253038" algn="l"/>
                <a:tab pos="5908675" algn="l"/>
                <a:tab pos="6565900" algn="l"/>
                <a:tab pos="7223125" algn="l"/>
              </a:tabLst>
            </a:pPr>
            <a:r>
              <a:rPr lang="en-US" sz="2000" dirty="0"/>
              <a:t>Energy modeling creates </a:t>
            </a:r>
            <a:r>
              <a:rPr lang="en-US" sz="2000" b="1" dirty="0"/>
              <a:t>simplified images </a:t>
            </a:r>
            <a:r>
              <a:rPr lang="en-US" sz="2000" dirty="0"/>
              <a:t>of real-life energy systems by translating the components, structures and flows into tractable mathematical formulations (equations).</a:t>
            </a:r>
          </a:p>
          <a:p>
            <a:pPr>
              <a:lnSpc>
                <a:spcPct val="95000"/>
              </a:lnSpc>
              <a:tabLst>
                <a:tab pos="655638" algn="l"/>
                <a:tab pos="1312863" algn="l"/>
                <a:tab pos="1968500" algn="l"/>
                <a:tab pos="2625725" algn="l"/>
                <a:tab pos="3282950" algn="l"/>
                <a:tab pos="3938588" algn="l"/>
                <a:tab pos="4595813" algn="l"/>
                <a:tab pos="5253038" algn="l"/>
                <a:tab pos="5908675" algn="l"/>
                <a:tab pos="6565900" algn="l"/>
                <a:tab pos="7223125" algn="l"/>
              </a:tabLst>
            </a:pPr>
            <a:r>
              <a:rPr lang="en-US" sz="2000" dirty="0"/>
              <a:t>The </a:t>
            </a:r>
            <a:r>
              <a:rPr lang="en-US" sz="2000" b="1" dirty="0"/>
              <a:t>equations</a:t>
            </a:r>
            <a:r>
              <a:rPr lang="en-US" sz="2000" dirty="0"/>
              <a:t> represent rule-based interactions between the key system components.</a:t>
            </a:r>
          </a:p>
          <a:p>
            <a:pPr>
              <a:lnSpc>
                <a:spcPct val="95000"/>
              </a:lnSpc>
              <a:tabLst>
                <a:tab pos="655638" algn="l"/>
                <a:tab pos="1312863" algn="l"/>
                <a:tab pos="1968500" algn="l"/>
                <a:tab pos="2625725" algn="l"/>
                <a:tab pos="3282950" algn="l"/>
                <a:tab pos="3938588" algn="l"/>
                <a:tab pos="4595813" algn="l"/>
                <a:tab pos="5253038" algn="l"/>
                <a:tab pos="5908675" algn="l"/>
                <a:tab pos="6565900" algn="l"/>
                <a:tab pos="7223125" algn="l"/>
              </a:tabLst>
            </a:pPr>
            <a:r>
              <a:rPr lang="en-US" sz="2000" dirty="0"/>
              <a:t>Once calibrated to reflect the current energy system and base year energy flows, </a:t>
            </a:r>
            <a:r>
              <a:rPr lang="en-US" sz="2000" b="1" dirty="0"/>
              <a:t>future technology and fuel options </a:t>
            </a:r>
            <a:r>
              <a:rPr lang="en-US" sz="2000" dirty="0"/>
              <a:t>(portfolio) as well as demand projections need to be added.</a:t>
            </a:r>
          </a:p>
          <a:p>
            <a:pPr>
              <a:lnSpc>
                <a:spcPct val="95000"/>
              </a:lnSpc>
              <a:tabLst>
                <a:tab pos="655638" algn="l"/>
                <a:tab pos="1312863" algn="l"/>
                <a:tab pos="1968500" algn="l"/>
                <a:tab pos="2625725" algn="l"/>
                <a:tab pos="3282950" algn="l"/>
                <a:tab pos="3938588" algn="l"/>
                <a:tab pos="4595813" algn="l"/>
                <a:tab pos="5253038" algn="l"/>
                <a:tab pos="5908675" algn="l"/>
                <a:tab pos="6565900" algn="l"/>
                <a:tab pos="7223125" algn="l"/>
              </a:tabLst>
            </a:pPr>
            <a:r>
              <a:rPr lang="en-US" sz="2000" b="1" dirty="0"/>
              <a:t>Scenarios </a:t>
            </a:r>
            <a:r>
              <a:rPr lang="en-US" sz="2000" dirty="0"/>
              <a:t>provide a look forward.</a:t>
            </a:r>
            <a:endParaRPr lang="en-US" sz="2000" b="1" dirty="0"/>
          </a:p>
          <a:p>
            <a:pPr eaLnBrk="1">
              <a:lnSpc>
                <a:spcPct val="95000"/>
              </a:lnSpc>
              <a:tabLst>
                <a:tab pos="655638" algn="l"/>
                <a:tab pos="1312863" algn="l"/>
                <a:tab pos="1968500" algn="l"/>
                <a:tab pos="2625725" algn="l"/>
                <a:tab pos="3282950" algn="l"/>
                <a:tab pos="3938588" algn="l"/>
                <a:tab pos="4595813" algn="l"/>
                <a:tab pos="5253038" algn="l"/>
                <a:tab pos="5908675" algn="l"/>
                <a:tab pos="6565900" algn="l"/>
                <a:tab pos="7223125" algn="l"/>
              </a:tabLst>
            </a:pPr>
            <a:r>
              <a:rPr lang="en-GB" altLang="en-US" sz="2000" i="1" dirty="0"/>
              <a:t>Different agents require different answers and thus different models or model details (no one size fits all).</a:t>
            </a:r>
          </a:p>
          <a:p>
            <a:pPr>
              <a:lnSpc>
                <a:spcPct val="95000"/>
              </a:lnSpc>
              <a:tabLst>
                <a:tab pos="655638" algn="l"/>
                <a:tab pos="1312863" algn="l"/>
                <a:tab pos="1968500" algn="l"/>
                <a:tab pos="2625725" algn="l"/>
                <a:tab pos="3282950" algn="l"/>
                <a:tab pos="3938588" algn="l"/>
                <a:tab pos="4595813" algn="l"/>
                <a:tab pos="5253038" algn="l"/>
                <a:tab pos="5908675" algn="l"/>
                <a:tab pos="6565900" algn="l"/>
                <a:tab pos="7223125" algn="l"/>
              </a:tabLst>
            </a:pPr>
            <a:r>
              <a:rPr lang="en-US" altLang="en-US" sz="2000" i="1" dirty="0"/>
              <a:t>Energy modelling is </a:t>
            </a:r>
            <a:r>
              <a:rPr lang="en-US" altLang="en-US" sz="2000" b="1" i="1" dirty="0"/>
              <a:t>an art not a science.</a:t>
            </a:r>
            <a:endParaRPr lang="en-GB" altLang="en-US" sz="2000" b="1" i="1" dirty="0"/>
          </a:p>
          <a:p>
            <a:pPr>
              <a:lnSpc>
                <a:spcPct val="95000"/>
              </a:lnSpc>
              <a:tabLst>
                <a:tab pos="655638" algn="l"/>
                <a:tab pos="1312863" algn="l"/>
                <a:tab pos="1968500" algn="l"/>
                <a:tab pos="2625725" algn="l"/>
                <a:tab pos="3282950" algn="l"/>
                <a:tab pos="3938588" algn="l"/>
                <a:tab pos="4595813" algn="l"/>
                <a:tab pos="5253038" algn="l"/>
                <a:tab pos="5908675" algn="l"/>
                <a:tab pos="6565900" algn="l"/>
                <a:tab pos="7223125" algn="l"/>
              </a:tabLst>
            </a:pPr>
            <a:r>
              <a:rPr lang="en-GB" altLang="en-US" sz="2000" i="1" dirty="0"/>
              <a:t>The information models provide is often complex and needs to be “interpreted/conditioned” for use by decision makers or market agents.</a:t>
            </a:r>
          </a:p>
        </p:txBody>
      </p:sp>
      <p:sp>
        <p:nvSpPr>
          <p:cNvPr id="6" name="Slide Number Placeholder 5"/>
          <p:cNvSpPr>
            <a:spLocks noGrp="1"/>
          </p:cNvSpPr>
          <p:nvPr>
            <p:ph type="sldNum" sz="quarter" idx="12"/>
          </p:nvPr>
        </p:nvSpPr>
        <p:spPr/>
        <p:txBody>
          <a:bodyPr/>
          <a:lstStyle/>
          <a:p>
            <a:fld id="{CE69EEE3-3703-4990-B76E-929A729607EB}" type="slidenum">
              <a:rPr lang="en-GB" smtClean="0"/>
              <a:t>9</a:t>
            </a:fld>
            <a:endParaRPr lang="en-GB" dirty="0"/>
          </a:p>
        </p:txBody>
      </p:sp>
    </p:spTree>
    <p:extLst>
      <p:ext uri="{BB962C8B-B14F-4D97-AF65-F5344CB8AC3E}">
        <p14:creationId xmlns:p14="http://schemas.microsoft.com/office/powerpoint/2010/main" val="23744557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14279</TotalTime>
  <Words>1692</Words>
  <Application>Microsoft Macintosh PowerPoint</Application>
  <PresentationFormat>On-screen Show (4:3)</PresentationFormat>
  <Paragraphs>180</Paragraphs>
  <Slides>15</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Roboto</vt:lpstr>
      <vt:lpstr>Times New Roman</vt:lpstr>
      <vt:lpstr>Office Theme</vt:lpstr>
      <vt:lpstr>PowerPoint Presentation</vt:lpstr>
      <vt:lpstr>Outline</vt:lpstr>
      <vt:lpstr>1. Energy and electricity systems modelling  Objective: Review the link between development and energy, including electricity infrastructure, and understand the basics of energy mid- and long-term planning. </vt:lpstr>
      <vt:lpstr>Access to energy: a major development concern</vt:lpstr>
      <vt:lpstr>Energy and the 2030 Agenda for Sustainable Development</vt:lpstr>
      <vt:lpstr>Energy and the 2030 Agenda for Sustainable Development</vt:lpstr>
      <vt:lpstr>Energy policy</vt:lpstr>
      <vt:lpstr>Policy questions </vt:lpstr>
      <vt:lpstr>What is energy modelling?</vt:lpstr>
      <vt:lpstr>PowerPoint Presentation</vt:lpstr>
      <vt:lpstr>PowerPoint Presentation</vt:lpstr>
      <vt:lpstr>Exercise 1</vt:lpstr>
      <vt:lpstr>Exercise 1</vt:lpstr>
      <vt:lpstr>Exercise 1</vt:lpstr>
      <vt:lpstr>Why energy modelling?</vt:lpstr>
    </vt:vector>
  </TitlesOfParts>
  <Company>KTH</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3: SUSTAINABLE ENERGY</dc:title>
  <dc:creator>Yousef Almulla</dc:creator>
  <cp:lastModifiedBy>Tasneem Mirza</cp:lastModifiedBy>
  <cp:revision>560</cp:revision>
  <dcterms:created xsi:type="dcterms:W3CDTF">2016-06-17T12:26:24Z</dcterms:created>
  <dcterms:modified xsi:type="dcterms:W3CDTF">2018-05-25T18:18:51Z</dcterms:modified>
</cp:coreProperties>
</file>