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89" r:id="rId2"/>
    <p:sldId id="258" r:id="rId3"/>
    <p:sldId id="293" r:id="rId4"/>
    <p:sldId id="425" r:id="rId5"/>
    <p:sldId id="409" r:id="rId6"/>
    <p:sldId id="431" r:id="rId7"/>
    <p:sldId id="474" r:id="rId8"/>
    <p:sldId id="475" r:id="rId9"/>
    <p:sldId id="456" r:id="rId10"/>
    <p:sldId id="465" r:id="rId11"/>
    <p:sldId id="361" r:id="rId12"/>
    <p:sldId id="449" r:id="rId13"/>
    <p:sldId id="460" r:id="rId14"/>
    <p:sldId id="467" r:id="rId15"/>
    <p:sldId id="45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Gretchen Luchsinger" initials="GL [4]" lastIdx="1" clrIdx="6">
    <p:extLst/>
  </p:cmAuthor>
  <p:cmAuthor id="1" name="Holger" initials="H" lastIdx="3" clrIdx="0">
    <p:extLst/>
  </p:cmAuthor>
  <p:cmAuthor id="8" name="Gretchen Luchsinger" initials="GL [5]" lastIdx="1" clrIdx="7">
    <p:extLst/>
  </p:cmAuthor>
  <p:cmAuthor id="2" name="ezepedam@gmail.com" initials="e" lastIdx="41" clrIdx="1">
    <p:extLst/>
  </p:cmAuthor>
  <p:cmAuthor id="3" name="Rocío Canudas" initials="RC" lastIdx="4" clrIdx="2">
    <p:extLst/>
  </p:cmAuthor>
  <p:cmAuthor id="4" name="Gretchen Luchsinger" initials="GL" lastIdx="1" clrIdx="3">
    <p:extLst/>
  </p:cmAuthor>
  <p:cmAuthor id="5" name="Gretchen Luchsinger" initials="GL [2]" lastIdx="1" clrIdx="4">
    <p:extLst/>
  </p:cmAuthor>
  <p:cmAuthor id="6" name="Gretchen Luchsinger" initials="GL [3]"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CA8"/>
    <a:srgbClr val="B8E08C"/>
    <a:srgbClr val="B2DD83"/>
    <a:srgbClr val="CAE8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1" autoAdjust="0"/>
    <p:restoredTop sz="65591" autoAdjust="0"/>
  </p:normalViewPr>
  <p:slideViewPr>
    <p:cSldViewPr snapToGrid="0" snapToObjects="1">
      <p:cViewPr varScale="1">
        <p:scale>
          <a:sx n="71" d="100"/>
          <a:sy n="71" d="100"/>
        </p:scale>
        <p:origin x="268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AF3382-2336-574F-BA50-D2905C39F418}" type="datetimeFigureOut">
              <a:rPr lang="en-US" smtClean="0"/>
              <a:t>5/25/18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784BEB-D86F-394B-87A3-2654F184F9AF}" type="slidenum">
              <a:rPr lang="en-US" smtClean="0"/>
              <a:t>‹#›</a:t>
            </a:fld>
            <a:endParaRPr lang="en-US"/>
          </a:p>
        </p:txBody>
      </p:sp>
    </p:spTree>
    <p:extLst>
      <p:ext uri="{BB962C8B-B14F-4D97-AF65-F5344CB8AC3E}">
        <p14:creationId xmlns:p14="http://schemas.microsoft.com/office/powerpoint/2010/main" val="26126670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84BEB-D86F-394B-87A3-2654F184F9AF}" type="slidenum">
              <a:rPr lang="en-US" smtClean="0"/>
              <a:t>2</a:t>
            </a:fld>
            <a:endParaRPr lang="en-US"/>
          </a:p>
        </p:txBody>
      </p:sp>
    </p:spTree>
    <p:extLst>
      <p:ext uri="{BB962C8B-B14F-4D97-AF65-F5344CB8AC3E}">
        <p14:creationId xmlns:p14="http://schemas.microsoft.com/office/powerpoint/2010/main" val="3215167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policy questions listed previously (here reported again) can be answered by models in OSeMOSYS, depending on how the model is set and which data are fed in.</a:t>
            </a:r>
            <a:endParaRPr lang="en-US" sz="1200" kern="1200" dirty="0">
              <a:solidFill>
                <a:schemeClr val="tx1"/>
              </a:solidFill>
              <a:effectLst/>
              <a:latin typeface="+mn-lt"/>
              <a:ea typeface="+mn-ea"/>
              <a:cs typeface="+mn-cs"/>
            </a:endParaRPr>
          </a:p>
          <a:p>
            <a:endParaRPr lang="en-CA" sz="1200" b="1" dirty="0"/>
          </a:p>
        </p:txBody>
      </p:sp>
      <p:sp>
        <p:nvSpPr>
          <p:cNvPr id="4" name="Slide Number Placeholder 3"/>
          <p:cNvSpPr>
            <a:spLocks noGrp="1"/>
          </p:cNvSpPr>
          <p:nvPr>
            <p:ph type="sldNum" sz="quarter" idx="10"/>
          </p:nvPr>
        </p:nvSpPr>
        <p:spPr/>
        <p:txBody>
          <a:bodyPr/>
          <a:lstStyle/>
          <a:p>
            <a:fld id="{F4ADF510-92B0-49DE-9C99-E21626351E91}" type="slidenum">
              <a:rPr lang="en-GB" smtClean="0"/>
              <a:t>12</a:t>
            </a:fld>
            <a:endParaRPr lang="en-GB" dirty="0"/>
          </a:p>
        </p:txBody>
      </p:sp>
    </p:spTree>
    <p:extLst>
      <p:ext uri="{BB962C8B-B14F-4D97-AF65-F5344CB8AC3E}">
        <p14:creationId xmlns:p14="http://schemas.microsoft.com/office/powerpoint/2010/main" val="106429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to look at? </a:t>
            </a:r>
          </a:p>
          <a:p>
            <a:pPr marL="228600" indent="-228600">
              <a:buAutoNum type="arabicParenR"/>
            </a:pPr>
            <a:r>
              <a:rPr lang="en-US" baseline="0" dirty="0"/>
              <a:t>Which technologies are being introduced to the system and when? </a:t>
            </a:r>
          </a:p>
          <a:p>
            <a:pPr marL="228600" indent="-228600">
              <a:buAutoNum type="arabicParenR"/>
            </a:pPr>
            <a:r>
              <a:rPr lang="en-US" baseline="0" dirty="0"/>
              <a:t>Which technologies are phasing out and when? </a:t>
            </a:r>
          </a:p>
          <a:p>
            <a:pPr marL="228600" indent="-228600">
              <a:buAutoNum type="arabicParenR"/>
            </a:pPr>
            <a:r>
              <a:rPr lang="en-US" baseline="0" dirty="0"/>
              <a:t>Which technologies dominate? </a:t>
            </a:r>
          </a:p>
          <a:p>
            <a:pPr marL="228600" indent="-228600">
              <a:buAutoNum type="arabicParenR"/>
            </a:pPr>
            <a:r>
              <a:rPr lang="en-US" baseline="0" dirty="0"/>
              <a:t>A certain technology can have a large capacity but a small share in the generation mix, for reasons including it being used for peak demand only (e.g., diesel to back up hydro). </a:t>
            </a:r>
          </a:p>
          <a:p>
            <a:pPr marL="228600" indent="-228600">
              <a:buAutoNum type="arabicParenR"/>
            </a:pPr>
            <a:r>
              <a:rPr lang="en-US" baseline="0" dirty="0"/>
              <a:t>The least cost means that this is the lowest cost of the overall system cost but not necessarily for the particular country.  </a:t>
            </a:r>
            <a:endParaRPr lang="en-US" dirty="0"/>
          </a:p>
        </p:txBody>
      </p:sp>
      <p:sp>
        <p:nvSpPr>
          <p:cNvPr id="4" name="Slide Number Placeholder 3"/>
          <p:cNvSpPr>
            <a:spLocks noGrp="1"/>
          </p:cNvSpPr>
          <p:nvPr>
            <p:ph type="sldNum" sz="quarter" idx="10"/>
          </p:nvPr>
        </p:nvSpPr>
        <p:spPr/>
        <p:txBody>
          <a:bodyPr/>
          <a:lstStyle/>
          <a:p>
            <a:fld id="{BF784BEB-D86F-394B-87A3-2654F184F9AF}" type="slidenum">
              <a:rPr lang="en-US" smtClean="0"/>
              <a:t>13</a:t>
            </a:fld>
            <a:endParaRPr lang="en-US"/>
          </a:p>
        </p:txBody>
      </p:sp>
    </p:spTree>
    <p:extLst>
      <p:ext uri="{BB962C8B-B14F-4D97-AF65-F5344CB8AC3E}">
        <p14:creationId xmlns:p14="http://schemas.microsoft.com/office/powerpoint/2010/main" val="2448121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84BEB-D86F-394B-87A3-2654F184F9AF}" type="slidenum">
              <a:rPr lang="en-US" smtClean="0"/>
              <a:t>14</a:t>
            </a:fld>
            <a:endParaRPr lang="en-US"/>
          </a:p>
        </p:txBody>
      </p:sp>
    </p:spTree>
    <p:extLst>
      <p:ext uri="{BB962C8B-B14F-4D97-AF65-F5344CB8AC3E}">
        <p14:creationId xmlns:p14="http://schemas.microsoft.com/office/powerpoint/2010/main" val="83262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84BEB-D86F-394B-87A3-2654F184F9AF}" type="slidenum">
              <a:rPr lang="en-US" smtClean="0"/>
              <a:t>3</a:t>
            </a:fld>
            <a:endParaRPr lang="en-US"/>
          </a:p>
        </p:txBody>
      </p:sp>
    </p:spTree>
    <p:extLst>
      <p:ext uri="{BB962C8B-B14F-4D97-AF65-F5344CB8AC3E}">
        <p14:creationId xmlns:p14="http://schemas.microsoft.com/office/powerpoint/2010/main" val="195625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Various</a:t>
            </a:r>
            <a:r>
              <a:rPr lang="sv-SE" dirty="0"/>
              <a:t> </a:t>
            </a:r>
            <a:r>
              <a:rPr lang="sv-SE" dirty="0" err="1"/>
              <a:t>models</a:t>
            </a:r>
            <a:r>
              <a:rPr lang="sv-SE" dirty="0"/>
              <a:t> for</a:t>
            </a:r>
            <a:r>
              <a:rPr lang="sv-SE" baseline="0" dirty="0"/>
              <a:t> energy systems planning </a:t>
            </a:r>
            <a:r>
              <a:rPr lang="sv-SE" baseline="0" dirty="0" err="1"/>
              <a:t>exist</a:t>
            </a:r>
            <a:r>
              <a:rPr lang="sv-SE" baseline="0" dirty="0"/>
              <a:t>, </a:t>
            </a:r>
            <a:r>
              <a:rPr lang="sv-SE" baseline="0" dirty="0" err="1"/>
              <a:t>with</a:t>
            </a:r>
            <a:r>
              <a:rPr lang="sv-SE" baseline="0" dirty="0"/>
              <a:t> different </a:t>
            </a:r>
            <a:r>
              <a:rPr lang="sv-SE" baseline="0" dirty="0" err="1"/>
              <a:t>functions</a:t>
            </a:r>
            <a:r>
              <a:rPr lang="sv-SE" baseline="0" dirty="0"/>
              <a:t>. OSeMOSYS is among the long-term energy system analysis models, useful for studying the impacts of long-term strategies. </a:t>
            </a:r>
          </a:p>
          <a:p>
            <a:endParaRPr lang="sv-SE" baseline="0" dirty="0"/>
          </a:p>
          <a:p>
            <a:r>
              <a:rPr lang="sv-SE" baseline="0" dirty="0"/>
              <a:t>Its results may be inputs to shorter-term models, used for the specific design of energy systems. For instance, one could: 1) use a long-term energy system model to compute the optimal electricity mix in every year </a:t>
            </a:r>
            <a:r>
              <a:rPr lang="sv-SE" baseline="0" dirty="0" err="1"/>
              <a:t>until</a:t>
            </a:r>
            <a:r>
              <a:rPr lang="sv-SE" baseline="0" dirty="0"/>
              <a:t> 2050, and 2) use the resulting optimal electricity mix in one specific year (</a:t>
            </a:r>
            <a:r>
              <a:rPr lang="sv-SE" baseline="0" dirty="0" err="1"/>
              <a:t>e.g</a:t>
            </a:r>
            <a:r>
              <a:rPr lang="sv-SE" baseline="0" dirty="0"/>
              <a:t>., 2030) as an input to a detailed electricity market model more suitable for the study of short periods.</a:t>
            </a:r>
          </a:p>
          <a:p>
            <a:endParaRPr lang="sv-SE" dirty="0"/>
          </a:p>
        </p:txBody>
      </p:sp>
      <p:sp>
        <p:nvSpPr>
          <p:cNvPr id="4" name="Slide Number Placeholder 3"/>
          <p:cNvSpPr>
            <a:spLocks noGrp="1"/>
          </p:cNvSpPr>
          <p:nvPr>
            <p:ph type="sldNum" sz="quarter" idx="10"/>
          </p:nvPr>
        </p:nvSpPr>
        <p:spPr/>
        <p:txBody>
          <a:bodyPr/>
          <a:lstStyle/>
          <a:p>
            <a:fld id="{BF784BEB-D86F-394B-87A3-2654F184F9AF}" type="slidenum">
              <a:rPr lang="en-US" smtClean="0"/>
              <a:t>4</a:t>
            </a:fld>
            <a:endParaRPr lang="en-US"/>
          </a:p>
        </p:txBody>
      </p:sp>
    </p:spTree>
    <p:extLst>
      <p:ext uri="{BB962C8B-B14F-4D97-AF65-F5344CB8AC3E}">
        <p14:creationId xmlns:p14="http://schemas.microsoft.com/office/powerpoint/2010/main" val="1102942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a:p>
            <a:pPr marL="0" indent="0">
              <a:buFontTx/>
              <a:buNone/>
            </a:pPr>
            <a:r>
              <a:rPr lang="en-US" baseline="0" dirty="0"/>
              <a:t>What does it mean that the energy system structure is represented by equations? It means that the physical relations between parts of the system are represented by mathematical formulations such as:</a:t>
            </a:r>
          </a:p>
          <a:p>
            <a:pPr marL="0" indent="0">
              <a:buFontTx/>
              <a:buNone/>
            </a:pPr>
            <a:r>
              <a:rPr lang="en-US" baseline="0" dirty="0"/>
              <a:t>Supply &gt;= demand</a:t>
            </a:r>
          </a:p>
          <a:p>
            <a:pPr marL="0" indent="0">
              <a:buFontTx/>
              <a:buNone/>
            </a:pPr>
            <a:r>
              <a:rPr lang="en-US" baseline="0" dirty="0"/>
              <a:t>Production by technology &lt;= maximum production by technology</a:t>
            </a:r>
          </a:p>
          <a:p>
            <a:pPr marL="0" indent="0">
              <a:buFontTx/>
              <a:buNone/>
            </a:pPr>
            <a:r>
              <a:rPr lang="en-US" baseline="0" dirty="0"/>
              <a:t>Total emissions &lt;= emissions limits</a:t>
            </a:r>
          </a:p>
          <a:p>
            <a:pPr marL="0" indent="0">
              <a:buFontTx/>
              <a:buNone/>
            </a:pPr>
            <a:r>
              <a:rPr lang="en-US" baseline="0" dirty="0"/>
              <a:t>Etc.</a:t>
            </a:r>
          </a:p>
          <a:p>
            <a:pPr marL="0" indent="0">
              <a:buFontTx/>
              <a:buNone/>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 model generator means that OSeMOSYS provides the mathematical structure, while the user can create the representation of every energy system he/she wants.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171450" indent="-171450">
              <a:buFontTx/>
              <a:buChar char="-"/>
            </a:pPr>
            <a:r>
              <a:rPr lang="en-US" baseline="0" dirty="0"/>
              <a:t>Openness relates also to data. It is difficult to know the combined uncertainty of big sets of data to be fed into the model; more difficult is to understand how this uncertainty is amplified in the model results. But, if the data are open and accompanied by metadata, they can be checked and replaced. If the model is open source, everyone can track where results come from. This could also be useful to policymakers to justify how numbers are derived.</a:t>
            </a:r>
          </a:p>
          <a:p>
            <a:pPr marL="171450" indent="-171450">
              <a:buFontTx/>
              <a:buChar char="-"/>
            </a:pPr>
            <a:r>
              <a:rPr lang="en-US" baseline="0" dirty="0"/>
              <a:t>Deterministic means it does not consider any quantity with its probability distribution. Both inputs and outputs are deterministic quantities. The uncertainty over the inputs can be spanned by varying that quantity over different scenarios.</a:t>
            </a:r>
          </a:p>
          <a:p>
            <a:pPr marL="171450" indent="-171450">
              <a:buFontTx/>
              <a:buChar char="-"/>
            </a:pPr>
            <a:r>
              <a:rPr lang="en-US" baseline="0" dirty="0"/>
              <a:t>Dynamic means it is able to study how the energy mix evolves every year throughout the time domain we assume.</a:t>
            </a:r>
          </a:p>
          <a:p>
            <a:pPr marL="171450" indent="-171450">
              <a:buFontTx/>
              <a:buChar char="-"/>
            </a:pPr>
            <a:r>
              <a:rPr lang="en-US" baseline="0" dirty="0"/>
              <a:t>Linear optimization means the objective function and all the equations representing the structure of the energy system are linear. This allows the model to be detailed enough but at the same time fast to run.</a:t>
            </a:r>
          </a:p>
          <a:p>
            <a:pPr marL="171450" indent="-171450">
              <a:buFontTx/>
              <a:buChar char="-"/>
            </a:pPr>
            <a:r>
              <a:rPr lang="en-US" baseline="0" dirty="0"/>
              <a:t>Perfect foresight means that we assume OSeMOSYS knows in advance how demand, fuel prices, the cost of technologies, etc. will evolve during the whole time domain and optimizes the energy system consequently.</a:t>
            </a:r>
          </a:p>
          <a:p>
            <a:pPr marL="171450" indent="-171450">
              <a:buFontTx/>
              <a:buChar char="-"/>
            </a:pPr>
            <a:r>
              <a:rPr lang="en-US" baseline="0" dirty="0"/>
              <a:t>Comparisons are present in literature, e.g., between TIMES and OSeMOSYS.</a:t>
            </a:r>
          </a:p>
        </p:txBody>
      </p:sp>
      <p:sp>
        <p:nvSpPr>
          <p:cNvPr id="4" name="Slide Number Placeholder 3"/>
          <p:cNvSpPr>
            <a:spLocks noGrp="1"/>
          </p:cNvSpPr>
          <p:nvPr>
            <p:ph type="sldNum" sz="quarter" idx="10"/>
          </p:nvPr>
        </p:nvSpPr>
        <p:spPr/>
        <p:txBody>
          <a:bodyPr/>
          <a:lstStyle/>
          <a:p>
            <a:fld id="{BF784BEB-D86F-394B-87A3-2654F184F9AF}" type="slidenum">
              <a:rPr lang="en-US" smtClean="0"/>
              <a:t>5</a:t>
            </a:fld>
            <a:endParaRPr lang="en-US"/>
          </a:p>
        </p:txBody>
      </p:sp>
    </p:spTree>
    <p:extLst>
      <p:ext uri="{BB962C8B-B14F-4D97-AF65-F5344CB8AC3E}">
        <p14:creationId xmlns:p14="http://schemas.microsoft.com/office/powerpoint/2010/main" val="4258218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The “</a:t>
            </a:r>
            <a:r>
              <a:rPr lang="it-IT" dirty="0" err="1"/>
              <a:t>energy</a:t>
            </a:r>
            <a:r>
              <a:rPr lang="it-IT" dirty="0"/>
              <a:t> </a:t>
            </a:r>
            <a:r>
              <a:rPr lang="it-IT" dirty="0" err="1"/>
              <a:t>system</a:t>
            </a:r>
            <a:r>
              <a:rPr lang="it-IT" dirty="0"/>
              <a:t> </a:t>
            </a:r>
            <a:r>
              <a:rPr lang="it-IT" dirty="0" err="1"/>
              <a:t>configuration</a:t>
            </a:r>
            <a:r>
              <a:rPr lang="it-IT" dirty="0"/>
              <a:t>” </a:t>
            </a:r>
            <a:r>
              <a:rPr lang="it-IT" dirty="0" err="1"/>
              <a:t>means</a:t>
            </a:r>
            <a:r>
              <a:rPr lang="it-IT" dirty="0"/>
              <a:t>, </a:t>
            </a:r>
            <a:r>
              <a:rPr lang="it-IT" dirty="0" err="1"/>
              <a:t>among</a:t>
            </a:r>
            <a:r>
              <a:rPr lang="it-IT" dirty="0"/>
              <a:t> </a:t>
            </a:r>
            <a:r>
              <a:rPr lang="it-IT" dirty="0" err="1"/>
              <a:t>others</a:t>
            </a:r>
            <a:r>
              <a:rPr lang="it-IT" dirty="0"/>
              <a:t>: 1) the </a:t>
            </a:r>
            <a:r>
              <a:rPr lang="it-IT" dirty="0" err="1"/>
              <a:t>annual</a:t>
            </a:r>
            <a:r>
              <a:rPr lang="it-IT" dirty="0"/>
              <a:t> </a:t>
            </a:r>
            <a:r>
              <a:rPr lang="it-IT" dirty="0" err="1"/>
              <a:t>installed</a:t>
            </a:r>
            <a:r>
              <a:rPr lang="it-IT" baseline="0" dirty="0"/>
              <a:t> </a:t>
            </a:r>
            <a:r>
              <a:rPr lang="it-IT" baseline="0" dirty="0" err="1"/>
              <a:t>capacity</a:t>
            </a:r>
            <a:r>
              <a:rPr lang="it-IT" baseline="0" dirty="0"/>
              <a:t> of </a:t>
            </a:r>
            <a:r>
              <a:rPr lang="it-IT" baseline="0" dirty="0" err="1"/>
              <a:t>every</a:t>
            </a:r>
            <a:r>
              <a:rPr lang="it-IT" baseline="0" dirty="0"/>
              <a:t> </a:t>
            </a:r>
            <a:r>
              <a:rPr lang="it-IT" baseline="0" dirty="0" err="1"/>
              <a:t>technology</a:t>
            </a:r>
            <a:r>
              <a:rPr lang="it-IT" baseline="0" dirty="0"/>
              <a:t>, 2) </a:t>
            </a:r>
            <a:r>
              <a:rPr lang="it-IT" baseline="0" dirty="0" err="1"/>
              <a:t>its</a:t>
            </a:r>
            <a:r>
              <a:rPr lang="it-IT" baseline="0" dirty="0"/>
              <a:t> production in </a:t>
            </a:r>
            <a:r>
              <a:rPr lang="it-IT" baseline="0" dirty="0" err="1"/>
              <a:t>every</a:t>
            </a:r>
            <a:r>
              <a:rPr lang="it-IT" baseline="0" dirty="0"/>
              <a:t> time </a:t>
            </a:r>
            <a:r>
              <a:rPr lang="it-IT" baseline="0" dirty="0" err="1"/>
              <a:t>slice</a:t>
            </a:r>
            <a:r>
              <a:rPr lang="it-IT" baseline="0" dirty="0"/>
              <a:t>, and 3) the capital, </a:t>
            </a:r>
            <a:r>
              <a:rPr lang="it-IT" baseline="0" dirty="0" err="1"/>
              <a:t>fixed</a:t>
            </a:r>
            <a:r>
              <a:rPr lang="it-IT" baseline="0" dirty="0"/>
              <a:t> and </a:t>
            </a:r>
            <a:r>
              <a:rPr lang="it-IT" baseline="0" dirty="0" err="1"/>
              <a:t>variable</a:t>
            </a:r>
            <a:r>
              <a:rPr lang="it-IT" baseline="0" dirty="0"/>
              <a:t> </a:t>
            </a:r>
            <a:r>
              <a:rPr lang="it-IT" baseline="0" dirty="0" err="1"/>
              <a:t>costs</a:t>
            </a:r>
            <a:r>
              <a:rPr lang="it-IT" baseline="0" dirty="0"/>
              <a:t> relative to </a:t>
            </a:r>
            <a:r>
              <a:rPr lang="it-IT" baseline="0" dirty="0" err="1"/>
              <a:t>every</a:t>
            </a:r>
            <a:r>
              <a:rPr lang="it-IT" baseline="0" dirty="0"/>
              <a:t> </a:t>
            </a:r>
            <a:r>
              <a:rPr lang="it-IT" baseline="0" dirty="0" err="1"/>
              <a:t>technology</a:t>
            </a:r>
            <a:r>
              <a:rPr lang="it-IT" baseline="0" dirty="0"/>
              <a:t> and to the </a:t>
            </a:r>
            <a:r>
              <a:rPr lang="it-IT" baseline="0" dirty="0" err="1"/>
              <a:t>whole</a:t>
            </a:r>
            <a:r>
              <a:rPr lang="it-IT" baseline="0" dirty="0"/>
              <a:t> </a:t>
            </a:r>
            <a:r>
              <a:rPr lang="it-IT" baseline="0" dirty="0" err="1"/>
              <a:t>system</a:t>
            </a:r>
            <a:r>
              <a:rPr lang="it-IT" baseline="0" dirty="0"/>
              <a:t>.</a:t>
            </a:r>
          </a:p>
          <a:p>
            <a:endParaRPr lang="it-IT" baseline="0" dirty="0"/>
          </a:p>
          <a:p>
            <a:r>
              <a:rPr lang="it-IT" baseline="0" dirty="0"/>
              <a:t>The </a:t>
            </a:r>
            <a:r>
              <a:rPr lang="it-IT" baseline="0" dirty="0" err="1"/>
              <a:t>demand</a:t>
            </a:r>
            <a:r>
              <a:rPr lang="it-IT" baseline="0" dirty="0"/>
              <a:t> for </a:t>
            </a:r>
            <a:r>
              <a:rPr lang="it-IT" baseline="0" dirty="0" err="1"/>
              <a:t>energy</a:t>
            </a:r>
            <a:r>
              <a:rPr lang="it-IT" baseline="0" dirty="0"/>
              <a:t>, </a:t>
            </a:r>
            <a:r>
              <a:rPr lang="it-IT" baseline="0" dirty="0" err="1"/>
              <a:t>available</a:t>
            </a:r>
            <a:r>
              <a:rPr lang="it-IT" baseline="0" dirty="0"/>
              <a:t> </a:t>
            </a:r>
            <a:r>
              <a:rPr lang="it-IT" baseline="0" dirty="0" err="1"/>
              <a:t>technologies</a:t>
            </a:r>
            <a:r>
              <a:rPr lang="it-IT" baseline="0" dirty="0"/>
              <a:t>, </a:t>
            </a:r>
            <a:r>
              <a:rPr lang="it-IT" baseline="0" dirty="0" err="1"/>
              <a:t>emissions</a:t>
            </a:r>
            <a:r>
              <a:rPr lang="it-IT" baseline="0" dirty="0"/>
              <a:t> </a:t>
            </a:r>
            <a:r>
              <a:rPr lang="it-IT" baseline="0" dirty="0" err="1"/>
              <a:t>taxation</a:t>
            </a:r>
            <a:r>
              <a:rPr lang="it-IT" baseline="0" dirty="0"/>
              <a:t>, etc. are </a:t>
            </a:r>
            <a:r>
              <a:rPr lang="it-IT" baseline="0" dirty="0" err="1"/>
              <a:t>all</a:t>
            </a:r>
            <a:r>
              <a:rPr lang="it-IT" baseline="0" dirty="0"/>
              <a:t> </a:t>
            </a:r>
            <a:r>
              <a:rPr lang="it-IT" baseline="0" dirty="0" err="1"/>
              <a:t>inputs</a:t>
            </a:r>
            <a:r>
              <a:rPr lang="it-IT" baseline="0" dirty="0"/>
              <a:t> </a:t>
            </a:r>
            <a:r>
              <a:rPr lang="it-IT" baseline="0" dirty="0" err="1"/>
              <a:t>fed</a:t>
            </a:r>
            <a:r>
              <a:rPr lang="it-IT" baseline="0" dirty="0"/>
              <a:t> in by the </a:t>
            </a:r>
            <a:r>
              <a:rPr lang="it-IT" baseline="0" dirty="0" err="1"/>
              <a:t>user</a:t>
            </a:r>
            <a:r>
              <a:rPr lang="it-IT" baseline="0" dirty="0"/>
              <a:t>. </a:t>
            </a:r>
            <a:r>
              <a:rPr lang="it-IT" baseline="0" dirty="0" err="1"/>
              <a:t>Therefore</a:t>
            </a:r>
            <a:r>
              <a:rPr lang="it-IT" baseline="0" dirty="0"/>
              <a:t>, a </a:t>
            </a:r>
            <a:r>
              <a:rPr lang="it-IT" baseline="0" dirty="0" err="1"/>
              <a:t>very</a:t>
            </a:r>
            <a:r>
              <a:rPr lang="it-IT" baseline="0" dirty="0"/>
              <a:t> </a:t>
            </a:r>
            <a:r>
              <a:rPr lang="it-IT" baseline="0" dirty="0" err="1"/>
              <a:t>important</a:t>
            </a:r>
            <a:r>
              <a:rPr lang="it-IT" baseline="0" dirty="0"/>
              <a:t> and time-</a:t>
            </a:r>
            <a:r>
              <a:rPr lang="it-IT" baseline="0" dirty="0" err="1"/>
              <a:t>consuming</a:t>
            </a:r>
            <a:r>
              <a:rPr lang="it-IT" baseline="0" dirty="0"/>
              <a:t> </a:t>
            </a:r>
            <a:r>
              <a:rPr lang="it-IT" baseline="0" dirty="0" err="1"/>
              <a:t>step</a:t>
            </a:r>
            <a:r>
              <a:rPr lang="it-IT" baseline="0" dirty="0"/>
              <a:t> </a:t>
            </a:r>
            <a:r>
              <a:rPr lang="it-IT" baseline="0" dirty="0" err="1"/>
              <a:t>before</a:t>
            </a:r>
            <a:r>
              <a:rPr lang="it-IT" baseline="0" dirty="0"/>
              <a:t> </a:t>
            </a:r>
            <a:r>
              <a:rPr lang="it-IT" baseline="0" dirty="0" err="1"/>
              <a:t>modelling</a:t>
            </a:r>
            <a:r>
              <a:rPr lang="it-IT" baseline="0" dirty="0"/>
              <a:t> </a:t>
            </a:r>
            <a:r>
              <a:rPr lang="it-IT" baseline="0" dirty="0" err="1"/>
              <a:t>is</a:t>
            </a:r>
            <a:r>
              <a:rPr lang="it-IT" baseline="0" dirty="0"/>
              <a:t> </a:t>
            </a:r>
            <a:r>
              <a:rPr lang="it-IT" baseline="0" dirty="0" err="1"/>
              <a:t>gathering</a:t>
            </a:r>
            <a:r>
              <a:rPr lang="it-IT" baseline="0" dirty="0"/>
              <a:t> and </a:t>
            </a:r>
            <a:r>
              <a:rPr lang="it-IT" baseline="0" dirty="0" err="1"/>
              <a:t>pre</a:t>
            </a:r>
            <a:r>
              <a:rPr lang="it-IT" baseline="0" dirty="0"/>
              <a:t>-processing </a:t>
            </a:r>
            <a:r>
              <a:rPr lang="it-IT" baseline="0" dirty="0" err="1"/>
              <a:t>all</a:t>
            </a:r>
            <a:r>
              <a:rPr lang="it-IT" baseline="0" dirty="0"/>
              <a:t> </a:t>
            </a:r>
            <a:r>
              <a:rPr lang="it-IT" baseline="0" dirty="0" err="1"/>
              <a:t>necessary</a:t>
            </a:r>
            <a:r>
              <a:rPr lang="it-IT" baseline="0" dirty="0"/>
              <a:t> input data!</a:t>
            </a:r>
            <a:endParaRPr lang="en-GB" dirty="0"/>
          </a:p>
        </p:txBody>
      </p:sp>
      <p:sp>
        <p:nvSpPr>
          <p:cNvPr id="4" name="Slide Number Placeholder 3"/>
          <p:cNvSpPr>
            <a:spLocks noGrp="1"/>
          </p:cNvSpPr>
          <p:nvPr>
            <p:ph type="sldNum" sz="quarter" idx="10"/>
          </p:nvPr>
        </p:nvSpPr>
        <p:spPr/>
        <p:txBody>
          <a:bodyPr/>
          <a:lstStyle/>
          <a:p>
            <a:fld id="{BF784BEB-D86F-394B-87A3-2654F184F9AF}" type="slidenum">
              <a:rPr lang="en-US" smtClean="0"/>
              <a:t>6</a:t>
            </a:fld>
            <a:endParaRPr lang="en-US"/>
          </a:p>
        </p:txBody>
      </p:sp>
    </p:spTree>
    <p:extLst>
      <p:ext uri="{BB962C8B-B14F-4D97-AF65-F5344CB8AC3E}">
        <p14:creationId xmlns:p14="http://schemas.microsoft.com/office/powerpoint/2010/main" val="4098681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CA" sz="2400" b="1" dirty="0"/>
          </a:p>
        </p:txBody>
      </p:sp>
      <p:sp>
        <p:nvSpPr>
          <p:cNvPr id="4" name="Slide Number Placeholder 3"/>
          <p:cNvSpPr>
            <a:spLocks noGrp="1"/>
          </p:cNvSpPr>
          <p:nvPr>
            <p:ph type="sldNum" sz="quarter" idx="10"/>
          </p:nvPr>
        </p:nvSpPr>
        <p:spPr/>
        <p:txBody>
          <a:bodyPr/>
          <a:lstStyle/>
          <a:p>
            <a:fld id="{F4ADF510-92B0-49DE-9C99-E21626351E91}" type="slidenum">
              <a:rPr lang="en-GB" smtClean="0"/>
              <a:t>7</a:t>
            </a:fld>
            <a:endParaRPr lang="en-GB" dirty="0"/>
          </a:p>
        </p:txBody>
      </p:sp>
    </p:spTree>
    <p:extLst>
      <p:ext uri="{BB962C8B-B14F-4D97-AF65-F5344CB8AC3E}">
        <p14:creationId xmlns:p14="http://schemas.microsoft.com/office/powerpoint/2010/main" val="30514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84BEB-D86F-394B-87A3-2654F184F9AF}" type="slidenum">
              <a:rPr lang="en-US" smtClean="0"/>
              <a:t>8</a:t>
            </a:fld>
            <a:endParaRPr lang="en-US"/>
          </a:p>
        </p:txBody>
      </p:sp>
    </p:spTree>
    <p:extLst>
      <p:ext uri="{BB962C8B-B14F-4D97-AF65-F5344CB8AC3E}">
        <p14:creationId xmlns:p14="http://schemas.microsoft.com/office/powerpoint/2010/main" val="422472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15988" y="744538"/>
            <a:ext cx="4965700" cy="372427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3"/>
          <p:cNvSpPr>
            <a:spLocks noGrp="1" noChangeArrowheads="1"/>
          </p:cNvSpPr>
          <p:nvPr>
            <p:ph type="body" idx="1"/>
          </p:nvPr>
        </p:nvSpPr>
        <p:spPr>
          <a:xfrm>
            <a:off x="906463" y="4718050"/>
            <a:ext cx="4984750" cy="456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b="0" i="0" kern="1200" dirty="0">
                <a:solidFill>
                  <a:schemeClr val="tx1"/>
                </a:solidFill>
                <a:effectLst/>
                <a:latin typeface="+mn-lt"/>
                <a:ea typeface="+mn-ea"/>
                <a:cs typeface="+mn-cs"/>
              </a:rPr>
              <a:t>This slide lists</a:t>
            </a:r>
            <a:r>
              <a:rPr lang="en-US" sz="1200" b="0" i="0" kern="1200" baseline="0" dirty="0">
                <a:solidFill>
                  <a:schemeClr val="tx1"/>
                </a:solidFill>
                <a:effectLst/>
                <a:latin typeface="+mn-lt"/>
                <a:ea typeface="+mn-ea"/>
                <a:cs typeface="+mn-cs"/>
              </a:rPr>
              <a:t> some of the main inputs related to technologies and their operations, which can be fed and controlled by the user in an application with </a:t>
            </a:r>
            <a:r>
              <a:rPr lang="en-US" sz="1200" b="0" i="0" kern="1200" baseline="0" dirty="0" err="1">
                <a:solidFill>
                  <a:schemeClr val="tx1"/>
                </a:solidFill>
                <a:effectLst/>
                <a:latin typeface="+mn-lt"/>
                <a:ea typeface="+mn-ea"/>
                <a:cs typeface="+mn-cs"/>
              </a:rPr>
              <a:t>OSeMOSYS</a:t>
            </a:r>
            <a:r>
              <a:rPr lang="en-US" sz="1200" b="0" i="0" kern="1200" baseline="0" dirty="0">
                <a:solidFill>
                  <a:schemeClr val="tx1"/>
                </a:solidFill>
                <a:effectLst/>
                <a:latin typeface="+mn-lt"/>
                <a:ea typeface="+mn-ea"/>
                <a:cs typeface="+mn-cs"/>
              </a:rPr>
              <a:t>.</a:t>
            </a:r>
          </a:p>
          <a:p>
            <a:r>
              <a:rPr lang="en-US" altLang="en-US" sz="1200" b="0" i="0" kern="1200" baseline="0" dirty="0">
                <a:solidFill>
                  <a:schemeClr val="tx1"/>
                </a:solidFill>
                <a:effectLst/>
                <a:latin typeface="+mn-lt"/>
                <a:ea typeface="+mn-ea"/>
                <a:cs typeface="+mn-cs"/>
              </a:rPr>
              <a:t>In the figure, an extract from an input file for OSeMOSYS is shown, representing part of the fixed, capital and variable cost inputs for different technologies for an imaginary country called “UTOPIA.”</a:t>
            </a:r>
            <a:endParaRPr lang="en-US" altLang="en-US" dirty="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8547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15988" y="744538"/>
            <a:ext cx="4965700" cy="372427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3"/>
          <p:cNvSpPr>
            <a:spLocks noGrp="1" noChangeArrowheads="1"/>
          </p:cNvSpPr>
          <p:nvPr>
            <p:ph type="body" idx="1"/>
          </p:nvPr>
        </p:nvSpPr>
        <p:spPr>
          <a:xfrm>
            <a:off x="906463" y="4718050"/>
            <a:ext cx="4984750" cy="456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b="0" i="0" kern="1200" dirty="0">
                <a:solidFill>
                  <a:schemeClr val="tx1"/>
                </a:solidFill>
                <a:effectLst/>
                <a:latin typeface="+mn-lt"/>
                <a:ea typeface="+mn-ea"/>
                <a:cs typeface="+mn-cs"/>
              </a:rPr>
              <a:t>A</a:t>
            </a:r>
            <a:r>
              <a:rPr lang="en-US" sz="1200" b="0" i="0" kern="1200" baseline="0" dirty="0">
                <a:solidFill>
                  <a:schemeClr val="tx1"/>
                </a:solidFill>
                <a:effectLst/>
                <a:latin typeface="+mn-lt"/>
                <a:ea typeface="+mn-ea"/>
                <a:cs typeface="+mn-cs"/>
              </a:rPr>
              <a:t> f</a:t>
            </a:r>
            <a:r>
              <a:rPr lang="en-US" sz="1200" b="0" i="0" kern="1200" dirty="0">
                <a:solidFill>
                  <a:schemeClr val="tx1"/>
                </a:solidFill>
                <a:effectLst/>
                <a:latin typeface="+mn-lt"/>
                <a:ea typeface="+mn-ea"/>
                <a:cs typeface="+mn-cs"/>
              </a:rPr>
              <a:t>undamental question</a:t>
            </a:r>
            <a:r>
              <a:rPr lang="en-US" sz="1200" b="0" i="0" kern="1200" baseline="0" dirty="0">
                <a:solidFill>
                  <a:schemeClr val="tx1"/>
                </a:solidFill>
                <a:effectLst/>
                <a:latin typeface="+mn-lt"/>
                <a:ea typeface="+mn-ea"/>
                <a:cs typeface="+mn-cs"/>
              </a:rPr>
              <a:t> is:</a:t>
            </a:r>
            <a:r>
              <a:rPr lang="en-US" sz="1200" b="0" i="0" kern="1200" dirty="0">
                <a:solidFill>
                  <a:schemeClr val="tx1"/>
                </a:solidFill>
                <a:effectLst/>
                <a:latin typeface="+mn-lt"/>
                <a:ea typeface="+mn-ea"/>
                <a:cs typeface="+mn-cs"/>
              </a:rPr>
              <a:t> how to</a:t>
            </a:r>
            <a:r>
              <a:rPr lang="en-US" sz="1200" b="0" i="0" kern="1200" baseline="0" dirty="0">
                <a:solidFill>
                  <a:schemeClr val="tx1"/>
                </a:solidFill>
                <a:effectLst/>
                <a:latin typeface="+mn-lt"/>
                <a:ea typeface="+mn-ea"/>
                <a:cs typeface="+mn-cs"/>
              </a:rPr>
              <a:t> collect and feed data into a model? How important, difficult and long is this step?</a:t>
            </a:r>
          </a:p>
          <a:p>
            <a:r>
              <a:rPr lang="en-US" altLang="en-US" sz="1200" b="0" i="0" kern="1200" baseline="0" dirty="0">
                <a:solidFill>
                  <a:schemeClr val="tx1"/>
                </a:solidFill>
                <a:effectLst/>
                <a:latin typeface="+mn-lt"/>
                <a:ea typeface="+mn-ea"/>
                <a:cs typeface="+mn-cs"/>
              </a:rPr>
              <a:t>The phases of data collection, pre-processing and model calibration are the most important of the whole exercise, and often the longest and most resource intensive.</a:t>
            </a:r>
            <a:endParaRPr lang="en-US" altLang="en-US" dirty="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4162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C0A93E-C0A3-48C4-9935-CD093A3A7749}" type="datetime1">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1264455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C7EF6-8940-486B-826B-9F180E671828}" type="datetime1">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139325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6"/>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663A6-4CEC-4319-BE9A-10F6CAF85E1C}" type="datetime1">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3007870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spc="-113">
                <a:solidFill>
                  <a:schemeClr val="bg2">
                    <a:lumMod val="50000"/>
                  </a:schemeClr>
                </a:solidFill>
              </a:defRPr>
            </a:lvl1pPr>
          </a:lstStyle>
          <a:p>
            <a:fld id="{1792F1E9-59F8-4D55-A41A-056A1CE9AD76}" type="datetime1">
              <a:rPr lang="en-US" noProof="0" smtClean="0"/>
              <a:t>5/25/18</a:t>
            </a:fld>
            <a:endParaRPr lang="es-BO" noProof="0"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lgn="ctr">
              <a:defRPr spc="-113">
                <a:solidFill>
                  <a:schemeClr val="bg2">
                    <a:lumMod val="50000"/>
                  </a:schemeClr>
                </a:solidFill>
              </a:defRPr>
            </a:lvl1pPr>
          </a:lstStyle>
          <a:p>
            <a:endParaRPr lang="en-GB"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lgn="r">
              <a:defRPr spc="-113">
                <a:solidFill>
                  <a:schemeClr val="bg2">
                    <a:lumMod val="50000"/>
                  </a:schemeClr>
                </a:solidFill>
              </a:defRPr>
            </a:lvl1pPr>
          </a:lstStyle>
          <a:p>
            <a:fld id="{A0B7FA9A-6BCF-4CFA-8685-B7A43319A6CD}" type="slidenum">
              <a:rPr lang="en-GB" smtClean="0"/>
              <a:pPr/>
              <a:t>‹#›</a:t>
            </a:fld>
            <a:endParaRPr lang="en-GB" dirty="0"/>
          </a:p>
        </p:txBody>
      </p:sp>
      <p:sp>
        <p:nvSpPr>
          <p:cNvPr id="9" name="Title 1"/>
          <p:cNvSpPr>
            <a:spLocks noGrp="1"/>
          </p:cNvSpPr>
          <p:nvPr>
            <p:ph type="title"/>
          </p:nvPr>
        </p:nvSpPr>
        <p:spPr>
          <a:xfrm>
            <a:off x="1451610" y="382054"/>
            <a:ext cx="7063740" cy="669507"/>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14" name="Content Placeholder 13"/>
          <p:cNvSpPr>
            <a:spLocks noGrp="1"/>
          </p:cNvSpPr>
          <p:nvPr>
            <p:ph sz="quarter" idx="13" hasCustomPrompt="1"/>
          </p:nvPr>
        </p:nvSpPr>
        <p:spPr>
          <a:xfrm>
            <a:off x="1451610" y="1051561"/>
            <a:ext cx="7063740" cy="398776"/>
          </a:xfrm>
        </p:spPr>
        <p:txBody>
          <a:bodyPr tIns="0" bIns="0"/>
          <a:lstStyle>
            <a:lvl1pPr marL="6858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168521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3B1E36-4C55-408C-B27A-25CDC2057041}" type="datetime1">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324823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D6CE1F-59BC-47E1-B010-AB7D800346D8}" type="datetime1">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132396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36D091-A879-48B4-B045-00CC162B3325}" type="datetime1">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321405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A5E7AD-EE60-4F3E-83DD-C9EF034B5B6B}" type="datetime1">
              <a:rPr lang="en-US" smtClean="0"/>
              <a:t>5/25/18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108674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70991A-FD77-40A5-A77D-420225D3CE9E}" type="datetime1">
              <a:rPr lang="en-US" smtClean="0"/>
              <a:t>5/25/18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4099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88CFD-C464-4691-88A3-4DF0F6326512}" type="datetime1">
              <a:rPr lang="en-US" smtClean="0"/>
              <a:t>5/25/18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367216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3FE4E-CA58-4FC3-8AC0-CC28984DA6FC}" type="datetime1">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372693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9EC65-4B80-441D-9ABF-EF542207B1C4}" type="datetime1">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50439-C31B-9A40-9E9D-ED5EC7CC60E9}" type="slidenum">
              <a:rPr lang="en-US" smtClean="0"/>
              <a:t>‹#›</a:t>
            </a:fld>
            <a:endParaRPr lang="en-US"/>
          </a:p>
        </p:txBody>
      </p:sp>
    </p:spTree>
    <p:extLst>
      <p:ext uri="{BB962C8B-B14F-4D97-AF65-F5344CB8AC3E}">
        <p14:creationId xmlns:p14="http://schemas.microsoft.com/office/powerpoint/2010/main" val="197280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E8A7F-DCD5-4BCE-933E-D372E0508BD0}" type="datetime1">
              <a:rPr lang="en-US" smtClean="0"/>
              <a:t>5/25/18</a:t>
            </a:fld>
            <a:endParaRPr lang="en-US"/>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50439-C31B-9A40-9E9D-ED5EC7CC60E9}" type="slidenum">
              <a:rPr lang="en-US" smtClean="0"/>
              <a:t>‹#›</a:t>
            </a:fld>
            <a:endParaRPr lang="en-US"/>
          </a:p>
        </p:txBody>
      </p:sp>
    </p:spTree>
    <p:extLst>
      <p:ext uri="{BB962C8B-B14F-4D97-AF65-F5344CB8AC3E}">
        <p14:creationId xmlns:p14="http://schemas.microsoft.com/office/powerpoint/2010/main" val="166061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osemosys.or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osemosys.or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811" r="11333"/>
          <a:stretch/>
        </p:blipFill>
        <p:spPr>
          <a:xfrm>
            <a:off x="-9144" y="0"/>
            <a:ext cx="9153144" cy="6932428"/>
          </a:xfrm>
        </p:spPr>
      </p:pic>
      <p:sp>
        <p:nvSpPr>
          <p:cNvPr id="6" name="Rectangle 5"/>
          <p:cNvSpPr/>
          <p:nvPr/>
        </p:nvSpPr>
        <p:spPr>
          <a:xfrm>
            <a:off x="2167128" y="3401568"/>
            <a:ext cx="4837176" cy="960120"/>
          </a:xfrm>
          <a:prstGeom prst="rect">
            <a:avLst/>
          </a:prstGeom>
          <a:solidFill>
            <a:srgbClr val="241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err="1">
                <a:solidFill>
                  <a:srgbClr val="00B0F0"/>
                </a:solidFill>
                <a:latin typeface="+mj-lt"/>
                <a:ea typeface="Roboto" panose="02000000000000000000" pitchFamily="2" charset="0"/>
              </a:rPr>
              <a:t>OSeMOSYS</a:t>
            </a:r>
            <a:endParaRPr lang="en-US" sz="4800" b="1" dirty="0">
              <a:solidFill>
                <a:srgbClr val="00B0F0"/>
              </a:solidFill>
              <a:latin typeface="+mj-lt"/>
              <a:ea typeface="Roboto" panose="02000000000000000000" pitchFamily="2" charset="0"/>
            </a:endParaRPr>
          </a:p>
        </p:txBody>
      </p:sp>
      <p:sp>
        <p:nvSpPr>
          <p:cNvPr id="2" name="Slide Number Placeholder 1"/>
          <p:cNvSpPr>
            <a:spLocks noGrp="1"/>
          </p:cNvSpPr>
          <p:nvPr>
            <p:ph type="sldNum" sz="quarter" idx="12"/>
          </p:nvPr>
        </p:nvSpPr>
        <p:spPr/>
        <p:txBody>
          <a:bodyPr/>
          <a:lstStyle/>
          <a:p>
            <a:fld id="{0AE50439-C31B-9A40-9E9D-ED5EC7CC60E9}" type="slidenum">
              <a:rPr lang="en-US" smtClean="0"/>
              <a:t>1</a:t>
            </a:fld>
            <a:endParaRPr lang="en-US"/>
          </a:p>
        </p:txBody>
      </p:sp>
    </p:spTree>
    <p:extLst>
      <p:ext uri="{BB962C8B-B14F-4D97-AF65-F5344CB8AC3E}">
        <p14:creationId xmlns:p14="http://schemas.microsoft.com/office/powerpoint/2010/main" val="110519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a:xfrm>
            <a:off x="7710" y="1711617"/>
            <a:ext cx="4558671" cy="564260"/>
          </a:xfrm>
        </p:spPr>
        <p:txBody>
          <a:bodyPr>
            <a:normAutofit lnSpcReduction="10000"/>
          </a:bodyPr>
          <a:lstStyle/>
          <a:p>
            <a:pPr marL="0" indent="0" algn="ctr">
              <a:spcBef>
                <a:spcPts val="0"/>
              </a:spcBef>
              <a:buNone/>
            </a:pPr>
            <a:r>
              <a:rPr lang="en-GB" altLang="en-US" dirty="0"/>
              <a:t>Data collection</a:t>
            </a:r>
            <a:endParaRPr lang="en-GB" altLang="en-US" sz="2400" dirty="0"/>
          </a:p>
          <a:p>
            <a:pPr marL="0" indent="0" algn="ctr">
              <a:spcBef>
                <a:spcPts val="0"/>
              </a:spcBef>
              <a:buNone/>
            </a:pPr>
            <a:endParaRPr lang="en-GB" altLang="en-US" dirty="0"/>
          </a:p>
        </p:txBody>
      </p:sp>
      <p:sp>
        <p:nvSpPr>
          <p:cNvPr id="7171" name="Rectangle 2"/>
          <p:cNvSpPr>
            <a:spLocks noGrp="1" noChangeArrowheads="1"/>
          </p:cNvSpPr>
          <p:nvPr>
            <p:ph type="title"/>
          </p:nvPr>
        </p:nvSpPr>
        <p:spPr/>
        <p:txBody>
          <a:bodyPr>
            <a:normAutofit fontScale="90000"/>
          </a:bodyPr>
          <a:lstStyle/>
          <a:p>
            <a:r>
              <a:rPr lang="en-GB" altLang="en-US" dirty="0"/>
              <a:t>Input parameters</a:t>
            </a:r>
            <a:endParaRPr lang="en-GB" dirty="0"/>
          </a:p>
        </p:txBody>
      </p:sp>
      <p:sp>
        <p:nvSpPr>
          <p:cNvPr id="7" name="Slide Number Placeholder 6"/>
          <p:cNvSpPr>
            <a:spLocks noGrp="1"/>
          </p:cNvSpPr>
          <p:nvPr>
            <p:ph type="sldNum" sz="quarter" idx="12"/>
          </p:nvPr>
        </p:nvSpPr>
        <p:spPr>
          <a:xfrm>
            <a:off x="6612188" y="6356351"/>
            <a:ext cx="2057400" cy="365125"/>
          </a:xfrm>
        </p:spPr>
        <p:txBody>
          <a:bodyPr/>
          <a:lstStyle/>
          <a:p>
            <a:fld id="{A0B7FA9A-6BCF-4CFA-8685-B7A43319A6CD}" type="slidenum">
              <a:rPr lang="en-GB" smtClean="0"/>
              <a:pPr/>
              <a:t>10</a:t>
            </a:fld>
            <a:endParaRPr lang="en-GB" dirty="0"/>
          </a:p>
        </p:txBody>
      </p:sp>
      <p:sp>
        <p:nvSpPr>
          <p:cNvPr id="9" name="Rectangle 3"/>
          <p:cNvSpPr>
            <a:spLocks noGrp="1" noChangeArrowheads="1"/>
          </p:cNvSpPr>
          <p:nvPr>
            <p:ph idx="1"/>
          </p:nvPr>
        </p:nvSpPr>
        <p:spPr>
          <a:xfrm>
            <a:off x="7710" y="3400907"/>
            <a:ext cx="4558671" cy="564260"/>
          </a:xfrm>
        </p:spPr>
        <p:txBody>
          <a:bodyPr>
            <a:normAutofit lnSpcReduction="10000"/>
          </a:bodyPr>
          <a:lstStyle/>
          <a:p>
            <a:pPr marL="0" indent="0" algn="ctr">
              <a:spcBef>
                <a:spcPts val="0"/>
              </a:spcBef>
              <a:buNone/>
            </a:pPr>
            <a:r>
              <a:rPr lang="en-GB" altLang="en-US" dirty="0"/>
              <a:t>Data pre-processing</a:t>
            </a:r>
            <a:endParaRPr lang="en-GB" altLang="en-US" sz="2400" dirty="0"/>
          </a:p>
          <a:p>
            <a:pPr marL="0" indent="0" algn="ctr">
              <a:spcBef>
                <a:spcPts val="0"/>
              </a:spcBef>
              <a:buNone/>
            </a:pPr>
            <a:endParaRPr lang="en-GB" altLang="en-US" dirty="0"/>
          </a:p>
        </p:txBody>
      </p:sp>
      <p:sp>
        <p:nvSpPr>
          <p:cNvPr id="10" name="Rectangle 3"/>
          <p:cNvSpPr>
            <a:spLocks noGrp="1" noChangeArrowheads="1"/>
          </p:cNvSpPr>
          <p:nvPr>
            <p:ph idx="1"/>
          </p:nvPr>
        </p:nvSpPr>
        <p:spPr>
          <a:xfrm>
            <a:off x="0" y="5196195"/>
            <a:ext cx="4558671" cy="564260"/>
          </a:xfrm>
        </p:spPr>
        <p:txBody>
          <a:bodyPr>
            <a:normAutofit lnSpcReduction="10000"/>
          </a:bodyPr>
          <a:lstStyle/>
          <a:p>
            <a:pPr marL="0" indent="0" algn="ctr">
              <a:spcBef>
                <a:spcPts val="0"/>
              </a:spcBef>
              <a:buNone/>
            </a:pPr>
            <a:r>
              <a:rPr lang="en-GB" altLang="en-US" dirty="0"/>
              <a:t>Model calibration</a:t>
            </a:r>
            <a:endParaRPr lang="en-GB" altLang="en-US" sz="2400" dirty="0"/>
          </a:p>
          <a:p>
            <a:pPr marL="0" indent="0" algn="ctr">
              <a:spcBef>
                <a:spcPts val="0"/>
              </a:spcBef>
              <a:buNone/>
            </a:pPr>
            <a:endParaRPr lang="en-GB" altLang="en-US" dirty="0"/>
          </a:p>
        </p:txBody>
      </p:sp>
      <p:sp>
        <p:nvSpPr>
          <p:cNvPr id="2" name="Down Arrow 1"/>
          <p:cNvSpPr/>
          <p:nvPr/>
        </p:nvSpPr>
        <p:spPr>
          <a:xfrm>
            <a:off x="1451610" y="2801078"/>
            <a:ext cx="1551008" cy="39353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sp>
        <p:nvSpPr>
          <p:cNvPr id="12" name="Down Arrow 11"/>
          <p:cNvSpPr/>
          <p:nvPr/>
        </p:nvSpPr>
        <p:spPr>
          <a:xfrm>
            <a:off x="1483489" y="4511522"/>
            <a:ext cx="1551008" cy="39353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sp>
        <p:nvSpPr>
          <p:cNvPr id="15" name="Rounded Rectangle 14"/>
          <p:cNvSpPr/>
          <p:nvPr/>
        </p:nvSpPr>
        <p:spPr>
          <a:xfrm>
            <a:off x="4407786" y="1564988"/>
            <a:ext cx="4261802" cy="1550176"/>
          </a:xfrm>
          <a:prstGeom prst="roundRect">
            <a:avLst/>
          </a:prstGeom>
          <a:solidFill>
            <a:schemeClr val="accent2">
              <a:lumMod val="20000"/>
              <a:lumOff val="8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6" name="Rounded Rectangle 15"/>
          <p:cNvSpPr/>
          <p:nvPr/>
        </p:nvSpPr>
        <p:spPr>
          <a:xfrm>
            <a:off x="4407785" y="3265142"/>
            <a:ext cx="4261803" cy="1550176"/>
          </a:xfrm>
          <a:prstGeom prst="roundRect">
            <a:avLst/>
          </a:prstGeom>
          <a:solidFill>
            <a:schemeClr val="accent2">
              <a:lumMod val="20000"/>
              <a:lumOff val="8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7" name="Rounded Rectangle 16"/>
          <p:cNvSpPr/>
          <p:nvPr/>
        </p:nvSpPr>
        <p:spPr>
          <a:xfrm>
            <a:off x="4396137" y="4898019"/>
            <a:ext cx="4273451" cy="1550176"/>
          </a:xfrm>
          <a:prstGeom prst="roundRect">
            <a:avLst/>
          </a:prstGeom>
          <a:solidFill>
            <a:schemeClr val="accent2">
              <a:lumMod val="20000"/>
              <a:lumOff val="8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8" name="Rectangle 3"/>
          <p:cNvSpPr>
            <a:spLocks noGrp="1" noChangeArrowheads="1"/>
          </p:cNvSpPr>
          <p:nvPr>
            <p:ph idx="1"/>
          </p:nvPr>
        </p:nvSpPr>
        <p:spPr>
          <a:xfrm>
            <a:off x="4564451" y="1647354"/>
            <a:ext cx="3622809" cy="1443091"/>
          </a:xfrm>
        </p:spPr>
        <p:txBody>
          <a:bodyPr>
            <a:normAutofit lnSpcReduction="10000"/>
          </a:bodyPr>
          <a:lstStyle/>
          <a:p>
            <a:pPr>
              <a:spcBef>
                <a:spcPts val="0"/>
              </a:spcBef>
            </a:pPr>
            <a:r>
              <a:rPr lang="en-GB" altLang="en-US" sz="1600" dirty="0"/>
              <a:t>Electricity demand projections</a:t>
            </a:r>
          </a:p>
          <a:p>
            <a:pPr>
              <a:spcBef>
                <a:spcPts val="0"/>
              </a:spcBef>
            </a:pPr>
            <a:r>
              <a:rPr lang="en-GB" altLang="en-US" sz="1600" dirty="0"/>
              <a:t>Primary resources potentials</a:t>
            </a:r>
          </a:p>
          <a:p>
            <a:pPr>
              <a:spcBef>
                <a:spcPts val="0"/>
              </a:spcBef>
            </a:pPr>
            <a:r>
              <a:rPr lang="en-GB" altLang="en-US" sz="1600" dirty="0"/>
              <a:t>Existing capacity</a:t>
            </a:r>
          </a:p>
          <a:p>
            <a:pPr>
              <a:spcBef>
                <a:spcPts val="0"/>
              </a:spcBef>
            </a:pPr>
            <a:r>
              <a:rPr lang="en-GB" altLang="en-US" sz="1600" dirty="0"/>
              <a:t>Technology costs and characteristics</a:t>
            </a:r>
          </a:p>
          <a:p>
            <a:pPr>
              <a:spcBef>
                <a:spcPts val="0"/>
              </a:spcBef>
            </a:pPr>
            <a:r>
              <a:rPr lang="en-GB" altLang="en-US" sz="1600" dirty="0"/>
              <a:t>Country/region specific constraints</a:t>
            </a:r>
          </a:p>
          <a:p>
            <a:pPr>
              <a:spcBef>
                <a:spcPts val="0"/>
              </a:spcBef>
            </a:pPr>
            <a:r>
              <a:rPr lang="it-IT" altLang="en-US" sz="1600" dirty="0" err="1"/>
              <a:t>Fuel</a:t>
            </a:r>
            <a:r>
              <a:rPr lang="it-IT" altLang="en-US" sz="1600" dirty="0"/>
              <a:t> </a:t>
            </a:r>
            <a:r>
              <a:rPr lang="it-IT" altLang="en-US" sz="1600" dirty="0" err="1"/>
              <a:t>prices</a:t>
            </a:r>
            <a:endParaRPr lang="en-GB" altLang="en-US" sz="1600" dirty="0"/>
          </a:p>
          <a:p>
            <a:pPr marL="0" indent="0">
              <a:spcBef>
                <a:spcPts val="0"/>
              </a:spcBef>
              <a:buNone/>
            </a:pPr>
            <a:endParaRPr lang="en-GB" altLang="en-US" sz="1600" dirty="0"/>
          </a:p>
        </p:txBody>
      </p:sp>
      <p:sp>
        <p:nvSpPr>
          <p:cNvPr id="19" name="Rectangle 3"/>
          <p:cNvSpPr>
            <a:spLocks noGrp="1" noChangeArrowheads="1"/>
          </p:cNvSpPr>
          <p:nvPr>
            <p:ph idx="1"/>
          </p:nvPr>
        </p:nvSpPr>
        <p:spPr>
          <a:xfrm>
            <a:off x="4566381" y="3502355"/>
            <a:ext cx="3622809" cy="1198895"/>
          </a:xfrm>
        </p:spPr>
        <p:txBody>
          <a:bodyPr>
            <a:normAutofit/>
          </a:bodyPr>
          <a:lstStyle/>
          <a:p>
            <a:pPr>
              <a:spcBef>
                <a:spcPts val="0"/>
              </a:spcBef>
            </a:pPr>
            <a:r>
              <a:rPr lang="en-GB" altLang="en-US" sz="1600" dirty="0"/>
              <a:t>Adapting demand curves to model</a:t>
            </a:r>
          </a:p>
          <a:p>
            <a:pPr>
              <a:spcBef>
                <a:spcPts val="0"/>
              </a:spcBef>
            </a:pPr>
            <a:r>
              <a:rPr lang="it-IT" altLang="en-US" sz="1600" dirty="0"/>
              <a:t>Assume data if not available</a:t>
            </a:r>
          </a:p>
          <a:p>
            <a:pPr>
              <a:spcBef>
                <a:spcPts val="0"/>
              </a:spcBef>
            </a:pPr>
            <a:r>
              <a:rPr lang="it-IT" altLang="en-US" sz="1600" dirty="0"/>
              <a:t>Validate data with governments</a:t>
            </a:r>
            <a:endParaRPr lang="en-GB" altLang="en-US" sz="1600" dirty="0"/>
          </a:p>
          <a:p>
            <a:pPr marL="0" indent="0">
              <a:spcBef>
                <a:spcPts val="0"/>
              </a:spcBef>
              <a:buNone/>
            </a:pPr>
            <a:endParaRPr lang="en-GB" altLang="en-US" sz="1600" dirty="0"/>
          </a:p>
        </p:txBody>
      </p:sp>
      <p:sp>
        <p:nvSpPr>
          <p:cNvPr id="20" name="Rectangle 3"/>
          <p:cNvSpPr>
            <a:spLocks noGrp="1" noChangeArrowheads="1"/>
          </p:cNvSpPr>
          <p:nvPr>
            <p:ph idx="1"/>
          </p:nvPr>
        </p:nvSpPr>
        <p:spPr>
          <a:xfrm>
            <a:off x="4407786" y="4847712"/>
            <a:ext cx="4119213" cy="1630661"/>
          </a:xfrm>
        </p:spPr>
        <p:txBody>
          <a:bodyPr>
            <a:normAutofit/>
          </a:bodyPr>
          <a:lstStyle/>
          <a:p>
            <a:pPr marL="0" indent="0">
              <a:spcBef>
                <a:spcPts val="0"/>
              </a:spcBef>
              <a:buNone/>
            </a:pPr>
            <a:endParaRPr lang="it-IT" altLang="en-US" sz="1600" dirty="0"/>
          </a:p>
          <a:p>
            <a:pPr>
              <a:spcBef>
                <a:spcPts val="0"/>
              </a:spcBef>
            </a:pPr>
            <a:r>
              <a:rPr lang="it-IT" altLang="en-US" sz="1600" dirty="0"/>
              <a:t>Define the </a:t>
            </a:r>
            <a:r>
              <a:rPr lang="it-IT" altLang="en-US" sz="1600" dirty="0" err="1"/>
              <a:t>starting</a:t>
            </a:r>
            <a:r>
              <a:rPr lang="it-IT" altLang="en-US" sz="1600" dirty="0"/>
              <a:t> </a:t>
            </a:r>
            <a:r>
              <a:rPr lang="it-IT" altLang="en-US" sz="1600" dirty="0" err="1"/>
              <a:t>year</a:t>
            </a:r>
            <a:r>
              <a:rPr lang="it-IT" altLang="en-US" sz="1600" dirty="0"/>
              <a:t> for the </a:t>
            </a:r>
            <a:r>
              <a:rPr lang="it-IT" altLang="en-US" sz="1600" dirty="0" err="1"/>
              <a:t>modelling</a:t>
            </a:r>
            <a:r>
              <a:rPr lang="it-IT" altLang="en-US" sz="1600" dirty="0"/>
              <a:t>             (a </a:t>
            </a:r>
            <a:r>
              <a:rPr lang="it-IT" altLang="en-US" sz="1600" dirty="0" err="1"/>
              <a:t>past</a:t>
            </a:r>
            <a:r>
              <a:rPr lang="it-IT" altLang="en-US" sz="1600" dirty="0"/>
              <a:t> </a:t>
            </a:r>
            <a:r>
              <a:rPr lang="it-IT" altLang="en-US" sz="1600" dirty="0" err="1"/>
              <a:t>year</a:t>
            </a:r>
            <a:r>
              <a:rPr lang="it-IT" altLang="en-US" sz="1600" dirty="0"/>
              <a:t> with sound </a:t>
            </a:r>
            <a:r>
              <a:rPr lang="it-IT" altLang="en-US" sz="1600" dirty="0" err="1"/>
              <a:t>actual</a:t>
            </a:r>
            <a:r>
              <a:rPr lang="it-IT" altLang="en-US" sz="1600" dirty="0"/>
              <a:t> data)</a:t>
            </a:r>
          </a:p>
          <a:p>
            <a:pPr>
              <a:spcBef>
                <a:spcPts val="0"/>
              </a:spcBef>
            </a:pPr>
            <a:r>
              <a:rPr lang="it-IT" altLang="en-US" sz="1600" dirty="0"/>
              <a:t>Tweak inputs such that modelling outputs resemble actual performance</a:t>
            </a:r>
            <a:endParaRPr lang="en-GB" altLang="en-US" sz="1600" dirty="0"/>
          </a:p>
          <a:p>
            <a:pPr marL="0" indent="0">
              <a:spcBef>
                <a:spcPts val="0"/>
              </a:spcBef>
              <a:buNone/>
            </a:pPr>
            <a:endParaRPr lang="en-GB" altLang="en-US" sz="1600" dirty="0"/>
          </a:p>
        </p:txBody>
      </p:sp>
    </p:spTree>
    <p:extLst>
      <p:ext uri="{BB962C8B-B14F-4D97-AF65-F5344CB8AC3E}">
        <p14:creationId xmlns:p14="http://schemas.microsoft.com/office/powerpoint/2010/main" val="35943915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t>The results answer questions such as:</a:t>
            </a:r>
          </a:p>
          <a:p>
            <a:endParaRPr lang="en-US" sz="2000" dirty="0"/>
          </a:p>
          <a:p>
            <a:r>
              <a:rPr lang="en-US" sz="2000" dirty="0"/>
              <a:t>Which technologies are phasing out? By when? </a:t>
            </a:r>
          </a:p>
          <a:p>
            <a:r>
              <a:rPr lang="en-US" sz="2000" dirty="0"/>
              <a:t>What are the optimal investments in new technologies to meet the demand in the future? When is it best to invest?</a:t>
            </a:r>
          </a:p>
          <a:p>
            <a:r>
              <a:rPr lang="en-US" sz="2000" dirty="0"/>
              <a:t>What are the key generation technologies in the total energy mix? </a:t>
            </a:r>
          </a:p>
          <a:p>
            <a:r>
              <a:rPr lang="en-US" sz="2000" dirty="0"/>
              <a:t>Which capacities are NOT being utilized? Why?</a:t>
            </a:r>
          </a:p>
          <a:p>
            <a:r>
              <a:rPr lang="en-US" sz="2000" dirty="0"/>
              <a:t>What costs will the energy system incur?</a:t>
            </a:r>
          </a:p>
        </p:txBody>
      </p:sp>
      <p:sp>
        <p:nvSpPr>
          <p:cNvPr id="4" name="Title 1"/>
          <p:cNvSpPr>
            <a:spLocks noGrp="1"/>
          </p:cNvSpPr>
          <p:nvPr>
            <p:ph type="title"/>
          </p:nvPr>
        </p:nvSpPr>
        <p:spPr/>
        <p:txBody>
          <a:bodyPr>
            <a:normAutofit/>
          </a:bodyPr>
          <a:lstStyle/>
          <a:p>
            <a:r>
              <a:rPr lang="en-US" dirty="0"/>
              <a:t>Interpreting modelling results</a:t>
            </a:r>
          </a:p>
        </p:txBody>
      </p:sp>
      <p:sp>
        <p:nvSpPr>
          <p:cNvPr id="2" name="Slide Number Placeholder 1"/>
          <p:cNvSpPr>
            <a:spLocks noGrp="1"/>
          </p:cNvSpPr>
          <p:nvPr>
            <p:ph type="sldNum" sz="quarter" idx="12"/>
          </p:nvPr>
        </p:nvSpPr>
        <p:spPr/>
        <p:txBody>
          <a:bodyPr/>
          <a:lstStyle/>
          <a:p>
            <a:fld id="{0AE50439-C31B-9A40-9E9D-ED5EC7CC60E9}" type="slidenum">
              <a:rPr lang="en-US" smtClean="0"/>
              <a:t>11</a:t>
            </a:fld>
            <a:endParaRPr lang="en-US"/>
          </a:p>
        </p:txBody>
      </p:sp>
    </p:spTree>
    <p:extLst>
      <p:ext uri="{BB962C8B-B14F-4D97-AF65-F5344CB8AC3E}">
        <p14:creationId xmlns:p14="http://schemas.microsoft.com/office/powerpoint/2010/main" val="93436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62678" y="175921"/>
            <a:ext cx="7852675" cy="1325563"/>
          </a:xfrm>
        </p:spPr>
        <p:txBody>
          <a:bodyPr>
            <a:normAutofit/>
          </a:bodyPr>
          <a:lstStyle/>
          <a:p>
            <a:r>
              <a:rPr lang="sv-SE" dirty="0" err="1"/>
              <a:t>Interpreting</a:t>
            </a:r>
            <a:r>
              <a:rPr lang="sv-SE" dirty="0"/>
              <a:t> </a:t>
            </a:r>
            <a:r>
              <a:rPr lang="sv-SE" dirty="0" err="1"/>
              <a:t>modelling</a:t>
            </a:r>
            <a:r>
              <a:rPr lang="sv-SE" dirty="0"/>
              <a:t> </a:t>
            </a:r>
            <a:r>
              <a:rPr lang="sv-SE" dirty="0" err="1"/>
              <a:t>results</a:t>
            </a:r>
            <a:endParaRPr lang="en-GB" dirty="0"/>
          </a:p>
        </p:txBody>
      </p:sp>
      <p:sp>
        <p:nvSpPr>
          <p:cNvPr id="6" name="Slide Number Placeholder 5"/>
          <p:cNvSpPr>
            <a:spLocks noGrp="1"/>
          </p:cNvSpPr>
          <p:nvPr>
            <p:ph type="sldNum" sz="quarter" idx="12"/>
          </p:nvPr>
        </p:nvSpPr>
        <p:spPr/>
        <p:txBody>
          <a:bodyPr/>
          <a:lstStyle/>
          <a:p>
            <a:fld id="{CE69EEE3-3703-4990-B76E-929A729607EB}" type="slidenum">
              <a:rPr lang="en-GB" smtClean="0"/>
              <a:t>12</a:t>
            </a:fld>
            <a:endParaRPr lang="en-GB" dirty="0"/>
          </a:p>
        </p:txBody>
      </p:sp>
      <p:sp>
        <p:nvSpPr>
          <p:cNvPr id="4" name="TextBox 3"/>
          <p:cNvSpPr txBox="1"/>
          <p:nvPr/>
        </p:nvSpPr>
        <p:spPr>
          <a:xfrm>
            <a:off x="392000" y="1311484"/>
            <a:ext cx="4776444" cy="5632311"/>
          </a:xfrm>
          <a:prstGeom prst="rect">
            <a:avLst/>
          </a:prstGeom>
          <a:noFill/>
        </p:spPr>
        <p:txBody>
          <a:bodyPr wrap="square" rtlCol="0">
            <a:spAutoFit/>
          </a:bodyPr>
          <a:lstStyle/>
          <a:p>
            <a:pPr marL="342900" indent="-342900">
              <a:buClr>
                <a:srgbClr val="00B050"/>
              </a:buClr>
              <a:buFont typeface="Wingdings" panose="05000000000000000000" pitchFamily="2" charset="2"/>
              <a:buChar char="ü"/>
            </a:pPr>
            <a:r>
              <a:rPr lang="en-US" sz="2000" dirty="0"/>
              <a:t>What would be the impact of large swings in oil prices?</a:t>
            </a:r>
          </a:p>
          <a:p>
            <a:pPr marL="342900" indent="-342900">
              <a:buClr>
                <a:srgbClr val="00B050"/>
              </a:buClr>
              <a:buFont typeface="Wingdings" panose="05000000000000000000" pitchFamily="2" charset="2"/>
              <a:buChar char="ü"/>
            </a:pPr>
            <a:r>
              <a:rPr lang="en-US" sz="2000" dirty="0"/>
              <a:t>Can we fully rely on renewables? </a:t>
            </a:r>
          </a:p>
          <a:p>
            <a:pPr marL="342900" indent="-342900">
              <a:buClr>
                <a:srgbClr val="00B050"/>
              </a:buClr>
              <a:buFont typeface="Wingdings" panose="05000000000000000000" pitchFamily="2" charset="2"/>
              <a:buChar char="ü"/>
            </a:pPr>
            <a:r>
              <a:rPr lang="en-US" sz="2000" dirty="0"/>
              <a:t>If not, what is the maximum share of renewables that the energy system can accommodate? Can it be financed?</a:t>
            </a:r>
          </a:p>
          <a:p>
            <a:pPr marL="342900" indent="-342900">
              <a:buClr>
                <a:srgbClr val="00B050"/>
              </a:buClr>
              <a:buFont typeface="Wingdings" panose="05000000000000000000" pitchFamily="2" charset="2"/>
              <a:buChar char="ü"/>
            </a:pPr>
            <a:r>
              <a:rPr lang="en-US" sz="2000" dirty="0"/>
              <a:t>Should the tax on transport fuels increase to encourage the use of public transportation? </a:t>
            </a:r>
            <a:endParaRPr lang="sv-SE" sz="2000" dirty="0"/>
          </a:p>
          <a:p>
            <a:pPr marL="342900" indent="-342900">
              <a:buClr>
                <a:srgbClr val="00B050"/>
              </a:buClr>
              <a:buFont typeface="Wingdings" panose="05000000000000000000" pitchFamily="2" charset="2"/>
              <a:buChar char="ü"/>
            </a:pPr>
            <a:r>
              <a:rPr lang="en-US" sz="2000" dirty="0"/>
              <a:t>Would switching to "advanced technologies" allow us to continue improving living standards and simultaneously avoid climate change?</a:t>
            </a:r>
          </a:p>
          <a:p>
            <a:pPr marL="342900" indent="-342900">
              <a:buClr>
                <a:srgbClr val="00B050"/>
              </a:buClr>
              <a:buFont typeface="Wingdings" panose="05000000000000000000" pitchFamily="2" charset="2"/>
              <a:buChar char="ü"/>
            </a:pPr>
            <a:r>
              <a:rPr lang="en-CA" sz="2000" dirty="0"/>
              <a:t>Can we really afford heavy upfront investment technologies? For example, wind, CSP, PV, hydro, etc.?</a:t>
            </a:r>
          </a:p>
          <a:p>
            <a:pPr marL="342900" indent="-342900">
              <a:buClr>
                <a:srgbClr val="00B050"/>
              </a:buClr>
              <a:buFont typeface="Wingdings" panose="05000000000000000000" pitchFamily="2" charset="2"/>
              <a:buChar char="ü"/>
            </a:pPr>
            <a:r>
              <a:rPr lang="en-CA" sz="2000" dirty="0"/>
              <a:t>What is the impact of energy efficiency measures on the supply mix?</a:t>
            </a:r>
            <a:endParaRPr lang="sv-SE"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014" y="3702087"/>
            <a:ext cx="3268883" cy="217925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8556" y="1569216"/>
            <a:ext cx="2244785" cy="2078029"/>
          </a:xfrm>
          <a:prstGeom prst="rect">
            <a:avLst/>
          </a:prstGeom>
        </p:spPr>
      </p:pic>
    </p:spTree>
    <p:extLst>
      <p:ext uri="{BB962C8B-B14F-4D97-AF65-F5344CB8AC3E}">
        <p14:creationId xmlns:p14="http://schemas.microsoft.com/office/powerpoint/2010/main" val="825046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Representative </a:t>
            </a:r>
            <a:r>
              <a:rPr lang="en-US" dirty="0" err="1"/>
              <a:t>OSeMOSYS</a:t>
            </a:r>
            <a:r>
              <a:rPr lang="en-US" dirty="0"/>
              <a:t> results</a:t>
            </a:r>
          </a:p>
        </p:txBody>
      </p:sp>
      <p:pic>
        <p:nvPicPr>
          <p:cNvPr id="6" name="Picture 5"/>
          <p:cNvPicPr>
            <a:picLocks noChangeAspect="1"/>
          </p:cNvPicPr>
          <p:nvPr/>
        </p:nvPicPr>
        <p:blipFill>
          <a:blip r:embed="rId3"/>
          <a:stretch>
            <a:fillRect/>
          </a:stretch>
        </p:blipFill>
        <p:spPr>
          <a:xfrm>
            <a:off x="478909" y="2103304"/>
            <a:ext cx="8652391" cy="3580967"/>
          </a:xfrm>
          <a:prstGeom prst="rect">
            <a:avLst/>
          </a:prstGeom>
        </p:spPr>
      </p:pic>
      <p:sp>
        <p:nvSpPr>
          <p:cNvPr id="3" name="Content Placeholder 2"/>
          <p:cNvSpPr>
            <a:spLocks noGrp="1"/>
          </p:cNvSpPr>
          <p:nvPr>
            <p:ph idx="1"/>
          </p:nvPr>
        </p:nvSpPr>
        <p:spPr>
          <a:xfrm>
            <a:off x="1598870" y="5655057"/>
            <a:ext cx="6297388" cy="378305"/>
          </a:xfrm>
        </p:spPr>
        <p:txBody>
          <a:bodyPr>
            <a:noAutofit/>
          </a:bodyPr>
          <a:lstStyle/>
          <a:p>
            <a:pPr marL="0" indent="0" algn="ctr">
              <a:buNone/>
            </a:pPr>
            <a:r>
              <a:rPr lang="en-US" sz="1800" dirty="0"/>
              <a:t>Year</a:t>
            </a:r>
          </a:p>
        </p:txBody>
      </p:sp>
      <p:sp>
        <p:nvSpPr>
          <p:cNvPr id="5" name="TextBox 4"/>
          <p:cNvSpPr txBox="1"/>
          <p:nvPr/>
        </p:nvSpPr>
        <p:spPr>
          <a:xfrm>
            <a:off x="106144" y="2531830"/>
            <a:ext cx="461665" cy="2453364"/>
          </a:xfrm>
          <a:prstGeom prst="rect">
            <a:avLst/>
          </a:prstGeom>
          <a:noFill/>
        </p:spPr>
        <p:txBody>
          <a:bodyPr vert="vert270" wrap="none" rtlCol="0">
            <a:spAutoFit/>
          </a:bodyPr>
          <a:lstStyle/>
          <a:p>
            <a:r>
              <a:rPr lang="en-US" dirty="0"/>
              <a:t>Electricity generation (PJ)</a:t>
            </a:r>
          </a:p>
        </p:txBody>
      </p:sp>
      <p:sp>
        <p:nvSpPr>
          <p:cNvPr id="11" name="TextBox 10"/>
          <p:cNvSpPr txBox="1"/>
          <p:nvPr/>
        </p:nvSpPr>
        <p:spPr>
          <a:xfrm>
            <a:off x="4912664" y="1449377"/>
            <a:ext cx="3610260" cy="369332"/>
          </a:xfrm>
          <a:prstGeom prst="rect">
            <a:avLst/>
          </a:prstGeom>
          <a:noFill/>
        </p:spPr>
        <p:txBody>
          <a:bodyPr wrap="square" rtlCol="0">
            <a:spAutoFit/>
          </a:bodyPr>
          <a:lstStyle/>
          <a:p>
            <a:pPr algn="ctr"/>
            <a:r>
              <a:rPr lang="en-US" b="1" dirty="0">
                <a:solidFill>
                  <a:srgbClr val="002060"/>
                </a:solidFill>
              </a:rPr>
              <a:t>Hydro and CCGT most competitive</a:t>
            </a:r>
          </a:p>
        </p:txBody>
      </p:sp>
      <p:sp>
        <p:nvSpPr>
          <p:cNvPr id="9" name="Slide Number Placeholder 8"/>
          <p:cNvSpPr>
            <a:spLocks noGrp="1"/>
          </p:cNvSpPr>
          <p:nvPr>
            <p:ph type="sldNum" sz="quarter" idx="12"/>
          </p:nvPr>
        </p:nvSpPr>
        <p:spPr/>
        <p:txBody>
          <a:bodyPr/>
          <a:lstStyle/>
          <a:p>
            <a:fld id="{0AE50439-C31B-9A40-9E9D-ED5EC7CC60E9}" type="slidenum">
              <a:rPr lang="en-US" smtClean="0"/>
              <a:t>13</a:t>
            </a:fld>
            <a:endParaRPr lang="en-US"/>
          </a:p>
        </p:txBody>
      </p:sp>
      <p:cxnSp>
        <p:nvCxnSpPr>
          <p:cNvPr id="8" name="Straight Arrow Connector 7"/>
          <p:cNvCxnSpPr/>
          <p:nvPr/>
        </p:nvCxnSpPr>
        <p:spPr>
          <a:xfrm>
            <a:off x="5181600" y="1850448"/>
            <a:ext cx="660400" cy="2213552"/>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40574" y="2769333"/>
            <a:ext cx="3610260" cy="646331"/>
          </a:xfrm>
          <a:prstGeom prst="rect">
            <a:avLst/>
          </a:prstGeom>
          <a:noFill/>
        </p:spPr>
        <p:txBody>
          <a:bodyPr wrap="square" rtlCol="0">
            <a:spAutoFit/>
          </a:bodyPr>
          <a:lstStyle/>
          <a:p>
            <a:pPr algn="ctr"/>
            <a:r>
              <a:rPr lang="en-US" b="1" dirty="0">
                <a:solidFill>
                  <a:srgbClr val="002060"/>
                </a:solidFill>
              </a:rPr>
              <a:t>Initial capacity of COAL PP phased out at end of life</a:t>
            </a:r>
          </a:p>
        </p:txBody>
      </p:sp>
      <p:sp>
        <p:nvSpPr>
          <p:cNvPr id="14" name="Oval 13"/>
          <p:cNvSpPr/>
          <p:nvPr/>
        </p:nvSpPr>
        <p:spPr>
          <a:xfrm>
            <a:off x="542409" y="3618864"/>
            <a:ext cx="2454791" cy="737236"/>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17438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Representative </a:t>
            </a:r>
            <a:r>
              <a:rPr lang="en-US" dirty="0" err="1"/>
              <a:t>OSeMOSYS</a:t>
            </a:r>
            <a:r>
              <a:rPr lang="en-US" dirty="0"/>
              <a:t> results</a:t>
            </a:r>
          </a:p>
        </p:txBody>
      </p:sp>
      <p:sp>
        <p:nvSpPr>
          <p:cNvPr id="3" name="Content Placeholder 2"/>
          <p:cNvSpPr>
            <a:spLocks noGrp="1"/>
          </p:cNvSpPr>
          <p:nvPr>
            <p:ph idx="1"/>
          </p:nvPr>
        </p:nvSpPr>
        <p:spPr>
          <a:xfrm>
            <a:off x="1573470" y="5832857"/>
            <a:ext cx="6297388" cy="378305"/>
          </a:xfrm>
        </p:spPr>
        <p:txBody>
          <a:bodyPr>
            <a:noAutofit/>
          </a:bodyPr>
          <a:lstStyle/>
          <a:p>
            <a:pPr marL="0" indent="0" algn="ctr">
              <a:buNone/>
            </a:pPr>
            <a:r>
              <a:rPr lang="en-US" sz="1800" dirty="0"/>
              <a:t>Year</a:t>
            </a:r>
          </a:p>
        </p:txBody>
      </p:sp>
      <p:pic>
        <p:nvPicPr>
          <p:cNvPr id="6" name="Picture 5"/>
          <p:cNvPicPr>
            <a:picLocks noChangeAspect="1"/>
          </p:cNvPicPr>
          <p:nvPr/>
        </p:nvPicPr>
        <p:blipFill>
          <a:blip r:embed="rId3"/>
          <a:stretch>
            <a:fillRect/>
          </a:stretch>
        </p:blipFill>
        <p:spPr>
          <a:xfrm>
            <a:off x="435858" y="2208539"/>
            <a:ext cx="8692122" cy="3596402"/>
          </a:xfrm>
          <a:prstGeom prst="rect">
            <a:avLst/>
          </a:prstGeom>
        </p:spPr>
      </p:pic>
      <p:sp>
        <p:nvSpPr>
          <p:cNvPr id="5" name="TextBox 4"/>
          <p:cNvSpPr txBox="1"/>
          <p:nvPr/>
        </p:nvSpPr>
        <p:spPr>
          <a:xfrm>
            <a:off x="42644" y="2531830"/>
            <a:ext cx="461665" cy="2453364"/>
          </a:xfrm>
          <a:prstGeom prst="rect">
            <a:avLst/>
          </a:prstGeom>
          <a:noFill/>
        </p:spPr>
        <p:txBody>
          <a:bodyPr vert="vert270" wrap="none" rtlCol="0">
            <a:spAutoFit/>
          </a:bodyPr>
          <a:lstStyle/>
          <a:p>
            <a:r>
              <a:rPr lang="en-US" dirty="0"/>
              <a:t>Electricity generation (PJ)</a:t>
            </a:r>
          </a:p>
        </p:txBody>
      </p:sp>
      <p:sp>
        <p:nvSpPr>
          <p:cNvPr id="11" name="TextBox 10"/>
          <p:cNvSpPr txBox="1"/>
          <p:nvPr/>
        </p:nvSpPr>
        <p:spPr>
          <a:xfrm>
            <a:off x="949040" y="2912992"/>
            <a:ext cx="4729468" cy="646331"/>
          </a:xfrm>
          <a:prstGeom prst="rect">
            <a:avLst/>
          </a:prstGeom>
          <a:noFill/>
        </p:spPr>
        <p:txBody>
          <a:bodyPr wrap="square" rtlCol="0">
            <a:spAutoFit/>
          </a:bodyPr>
          <a:lstStyle/>
          <a:p>
            <a:pPr algn="ctr"/>
            <a:r>
              <a:rPr lang="en-US" b="1" dirty="0">
                <a:solidFill>
                  <a:srgbClr val="002060"/>
                </a:solidFill>
              </a:rPr>
              <a:t>More generation from COAL PP, less reliance on HYDRO</a:t>
            </a:r>
          </a:p>
        </p:txBody>
      </p:sp>
      <p:sp>
        <p:nvSpPr>
          <p:cNvPr id="9" name="Slide Number Placeholder 8"/>
          <p:cNvSpPr>
            <a:spLocks noGrp="1"/>
          </p:cNvSpPr>
          <p:nvPr>
            <p:ph type="sldNum" sz="quarter" idx="12"/>
          </p:nvPr>
        </p:nvSpPr>
        <p:spPr/>
        <p:txBody>
          <a:bodyPr/>
          <a:lstStyle/>
          <a:p>
            <a:fld id="{0AE50439-C31B-9A40-9E9D-ED5EC7CC60E9}" type="slidenum">
              <a:rPr lang="en-US" smtClean="0"/>
              <a:t>14</a:t>
            </a:fld>
            <a:endParaRPr lang="en-US"/>
          </a:p>
        </p:txBody>
      </p:sp>
      <p:sp>
        <p:nvSpPr>
          <p:cNvPr id="8" name="TextBox 7"/>
          <p:cNvSpPr txBox="1"/>
          <p:nvPr/>
        </p:nvSpPr>
        <p:spPr>
          <a:xfrm>
            <a:off x="677158" y="1342290"/>
            <a:ext cx="7944325" cy="461665"/>
          </a:xfrm>
          <a:prstGeom prst="rect">
            <a:avLst/>
          </a:prstGeom>
          <a:noFill/>
        </p:spPr>
        <p:txBody>
          <a:bodyPr wrap="square" rtlCol="0">
            <a:spAutoFit/>
          </a:bodyPr>
          <a:lstStyle/>
          <a:p>
            <a:r>
              <a:rPr lang="en-US" sz="2400" b="1" dirty="0"/>
              <a:t>What happens in a climate change adaptation scenario?</a:t>
            </a:r>
          </a:p>
        </p:txBody>
      </p:sp>
      <p:cxnSp>
        <p:nvCxnSpPr>
          <p:cNvPr id="10" name="Straight Arrow Connector 9"/>
          <p:cNvCxnSpPr/>
          <p:nvPr/>
        </p:nvCxnSpPr>
        <p:spPr>
          <a:xfrm>
            <a:off x="3313774" y="3611378"/>
            <a:ext cx="215900" cy="1138422"/>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08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811" r="11333"/>
          <a:stretch/>
        </p:blipFill>
        <p:spPr>
          <a:xfrm>
            <a:off x="-9144" y="0"/>
            <a:ext cx="9153144" cy="6932428"/>
          </a:xfrm>
        </p:spPr>
      </p:pic>
      <p:sp>
        <p:nvSpPr>
          <p:cNvPr id="6" name="Rectangle 5"/>
          <p:cNvSpPr/>
          <p:nvPr/>
        </p:nvSpPr>
        <p:spPr>
          <a:xfrm>
            <a:off x="2167128" y="3401568"/>
            <a:ext cx="4837176" cy="960120"/>
          </a:xfrm>
          <a:prstGeom prst="rect">
            <a:avLst/>
          </a:prstGeom>
          <a:solidFill>
            <a:srgbClr val="241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err="1">
                <a:solidFill>
                  <a:srgbClr val="00B0F0"/>
                </a:solidFill>
                <a:latin typeface="+mj-lt"/>
                <a:ea typeface="Roboto" panose="02000000000000000000" pitchFamily="2" charset="0"/>
              </a:rPr>
              <a:t>OSeMOSYS</a:t>
            </a:r>
            <a:endParaRPr lang="en-US" sz="4800" b="1" dirty="0">
              <a:solidFill>
                <a:srgbClr val="00B0F0"/>
              </a:solidFill>
              <a:latin typeface="+mj-lt"/>
              <a:ea typeface="Roboto" panose="02000000000000000000" pitchFamily="2" charset="0"/>
            </a:endParaRPr>
          </a:p>
        </p:txBody>
      </p:sp>
      <p:sp>
        <p:nvSpPr>
          <p:cNvPr id="2" name="Slide Number Placeholder 1"/>
          <p:cNvSpPr>
            <a:spLocks noGrp="1"/>
          </p:cNvSpPr>
          <p:nvPr>
            <p:ph type="sldNum" sz="quarter" idx="12"/>
          </p:nvPr>
        </p:nvSpPr>
        <p:spPr/>
        <p:txBody>
          <a:bodyPr/>
          <a:lstStyle/>
          <a:p>
            <a:fld id="{0AE50439-C31B-9A40-9E9D-ED5EC7CC60E9}" type="slidenum">
              <a:rPr lang="en-US" smtClean="0"/>
              <a:t>15</a:t>
            </a:fld>
            <a:endParaRPr lang="en-US"/>
          </a:p>
        </p:txBody>
      </p:sp>
      <p:sp>
        <p:nvSpPr>
          <p:cNvPr id="5" name="Rectangle 4"/>
          <p:cNvSpPr/>
          <p:nvPr/>
        </p:nvSpPr>
        <p:spPr>
          <a:xfrm>
            <a:off x="2167128" y="607568"/>
            <a:ext cx="4837176" cy="9601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a:solidFill>
                  <a:srgbClr val="00B0F0"/>
                </a:solidFill>
                <a:latin typeface="+mj-lt"/>
                <a:ea typeface="Roboto" panose="02000000000000000000" pitchFamily="2" charset="0"/>
              </a:rPr>
              <a:t>THANK YOU</a:t>
            </a:r>
          </a:p>
        </p:txBody>
      </p:sp>
      <p:sp>
        <p:nvSpPr>
          <p:cNvPr id="3" name="Rectangle 2"/>
          <p:cNvSpPr/>
          <p:nvPr/>
        </p:nvSpPr>
        <p:spPr>
          <a:xfrm>
            <a:off x="974831" y="6078974"/>
            <a:ext cx="2683299" cy="461665"/>
          </a:xfrm>
          <a:prstGeom prst="rect">
            <a:avLst/>
          </a:prstGeom>
        </p:spPr>
        <p:txBody>
          <a:bodyPr wrap="none">
            <a:spAutoFit/>
          </a:bodyPr>
          <a:lstStyle/>
          <a:p>
            <a:pPr marL="0" lvl="1" indent="0" algn="ctr">
              <a:spcAft>
                <a:spcPct val="50000"/>
              </a:spcAft>
              <a:buNone/>
              <a:defRPr/>
            </a:pPr>
            <a:r>
              <a:rPr lang="sv-SE" sz="2400" b="1" dirty="0">
                <a:hlinkClick r:id="rId3"/>
              </a:rPr>
              <a:t>www.osemosys.org</a:t>
            </a:r>
            <a:endParaRPr lang="sv-SE" sz="2400" b="1" dirty="0"/>
          </a:p>
        </p:txBody>
      </p:sp>
    </p:spTree>
    <p:extLst>
      <p:ext uri="{BB962C8B-B14F-4D97-AF65-F5344CB8AC3E}">
        <p14:creationId xmlns:p14="http://schemas.microsoft.com/office/powerpoint/2010/main" val="325905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6" y="365129"/>
            <a:ext cx="7400925" cy="1325563"/>
          </a:xfrm>
        </p:spPr>
        <p:txBody>
          <a:bodyPr/>
          <a:lstStyle/>
          <a:p>
            <a:r>
              <a:rPr lang="sv-SE" dirty="0"/>
              <a:t>Outline</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914400" lvl="1" indent="-514350">
              <a:buFont typeface="+mj-lt"/>
              <a:buAutoNum type="arabicPeriod"/>
            </a:pPr>
            <a:r>
              <a:rPr lang="en-US" sz="3200" dirty="0"/>
              <a:t>Energy and electricity systems modelling</a:t>
            </a:r>
          </a:p>
          <a:p>
            <a:pPr marL="914400" lvl="1" indent="-514350">
              <a:buFont typeface="+mj-lt"/>
              <a:buAutoNum type="arabicPeriod"/>
            </a:pPr>
            <a:r>
              <a:rPr lang="en-US" sz="3200" dirty="0"/>
              <a:t>Electricity systems modelling</a:t>
            </a:r>
          </a:p>
          <a:p>
            <a:pPr marL="914400" lvl="1" indent="-514350">
              <a:buFont typeface="+mj-lt"/>
              <a:buAutoNum type="arabicPeriod"/>
            </a:pPr>
            <a:r>
              <a:rPr lang="en-US" sz="3200" dirty="0"/>
              <a:t>Introduction to electricity </a:t>
            </a:r>
            <a:r>
              <a:rPr lang="en-US" sz="3200" dirty="0" err="1"/>
              <a:t>modelling</a:t>
            </a:r>
            <a:r>
              <a:rPr lang="en-US" sz="3200" dirty="0"/>
              <a:t> in </a:t>
            </a:r>
            <a:r>
              <a:rPr lang="en-US" sz="3200" dirty="0" err="1"/>
              <a:t>OSeMOSYS</a:t>
            </a:r>
            <a:br>
              <a:rPr lang="en-US" sz="3200" dirty="0"/>
            </a:br>
            <a:endParaRPr lang="en-US" sz="3200" dirty="0"/>
          </a:p>
          <a:p>
            <a:pPr marL="400050" lvl="1" indent="0">
              <a:buNone/>
            </a:pPr>
            <a:endParaRPr lang="en-US" sz="3200" dirty="0"/>
          </a:p>
        </p:txBody>
      </p:sp>
      <p:sp>
        <p:nvSpPr>
          <p:cNvPr id="6" name="Slide Number Placeholder 5"/>
          <p:cNvSpPr>
            <a:spLocks noGrp="1"/>
          </p:cNvSpPr>
          <p:nvPr>
            <p:ph type="sldNum" sz="quarter" idx="12"/>
          </p:nvPr>
        </p:nvSpPr>
        <p:spPr/>
        <p:txBody>
          <a:bodyPr/>
          <a:lstStyle/>
          <a:p>
            <a:fld id="{CE69EEE3-3703-4990-B76E-929A729607EB}" type="slidenum">
              <a:rPr lang="en-GB" smtClean="0"/>
              <a:t>2</a:t>
            </a:fld>
            <a:endParaRPr lang="en-GB" dirty="0"/>
          </a:p>
        </p:txBody>
      </p:sp>
    </p:spTree>
    <p:extLst>
      <p:ext uri="{BB962C8B-B14F-4D97-AF65-F5344CB8AC3E}">
        <p14:creationId xmlns:p14="http://schemas.microsoft.com/office/powerpoint/2010/main" val="158691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7441" y="818707"/>
            <a:ext cx="7612911" cy="4912241"/>
          </a:xfrm>
        </p:spPr>
        <p:txBody>
          <a:bodyPr>
            <a:normAutofit/>
          </a:bodyPr>
          <a:lstStyle/>
          <a:p>
            <a:r>
              <a:rPr lang="en-US" dirty="0"/>
              <a:t>3. </a:t>
            </a:r>
            <a:r>
              <a:rPr lang="en-GB" dirty="0"/>
              <a:t>Introduction to electricity modelling in OSeMOSYS</a:t>
            </a:r>
            <a:br>
              <a:rPr lang="en-GB" dirty="0"/>
            </a:br>
            <a:r>
              <a:rPr lang="en-GB" dirty="0"/>
              <a:t>Objective: Understand linear programing electricity modelling in OSeMOSYS</a:t>
            </a:r>
            <a:endParaRPr lang="en-US" sz="3200" dirty="0"/>
          </a:p>
        </p:txBody>
      </p:sp>
      <p:sp>
        <p:nvSpPr>
          <p:cNvPr id="5" name="Slide Number Placeholder 5"/>
          <p:cNvSpPr>
            <a:spLocks noGrp="1"/>
          </p:cNvSpPr>
          <p:nvPr>
            <p:ph type="sldNum" sz="quarter" idx="12"/>
          </p:nvPr>
        </p:nvSpPr>
        <p:spPr>
          <a:xfrm>
            <a:off x="6553200" y="6356358"/>
            <a:ext cx="2133600" cy="365125"/>
          </a:xfrm>
        </p:spPr>
        <p:txBody>
          <a:bodyPr/>
          <a:lstStyle/>
          <a:p>
            <a:fld id="{CE69EEE3-3703-4990-B76E-929A729607EB}" type="slidenum">
              <a:rPr lang="en-GB" smtClean="0"/>
              <a:t>3</a:t>
            </a:fld>
            <a:endParaRPr lang="en-GB" dirty="0"/>
          </a:p>
        </p:txBody>
      </p:sp>
    </p:spTree>
    <p:extLst>
      <p:ext uri="{BB962C8B-B14F-4D97-AF65-F5344CB8AC3E}">
        <p14:creationId xmlns:p14="http://schemas.microsoft.com/office/powerpoint/2010/main" val="326062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in electricity systems planning and analysis</a:t>
            </a:r>
          </a:p>
        </p:txBody>
      </p:sp>
      <p:sp>
        <p:nvSpPr>
          <p:cNvPr id="4" name="Slide Number Placeholder 3"/>
          <p:cNvSpPr>
            <a:spLocks noGrp="1"/>
          </p:cNvSpPr>
          <p:nvPr>
            <p:ph type="sldNum" sz="quarter" idx="12"/>
          </p:nvPr>
        </p:nvSpPr>
        <p:spPr/>
        <p:txBody>
          <a:bodyPr/>
          <a:lstStyle/>
          <a:p>
            <a:fld id="{0AE50439-C31B-9A40-9E9D-ED5EC7CC60E9}" type="slidenum">
              <a:rPr lang="en-US" smtClean="0"/>
              <a:t>4</a:t>
            </a:fld>
            <a:endParaRPr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57" t="2691" r="13614" b="12547"/>
          <a:stretch/>
        </p:blipFill>
        <p:spPr bwMode="auto">
          <a:xfrm>
            <a:off x="1131983" y="1800453"/>
            <a:ext cx="6623892" cy="4929801"/>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3327094" y="5715244"/>
            <a:ext cx="3811836" cy="716097"/>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3" name="TextBox 2"/>
          <p:cNvSpPr txBox="1"/>
          <p:nvPr/>
        </p:nvSpPr>
        <p:spPr>
          <a:xfrm>
            <a:off x="3772022" y="5912251"/>
            <a:ext cx="2921980" cy="307777"/>
          </a:xfrm>
          <a:prstGeom prst="rect">
            <a:avLst/>
          </a:prstGeom>
          <a:solidFill>
            <a:srgbClr val="B8E08C"/>
          </a:solidFill>
        </p:spPr>
        <p:txBody>
          <a:bodyPr wrap="square" rtlCol="0">
            <a:spAutoFit/>
          </a:bodyPr>
          <a:lstStyle/>
          <a:p>
            <a:r>
              <a:rPr lang="sv-SE" sz="1400" b="1" dirty="0"/>
              <a:t>Long-term </a:t>
            </a:r>
            <a:r>
              <a:rPr lang="sv-SE" sz="1400" b="1" dirty="0" err="1"/>
              <a:t>electricity</a:t>
            </a:r>
            <a:r>
              <a:rPr lang="sv-SE" sz="1400" b="1" dirty="0"/>
              <a:t> system </a:t>
            </a:r>
            <a:r>
              <a:rPr lang="sv-SE" sz="1400" b="1" dirty="0" err="1"/>
              <a:t>analysis</a:t>
            </a:r>
            <a:endParaRPr lang="sv-SE" sz="1400" b="1" dirty="0"/>
          </a:p>
        </p:txBody>
      </p:sp>
      <p:sp>
        <p:nvSpPr>
          <p:cNvPr id="7" name="TextBox 6"/>
          <p:cNvSpPr txBox="1"/>
          <p:nvPr/>
        </p:nvSpPr>
        <p:spPr>
          <a:xfrm>
            <a:off x="2546431" y="4948259"/>
            <a:ext cx="2129742" cy="307777"/>
          </a:xfrm>
          <a:prstGeom prst="rect">
            <a:avLst/>
          </a:prstGeom>
          <a:solidFill>
            <a:srgbClr val="B8E08C"/>
          </a:solidFill>
        </p:spPr>
        <p:txBody>
          <a:bodyPr wrap="square" rtlCol="0">
            <a:spAutoFit/>
          </a:bodyPr>
          <a:lstStyle/>
          <a:p>
            <a:r>
              <a:rPr lang="sv-SE" sz="1400" b="1" dirty="0" err="1"/>
              <a:t>Electricity</a:t>
            </a:r>
            <a:r>
              <a:rPr lang="sv-SE" sz="1400" b="1" dirty="0"/>
              <a:t> market </a:t>
            </a:r>
            <a:r>
              <a:rPr lang="sv-SE" sz="1400" b="1" dirty="0" err="1"/>
              <a:t>analysis</a:t>
            </a:r>
            <a:endParaRPr lang="sv-SE" sz="1400" b="1" dirty="0"/>
          </a:p>
        </p:txBody>
      </p:sp>
      <p:sp>
        <p:nvSpPr>
          <p:cNvPr id="8" name="TextBox 7"/>
          <p:cNvSpPr txBox="1"/>
          <p:nvPr/>
        </p:nvSpPr>
        <p:spPr>
          <a:xfrm>
            <a:off x="2592731" y="3885838"/>
            <a:ext cx="2129742" cy="307777"/>
          </a:xfrm>
          <a:prstGeom prst="rect">
            <a:avLst/>
          </a:prstGeom>
          <a:solidFill>
            <a:srgbClr val="C2DCA8"/>
          </a:solidFill>
        </p:spPr>
        <p:txBody>
          <a:bodyPr wrap="square" rtlCol="0">
            <a:spAutoFit/>
          </a:bodyPr>
          <a:lstStyle/>
          <a:p>
            <a:pPr algn="ctr"/>
            <a:r>
              <a:rPr lang="sv-SE" sz="1400" b="1" dirty="0" err="1"/>
              <a:t>Load</a:t>
            </a:r>
            <a:r>
              <a:rPr lang="sv-SE" sz="1400" b="1" dirty="0"/>
              <a:t> </a:t>
            </a:r>
            <a:r>
              <a:rPr lang="sv-SE" sz="1400" b="1" dirty="0" err="1"/>
              <a:t>flow</a:t>
            </a:r>
            <a:r>
              <a:rPr lang="sv-SE" sz="1400" b="1" dirty="0"/>
              <a:t> </a:t>
            </a:r>
            <a:r>
              <a:rPr lang="sv-SE" sz="1400" b="1" dirty="0" err="1"/>
              <a:t>analysis</a:t>
            </a:r>
            <a:endParaRPr lang="sv-SE" sz="1400" b="1" dirty="0"/>
          </a:p>
        </p:txBody>
      </p:sp>
      <p:sp>
        <p:nvSpPr>
          <p:cNvPr id="9" name="TextBox 8"/>
          <p:cNvSpPr txBox="1"/>
          <p:nvPr/>
        </p:nvSpPr>
        <p:spPr>
          <a:xfrm>
            <a:off x="2442261" y="2985565"/>
            <a:ext cx="1122744" cy="324000"/>
          </a:xfrm>
          <a:prstGeom prst="rect">
            <a:avLst/>
          </a:prstGeom>
          <a:solidFill>
            <a:srgbClr val="C2DCA8"/>
          </a:solidFill>
        </p:spPr>
        <p:txBody>
          <a:bodyPr wrap="square" rtlCol="0">
            <a:spAutoFit/>
          </a:bodyPr>
          <a:lstStyle/>
          <a:p>
            <a:pPr algn="ctr"/>
            <a:r>
              <a:rPr lang="sv-SE" sz="1000" b="1" dirty="0" err="1"/>
              <a:t>Stability</a:t>
            </a:r>
            <a:r>
              <a:rPr lang="sv-SE" sz="1000" b="1" dirty="0"/>
              <a:t> </a:t>
            </a:r>
            <a:r>
              <a:rPr lang="sv-SE" sz="1000" b="1" dirty="0" err="1"/>
              <a:t>analysis</a:t>
            </a:r>
            <a:endParaRPr lang="sv-SE" sz="1000" b="1" dirty="0"/>
          </a:p>
        </p:txBody>
      </p:sp>
    </p:spTree>
    <p:extLst>
      <p:ext uri="{BB962C8B-B14F-4D97-AF65-F5344CB8AC3E}">
        <p14:creationId xmlns:p14="http://schemas.microsoft.com/office/powerpoint/2010/main" val="42240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548" y="3710957"/>
            <a:ext cx="5166596" cy="2956063"/>
          </a:xfrm>
        </p:spPr>
        <p:txBody>
          <a:bodyPr>
            <a:noAutofit/>
          </a:bodyPr>
          <a:lstStyle/>
          <a:p>
            <a:pPr marL="131004" lvl="1" indent="-131004" algn="just">
              <a:lnSpc>
                <a:spcPct val="120000"/>
              </a:lnSpc>
              <a:spcAft>
                <a:spcPts val="450"/>
              </a:spcAft>
              <a:buFont typeface="Arial" charset="0"/>
              <a:buChar char="•"/>
              <a:defRPr/>
            </a:pPr>
            <a:r>
              <a:rPr lang="en-GB" sz="2000" dirty="0"/>
              <a:t>Open source</a:t>
            </a:r>
          </a:p>
          <a:p>
            <a:pPr marL="131004" lvl="1" indent="-131004" algn="just">
              <a:lnSpc>
                <a:spcPct val="120000"/>
              </a:lnSpc>
              <a:spcAft>
                <a:spcPts val="450"/>
              </a:spcAft>
              <a:buFont typeface="Arial" charset="0"/>
              <a:buChar char="•"/>
              <a:defRPr/>
            </a:pPr>
            <a:r>
              <a:rPr lang="en-GB" sz="2000" dirty="0"/>
              <a:t>Deterministic</a:t>
            </a:r>
          </a:p>
          <a:p>
            <a:pPr marL="131004" lvl="1" indent="-131004" algn="just">
              <a:lnSpc>
                <a:spcPct val="120000"/>
              </a:lnSpc>
              <a:spcAft>
                <a:spcPts val="450"/>
              </a:spcAft>
              <a:buFont typeface="Arial" charset="0"/>
              <a:buChar char="•"/>
              <a:defRPr/>
            </a:pPr>
            <a:r>
              <a:rPr lang="en-GB" sz="2000" dirty="0"/>
              <a:t>Dynamic</a:t>
            </a:r>
          </a:p>
          <a:p>
            <a:pPr marL="131004" lvl="1" indent="-131004" algn="just">
              <a:lnSpc>
                <a:spcPct val="120000"/>
              </a:lnSpc>
              <a:spcAft>
                <a:spcPts val="450"/>
              </a:spcAft>
              <a:buFont typeface="Arial" charset="0"/>
              <a:buChar char="•"/>
              <a:defRPr/>
            </a:pPr>
            <a:r>
              <a:rPr lang="en-GB" sz="2000" dirty="0"/>
              <a:t>Perfect foresight</a:t>
            </a:r>
          </a:p>
          <a:p>
            <a:pPr marL="131004" lvl="1" indent="-131004" algn="just">
              <a:lnSpc>
                <a:spcPct val="120000"/>
              </a:lnSpc>
              <a:spcAft>
                <a:spcPts val="450"/>
              </a:spcAft>
              <a:buFont typeface="Arial" charset="0"/>
              <a:buChar char="•"/>
              <a:defRPr/>
            </a:pPr>
            <a:r>
              <a:rPr lang="sv-SE" sz="2000" dirty="0"/>
              <a:t>Paradigm </a:t>
            </a:r>
            <a:r>
              <a:rPr lang="sv-SE" sz="2000" dirty="0" err="1"/>
              <a:t>comparable</a:t>
            </a:r>
            <a:r>
              <a:rPr lang="sv-SE" sz="2000" dirty="0"/>
              <a:t> to MESSAGE or TIMES</a:t>
            </a:r>
          </a:p>
          <a:p>
            <a:pPr marL="131004" lvl="1" indent="-131004" algn="just">
              <a:lnSpc>
                <a:spcPct val="120000"/>
              </a:lnSpc>
              <a:spcAft>
                <a:spcPts val="450"/>
              </a:spcAft>
              <a:buFont typeface="Arial" charset="0"/>
              <a:buChar char="•"/>
              <a:defRPr/>
            </a:pPr>
            <a:r>
              <a:rPr lang="en-GB" sz="2000" b="1" i="1" dirty="0"/>
              <a:t>Linear optimization</a:t>
            </a:r>
          </a:p>
        </p:txBody>
      </p:sp>
      <p:sp>
        <p:nvSpPr>
          <p:cNvPr id="6" name="Slide Number Placeholder 5"/>
          <p:cNvSpPr>
            <a:spLocks noGrp="1"/>
          </p:cNvSpPr>
          <p:nvPr>
            <p:ph type="sldNum" sz="quarter" idx="12"/>
          </p:nvPr>
        </p:nvSpPr>
        <p:spPr/>
        <p:txBody>
          <a:bodyPr/>
          <a:lstStyle/>
          <a:p>
            <a:fld id="{F36C87F6-986D-49E6-AF40-1B3A1EE8064D}" type="slidenum">
              <a:rPr lang="en-GB" smtClean="0"/>
              <a:pPr/>
              <a:t>5</a:t>
            </a:fld>
            <a:endParaRPr lang="en-GB"/>
          </a:p>
        </p:txBody>
      </p:sp>
      <p:sp>
        <p:nvSpPr>
          <p:cNvPr id="9" name="Title 1"/>
          <p:cNvSpPr>
            <a:spLocks noGrp="1"/>
          </p:cNvSpPr>
          <p:nvPr>
            <p:ph type="title"/>
          </p:nvPr>
        </p:nvSpPr>
        <p:spPr>
          <a:xfrm>
            <a:off x="0" y="47588"/>
            <a:ext cx="9143999" cy="1325563"/>
          </a:xfrm>
        </p:spPr>
        <p:txBody>
          <a:bodyPr>
            <a:normAutofit fontScale="90000"/>
          </a:bodyPr>
          <a:lstStyle/>
          <a:p>
            <a:r>
              <a:rPr lang="it-IT" b="1" dirty="0"/>
              <a:t>O</a:t>
            </a:r>
            <a:r>
              <a:rPr lang="it-IT" dirty="0"/>
              <a:t>pen </a:t>
            </a:r>
            <a:r>
              <a:rPr lang="it-IT" b="1" dirty="0"/>
              <a:t>S</a:t>
            </a:r>
            <a:r>
              <a:rPr lang="it-IT" dirty="0"/>
              <a:t>ource </a:t>
            </a:r>
            <a:r>
              <a:rPr lang="it-IT" b="1" dirty="0"/>
              <a:t>e</a:t>
            </a:r>
            <a:r>
              <a:rPr lang="it-IT" dirty="0"/>
              <a:t>nergy </a:t>
            </a:r>
            <a:r>
              <a:rPr lang="it-IT" b="1" dirty="0"/>
              <a:t>MO</a:t>
            </a:r>
            <a:r>
              <a:rPr lang="it-IT" dirty="0"/>
              <a:t>delling </a:t>
            </a:r>
            <a:r>
              <a:rPr lang="it-IT" b="1" dirty="0"/>
              <a:t>SYS</a:t>
            </a:r>
            <a:r>
              <a:rPr lang="it-IT" dirty="0"/>
              <a:t>tem (OSeMOSYS)</a:t>
            </a:r>
          </a:p>
        </p:txBody>
      </p:sp>
      <p:pic>
        <p:nvPicPr>
          <p:cNvPr id="7" name="Imagen 2" descr="Screen Shot 2013-01-30 at 4.39.49 PM.png"/>
          <p:cNvPicPr>
            <a:picLocks noChangeAspect="1"/>
          </p:cNvPicPr>
          <p:nvPr/>
        </p:nvPicPr>
        <p:blipFill rotWithShape="1">
          <a:blip r:embed="rId3">
            <a:extLst>
              <a:ext uri="{28A0092B-C50C-407E-A947-70E740481C1C}">
                <a14:useLocalDpi xmlns:a14="http://schemas.microsoft.com/office/drawing/2010/main" val="0"/>
              </a:ext>
            </a:extLst>
          </a:blip>
          <a:srcRect b="5975"/>
          <a:stretch/>
        </p:blipFill>
        <p:spPr>
          <a:xfrm>
            <a:off x="5718272" y="4150794"/>
            <a:ext cx="2731247" cy="2358623"/>
          </a:xfrm>
          <a:prstGeom prst="rect">
            <a:avLst/>
          </a:prstGeom>
        </p:spPr>
      </p:pic>
      <p:sp>
        <p:nvSpPr>
          <p:cNvPr id="2" name="Rectangle 1"/>
          <p:cNvSpPr/>
          <p:nvPr/>
        </p:nvSpPr>
        <p:spPr>
          <a:xfrm>
            <a:off x="467360" y="1397669"/>
            <a:ext cx="8493760" cy="2242152"/>
          </a:xfrm>
          <a:prstGeom prst="rect">
            <a:avLst/>
          </a:prstGeom>
        </p:spPr>
        <p:txBody>
          <a:bodyPr wrap="square">
            <a:spAutoFit/>
          </a:bodyPr>
          <a:lstStyle/>
          <a:p>
            <a:pPr marL="0" lvl="1" indent="0" algn="just">
              <a:lnSpc>
                <a:spcPct val="120000"/>
              </a:lnSpc>
              <a:spcAft>
                <a:spcPts val="450"/>
              </a:spcAft>
              <a:buNone/>
              <a:defRPr/>
            </a:pPr>
            <a:r>
              <a:rPr lang="en-GB" sz="2400" b="1" dirty="0">
                <a:hlinkClick r:id="rId4"/>
              </a:rPr>
              <a:t>www.osemosys.org</a:t>
            </a:r>
            <a:endParaRPr lang="en-GB" sz="2400" b="1" dirty="0"/>
          </a:p>
          <a:p>
            <a:pPr marL="0" lvl="1" indent="0" algn="just">
              <a:lnSpc>
                <a:spcPct val="120000"/>
              </a:lnSpc>
              <a:spcAft>
                <a:spcPts val="450"/>
              </a:spcAft>
              <a:buNone/>
              <a:defRPr/>
            </a:pPr>
            <a:r>
              <a:rPr lang="en-GB" sz="1400" b="1" dirty="0">
                <a:solidFill>
                  <a:schemeClr val="bg1">
                    <a:lumMod val="50000"/>
                  </a:schemeClr>
                </a:solidFill>
              </a:rPr>
              <a:t>M. Howells et al. (2011), </a:t>
            </a:r>
            <a:r>
              <a:rPr lang="en-US" sz="1400" b="1" i="1" dirty="0" err="1">
                <a:solidFill>
                  <a:schemeClr val="bg1">
                    <a:lumMod val="50000"/>
                  </a:schemeClr>
                </a:solidFill>
              </a:rPr>
              <a:t>OSeMOSYS</a:t>
            </a:r>
            <a:r>
              <a:rPr lang="en-US" sz="1400" b="1" i="1" dirty="0">
                <a:solidFill>
                  <a:schemeClr val="bg1">
                    <a:lumMod val="50000"/>
                  </a:schemeClr>
                </a:solidFill>
              </a:rPr>
              <a:t>: The Open Source Energy Modeling System: An introduction to its ethos, structure and development</a:t>
            </a:r>
            <a:r>
              <a:rPr lang="en-GB" sz="1400" b="1" dirty="0">
                <a:solidFill>
                  <a:schemeClr val="bg1">
                    <a:lumMod val="50000"/>
                  </a:schemeClr>
                </a:solidFill>
              </a:rPr>
              <a:t>. Energy Policy.</a:t>
            </a:r>
          </a:p>
          <a:p>
            <a:pPr marL="0" lvl="1" indent="0" algn="just">
              <a:lnSpc>
                <a:spcPct val="120000"/>
              </a:lnSpc>
              <a:spcAft>
                <a:spcPts val="450"/>
              </a:spcAft>
              <a:buNone/>
              <a:defRPr/>
            </a:pPr>
            <a:endParaRPr lang="en-US" dirty="0"/>
          </a:p>
          <a:p>
            <a:pPr marL="0" lvl="1" indent="0" algn="just">
              <a:lnSpc>
                <a:spcPct val="120000"/>
              </a:lnSpc>
              <a:spcAft>
                <a:spcPts val="450"/>
              </a:spcAft>
              <a:buNone/>
              <a:defRPr/>
            </a:pPr>
            <a:r>
              <a:rPr lang="en-US" b="1" dirty="0"/>
              <a:t>Model generator converting the energy system structure represented by equations into a matrix to be solved by specific solvers</a:t>
            </a:r>
            <a:endParaRPr lang="en-GB" sz="2000" b="1" dirty="0"/>
          </a:p>
        </p:txBody>
      </p:sp>
    </p:spTree>
    <p:extLst>
      <p:ext uri="{BB962C8B-B14F-4D97-AF65-F5344CB8AC3E}">
        <p14:creationId xmlns:p14="http://schemas.microsoft.com/office/powerpoint/2010/main" val="305784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OSeMOSYS do?</a:t>
            </a:r>
          </a:p>
        </p:txBody>
      </p:sp>
      <p:sp>
        <p:nvSpPr>
          <p:cNvPr id="3" name="Slide Number Placeholder 2"/>
          <p:cNvSpPr>
            <a:spLocks noGrp="1"/>
          </p:cNvSpPr>
          <p:nvPr>
            <p:ph type="sldNum" sz="quarter" idx="12"/>
          </p:nvPr>
        </p:nvSpPr>
        <p:spPr/>
        <p:txBody>
          <a:bodyPr/>
          <a:lstStyle/>
          <a:p>
            <a:fld id="{0AE50439-C31B-9A40-9E9D-ED5EC7CC60E9}" type="slidenum">
              <a:rPr lang="en-US" smtClean="0"/>
              <a:t>6</a:t>
            </a:fld>
            <a:endParaRPr lang="en-US"/>
          </a:p>
        </p:txBody>
      </p:sp>
      <p:sp>
        <p:nvSpPr>
          <p:cNvPr id="4" name="Rectangle 3"/>
          <p:cNvSpPr/>
          <p:nvPr/>
        </p:nvSpPr>
        <p:spPr>
          <a:xfrm>
            <a:off x="457200" y="1779708"/>
            <a:ext cx="8229600" cy="2862322"/>
          </a:xfrm>
          <a:prstGeom prst="rect">
            <a:avLst/>
          </a:prstGeom>
        </p:spPr>
        <p:txBody>
          <a:bodyPr wrap="square">
            <a:spAutoFit/>
          </a:bodyPr>
          <a:lstStyle/>
          <a:p>
            <a:pPr>
              <a:spcBef>
                <a:spcPts val="0"/>
              </a:spcBef>
            </a:pPr>
            <a:r>
              <a:rPr lang="en-GB" altLang="en-US" dirty="0"/>
              <a:t>It determines the energy system configuration with the </a:t>
            </a:r>
            <a:r>
              <a:rPr lang="en-GB" altLang="en-US" b="1" dirty="0"/>
              <a:t>minimum total discounted cost</a:t>
            </a:r>
            <a:r>
              <a:rPr lang="en-GB" altLang="en-US" dirty="0"/>
              <a:t> for a time domain of decades, constrained by:</a:t>
            </a:r>
          </a:p>
          <a:p>
            <a:pPr>
              <a:spcBef>
                <a:spcPts val="0"/>
              </a:spcBef>
            </a:pPr>
            <a:endParaRPr lang="en-GB" altLang="en-US" dirty="0"/>
          </a:p>
          <a:p>
            <a:pPr marL="285750" indent="-285750">
              <a:spcBef>
                <a:spcPts val="0"/>
              </a:spcBef>
              <a:buFont typeface="Arial" panose="020B0604020202020204" pitchFamily="34" charset="0"/>
              <a:buChar char="•"/>
            </a:pPr>
            <a:r>
              <a:rPr lang="en-GB" altLang="en-US" dirty="0"/>
              <a:t>Demand for energy (e.g., electricity, heating, cooling, km-passengers, etc.) that needs to be met</a:t>
            </a:r>
          </a:p>
          <a:p>
            <a:pPr marL="285750" indent="-285750">
              <a:spcBef>
                <a:spcPts val="0"/>
              </a:spcBef>
              <a:buFont typeface="Arial" panose="020B0604020202020204" pitchFamily="34" charset="0"/>
              <a:buChar char="•"/>
            </a:pPr>
            <a:r>
              <a:rPr lang="en-GB" altLang="en-US" dirty="0"/>
              <a:t>Available technologies and their techno-economic characteristics (</a:t>
            </a:r>
            <a:r>
              <a:rPr lang="en-GB" altLang="en-US" b="1" dirty="0" err="1"/>
              <a:t>levelized</a:t>
            </a:r>
            <a:r>
              <a:rPr lang="en-GB" altLang="en-US" b="1" dirty="0"/>
              <a:t> cost of electricity</a:t>
            </a:r>
            <a:r>
              <a:rPr lang="en-GB" altLang="en-US" dirty="0"/>
              <a:t>, efficiency, lifetime, etc.)</a:t>
            </a:r>
          </a:p>
          <a:p>
            <a:pPr marL="285750" indent="-285750">
              <a:spcBef>
                <a:spcPts val="0"/>
              </a:spcBef>
              <a:buFont typeface="Arial" panose="020B0604020202020204" pitchFamily="34" charset="0"/>
              <a:buChar char="•"/>
            </a:pPr>
            <a:r>
              <a:rPr lang="en-GB" altLang="en-US" dirty="0"/>
              <a:t>Emissions taxation, generation targets (e.g., renewables)</a:t>
            </a:r>
          </a:p>
          <a:p>
            <a:pPr marL="285750" indent="-285750">
              <a:spcBef>
                <a:spcPts val="0"/>
              </a:spcBef>
              <a:buFont typeface="Arial" panose="020B0604020202020204" pitchFamily="34" charset="0"/>
              <a:buChar char="•"/>
            </a:pPr>
            <a:r>
              <a:rPr lang="en-GB" altLang="en-US" dirty="0"/>
              <a:t>Other constraints (e.g., ramping capability, availability of resources, investment decisions, etc.)</a:t>
            </a:r>
          </a:p>
        </p:txBody>
      </p:sp>
    </p:spTree>
    <p:extLst>
      <p:ext uri="{BB962C8B-B14F-4D97-AF65-F5344CB8AC3E}">
        <p14:creationId xmlns:p14="http://schemas.microsoft.com/office/powerpoint/2010/main" val="297727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6" y="365129"/>
            <a:ext cx="7400925" cy="1325563"/>
          </a:xfrm>
        </p:spPr>
        <p:txBody>
          <a:bodyPr>
            <a:normAutofit/>
          </a:bodyPr>
          <a:lstStyle/>
          <a:p>
            <a:r>
              <a:rPr lang="sv-SE" dirty="0"/>
              <a:t>What is </a:t>
            </a:r>
            <a:r>
              <a:rPr lang="sv-SE" dirty="0" err="1"/>
              <a:t>linear</a:t>
            </a:r>
            <a:r>
              <a:rPr lang="sv-SE" dirty="0"/>
              <a:t> </a:t>
            </a:r>
            <a:r>
              <a:rPr lang="sv-SE" dirty="0" err="1"/>
              <a:t>programming</a:t>
            </a:r>
            <a:r>
              <a:rPr lang="sv-SE" dirty="0"/>
              <a:t> ?</a:t>
            </a:r>
            <a:endParaRPr lang="en-US" dirty="0"/>
          </a:p>
        </p:txBody>
      </p:sp>
      <p:sp>
        <p:nvSpPr>
          <p:cNvPr id="7" name="Content Placeholder 6"/>
          <p:cNvSpPr txBox="1">
            <a:spLocks noGrp="1"/>
          </p:cNvSpPr>
          <p:nvPr>
            <p:ph idx="1"/>
          </p:nvPr>
        </p:nvSpPr>
        <p:spPr>
          <a:xfrm>
            <a:off x="94581" y="1371964"/>
            <a:ext cx="8931191" cy="4690515"/>
          </a:xfrm>
          <a:prstGeom prst="rect">
            <a:avLst/>
          </a:prstGeom>
          <a:noFill/>
        </p:spPr>
        <p:txBody>
          <a:bodyPr wrap="square" rtlCol="0">
            <a:spAutoFit/>
          </a:bodyPr>
          <a:lstStyle/>
          <a:p>
            <a:pPr marL="285750" indent="-285750" defTabSz="913956"/>
            <a:r>
              <a:rPr lang="sv-SE" sz="2200" dirty="0">
                <a:solidFill>
                  <a:srgbClr val="000000"/>
                </a:solidFill>
              </a:rPr>
              <a:t>A special case of </a:t>
            </a:r>
            <a:r>
              <a:rPr lang="sv-SE" sz="2200" dirty="0" err="1">
                <a:solidFill>
                  <a:srgbClr val="000000"/>
                </a:solidFill>
              </a:rPr>
              <a:t>mathematical</a:t>
            </a:r>
            <a:r>
              <a:rPr lang="sv-SE" sz="2200" dirty="0">
                <a:solidFill>
                  <a:srgbClr val="000000"/>
                </a:solidFill>
              </a:rPr>
              <a:t> </a:t>
            </a:r>
            <a:r>
              <a:rPr lang="sv-SE" sz="2200" dirty="0" err="1">
                <a:solidFill>
                  <a:srgbClr val="000000"/>
                </a:solidFill>
              </a:rPr>
              <a:t>programming</a:t>
            </a:r>
            <a:r>
              <a:rPr lang="sv-SE" sz="2200" dirty="0">
                <a:solidFill>
                  <a:srgbClr val="000000"/>
                </a:solidFill>
              </a:rPr>
              <a:t> that can be represented by </a:t>
            </a:r>
            <a:r>
              <a:rPr lang="sv-SE" sz="2200" dirty="0" err="1">
                <a:solidFill>
                  <a:srgbClr val="000000"/>
                </a:solidFill>
              </a:rPr>
              <a:t>linear</a:t>
            </a:r>
            <a:r>
              <a:rPr lang="sv-SE" sz="2200" dirty="0">
                <a:solidFill>
                  <a:srgbClr val="000000"/>
                </a:solidFill>
              </a:rPr>
              <a:t> relationships</a:t>
            </a:r>
          </a:p>
          <a:p>
            <a:pPr marL="285750" indent="-285750" defTabSz="913956"/>
            <a:r>
              <a:rPr lang="sv-SE" sz="2200" dirty="0"/>
              <a:t>Devoped by</a:t>
            </a:r>
            <a:r>
              <a:rPr lang="en-GB" sz="2200" dirty="0"/>
              <a:t> Leonid Kantorovich in 1939 for use during World War II to plan expenditures and returns – </a:t>
            </a:r>
            <a:r>
              <a:rPr lang="en-GB" sz="2200" dirty="0">
                <a:solidFill>
                  <a:srgbClr val="000000"/>
                </a:solidFill>
              </a:rPr>
              <a:t>minimize costs to the army and maximize losses to the enemy</a:t>
            </a:r>
          </a:p>
          <a:p>
            <a:pPr marL="285750" indent="-285750" defTabSz="913956"/>
            <a:r>
              <a:rPr lang="sv-SE" sz="2200" dirty="0"/>
              <a:t>Kept secret till 1947</a:t>
            </a:r>
          </a:p>
          <a:p>
            <a:pPr marL="456977" lvl="1" defTabSz="913956"/>
            <a:r>
              <a:rPr lang="en-US" sz="1800" dirty="0"/>
              <a:t>Now used in energy system planning, banking, education, forestry, petroleum, and logistics</a:t>
            </a:r>
          </a:p>
          <a:p>
            <a:pPr marL="456977" lvl="1" defTabSz="913956"/>
            <a:r>
              <a:rPr lang="en-US" sz="1800" dirty="0"/>
              <a:t>Survey of Fortune 500 firms: 85 per cent said they had used linear programming</a:t>
            </a:r>
            <a:r>
              <a:rPr lang="en-US" sz="2400" baseline="30000" dirty="0"/>
              <a:t>1</a:t>
            </a:r>
          </a:p>
          <a:p>
            <a:pPr marL="456977" lvl="1" defTabSz="913956"/>
            <a:endParaRPr lang="en-US" sz="2400" baseline="30000" dirty="0"/>
          </a:p>
          <a:p>
            <a:pPr marL="388620"/>
            <a:r>
              <a:rPr lang="en-US" sz="2200" dirty="0"/>
              <a:t>Linear programing consists of:</a:t>
            </a:r>
          </a:p>
          <a:p>
            <a:pPr marL="400050" lvl="1" indent="0">
              <a:spcBef>
                <a:spcPts val="0"/>
              </a:spcBef>
              <a:buNone/>
            </a:pPr>
            <a:r>
              <a:rPr lang="en-US" sz="2200" dirty="0"/>
              <a:t>A linear objective function subject to linear equalities and/or linear inequalities</a:t>
            </a:r>
          </a:p>
        </p:txBody>
      </p:sp>
      <p:sp>
        <p:nvSpPr>
          <p:cNvPr id="6" name="Slide Number Placeholder 5"/>
          <p:cNvSpPr>
            <a:spLocks noGrp="1"/>
          </p:cNvSpPr>
          <p:nvPr>
            <p:ph type="sldNum" sz="quarter" idx="12"/>
          </p:nvPr>
        </p:nvSpPr>
        <p:spPr/>
        <p:txBody>
          <a:bodyPr/>
          <a:lstStyle/>
          <a:p>
            <a:fld id="{CE69EEE3-3703-4990-B76E-929A729607EB}" type="slidenum">
              <a:rPr lang="en-GB" smtClean="0"/>
              <a:t>7</a:t>
            </a:fld>
            <a:endParaRPr lang="en-GB" dirty="0"/>
          </a:p>
        </p:txBody>
      </p:sp>
      <p:sp>
        <p:nvSpPr>
          <p:cNvPr id="8" name="TextBox 7"/>
          <p:cNvSpPr txBox="1"/>
          <p:nvPr/>
        </p:nvSpPr>
        <p:spPr>
          <a:xfrm>
            <a:off x="475248" y="6215633"/>
            <a:ext cx="8550525" cy="261610"/>
          </a:xfrm>
          <a:prstGeom prst="rect">
            <a:avLst/>
          </a:prstGeom>
          <a:noFill/>
        </p:spPr>
        <p:txBody>
          <a:bodyPr wrap="square" rtlCol="0">
            <a:spAutoFit/>
          </a:bodyPr>
          <a:lstStyle/>
          <a:p>
            <a:pPr>
              <a:lnSpc>
                <a:spcPct val="90000"/>
              </a:lnSpc>
            </a:pPr>
            <a:r>
              <a:rPr lang="en-US" sz="1200" dirty="0"/>
              <a:t> </a:t>
            </a:r>
            <a:r>
              <a:rPr lang="en-US" sz="1200" baseline="30000" dirty="0"/>
              <a:t>1</a:t>
            </a:r>
            <a:r>
              <a:rPr lang="en-US" sz="1200" dirty="0"/>
              <a:t> From W. L. Winston (2004), </a:t>
            </a:r>
            <a:r>
              <a:rPr lang="en-US" sz="1200" i="1" dirty="0"/>
              <a:t>Operations Research: Applications and Algorithms</a:t>
            </a:r>
            <a:r>
              <a:rPr lang="en-US" sz="1200" dirty="0"/>
              <a:t>. 4th Edition. Thomson.</a:t>
            </a:r>
            <a:endParaRPr lang="it-IT" sz="1200" dirty="0"/>
          </a:p>
        </p:txBody>
      </p:sp>
    </p:spTree>
    <p:extLst>
      <p:ext uri="{BB962C8B-B14F-4D97-AF65-F5344CB8AC3E}">
        <p14:creationId xmlns:p14="http://schemas.microsoft.com/office/powerpoint/2010/main" val="321552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265236" y="168995"/>
            <a:ext cx="8631469" cy="1129439"/>
          </a:xfrm>
          <a:noFill/>
          <a:ln/>
        </p:spPr>
        <p:txBody>
          <a:bodyPr>
            <a:normAutofit/>
          </a:bodyPr>
          <a:lstStyle/>
          <a:p>
            <a:r>
              <a:rPr lang="en-US" sz="3600" dirty="0">
                <a:cs typeface="Calibri" pitchFamily="34" charset="0"/>
              </a:rPr>
              <a:t>Linear programming – a simple example</a:t>
            </a:r>
            <a:br>
              <a:rPr lang="en-US" sz="3600" dirty="0">
                <a:cs typeface="Calibri" pitchFamily="34" charset="0"/>
              </a:rPr>
            </a:br>
            <a:r>
              <a:rPr lang="en-US" sz="2400" dirty="0">
                <a:cs typeface="Calibri" pitchFamily="34" charset="0"/>
              </a:rPr>
              <a:t>Optimal allocation of oil and gas for electricity generation</a:t>
            </a:r>
            <a:endParaRPr lang="de-AT" sz="2400" dirty="0">
              <a:cs typeface="Calibri" pitchFamily="34" charset="0"/>
            </a:endParaRPr>
          </a:p>
        </p:txBody>
      </p:sp>
      <p:sp>
        <p:nvSpPr>
          <p:cNvPr id="6" name="Freeform 8"/>
          <p:cNvSpPr>
            <a:spLocks/>
          </p:cNvSpPr>
          <p:nvPr/>
        </p:nvSpPr>
        <p:spPr bwMode="auto">
          <a:xfrm>
            <a:off x="2632505" y="4342731"/>
            <a:ext cx="1762125" cy="1057275"/>
          </a:xfrm>
          <a:custGeom>
            <a:avLst/>
            <a:gdLst>
              <a:gd name="T0" fmla="*/ 0 w 1480"/>
              <a:gd name="T1" fmla="*/ 0 h 666"/>
              <a:gd name="T2" fmla="*/ 518 w 1480"/>
              <a:gd name="T3" fmla="*/ 666 h 666"/>
              <a:gd name="T4" fmla="*/ 1480 w 1480"/>
              <a:gd name="T5" fmla="*/ 666 h 666"/>
              <a:gd name="T6" fmla="*/ 296 w 1480"/>
              <a:gd name="T7" fmla="*/ 0 h 666"/>
              <a:gd name="T8" fmla="*/ 0 w 1480"/>
              <a:gd name="T9" fmla="*/ 0 h 666"/>
            </a:gdLst>
            <a:ahLst/>
            <a:cxnLst>
              <a:cxn ang="0">
                <a:pos x="T0" y="T1"/>
              </a:cxn>
              <a:cxn ang="0">
                <a:pos x="T2" y="T3"/>
              </a:cxn>
              <a:cxn ang="0">
                <a:pos x="T4" y="T5"/>
              </a:cxn>
              <a:cxn ang="0">
                <a:pos x="T6" y="T7"/>
              </a:cxn>
              <a:cxn ang="0">
                <a:pos x="T8" y="T9"/>
              </a:cxn>
            </a:cxnLst>
            <a:rect l="0" t="0" r="r" b="b"/>
            <a:pathLst>
              <a:path w="1480" h="666">
                <a:moveTo>
                  <a:pt x="0" y="0"/>
                </a:moveTo>
                <a:lnTo>
                  <a:pt x="518" y="666"/>
                </a:lnTo>
                <a:lnTo>
                  <a:pt x="1480" y="666"/>
                </a:lnTo>
                <a:lnTo>
                  <a:pt x="296" y="0"/>
                </a:lnTo>
                <a:lnTo>
                  <a:pt x="0" y="0"/>
                </a:lnTo>
                <a:close/>
              </a:path>
            </a:pathLst>
          </a:custGeom>
          <a:solidFill>
            <a:srgbClr val="FFFF00"/>
          </a:solidFill>
          <a:ln w="9">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Calibri" pitchFamily="34" charset="0"/>
              <a:cs typeface="Calibri" pitchFamily="34" charset="0"/>
            </a:endParaRPr>
          </a:p>
        </p:txBody>
      </p:sp>
      <p:sp>
        <p:nvSpPr>
          <p:cNvPr id="7" name="Freeform 9"/>
          <p:cNvSpPr>
            <a:spLocks/>
          </p:cNvSpPr>
          <p:nvPr/>
        </p:nvSpPr>
        <p:spPr bwMode="auto">
          <a:xfrm>
            <a:off x="1970524" y="2063067"/>
            <a:ext cx="4707731" cy="3922712"/>
          </a:xfrm>
          <a:custGeom>
            <a:avLst/>
            <a:gdLst>
              <a:gd name="T0" fmla="*/ 0 w 3954"/>
              <a:gd name="T1" fmla="*/ 0 h 2471"/>
              <a:gd name="T2" fmla="*/ 0 w 3954"/>
              <a:gd name="T3" fmla="*/ 2471 h 2471"/>
              <a:gd name="T4" fmla="*/ 3954 w 3954"/>
              <a:gd name="T5" fmla="*/ 2471 h 2471"/>
            </a:gdLst>
            <a:ahLst/>
            <a:cxnLst>
              <a:cxn ang="0">
                <a:pos x="T0" y="T1"/>
              </a:cxn>
              <a:cxn ang="0">
                <a:pos x="T2" y="T3"/>
              </a:cxn>
              <a:cxn ang="0">
                <a:pos x="T4" y="T5"/>
              </a:cxn>
            </a:cxnLst>
            <a:rect l="0" t="0" r="r" b="b"/>
            <a:pathLst>
              <a:path w="3954" h="2471">
                <a:moveTo>
                  <a:pt x="0" y="0"/>
                </a:moveTo>
                <a:lnTo>
                  <a:pt x="0" y="2471"/>
                </a:lnTo>
                <a:lnTo>
                  <a:pt x="3954" y="2471"/>
                </a:lnTo>
              </a:path>
            </a:pathLst>
          </a:custGeom>
          <a:noFill/>
          <a:ln w="9">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latin typeface="Calibri" pitchFamily="34" charset="0"/>
              <a:cs typeface="Calibri" pitchFamily="34" charset="0"/>
            </a:endParaRPr>
          </a:p>
        </p:txBody>
      </p:sp>
      <p:sp>
        <p:nvSpPr>
          <p:cNvPr id="8" name="Freeform 10"/>
          <p:cNvSpPr>
            <a:spLocks/>
          </p:cNvSpPr>
          <p:nvPr/>
        </p:nvSpPr>
        <p:spPr bwMode="auto">
          <a:xfrm>
            <a:off x="1919086" y="1865407"/>
            <a:ext cx="100013" cy="201612"/>
          </a:xfrm>
          <a:custGeom>
            <a:avLst/>
            <a:gdLst>
              <a:gd name="T0" fmla="*/ 0 w 84"/>
              <a:gd name="T1" fmla="*/ 127 h 127"/>
              <a:gd name="T2" fmla="*/ 42 w 84"/>
              <a:gd name="T3" fmla="*/ 0 h 127"/>
              <a:gd name="T4" fmla="*/ 84 w 84"/>
              <a:gd name="T5" fmla="*/ 127 h 127"/>
              <a:gd name="T6" fmla="*/ 0 w 84"/>
              <a:gd name="T7" fmla="*/ 127 h 127"/>
            </a:gdLst>
            <a:ahLst/>
            <a:cxnLst>
              <a:cxn ang="0">
                <a:pos x="T0" y="T1"/>
              </a:cxn>
              <a:cxn ang="0">
                <a:pos x="T2" y="T3"/>
              </a:cxn>
              <a:cxn ang="0">
                <a:pos x="T4" y="T5"/>
              </a:cxn>
              <a:cxn ang="0">
                <a:pos x="T6" y="T7"/>
              </a:cxn>
            </a:cxnLst>
            <a:rect l="0" t="0" r="r" b="b"/>
            <a:pathLst>
              <a:path w="84" h="127">
                <a:moveTo>
                  <a:pt x="0" y="127"/>
                </a:moveTo>
                <a:lnTo>
                  <a:pt x="42" y="0"/>
                </a:lnTo>
                <a:lnTo>
                  <a:pt x="84" y="127"/>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Calibri" pitchFamily="34" charset="0"/>
              <a:cs typeface="Calibri" pitchFamily="34" charset="0"/>
            </a:endParaRPr>
          </a:p>
        </p:txBody>
      </p:sp>
      <p:sp>
        <p:nvSpPr>
          <p:cNvPr id="9" name="Freeform 11"/>
          <p:cNvSpPr>
            <a:spLocks/>
          </p:cNvSpPr>
          <p:nvPr/>
        </p:nvSpPr>
        <p:spPr bwMode="auto">
          <a:xfrm>
            <a:off x="6665154" y="5919105"/>
            <a:ext cx="151210" cy="133350"/>
          </a:xfrm>
          <a:custGeom>
            <a:avLst/>
            <a:gdLst>
              <a:gd name="T0" fmla="*/ 0 w 127"/>
              <a:gd name="T1" fmla="*/ 0 h 84"/>
              <a:gd name="T2" fmla="*/ 127 w 127"/>
              <a:gd name="T3" fmla="*/ 42 h 84"/>
              <a:gd name="T4" fmla="*/ 0 w 127"/>
              <a:gd name="T5" fmla="*/ 84 h 84"/>
              <a:gd name="T6" fmla="*/ 0 w 127"/>
              <a:gd name="T7" fmla="*/ 0 h 84"/>
            </a:gdLst>
            <a:ahLst/>
            <a:cxnLst>
              <a:cxn ang="0">
                <a:pos x="T0" y="T1"/>
              </a:cxn>
              <a:cxn ang="0">
                <a:pos x="T2" y="T3"/>
              </a:cxn>
              <a:cxn ang="0">
                <a:pos x="T4" y="T5"/>
              </a:cxn>
              <a:cxn ang="0">
                <a:pos x="T6" y="T7"/>
              </a:cxn>
            </a:cxnLst>
            <a:rect l="0" t="0" r="r" b="b"/>
            <a:pathLst>
              <a:path w="127" h="84">
                <a:moveTo>
                  <a:pt x="0" y="0"/>
                </a:moveTo>
                <a:lnTo>
                  <a:pt x="127"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Calibri" pitchFamily="34" charset="0"/>
              <a:cs typeface="Calibri" pitchFamily="34" charset="0"/>
            </a:endParaRPr>
          </a:p>
        </p:txBody>
      </p:sp>
      <p:sp>
        <p:nvSpPr>
          <p:cNvPr id="10" name="Line 12"/>
          <p:cNvSpPr>
            <a:spLocks noChangeShapeType="1"/>
          </p:cNvSpPr>
          <p:nvPr/>
        </p:nvSpPr>
        <p:spPr bwMode="auto">
          <a:xfrm>
            <a:off x="1750253" y="2761567"/>
            <a:ext cx="1982391" cy="3516312"/>
          </a:xfrm>
          <a:prstGeom prst="line">
            <a:avLst/>
          </a:prstGeom>
          <a:noFill/>
          <a:ln w="25400">
            <a:solidFill>
              <a:srgbClr val="00B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latin typeface="Calibri" pitchFamily="34" charset="0"/>
              <a:cs typeface="Calibri" pitchFamily="34" charset="0"/>
            </a:endParaRPr>
          </a:p>
        </p:txBody>
      </p:sp>
      <p:sp>
        <p:nvSpPr>
          <p:cNvPr id="11" name="Rectangle 13"/>
          <p:cNvSpPr>
            <a:spLocks noChangeArrowheads="1"/>
          </p:cNvSpPr>
          <p:nvPr/>
        </p:nvSpPr>
        <p:spPr bwMode="auto">
          <a:xfrm rot="3713438">
            <a:off x="1722551" y="4849185"/>
            <a:ext cx="2044129"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914400" fontAlgn="base">
              <a:lnSpc>
                <a:spcPct val="80000"/>
              </a:lnSpc>
              <a:spcBef>
                <a:spcPct val="0"/>
              </a:spcBef>
              <a:spcAft>
                <a:spcPct val="0"/>
              </a:spcAft>
            </a:pPr>
            <a:r>
              <a:rPr lang="en-US" b="1" dirty="0">
                <a:solidFill>
                  <a:srgbClr val="00B0F0"/>
                </a:solidFill>
                <a:latin typeface="Calibri" pitchFamily="34" charset="0"/>
                <a:cs typeface="Calibri" pitchFamily="34" charset="0"/>
              </a:rPr>
              <a:t>Oil and gas for </a:t>
            </a:r>
          </a:p>
          <a:p>
            <a:pPr defTabSz="914400" fontAlgn="base">
              <a:lnSpc>
                <a:spcPct val="80000"/>
              </a:lnSpc>
              <a:spcBef>
                <a:spcPct val="0"/>
              </a:spcBef>
              <a:spcAft>
                <a:spcPct val="0"/>
              </a:spcAft>
            </a:pPr>
            <a:r>
              <a:rPr lang="en-US" b="1" dirty="0">
                <a:solidFill>
                  <a:srgbClr val="00B0F0"/>
                </a:solidFill>
                <a:latin typeface="Calibri" pitchFamily="34" charset="0"/>
                <a:cs typeface="Calibri" pitchFamily="34" charset="0"/>
              </a:rPr>
              <a:t>electricity generation</a:t>
            </a:r>
            <a:endParaRPr lang="en-US" sz="1600" dirty="0">
              <a:solidFill>
                <a:srgbClr val="00B0F0"/>
              </a:solidFill>
              <a:latin typeface="Calibri" pitchFamily="34" charset="0"/>
              <a:cs typeface="Calibri" pitchFamily="34" charset="0"/>
            </a:endParaRPr>
          </a:p>
        </p:txBody>
      </p:sp>
      <p:sp>
        <p:nvSpPr>
          <p:cNvPr id="12" name="Line 14"/>
          <p:cNvSpPr>
            <a:spLocks noChangeShapeType="1"/>
          </p:cNvSpPr>
          <p:nvPr/>
        </p:nvSpPr>
        <p:spPr bwMode="auto">
          <a:xfrm>
            <a:off x="1750258" y="4342717"/>
            <a:ext cx="3831431" cy="0"/>
          </a:xfrm>
          <a:prstGeom prst="line">
            <a:avLst/>
          </a:prstGeom>
          <a:noFill/>
          <a:ln w="25400">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latin typeface="Calibri" pitchFamily="34" charset="0"/>
              <a:cs typeface="Calibri" pitchFamily="34" charset="0"/>
            </a:endParaRPr>
          </a:p>
        </p:txBody>
      </p:sp>
      <p:sp>
        <p:nvSpPr>
          <p:cNvPr id="13" name="Rectangle 15"/>
          <p:cNvSpPr>
            <a:spLocks noChangeArrowheads="1"/>
          </p:cNvSpPr>
          <p:nvPr/>
        </p:nvSpPr>
        <p:spPr bwMode="auto">
          <a:xfrm>
            <a:off x="4261964" y="4000206"/>
            <a:ext cx="27186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914400" fontAlgn="base">
              <a:spcBef>
                <a:spcPct val="0"/>
              </a:spcBef>
              <a:spcAft>
                <a:spcPct val="0"/>
              </a:spcAft>
            </a:pPr>
            <a:r>
              <a:rPr lang="en-US" sz="2000" b="1" dirty="0">
                <a:solidFill>
                  <a:srgbClr val="FF0000"/>
                </a:solidFill>
                <a:latin typeface="Calibri" pitchFamily="34" charset="0"/>
                <a:cs typeface="Calibri" pitchFamily="34" charset="0"/>
              </a:rPr>
              <a:t>         Maximum oil import</a:t>
            </a:r>
            <a:endParaRPr lang="en-US" dirty="0">
              <a:latin typeface="Calibri" pitchFamily="34" charset="0"/>
              <a:cs typeface="Calibri" pitchFamily="34" charset="0"/>
            </a:endParaRPr>
          </a:p>
        </p:txBody>
      </p:sp>
      <p:sp>
        <p:nvSpPr>
          <p:cNvPr id="14" name="Line 16"/>
          <p:cNvSpPr>
            <a:spLocks noChangeShapeType="1"/>
          </p:cNvSpPr>
          <p:nvPr/>
        </p:nvSpPr>
        <p:spPr bwMode="auto">
          <a:xfrm>
            <a:off x="1750253" y="3347369"/>
            <a:ext cx="3743325" cy="2930525"/>
          </a:xfrm>
          <a:prstGeom prst="line">
            <a:avLst/>
          </a:prstGeom>
          <a:noFill/>
          <a:ln w="2540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latin typeface="Calibri" pitchFamily="34" charset="0"/>
              <a:cs typeface="Calibri" pitchFamily="34" charset="0"/>
            </a:endParaRPr>
          </a:p>
        </p:txBody>
      </p:sp>
      <p:sp>
        <p:nvSpPr>
          <p:cNvPr id="15" name="Rectangle 17"/>
          <p:cNvSpPr>
            <a:spLocks noChangeArrowheads="1"/>
          </p:cNvSpPr>
          <p:nvPr/>
        </p:nvSpPr>
        <p:spPr bwMode="auto">
          <a:xfrm rot="2328056">
            <a:off x="3613115" y="4804678"/>
            <a:ext cx="9361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914400" fontAlgn="base">
              <a:spcBef>
                <a:spcPct val="0"/>
              </a:spcBef>
              <a:spcAft>
                <a:spcPct val="0"/>
              </a:spcAft>
            </a:pPr>
            <a:r>
              <a:rPr lang="en-US" b="1" dirty="0">
                <a:solidFill>
                  <a:srgbClr val="00FFFF"/>
                </a:solidFill>
                <a:latin typeface="Calibri" pitchFamily="34" charset="0"/>
                <a:cs typeface="Calibri" pitchFamily="34" charset="0"/>
              </a:rPr>
              <a:t>  </a:t>
            </a:r>
            <a:r>
              <a:rPr lang="en-US" b="1" dirty="0">
                <a:latin typeface="Calibri" pitchFamily="34" charset="0"/>
                <a:cs typeface="Calibri" pitchFamily="34" charset="0"/>
              </a:rPr>
              <a:t>Max CO</a:t>
            </a:r>
            <a:r>
              <a:rPr lang="en-US" b="1" baseline="-25000" dirty="0">
                <a:latin typeface="Calibri" pitchFamily="34" charset="0"/>
                <a:cs typeface="Calibri" pitchFamily="34" charset="0"/>
              </a:rPr>
              <a:t>2</a:t>
            </a:r>
            <a:endParaRPr lang="en-US" sz="1600" baseline="-25000" dirty="0">
              <a:latin typeface="Calibri" pitchFamily="34" charset="0"/>
              <a:cs typeface="Calibri" pitchFamily="34" charset="0"/>
            </a:endParaRPr>
          </a:p>
        </p:txBody>
      </p:sp>
      <p:sp>
        <p:nvSpPr>
          <p:cNvPr id="16" name="Line 18"/>
          <p:cNvSpPr>
            <a:spLocks noChangeShapeType="1"/>
          </p:cNvSpPr>
          <p:nvPr/>
        </p:nvSpPr>
        <p:spPr bwMode="auto">
          <a:xfrm>
            <a:off x="1750258" y="5399992"/>
            <a:ext cx="3831431" cy="0"/>
          </a:xfrm>
          <a:prstGeom prst="line">
            <a:avLst/>
          </a:prstGeom>
          <a:noFill/>
          <a:ln w="25400">
            <a:solidFill>
              <a:srgbClr val="FF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latin typeface="Calibri" pitchFamily="34" charset="0"/>
              <a:cs typeface="Calibri" pitchFamily="34" charset="0"/>
            </a:endParaRPr>
          </a:p>
        </p:txBody>
      </p:sp>
      <p:sp>
        <p:nvSpPr>
          <p:cNvPr id="17" name="Rectangle 19"/>
          <p:cNvSpPr>
            <a:spLocks noChangeArrowheads="1"/>
          </p:cNvSpPr>
          <p:nvPr/>
        </p:nvSpPr>
        <p:spPr bwMode="auto">
          <a:xfrm>
            <a:off x="4668928" y="5085879"/>
            <a:ext cx="2154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914400" fontAlgn="base">
              <a:spcBef>
                <a:spcPct val="0"/>
              </a:spcBef>
              <a:spcAft>
                <a:spcPct val="0"/>
              </a:spcAft>
            </a:pPr>
            <a:r>
              <a:rPr lang="en-US" sz="2000" b="1" dirty="0">
                <a:solidFill>
                  <a:srgbClr val="FF00FF"/>
                </a:solidFill>
                <a:latin typeface="Calibri" pitchFamily="34" charset="0"/>
                <a:cs typeface="Calibri" pitchFamily="34" charset="0"/>
              </a:rPr>
              <a:t>Oil use for transport</a:t>
            </a:r>
            <a:endParaRPr lang="en-US" dirty="0">
              <a:latin typeface="Calibri" pitchFamily="34" charset="0"/>
              <a:cs typeface="Calibri" pitchFamily="34" charset="0"/>
            </a:endParaRPr>
          </a:p>
        </p:txBody>
      </p:sp>
      <p:sp>
        <p:nvSpPr>
          <p:cNvPr id="18" name="Rectangle 20"/>
          <p:cNvSpPr>
            <a:spLocks noChangeArrowheads="1"/>
          </p:cNvSpPr>
          <p:nvPr/>
        </p:nvSpPr>
        <p:spPr bwMode="auto">
          <a:xfrm>
            <a:off x="1551418" y="2140867"/>
            <a:ext cx="2994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914400" fontAlgn="base">
              <a:spcBef>
                <a:spcPct val="0"/>
              </a:spcBef>
              <a:spcAft>
                <a:spcPct val="0"/>
              </a:spcAft>
            </a:pPr>
            <a:r>
              <a:rPr lang="en-US" sz="2000" b="1" dirty="0">
                <a:solidFill>
                  <a:srgbClr val="000000"/>
                </a:solidFill>
                <a:latin typeface="Calibri" pitchFamily="34" charset="0"/>
                <a:cs typeface="Calibri" pitchFamily="34" charset="0"/>
              </a:rPr>
              <a:t>Oil</a:t>
            </a:r>
            <a:endParaRPr lang="en-US" dirty="0">
              <a:latin typeface="Calibri" pitchFamily="34" charset="0"/>
              <a:cs typeface="Calibri" pitchFamily="34" charset="0"/>
            </a:endParaRPr>
          </a:p>
        </p:txBody>
      </p:sp>
      <p:sp>
        <p:nvSpPr>
          <p:cNvPr id="19" name="Rectangle 21"/>
          <p:cNvSpPr>
            <a:spLocks noChangeArrowheads="1"/>
          </p:cNvSpPr>
          <p:nvPr/>
        </p:nvSpPr>
        <p:spPr bwMode="auto">
          <a:xfrm>
            <a:off x="6043645" y="6015956"/>
            <a:ext cx="12113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914400" fontAlgn="base">
              <a:spcBef>
                <a:spcPct val="0"/>
              </a:spcBef>
              <a:spcAft>
                <a:spcPct val="0"/>
              </a:spcAft>
            </a:pPr>
            <a:r>
              <a:rPr lang="en-US" sz="2000" b="1" dirty="0">
                <a:solidFill>
                  <a:srgbClr val="000000"/>
                </a:solidFill>
                <a:latin typeface="Calibri" pitchFamily="34" charset="0"/>
                <a:cs typeface="Calibri" pitchFamily="34" charset="0"/>
              </a:rPr>
              <a:t>Natural gas</a:t>
            </a:r>
            <a:endParaRPr lang="en-US" dirty="0">
              <a:latin typeface="Calibri" pitchFamily="34" charset="0"/>
              <a:cs typeface="Calibri" pitchFamily="34" charset="0"/>
            </a:endParaRPr>
          </a:p>
        </p:txBody>
      </p:sp>
      <p:grpSp>
        <p:nvGrpSpPr>
          <p:cNvPr id="24" name="Group 23"/>
          <p:cNvGrpSpPr/>
          <p:nvPr/>
        </p:nvGrpSpPr>
        <p:grpSpPr>
          <a:xfrm rot="18780000">
            <a:off x="2786318" y="3487492"/>
            <a:ext cx="1025432" cy="448873"/>
            <a:chOff x="3251200" y="2649538"/>
            <a:chExt cx="1646238" cy="761999"/>
          </a:xfrm>
        </p:grpSpPr>
        <p:sp>
          <p:nvSpPr>
            <p:cNvPr id="20" name="Line 22"/>
            <p:cNvSpPr>
              <a:spLocks noChangeShapeType="1"/>
            </p:cNvSpPr>
            <p:nvPr/>
          </p:nvSpPr>
          <p:spPr bwMode="auto">
            <a:xfrm flipH="1">
              <a:off x="3492500" y="2649538"/>
              <a:ext cx="1404938" cy="650875"/>
            </a:xfrm>
            <a:prstGeom prst="line">
              <a:avLst/>
            </a:prstGeom>
            <a:noFill/>
            <a:ln w="28">
              <a:solidFill>
                <a:srgbClr val="008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latin typeface="Calibri" pitchFamily="34" charset="0"/>
                <a:cs typeface="Calibri" pitchFamily="34" charset="0"/>
              </a:endParaRPr>
            </a:p>
          </p:txBody>
        </p:sp>
        <p:sp>
          <p:nvSpPr>
            <p:cNvPr id="21" name="Freeform 23"/>
            <p:cNvSpPr>
              <a:spLocks/>
            </p:cNvSpPr>
            <p:nvPr/>
          </p:nvSpPr>
          <p:spPr bwMode="auto">
            <a:xfrm>
              <a:off x="3251200" y="3200400"/>
              <a:ext cx="306388" cy="211137"/>
            </a:xfrm>
            <a:custGeom>
              <a:avLst/>
              <a:gdLst>
                <a:gd name="T0" fmla="*/ 193 w 193"/>
                <a:gd name="T1" fmla="*/ 111 h 133"/>
                <a:gd name="T2" fmla="*/ 0 w 193"/>
                <a:gd name="T3" fmla="*/ 133 h 133"/>
                <a:gd name="T4" fmla="*/ 141 w 193"/>
                <a:gd name="T5" fmla="*/ 0 h 133"/>
                <a:gd name="T6" fmla="*/ 193 w 193"/>
                <a:gd name="T7" fmla="*/ 111 h 133"/>
              </a:gdLst>
              <a:ahLst/>
              <a:cxnLst>
                <a:cxn ang="0">
                  <a:pos x="T0" y="T1"/>
                </a:cxn>
                <a:cxn ang="0">
                  <a:pos x="T2" y="T3"/>
                </a:cxn>
                <a:cxn ang="0">
                  <a:pos x="T4" y="T5"/>
                </a:cxn>
                <a:cxn ang="0">
                  <a:pos x="T6" y="T7"/>
                </a:cxn>
              </a:cxnLst>
              <a:rect l="0" t="0" r="r" b="b"/>
              <a:pathLst>
                <a:path w="193" h="133">
                  <a:moveTo>
                    <a:pt x="193" y="111"/>
                  </a:moveTo>
                  <a:lnTo>
                    <a:pt x="0" y="133"/>
                  </a:lnTo>
                  <a:lnTo>
                    <a:pt x="141" y="0"/>
                  </a:lnTo>
                  <a:lnTo>
                    <a:pt x="193" y="111"/>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Calibri" pitchFamily="34" charset="0"/>
                <a:cs typeface="Calibri" pitchFamily="34" charset="0"/>
              </a:endParaRPr>
            </a:p>
          </p:txBody>
        </p:sp>
      </p:grpSp>
      <p:sp>
        <p:nvSpPr>
          <p:cNvPr id="22" name="Rectangle 24"/>
          <p:cNvSpPr>
            <a:spLocks noChangeArrowheads="1"/>
          </p:cNvSpPr>
          <p:nvPr/>
        </p:nvSpPr>
        <p:spPr bwMode="auto">
          <a:xfrm>
            <a:off x="2266672" y="2803989"/>
            <a:ext cx="66300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b="1" i="1" dirty="0">
                <a:solidFill>
                  <a:srgbClr val="008000"/>
                </a:solidFill>
                <a:latin typeface="Calibri" pitchFamily="34" charset="0"/>
                <a:cs typeface="Calibri" pitchFamily="34" charset="0"/>
              </a:rPr>
              <a:t>Objective function: system cost minimization – minimize z = cx</a:t>
            </a:r>
            <a:endParaRPr lang="en-US" sz="2000" dirty="0">
              <a:latin typeface="Calibri" pitchFamily="34" charset="0"/>
              <a:cs typeface="Calibri" pitchFamily="34" charset="0"/>
            </a:endParaRPr>
          </a:p>
        </p:txBody>
      </p:sp>
      <p:sp>
        <p:nvSpPr>
          <p:cNvPr id="25" name="TextBox 24"/>
          <p:cNvSpPr txBox="1"/>
          <p:nvPr/>
        </p:nvSpPr>
        <p:spPr>
          <a:xfrm rot="3605216">
            <a:off x="2754348" y="4645778"/>
            <a:ext cx="1054278" cy="584776"/>
          </a:xfrm>
          <a:prstGeom prst="rect">
            <a:avLst/>
          </a:prstGeom>
          <a:noFill/>
        </p:spPr>
        <p:txBody>
          <a:bodyPr wrap="square" rtlCol="0">
            <a:spAutoFit/>
          </a:bodyPr>
          <a:lstStyle/>
          <a:p>
            <a:pPr algn="ctr"/>
            <a:r>
              <a:rPr lang="en-US" sz="1600" b="1" dirty="0">
                <a:latin typeface="Calibri" pitchFamily="34" charset="0"/>
                <a:cs typeface="Calibri" pitchFamily="34" charset="0"/>
              </a:rPr>
              <a:t>Solution space</a:t>
            </a:r>
            <a:endParaRPr lang="en-GB" sz="1600" b="1" dirty="0">
              <a:latin typeface="Calibri" pitchFamily="34" charset="0"/>
              <a:cs typeface="Calibri" pitchFamily="34" charset="0"/>
            </a:endParaRPr>
          </a:p>
        </p:txBody>
      </p:sp>
      <p:sp>
        <p:nvSpPr>
          <p:cNvPr id="23" name="Rectangle 22"/>
          <p:cNvSpPr/>
          <p:nvPr/>
        </p:nvSpPr>
        <p:spPr>
          <a:xfrm>
            <a:off x="5002064" y="3100812"/>
            <a:ext cx="3690347" cy="461665"/>
          </a:xfrm>
          <a:prstGeom prst="rect">
            <a:avLst/>
          </a:prstGeom>
        </p:spPr>
        <p:txBody>
          <a:bodyPr wrap="square">
            <a:spAutoFit/>
          </a:bodyPr>
          <a:lstStyle/>
          <a:p>
            <a:r>
              <a:rPr lang="en-GB" sz="2400" b="1" i="1" dirty="0">
                <a:solidFill>
                  <a:schemeClr val="tx2"/>
                </a:solidFill>
                <a:ea typeface="+mj-ea"/>
                <a:cs typeface="Arial" panose="020B0604020202020204" pitchFamily="34" charset="0"/>
              </a:rPr>
              <a:t>Subject to:  </a:t>
            </a:r>
            <a:r>
              <a:rPr lang="en-GB" sz="2400" b="1" i="1" dirty="0" err="1">
                <a:solidFill>
                  <a:schemeClr val="tx2"/>
                </a:solidFill>
                <a:ea typeface="+mj-ea"/>
                <a:cs typeface="Arial" panose="020B0604020202020204" pitchFamily="34" charset="0"/>
              </a:rPr>
              <a:t>Ax</a:t>
            </a:r>
            <a:r>
              <a:rPr lang="en-GB" sz="2400" b="1" i="1" dirty="0">
                <a:solidFill>
                  <a:schemeClr val="tx2"/>
                </a:solidFill>
                <a:ea typeface="+mj-ea"/>
                <a:cs typeface="Arial" panose="020B0604020202020204" pitchFamily="34" charset="0"/>
              </a:rPr>
              <a:t> = b, x ≥ 0</a:t>
            </a:r>
            <a:endParaRPr lang="en-US" sz="2400" b="1" i="1" dirty="0">
              <a:solidFill>
                <a:schemeClr val="tx2"/>
              </a:solidFill>
              <a:ea typeface="+mj-ea"/>
              <a:cs typeface="Arial" panose="020B0604020202020204" pitchFamily="34" charset="0"/>
            </a:endParaRPr>
          </a:p>
        </p:txBody>
      </p:sp>
      <p:sp>
        <p:nvSpPr>
          <p:cNvPr id="31" name="TextBox 30"/>
          <p:cNvSpPr txBox="1"/>
          <p:nvPr/>
        </p:nvSpPr>
        <p:spPr>
          <a:xfrm>
            <a:off x="265236" y="2638001"/>
            <a:ext cx="1286181" cy="1754327"/>
          </a:xfrm>
          <a:prstGeom prst="rect">
            <a:avLst/>
          </a:prstGeom>
          <a:noFill/>
        </p:spPr>
        <p:txBody>
          <a:bodyPr wrap="square" rtlCol="0">
            <a:spAutoFit/>
          </a:bodyPr>
          <a:lstStyle/>
          <a:p>
            <a:r>
              <a:rPr lang="en-CA" dirty="0"/>
              <a:t>Policy and operational constraints determine </a:t>
            </a:r>
            <a:r>
              <a:rPr lang="en-CA" b="1" dirty="0"/>
              <a:t>solution space</a:t>
            </a:r>
          </a:p>
        </p:txBody>
      </p:sp>
      <p:cxnSp>
        <p:nvCxnSpPr>
          <p:cNvPr id="32" name="Straight Connector 31"/>
          <p:cNvCxnSpPr/>
          <p:nvPr/>
        </p:nvCxnSpPr>
        <p:spPr>
          <a:xfrm>
            <a:off x="2258635" y="3108195"/>
            <a:ext cx="2528744" cy="959111"/>
          </a:xfrm>
          <a:prstGeom prst="line">
            <a:avLst/>
          </a:prstGeom>
          <a:ln cmpd="sng">
            <a:solidFill>
              <a:srgbClr val="008000"/>
            </a:solidFill>
          </a:ln>
          <a:effectLst>
            <a:outerShdw dir="5400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27" name="Slide Number Placeholder 5"/>
          <p:cNvSpPr>
            <a:spLocks noGrp="1"/>
          </p:cNvSpPr>
          <p:nvPr>
            <p:ph type="sldNum" sz="quarter" idx="12"/>
          </p:nvPr>
        </p:nvSpPr>
        <p:spPr>
          <a:xfrm>
            <a:off x="6553200" y="6356358"/>
            <a:ext cx="2133600" cy="365125"/>
          </a:xfrm>
        </p:spPr>
        <p:txBody>
          <a:bodyPr/>
          <a:lstStyle/>
          <a:p>
            <a:fld id="{CE69EEE3-3703-4990-B76E-929A729607EB}" type="slidenum">
              <a:rPr lang="en-GB" smtClean="0"/>
              <a:t>8</a:t>
            </a:fld>
            <a:endParaRPr lang="en-GB" dirty="0"/>
          </a:p>
        </p:txBody>
      </p:sp>
    </p:spTree>
    <p:extLst>
      <p:ext uri="{BB962C8B-B14F-4D97-AF65-F5344CB8AC3E}">
        <p14:creationId xmlns:p14="http://schemas.microsoft.com/office/powerpoint/2010/main" val="323386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linds(horizontal)">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blinds(horizontal)">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3.05556E-6 1.85185E-6 L -0.03472 0.11713 " pathEditMode="relative" rAng="0" ptsTypes="AA">
                                      <p:cBhvr>
                                        <p:cTn id="49" dur="2000" fill="hold"/>
                                        <p:tgtEl>
                                          <p:spTgt spid="32"/>
                                        </p:tgtEl>
                                        <p:attrNameLst>
                                          <p:attrName>ppt_x</p:attrName>
                                          <p:attrName>ppt_y</p:attrName>
                                        </p:attrNameLst>
                                      </p:cBhvr>
                                      <p:rCtr x="-1736" y="5856"/>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animBg="1"/>
      <p:bldP spid="13" grpId="0"/>
      <p:bldP spid="14" grpId="0" animBg="1"/>
      <p:bldP spid="15" grpId="0"/>
      <p:bldP spid="16" grpId="0" animBg="1"/>
      <p:bldP spid="17" grpId="0"/>
      <p:bldP spid="22" grpId="0"/>
      <p:bldP spid="25"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a:xfrm>
            <a:off x="457200" y="1600206"/>
            <a:ext cx="4558671" cy="4525963"/>
          </a:xfrm>
        </p:spPr>
        <p:txBody>
          <a:bodyPr>
            <a:normAutofit fontScale="92500" lnSpcReduction="10000"/>
          </a:bodyPr>
          <a:lstStyle/>
          <a:p>
            <a:pPr>
              <a:spcBef>
                <a:spcPts val="0"/>
              </a:spcBef>
            </a:pPr>
            <a:endParaRPr lang="en-GB" altLang="en-US" dirty="0"/>
          </a:p>
          <a:p>
            <a:pPr>
              <a:spcBef>
                <a:spcPts val="0"/>
              </a:spcBef>
              <a:buFont typeface="Arial" panose="020B0604020202020204" pitchFamily="34" charset="0"/>
              <a:buChar char="•"/>
            </a:pPr>
            <a:r>
              <a:rPr lang="en-GB" altLang="en-US" sz="2400" dirty="0"/>
              <a:t>Existing historical capacity</a:t>
            </a:r>
          </a:p>
          <a:p>
            <a:pPr>
              <a:spcBef>
                <a:spcPts val="0"/>
              </a:spcBef>
              <a:buFont typeface="Arial" panose="020B0604020202020204" pitchFamily="34" charset="0"/>
              <a:buChar char="•"/>
            </a:pPr>
            <a:r>
              <a:rPr lang="en-GB" altLang="en-US" sz="2400" dirty="0"/>
              <a:t>Fuel costs</a:t>
            </a:r>
          </a:p>
          <a:p>
            <a:pPr>
              <a:spcBef>
                <a:spcPts val="0"/>
              </a:spcBef>
              <a:buFont typeface="Arial" panose="020B0604020202020204" pitchFamily="34" charset="0"/>
              <a:buChar char="•"/>
            </a:pPr>
            <a:r>
              <a:rPr lang="en-GB" altLang="en-US" sz="2400" dirty="0"/>
              <a:t>Capital costs</a:t>
            </a:r>
          </a:p>
          <a:p>
            <a:pPr>
              <a:spcBef>
                <a:spcPts val="0"/>
              </a:spcBef>
              <a:buFont typeface="Arial" panose="020B0604020202020204" pitchFamily="34" charset="0"/>
              <a:buChar char="•"/>
            </a:pPr>
            <a:r>
              <a:rPr lang="en-GB" altLang="en-US" sz="2400" dirty="0"/>
              <a:t>Operations/maintenance costs</a:t>
            </a:r>
          </a:p>
          <a:p>
            <a:pPr>
              <a:spcBef>
                <a:spcPts val="0"/>
              </a:spcBef>
              <a:buFont typeface="Arial" panose="020B0604020202020204" pitchFamily="34" charset="0"/>
              <a:buChar char="•"/>
            </a:pPr>
            <a:r>
              <a:rPr lang="en-GB" altLang="en-US" sz="2400" dirty="0"/>
              <a:t>Efficiency</a:t>
            </a:r>
          </a:p>
          <a:p>
            <a:pPr>
              <a:spcBef>
                <a:spcPts val="0"/>
              </a:spcBef>
              <a:buFont typeface="Arial" panose="020B0604020202020204" pitchFamily="34" charset="0"/>
              <a:buChar char="•"/>
            </a:pPr>
            <a:r>
              <a:rPr lang="en-GB" altLang="en-US" sz="2400" dirty="0"/>
              <a:t>Ramping characteristics</a:t>
            </a:r>
          </a:p>
          <a:p>
            <a:pPr>
              <a:spcBef>
                <a:spcPts val="0"/>
              </a:spcBef>
              <a:buFont typeface="Arial" panose="020B0604020202020204" pitchFamily="34" charset="0"/>
              <a:buChar char="•"/>
            </a:pPr>
            <a:r>
              <a:rPr lang="en-GB" altLang="en-US" sz="2400" dirty="0"/>
              <a:t>Emission factors</a:t>
            </a:r>
          </a:p>
          <a:p>
            <a:pPr>
              <a:spcBef>
                <a:spcPts val="0"/>
              </a:spcBef>
              <a:buFont typeface="Arial" panose="020B0604020202020204" pitchFamily="34" charset="0"/>
              <a:buChar char="•"/>
            </a:pPr>
            <a:r>
              <a:rPr lang="en-GB" altLang="en-US" sz="2400" dirty="0"/>
              <a:t>Production targets</a:t>
            </a:r>
          </a:p>
          <a:p>
            <a:pPr>
              <a:spcBef>
                <a:spcPts val="0"/>
              </a:spcBef>
              <a:buFont typeface="Arial" panose="020B0604020202020204" pitchFamily="34" charset="0"/>
              <a:buChar char="•"/>
            </a:pPr>
            <a:r>
              <a:rPr lang="en-GB" altLang="en-US" sz="2400" dirty="0"/>
              <a:t>Investment constraints</a:t>
            </a:r>
          </a:p>
          <a:p>
            <a:pPr>
              <a:spcBef>
                <a:spcPts val="0"/>
              </a:spcBef>
              <a:buFont typeface="Arial" panose="020B0604020202020204" pitchFamily="34" charset="0"/>
              <a:buChar char="•"/>
            </a:pPr>
            <a:r>
              <a:rPr lang="en-GB" altLang="en-US" sz="2400" dirty="0"/>
              <a:t>Taxation on emissions</a:t>
            </a:r>
          </a:p>
          <a:p>
            <a:pPr>
              <a:spcBef>
                <a:spcPts val="0"/>
              </a:spcBef>
              <a:buFont typeface="Arial" panose="020B0604020202020204" pitchFamily="34" charset="0"/>
              <a:buChar char="•"/>
            </a:pPr>
            <a:r>
              <a:rPr lang="en-GB" altLang="en-US" sz="2400" dirty="0"/>
              <a:t>Availability of resources</a:t>
            </a:r>
          </a:p>
          <a:p>
            <a:pPr>
              <a:spcBef>
                <a:spcPts val="0"/>
              </a:spcBef>
              <a:buFont typeface="Arial" panose="020B0604020202020204" pitchFamily="34" charset="0"/>
              <a:buChar char="•"/>
            </a:pPr>
            <a:r>
              <a:rPr lang="en-GB" altLang="en-US" sz="2400" dirty="0"/>
              <a:t>Etc....</a:t>
            </a:r>
          </a:p>
          <a:p>
            <a:pPr marL="0" indent="0">
              <a:spcBef>
                <a:spcPts val="0"/>
              </a:spcBef>
              <a:buNone/>
            </a:pPr>
            <a:endParaRPr lang="en-GB" alt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242" y="1936534"/>
            <a:ext cx="3740342" cy="4229317"/>
          </a:xfrm>
          <a:prstGeom prst="rect">
            <a:avLst/>
          </a:prstGeom>
        </p:spPr>
      </p:pic>
      <p:sp>
        <p:nvSpPr>
          <p:cNvPr id="7171" name="Rectangle 2"/>
          <p:cNvSpPr>
            <a:spLocks noGrp="1" noChangeArrowheads="1"/>
          </p:cNvSpPr>
          <p:nvPr>
            <p:ph type="title"/>
          </p:nvPr>
        </p:nvSpPr>
        <p:spPr/>
        <p:txBody>
          <a:bodyPr>
            <a:normAutofit fontScale="90000"/>
          </a:bodyPr>
          <a:lstStyle/>
          <a:p>
            <a:r>
              <a:rPr lang="en-GB" altLang="en-US" dirty="0" err="1"/>
              <a:t>OSeMOSYS</a:t>
            </a:r>
            <a:r>
              <a:rPr lang="en-GB" altLang="en-US" dirty="0"/>
              <a:t> input parameters</a:t>
            </a:r>
            <a:endParaRPr lang="en-GB" dirty="0"/>
          </a:p>
        </p:txBody>
      </p:sp>
      <p:cxnSp>
        <p:nvCxnSpPr>
          <p:cNvPr id="5" name="Straight Connector 4"/>
          <p:cNvCxnSpPr/>
          <p:nvPr/>
        </p:nvCxnSpPr>
        <p:spPr>
          <a:xfrm>
            <a:off x="5276003" y="2125502"/>
            <a:ext cx="3473860" cy="15765"/>
          </a:xfrm>
          <a:prstGeom prst="line">
            <a:avLst/>
          </a:prstGeom>
          <a:ln w="28575">
            <a:solidFill>
              <a:schemeClr val="tx2"/>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5276003" y="4379526"/>
            <a:ext cx="3651218" cy="5961"/>
          </a:xfrm>
          <a:prstGeom prst="line">
            <a:avLst/>
          </a:prstGeom>
          <a:ln w="28575">
            <a:solidFill>
              <a:schemeClr val="tx2"/>
            </a:solidFill>
          </a:ln>
        </p:spPr>
        <p:style>
          <a:lnRef idx="1">
            <a:schemeClr val="accent2"/>
          </a:lnRef>
          <a:fillRef idx="0">
            <a:schemeClr val="accent2"/>
          </a:fillRef>
          <a:effectRef idx="0">
            <a:schemeClr val="accent2"/>
          </a:effectRef>
          <a:fontRef idx="minor">
            <a:schemeClr val="tx1"/>
          </a:fontRef>
        </p:style>
      </p:cxnSp>
      <p:sp>
        <p:nvSpPr>
          <p:cNvPr id="7" name="Slide Number Placeholder 6"/>
          <p:cNvSpPr>
            <a:spLocks noGrp="1"/>
          </p:cNvSpPr>
          <p:nvPr>
            <p:ph type="sldNum" sz="quarter" idx="12"/>
          </p:nvPr>
        </p:nvSpPr>
        <p:spPr>
          <a:xfrm>
            <a:off x="6612188" y="6356351"/>
            <a:ext cx="2057400" cy="365125"/>
          </a:xfrm>
        </p:spPr>
        <p:txBody>
          <a:bodyPr/>
          <a:lstStyle/>
          <a:p>
            <a:fld id="{A0B7FA9A-6BCF-4CFA-8685-B7A43319A6CD}" type="slidenum">
              <a:rPr lang="en-GB" smtClean="0"/>
              <a:pPr/>
              <a:t>9</a:t>
            </a:fld>
            <a:endParaRPr lang="en-GB" dirty="0"/>
          </a:p>
        </p:txBody>
      </p:sp>
    </p:spTree>
    <p:extLst>
      <p:ext uri="{BB962C8B-B14F-4D97-AF65-F5344CB8AC3E}">
        <p14:creationId xmlns:p14="http://schemas.microsoft.com/office/powerpoint/2010/main" val="4500981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13328</TotalTime>
  <Words>1445</Words>
  <Application>Microsoft Macintosh PowerPoint</Application>
  <PresentationFormat>On-screen Show (4:3)</PresentationFormat>
  <Paragraphs>168</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Wingdings</vt:lpstr>
      <vt:lpstr>Office Theme</vt:lpstr>
      <vt:lpstr>PowerPoint Presentation</vt:lpstr>
      <vt:lpstr>Outline</vt:lpstr>
      <vt:lpstr>3. Introduction to electricity modelling in OSeMOSYS Objective: Understand linear programing electricity modelling in OSeMOSYS</vt:lpstr>
      <vt:lpstr>Models in electricity systems planning and analysis</vt:lpstr>
      <vt:lpstr>Open Source energy MOdelling SYStem (OSeMOSYS)</vt:lpstr>
      <vt:lpstr>What does OSeMOSYS do?</vt:lpstr>
      <vt:lpstr>What is linear programming ?</vt:lpstr>
      <vt:lpstr>Linear programming – a simple example Optimal allocation of oil and gas for electricity generation</vt:lpstr>
      <vt:lpstr>OSeMOSYS input parameters</vt:lpstr>
      <vt:lpstr>Input parameters</vt:lpstr>
      <vt:lpstr>Interpreting modelling results</vt:lpstr>
      <vt:lpstr>Interpreting modelling results</vt:lpstr>
      <vt:lpstr>Representative OSeMOSYS results</vt:lpstr>
      <vt:lpstr>Representative OSeMOSYS results</vt:lpstr>
      <vt:lpstr>PowerPoint Presentation</vt:lpstr>
    </vt:vector>
  </TitlesOfParts>
  <Company>KTH</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SUSTAINABLE ENERGY</dc:title>
  <dc:creator>Yousef Almulla</dc:creator>
  <cp:lastModifiedBy>Tasneem Mirza</cp:lastModifiedBy>
  <cp:revision>556</cp:revision>
  <dcterms:created xsi:type="dcterms:W3CDTF">2016-06-17T12:26:24Z</dcterms:created>
  <dcterms:modified xsi:type="dcterms:W3CDTF">2018-05-25T18:19:12Z</dcterms:modified>
</cp:coreProperties>
</file>