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0" r:id="rId2"/>
    <p:sldId id="313" r:id="rId3"/>
    <p:sldId id="314" r:id="rId4"/>
    <p:sldId id="331" r:id="rId5"/>
    <p:sldId id="326" r:id="rId6"/>
    <p:sldId id="332" r:id="rId7"/>
    <p:sldId id="324" r:id="rId8"/>
    <p:sldId id="317" r:id="rId9"/>
    <p:sldId id="333" r:id="rId10"/>
    <p:sldId id="334" r:id="rId11"/>
    <p:sldId id="335" r:id="rId12"/>
    <p:sldId id="319" r:id="rId13"/>
    <p:sldId id="328" r:id="rId14"/>
    <p:sldId id="329" r:id="rId15"/>
    <p:sldId id="327"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83255" autoAdjust="0"/>
  </p:normalViewPr>
  <p:slideViewPr>
    <p:cSldViewPr snapToGrid="0" showGuides="1">
      <p:cViewPr varScale="1">
        <p:scale>
          <a:sx n="60" d="100"/>
          <a:sy n="60" d="100"/>
        </p:scale>
        <p:origin x="1224" y="72"/>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sreeram18@gmail.com" userId="fdfebba3ce1c864b" providerId="LiveId" clId="{1051C8B3-BDFC-4E27-AA21-AC6D3770F8A3}"/>
    <pc:docChg chg="custSel modSld">
      <pc:chgData name="divyasreeram18@gmail.com" userId="fdfebba3ce1c864b" providerId="LiveId" clId="{1051C8B3-BDFC-4E27-AA21-AC6D3770F8A3}" dt="2021-09-25T14:12:42.177" v="147" actId="20577"/>
      <pc:docMkLst>
        <pc:docMk/>
      </pc:docMkLst>
      <pc:sldChg chg="modSp mod">
        <pc:chgData name="divyasreeram18@gmail.com" userId="fdfebba3ce1c864b" providerId="LiveId" clId="{1051C8B3-BDFC-4E27-AA21-AC6D3770F8A3}" dt="2021-09-25T13:16:44.519" v="122" actId="20577"/>
        <pc:sldMkLst>
          <pc:docMk/>
          <pc:sldMk cId="4133797493" sldId="327"/>
        </pc:sldMkLst>
        <pc:spChg chg="mod">
          <ac:chgData name="divyasreeram18@gmail.com" userId="fdfebba3ce1c864b" providerId="LiveId" clId="{1051C8B3-BDFC-4E27-AA21-AC6D3770F8A3}" dt="2021-09-25T13:16:44.519" v="122" actId="20577"/>
          <ac:spMkLst>
            <pc:docMk/>
            <pc:sldMk cId="4133797493" sldId="327"/>
            <ac:spMk id="4" creationId="{444F9A47-6A4F-490C-A9BE-140FEC1EC997}"/>
          </ac:spMkLst>
        </pc:spChg>
      </pc:sldChg>
      <pc:sldChg chg="modSp mod">
        <pc:chgData name="divyasreeram18@gmail.com" userId="fdfebba3ce1c864b" providerId="LiveId" clId="{1051C8B3-BDFC-4E27-AA21-AC6D3770F8A3}" dt="2021-09-25T13:12:16.195" v="69" actId="20577"/>
        <pc:sldMkLst>
          <pc:docMk/>
          <pc:sldMk cId="719795931" sldId="328"/>
        </pc:sldMkLst>
        <pc:spChg chg="mod">
          <ac:chgData name="divyasreeram18@gmail.com" userId="fdfebba3ce1c864b" providerId="LiveId" clId="{1051C8B3-BDFC-4E27-AA21-AC6D3770F8A3}" dt="2021-09-25T13:12:16.195" v="69" actId="20577"/>
          <ac:spMkLst>
            <pc:docMk/>
            <pc:sldMk cId="719795931" sldId="328"/>
            <ac:spMk id="4" creationId="{643EF30E-EBE1-4368-85DA-3D7937E8D7C7}"/>
          </ac:spMkLst>
        </pc:spChg>
      </pc:sldChg>
      <pc:sldChg chg="modSp mod">
        <pc:chgData name="divyasreeram18@gmail.com" userId="fdfebba3ce1c864b" providerId="LiveId" clId="{1051C8B3-BDFC-4E27-AA21-AC6D3770F8A3}" dt="2021-09-25T13:15:01.380" v="105" actId="20577"/>
        <pc:sldMkLst>
          <pc:docMk/>
          <pc:sldMk cId="4198674328" sldId="329"/>
        </pc:sldMkLst>
        <pc:spChg chg="mod">
          <ac:chgData name="divyasreeram18@gmail.com" userId="fdfebba3ce1c864b" providerId="LiveId" clId="{1051C8B3-BDFC-4E27-AA21-AC6D3770F8A3}" dt="2021-09-25T13:15:01.380" v="105" actId="20577"/>
          <ac:spMkLst>
            <pc:docMk/>
            <pc:sldMk cId="4198674328" sldId="329"/>
            <ac:spMk id="3" creationId="{DDC17D8F-0DB1-443C-BF21-28F09B0AA12D}"/>
          </ac:spMkLst>
        </pc:spChg>
      </pc:sldChg>
      <pc:sldChg chg="modSp mod">
        <pc:chgData name="divyasreeram18@gmail.com" userId="fdfebba3ce1c864b" providerId="LiveId" clId="{1051C8B3-BDFC-4E27-AA21-AC6D3770F8A3}" dt="2021-09-25T14:12:42.177" v="147" actId="20577"/>
        <pc:sldMkLst>
          <pc:docMk/>
          <pc:sldMk cId="2991121075" sldId="330"/>
        </pc:sldMkLst>
        <pc:spChg chg="mod">
          <ac:chgData name="divyasreeram18@gmail.com" userId="fdfebba3ce1c864b" providerId="LiveId" clId="{1051C8B3-BDFC-4E27-AA21-AC6D3770F8A3}" dt="2021-09-25T14:12:42.177" v="147" actId="20577"/>
          <ac:spMkLst>
            <pc:docMk/>
            <pc:sldMk cId="2991121075" sldId="330"/>
            <ac:spMk id="4" creationId="{B99B78ED-3735-4127-90D8-17C3725082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29/10/2021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15</a:t>
            </a:fld>
            <a:endParaRPr lang="en-ID"/>
          </a:p>
        </p:txBody>
      </p:sp>
    </p:spTree>
    <p:extLst>
      <p:ext uri="{BB962C8B-B14F-4D97-AF65-F5344CB8AC3E}">
        <p14:creationId xmlns:p14="http://schemas.microsoft.com/office/powerpoint/2010/main" val="24097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2</a:t>
            </a:fld>
            <a:endParaRPr lang="en-ID"/>
          </a:p>
        </p:txBody>
      </p:sp>
    </p:spTree>
    <p:extLst>
      <p:ext uri="{BB962C8B-B14F-4D97-AF65-F5344CB8AC3E}">
        <p14:creationId xmlns:p14="http://schemas.microsoft.com/office/powerpoint/2010/main" val="164035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4</a:t>
            </a:fld>
            <a:endParaRPr lang="en-ID"/>
          </a:p>
        </p:txBody>
      </p:sp>
    </p:spTree>
    <p:extLst>
      <p:ext uri="{BB962C8B-B14F-4D97-AF65-F5344CB8AC3E}">
        <p14:creationId xmlns:p14="http://schemas.microsoft.com/office/powerpoint/2010/main" val="200341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5</a:t>
            </a:fld>
            <a:endParaRPr lang="en-ID"/>
          </a:p>
        </p:txBody>
      </p:sp>
    </p:spTree>
    <p:extLst>
      <p:ext uri="{BB962C8B-B14F-4D97-AF65-F5344CB8AC3E}">
        <p14:creationId xmlns:p14="http://schemas.microsoft.com/office/powerpoint/2010/main" val="210250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7</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8</a:t>
            </a:fld>
            <a:endParaRPr lang="en-ID"/>
          </a:p>
        </p:txBody>
      </p:sp>
    </p:spTree>
    <p:extLst>
      <p:ext uri="{BB962C8B-B14F-4D97-AF65-F5344CB8AC3E}">
        <p14:creationId xmlns:p14="http://schemas.microsoft.com/office/powerpoint/2010/main" val="300689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11</a:t>
            </a:fld>
            <a:endParaRPr lang="en-ID"/>
          </a:p>
        </p:txBody>
      </p:sp>
    </p:spTree>
    <p:extLst>
      <p:ext uri="{BB962C8B-B14F-4D97-AF65-F5344CB8AC3E}">
        <p14:creationId xmlns:p14="http://schemas.microsoft.com/office/powerpoint/2010/main" val="4106602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13</a:t>
            </a:fld>
            <a:endParaRPr lang="en-ID"/>
          </a:p>
        </p:txBody>
      </p:sp>
    </p:spTree>
    <p:extLst>
      <p:ext uri="{BB962C8B-B14F-4D97-AF65-F5344CB8AC3E}">
        <p14:creationId xmlns:p14="http://schemas.microsoft.com/office/powerpoint/2010/main" val="65875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publicdomainpictures.net/en/view-image.php?image=319825&amp;picture=coronavirus-infection-no-entry"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hyperlink" Target="https://pursuit.unimelb.edu.au/articles/from-burundi-to-australia-transplanting-farming-know-how"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3709181" y="2291495"/>
            <a:ext cx="6806631" cy="2462213"/>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By: Warriors</a:t>
            </a:r>
          </a:p>
          <a:p>
            <a:r>
              <a:rPr lang="en-ID" sz="4000" b="1" spc="300" dirty="0">
                <a:solidFill>
                  <a:sysClr val="windowText" lastClr="000000"/>
                </a:solidFill>
                <a:latin typeface="Abadi MT Condensed Light" panose="020B0306030101010103" pitchFamily="34" charset="77"/>
              </a:rPr>
              <a:t>PSID: INTL-FCD-09</a:t>
            </a:r>
          </a:p>
          <a:p>
            <a:r>
              <a:rPr lang="en-ID" sz="4000" b="1" spc="300" dirty="0">
                <a:solidFill>
                  <a:sysClr val="windowText" lastClr="000000"/>
                </a:solidFill>
                <a:latin typeface="Abadi MT Condensed Light" panose="020B0306030101010103" pitchFamily="34" charset="77"/>
              </a:rPr>
              <a:t>Team Leader Name : EDE ARCHANA</a:t>
            </a: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17961" t="12472" r="23498" b="11947"/>
          <a:stretch/>
        </p:blipFill>
        <p:spPr>
          <a:xfrm>
            <a:off x="1312815" y="2323552"/>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7908-0361-4A0C-832F-D236A28A32A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F9E87A2-D6A4-4B90-A1AA-B8E9030192E7}"/>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09BCDCEF-96E1-44EF-949D-7FD5409B3EE9}"/>
              </a:ext>
            </a:extLst>
          </p:cNvPr>
          <p:cNvSpPr>
            <a:spLocks noGrp="1"/>
          </p:cNvSpPr>
          <p:nvPr>
            <p:ph type="sldNum" sz="quarter" idx="12"/>
          </p:nvPr>
        </p:nvSpPr>
        <p:spPr/>
        <p:txBody>
          <a:bodyPr/>
          <a:lstStyle/>
          <a:p>
            <a:fld id="{31599C52-5F75-4F4B-834C-BE0CEDAE4509}" type="slidenum">
              <a:rPr lang="en-ID" smtClean="0"/>
              <a:t>10</a:t>
            </a:fld>
            <a:endParaRPr lang="en-ID"/>
          </a:p>
        </p:txBody>
      </p:sp>
      <p:pic>
        <p:nvPicPr>
          <p:cNvPr id="6" name="Picture 5">
            <a:extLst>
              <a:ext uri="{FF2B5EF4-FFF2-40B4-BE49-F238E27FC236}">
                <a16:creationId xmlns:a16="http://schemas.microsoft.com/office/drawing/2014/main" id="{6271E4EA-4820-4AA4-9964-EB80AC4A5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53" y="136525"/>
            <a:ext cx="10507173" cy="656698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6308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56B2-2470-43BA-93E0-A88DD4FA9BA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875F811-5969-4A4D-B3B9-44B6D8C812C9}"/>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67612DAB-262E-4100-9CBB-A2C22FA6C033}"/>
              </a:ext>
            </a:extLst>
          </p:cNvPr>
          <p:cNvSpPr>
            <a:spLocks noGrp="1"/>
          </p:cNvSpPr>
          <p:nvPr>
            <p:ph type="sldNum" sz="quarter" idx="12"/>
          </p:nvPr>
        </p:nvSpPr>
        <p:spPr/>
        <p:txBody>
          <a:bodyPr/>
          <a:lstStyle/>
          <a:p>
            <a:fld id="{31599C52-5F75-4F4B-834C-BE0CEDAE4509}" type="slidenum">
              <a:rPr lang="en-ID" smtClean="0"/>
              <a:t>11</a:t>
            </a:fld>
            <a:endParaRPr lang="en-ID"/>
          </a:p>
        </p:txBody>
      </p:sp>
      <p:pic>
        <p:nvPicPr>
          <p:cNvPr id="6" name="Picture 5">
            <a:extLst>
              <a:ext uri="{FF2B5EF4-FFF2-40B4-BE49-F238E27FC236}">
                <a16:creationId xmlns:a16="http://schemas.microsoft.com/office/drawing/2014/main" id="{C687035D-7B71-4BAC-BFBD-8CEE38AF15E9}"/>
              </a:ext>
            </a:extLst>
          </p:cNvPr>
          <p:cNvPicPr>
            <a:picLocks noChangeAspect="1"/>
          </p:cNvPicPr>
          <p:nvPr/>
        </p:nvPicPr>
        <p:blipFill rotWithShape="1">
          <a:blip r:embed="rId3">
            <a:extLst>
              <a:ext uri="{28A0092B-C50C-407E-A947-70E740481C1C}">
                <a14:useLocalDpi xmlns:a14="http://schemas.microsoft.com/office/drawing/2010/main" val="0"/>
              </a:ext>
            </a:extLst>
          </a:blip>
          <a:srcRect t="7866" b="8437"/>
          <a:stretch/>
        </p:blipFill>
        <p:spPr>
          <a:xfrm>
            <a:off x="461646" y="579863"/>
            <a:ext cx="11268708" cy="569827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9735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1"/>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263828" y="2213694"/>
            <a:ext cx="3377213" cy="861774"/>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How you idea is different and innovative form other ideas-</a:t>
            </a:r>
            <a:endParaRPr lang="en-US" altLang="en-ID" sz="1400" dirty="0">
              <a:solidFill>
                <a:schemeClr val="tx1">
                  <a:lumMod val="85000"/>
                  <a:lumOff val="15000"/>
                </a:schemeClr>
              </a:solidFill>
              <a:latin typeface="Segoe UI" panose="020B0502040204020203" pitchFamily="34" charset="0"/>
              <a:cs typeface="Segoe UI" panose="020B0502040204020203" pitchFamily="34" charset="0"/>
            </a:endParaRPr>
          </a:p>
          <a:p>
            <a:endParaRPr lang="en-ID" sz="1400" b="0" i="0" dirty="0">
              <a:solidFill>
                <a:schemeClr val="tx1">
                  <a:lumMod val="85000"/>
                  <a:lumOff val="15000"/>
                </a:schemeClr>
              </a:solidFill>
              <a:effectLst/>
              <a:latin typeface="Segoe UI" panose="020B0502040204020203" pitchFamily="34" charset="0"/>
              <a:cs typeface="Segoe UI" panose="020B0502040204020203" pitchFamily="34" charset="0"/>
            </a:endParaRPr>
          </a:p>
          <a:p>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539423" y="2819932"/>
            <a:ext cx="3183171" cy="215444"/>
          </a:xfrm>
          <a:prstGeom prst="rect">
            <a:avLst/>
          </a:prstGeom>
        </p:spPr>
        <p:txBody>
          <a:bodyPr wrap="square" lIns="0" tIns="0" rIns="0" bIns="0">
            <a:spAutoFit/>
          </a:bodyPr>
          <a:lstStyle/>
          <a:p>
            <a:pPr algn="r"/>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Explain How you developed Idea</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2135289E-9F34-4C4A-9251-6D879E40A441}"/>
              </a:ext>
            </a:extLst>
          </p:cNvPr>
          <p:cNvSpPr/>
          <p:nvPr/>
        </p:nvSpPr>
        <p:spPr>
          <a:xfrm>
            <a:off x="8493806" y="4431966"/>
            <a:ext cx="3183171" cy="430887"/>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Any early stage innovation detected while developing the solution</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B592D3F8-65B1-4D2D-9467-3E43D9429729}"/>
              </a:ext>
            </a:extLst>
          </p:cNvPr>
          <p:cNvSpPr/>
          <p:nvPr/>
        </p:nvSpPr>
        <p:spPr>
          <a:xfrm>
            <a:off x="539423" y="4431966"/>
            <a:ext cx="3183171" cy="430887"/>
          </a:xfrm>
          <a:prstGeom prst="rect">
            <a:avLst/>
          </a:prstGeom>
        </p:spPr>
        <p:txBody>
          <a:bodyPr wrap="square" lIns="0" tIns="0" rIns="0" bIns="0">
            <a:spAutoFit/>
          </a:bodyPr>
          <a:lstStyle/>
          <a:p>
            <a:pPr algn="r"/>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How much time it will take in conversion as a final product</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228413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F11D-8851-4439-8D52-BABD110F3FAD}"/>
              </a:ext>
            </a:extLst>
          </p:cNvPr>
          <p:cNvSpPr>
            <a:spLocks noGrp="1"/>
          </p:cNvSpPr>
          <p:nvPr>
            <p:ph type="title"/>
          </p:nvPr>
        </p:nvSpPr>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Explain How you developed Idea</a:t>
            </a:r>
            <a:br>
              <a:rPr 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4" name="TextBox 3">
            <a:extLst>
              <a:ext uri="{FF2B5EF4-FFF2-40B4-BE49-F238E27FC236}">
                <a16:creationId xmlns:a16="http://schemas.microsoft.com/office/drawing/2014/main" id="{643EF30E-EBE1-4368-85DA-3D7937E8D7C7}"/>
              </a:ext>
            </a:extLst>
          </p:cNvPr>
          <p:cNvSpPr txBox="1"/>
          <p:nvPr/>
        </p:nvSpPr>
        <p:spPr>
          <a:xfrm>
            <a:off x="780584" y="1550020"/>
            <a:ext cx="11411416" cy="4924425"/>
          </a:xfrm>
          <a:prstGeom prst="rect">
            <a:avLst/>
          </a:prstGeom>
          <a:noFill/>
        </p:spPr>
        <p:txBody>
          <a:bodyPr wrap="square" rtlCol="0">
            <a:spAutoFit/>
          </a:bodyPr>
          <a:lstStyle/>
          <a:p>
            <a:pPr marL="342900" indent="-342900">
              <a:buAutoNum type="arabicPeriod"/>
            </a:pPr>
            <a:r>
              <a:rPr lang="en-IN" sz="2800" b="1" dirty="0"/>
              <a:t>We used image Analytics to develop and detect plant disease and detecting which crop suits to particular soil. We developed it using python</a:t>
            </a:r>
          </a:p>
          <a:p>
            <a:pPr marL="342900" indent="-342900">
              <a:buAutoNum type="arabicPeriod"/>
            </a:pPr>
            <a:r>
              <a:rPr lang="en-IN" sz="2800" b="1" dirty="0"/>
              <a:t>We developed code in machine learning algorithm to detect the weather availability in a particular area</a:t>
            </a:r>
          </a:p>
          <a:p>
            <a:pPr marL="342900" indent="-342900">
              <a:buAutoNum type="arabicPeriod"/>
            </a:pPr>
            <a:r>
              <a:rPr lang="en-IN" sz="2800" b="1" dirty="0"/>
              <a:t>Video analytics for mask detection</a:t>
            </a:r>
          </a:p>
          <a:p>
            <a:pPr marL="342900" indent="-342900">
              <a:buFontTx/>
              <a:buAutoNum type="arabicPeriod"/>
            </a:pPr>
            <a:r>
              <a:rPr lang="en-IN" sz="2800" b="1" dirty="0"/>
              <a:t>We developed code for fake content detection using Machine learning algorithm to stop phishing</a:t>
            </a:r>
          </a:p>
          <a:p>
            <a:endParaRPr lang="en-IN" sz="2400" b="1" dirty="0"/>
          </a:p>
          <a:p>
            <a:pPr marL="342900" indent="-342900">
              <a:buAutoNum type="arabicPeriod"/>
            </a:pPr>
            <a:endParaRPr lang="en-IN" sz="2400" b="1" dirty="0"/>
          </a:p>
          <a:p>
            <a:pPr marL="342900" indent="-342900">
              <a:buAutoNum type="arabicPeriod"/>
            </a:pPr>
            <a:endParaRPr lang="en-IN" sz="2400" b="1" dirty="0"/>
          </a:p>
          <a:p>
            <a:pPr marL="342900" indent="-342900">
              <a:buAutoNum type="arabicPeriod"/>
            </a:pPr>
            <a:endParaRPr lang="en-IN" dirty="0"/>
          </a:p>
        </p:txBody>
      </p:sp>
    </p:spTree>
    <p:extLst>
      <p:ext uri="{BB962C8B-B14F-4D97-AF65-F5344CB8AC3E}">
        <p14:creationId xmlns:p14="http://schemas.microsoft.com/office/powerpoint/2010/main" val="71979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83C4-1A17-45A1-BA28-45C9151E5EC4}"/>
              </a:ext>
            </a:extLst>
          </p:cNvPr>
          <p:cNvSpPr>
            <a:spLocks noGrp="1"/>
          </p:cNvSpPr>
          <p:nvPr>
            <p:ph type="title"/>
          </p:nvPr>
        </p:nvSpPr>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How much time it will take in conversion as a final product</a:t>
            </a:r>
            <a:br>
              <a:rPr 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3" name="TextBox 2">
            <a:extLst>
              <a:ext uri="{FF2B5EF4-FFF2-40B4-BE49-F238E27FC236}">
                <a16:creationId xmlns:a16="http://schemas.microsoft.com/office/drawing/2014/main" id="{DDC17D8F-0DB1-443C-BF21-28F09B0AA12D}"/>
              </a:ext>
            </a:extLst>
          </p:cNvPr>
          <p:cNvSpPr txBox="1"/>
          <p:nvPr/>
        </p:nvSpPr>
        <p:spPr>
          <a:xfrm>
            <a:off x="602167" y="1449387"/>
            <a:ext cx="11110408" cy="5632311"/>
          </a:xfrm>
          <a:prstGeom prst="rect">
            <a:avLst/>
          </a:prstGeom>
          <a:noFill/>
        </p:spPr>
        <p:txBody>
          <a:bodyPr wrap="square" rtlCol="0">
            <a:spAutoFit/>
          </a:bodyPr>
          <a:lstStyle/>
          <a:p>
            <a:r>
              <a:rPr lang="en-ID" sz="1800" b="1" i="1" dirty="0">
                <a:solidFill>
                  <a:schemeClr val="tx1">
                    <a:lumMod val="75000"/>
                    <a:lumOff val="25000"/>
                  </a:schemeClr>
                </a:solidFill>
                <a:latin typeface="Segoe UI" panose="020B0502040204020203" pitchFamily="34" charset="0"/>
                <a:cs typeface="Segoe UI" panose="020B0502040204020203" pitchFamily="34" charset="0"/>
              </a:rPr>
              <a:t>1.Data analytics for water availability    - 9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2. Data analytics for weather prediction  - 11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3.Image analytics-leaf disease, crop soil   -</a:t>
            </a:r>
            <a:r>
              <a:rPr lang="en-ID" b="1" i="1" dirty="0">
                <a:solidFill>
                  <a:schemeClr val="tx1">
                    <a:lumMod val="75000"/>
                    <a:lumOff val="25000"/>
                  </a:schemeClr>
                </a:solidFill>
                <a:latin typeface="Segoe UI" panose="020B0502040204020203" pitchFamily="34" charset="0"/>
                <a:cs typeface="Segoe UI" panose="020B0502040204020203" pitchFamily="34" charset="0"/>
              </a:rPr>
              <a:t>20</a:t>
            </a:r>
            <a:r>
              <a:rPr lang="en-ID" sz="1800" b="1" i="1" dirty="0">
                <a:solidFill>
                  <a:schemeClr val="tx1">
                    <a:lumMod val="75000"/>
                    <a:lumOff val="25000"/>
                  </a:schemeClr>
                </a:solidFill>
                <a:latin typeface="Segoe UI" panose="020B0502040204020203" pitchFamily="34" charset="0"/>
                <a:cs typeface="Segoe UI" panose="020B0502040204020203" pitchFamily="34" charset="0"/>
              </a:rPr>
              <a:t>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4.Profit loss calculate                                 -5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5.Seling crop directly                                  -8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6.</a:t>
            </a:r>
            <a:r>
              <a:rPr lang="en-ID" sz="1800" b="1" i="1" dirty="0">
                <a:solidFill>
                  <a:schemeClr val="tx1">
                    <a:lumMod val="75000"/>
                    <a:lumOff val="25000"/>
                  </a:schemeClr>
                </a:solidFill>
                <a:cs typeface="Segoe UI" panose="020B0502040204020203" pitchFamily="34" charset="0"/>
              </a:rPr>
              <a:t>phising,ML-fake</a:t>
            </a:r>
            <a:r>
              <a:rPr lang="en-ID" sz="1800" b="1" i="1" dirty="0">
                <a:solidFill>
                  <a:schemeClr val="tx1">
                    <a:lumMod val="75000"/>
                    <a:lumOff val="25000"/>
                  </a:schemeClr>
                </a:solidFill>
                <a:latin typeface="Segoe UI" panose="020B0502040204020203" pitchFamily="34" charset="0"/>
                <a:cs typeface="Segoe UI" panose="020B0502040204020203" pitchFamily="34" charset="0"/>
              </a:rPr>
              <a:t> content detection            -17 hours  </a:t>
            </a: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       </a:t>
            </a: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7.Mask detection-</a:t>
            </a:r>
            <a:r>
              <a:rPr lang="en-ID" b="1" i="1" dirty="0">
                <a:solidFill>
                  <a:schemeClr val="tx1">
                    <a:lumMod val="75000"/>
                    <a:lumOff val="25000"/>
                  </a:schemeClr>
                </a:solidFill>
                <a:latin typeface="Segoe UI" panose="020B0502040204020203" pitchFamily="34" charset="0"/>
                <a:cs typeface="Segoe UI" panose="020B0502040204020203" pitchFamily="34" charset="0"/>
              </a:rPr>
              <a:t>video</a:t>
            </a:r>
            <a:r>
              <a:rPr lang="en-ID" sz="1800" b="1" i="1" dirty="0">
                <a:solidFill>
                  <a:schemeClr val="tx1">
                    <a:lumMod val="75000"/>
                    <a:lumOff val="25000"/>
                  </a:schemeClr>
                </a:solidFill>
                <a:latin typeface="Segoe UI" panose="020B0502040204020203" pitchFamily="34" charset="0"/>
                <a:cs typeface="Segoe UI" panose="020B0502040204020203" pitchFamily="34" charset="0"/>
              </a:rPr>
              <a:t> analytics             -28 hours</a:t>
            </a:r>
          </a:p>
          <a:p>
            <a:endParaRPr lang="en-ID"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8. Integration of all features                      - 32 hours</a:t>
            </a:r>
          </a:p>
          <a:p>
            <a:endParaRPr lang="en-ID"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                                                                      --------------</a:t>
            </a:r>
          </a:p>
          <a:p>
            <a:r>
              <a:rPr lang="en-ID" b="1" i="1" dirty="0">
                <a:solidFill>
                  <a:schemeClr val="tx1">
                    <a:lumMod val="75000"/>
                    <a:lumOff val="25000"/>
                  </a:schemeClr>
                </a:solidFill>
                <a:latin typeface="Segoe UI" panose="020B0502040204020203" pitchFamily="34" charset="0"/>
                <a:cs typeface="Segoe UI" panose="020B0502040204020203" pitchFamily="34" charset="0"/>
              </a:rPr>
              <a:t> TOTAL TIME TAKEN                                        21 days (approx.)</a:t>
            </a: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                                                                      --------------</a:t>
            </a:r>
          </a:p>
          <a:p>
            <a:endParaRPr lang="en-IN" dirty="0"/>
          </a:p>
        </p:txBody>
      </p:sp>
    </p:spTree>
    <p:extLst>
      <p:ext uri="{BB962C8B-B14F-4D97-AF65-F5344CB8AC3E}">
        <p14:creationId xmlns:p14="http://schemas.microsoft.com/office/powerpoint/2010/main" val="419867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3D0C-F14A-48AD-8CFF-F6386AD2A8D4}"/>
              </a:ext>
            </a:extLst>
          </p:cNvPr>
          <p:cNvSpPr>
            <a:spLocks noGrp="1"/>
          </p:cNvSpPr>
          <p:nvPr>
            <p:ph type="title"/>
          </p:nvPr>
        </p:nvSpPr>
        <p:spPr>
          <a:xfrm>
            <a:off x="515938" y="611236"/>
            <a:ext cx="11103634" cy="804969"/>
          </a:xfrm>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How your idea is different and innovative form other ideas-</a:t>
            </a:r>
            <a:br>
              <a:rPr lang="en-US" alt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4" name="TextBox 3">
            <a:extLst>
              <a:ext uri="{FF2B5EF4-FFF2-40B4-BE49-F238E27FC236}">
                <a16:creationId xmlns:a16="http://schemas.microsoft.com/office/drawing/2014/main" id="{444F9A47-6A4F-490C-A9BE-140FEC1EC997}"/>
              </a:ext>
            </a:extLst>
          </p:cNvPr>
          <p:cNvSpPr txBox="1"/>
          <p:nvPr/>
        </p:nvSpPr>
        <p:spPr>
          <a:xfrm>
            <a:off x="959005" y="1416204"/>
            <a:ext cx="10883590" cy="4401205"/>
          </a:xfrm>
          <a:prstGeom prst="rect">
            <a:avLst/>
          </a:prstGeom>
          <a:noFill/>
        </p:spPr>
        <p:txBody>
          <a:bodyPr wrap="square" rtlCol="0">
            <a:spAutoFit/>
          </a:bodyPr>
          <a:lstStyle/>
          <a:p>
            <a:pPr algn="just"/>
            <a:endParaRPr lang="en-US" sz="2000" b="1" dirty="0"/>
          </a:p>
          <a:p>
            <a:pPr marL="342900" indent="-342900" algn="just">
              <a:buAutoNum type="arabicPeriod"/>
            </a:pPr>
            <a:r>
              <a:rPr lang="en-US" sz="2000" b="1" dirty="0"/>
              <a:t>We are providing the weather detection using machine learning algorithm and availability of water checking using data analytics for farmers. Using image detection algorithm Farmers can take a pic of the crop and upload it. </a:t>
            </a:r>
          </a:p>
          <a:p>
            <a:pPr marL="342900" indent="-342900" algn="just">
              <a:buAutoNum type="arabicPeriod"/>
            </a:pPr>
            <a:r>
              <a:rPr lang="en-US" sz="2000" b="1" dirty="0"/>
              <a:t>using image detection algorithm. we will detect what disease is the particular crop having and will be suggesting fertilizers, pesticides. </a:t>
            </a:r>
          </a:p>
          <a:p>
            <a:pPr marL="342900" indent="-342900" algn="just">
              <a:buAutoNum type="arabicPeriod"/>
            </a:pPr>
            <a:r>
              <a:rPr lang="en-US" sz="2000" b="1" dirty="0"/>
              <a:t>by taking pic of the soil, we can detect what crops suits to the particular soil .</a:t>
            </a:r>
          </a:p>
          <a:p>
            <a:pPr marL="342900" indent="-342900" algn="just">
              <a:buAutoNum type="arabicPeriod"/>
            </a:pPr>
            <a:r>
              <a:rPr lang="en-US" sz="2000" b="1" dirty="0"/>
              <a:t>we will also provide some videos for novice farmers to learn tech. </a:t>
            </a:r>
          </a:p>
          <a:p>
            <a:pPr marL="342900" indent="-342900" algn="just">
              <a:buAutoNum type="arabicPeriod"/>
            </a:pPr>
            <a:r>
              <a:rPr lang="en-US" sz="2000" b="1" dirty="0"/>
              <a:t>in farming like crop rotation.</a:t>
            </a:r>
          </a:p>
          <a:p>
            <a:pPr marL="342900" indent="-342900" algn="just">
              <a:buAutoNum type="arabicPeriod"/>
            </a:pPr>
            <a:r>
              <a:rPr lang="en-US" sz="2000" b="1" dirty="0"/>
              <a:t> The farmer can also calculate profit/ loss through this particular website.</a:t>
            </a:r>
          </a:p>
          <a:p>
            <a:pPr marL="342900" indent="-342900" algn="just">
              <a:buAutoNum type="arabicPeriod"/>
            </a:pPr>
            <a:r>
              <a:rPr lang="en-US" sz="2000" b="1" dirty="0"/>
              <a:t>The area info will be with the office officials of that particular area. If a person is not wearing a mask. The fine or imprisonment will be sent to the particular office or officials,</a:t>
            </a:r>
          </a:p>
          <a:p>
            <a:pPr marL="342900" indent="-342900" algn="just">
              <a:buAutoNum type="arabicPeriod"/>
            </a:pPr>
            <a:r>
              <a:rPr lang="en-US" sz="2000" b="1" dirty="0"/>
              <a:t> By phishing we are going to detect the fake content that are spreading more in these times</a:t>
            </a:r>
          </a:p>
          <a:p>
            <a:pPr algn="just"/>
            <a:endParaRPr lang="en-IN" sz="2000" b="1" dirty="0"/>
          </a:p>
        </p:txBody>
      </p:sp>
    </p:spTree>
    <p:extLst>
      <p:ext uri="{BB962C8B-B14F-4D97-AF65-F5344CB8AC3E}">
        <p14:creationId xmlns:p14="http://schemas.microsoft.com/office/powerpoint/2010/main" val="41337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B264-7DE7-433A-8283-1917ACD4FB83}"/>
              </a:ext>
            </a:extLst>
          </p:cNvPr>
          <p:cNvSpPr>
            <a:spLocks noGrp="1"/>
          </p:cNvSpPr>
          <p:nvPr>
            <p:ph type="title"/>
          </p:nvPr>
        </p:nvSpPr>
        <p:spPr>
          <a:xfrm>
            <a:off x="535259" y="1148576"/>
            <a:ext cx="11195824" cy="657922"/>
          </a:xfrm>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Any early stage innovation detected while </a:t>
            </a:r>
            <a:b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br>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developing the solution</a:t>
            </a:r>
            <a:br>
              <a:rPr 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4" name="TextBox 3">
            <a:extLst>
              <a:ext uri="{FF2B5EF4-FFF2-40B4-BE49-F238E27FC236}">
                <a16:creationId xmlns:a16="http://schemas.microsoft.com/office/drawing/2014/main" id="{B99B78ED-3735-4127-90D8-17C3725082FD}"/>
              </a:ext>
            </a:extLst>
          </p:cNvPr>
          <p:cNvSpPr txBox="1"/>
          <p:nvPr/>
        </p:nvSpPr>
        <p:spPr>
          <a:xfrm>
            <a:off x="535259" y="2040672"/>
            <a:ext cx="11519209" cy="4370427"/>
          </a:xfrm>
          <a:prstGeom prst="rect">
            <a:avLst/>
          </a:prstGeom>
          <a:noFill/>
        </p:spPr>
        <p:txBody>
          <a:bodyPr wrap="square" rtlCol="0">
            <a:spAutoFit/>
          </a:bodyPr>
          <a:lstStyle/>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1.Data analytics for water availability</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2. Data analytics for weather prediction</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3.Image analytics-leaf disease, crop soil</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4.Profit loss calculate</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5.Seling crop directly</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6.Phising- Fake content detection</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7.Mask detection- image , video analytics</a:t>
            </a:r>
          </a:p>
          <a:p>
            <a:pPr marL="342900" indent="-342900">
              <a:buAutoNum type="arabicPeriod"/>
            </a:pPr>
            <a:endParaRPr lang="en-IN" dirty="0"/>
          </a:p>
        </p:txBody>
      </p:sp>
    </p:spTree>
    <p:extLst>
      <p:ext uri="{BB962C8B-B14F-4D97-AF65-F5344CB8AC3E}">
        <p14:creationId xmlns:p14="http://schemas.microsoft.com/office/powerpoint/2010/main" val="299112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38200" y="1840926"/>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id="{0CD04DCE-65AB-4E28-807A-96CC810EBEF9}"/>
              </a:ext>
            </a:extLst>
          </p:cNvPr>
          <p:cNvSpPr/>
          <p:nvPr/>
        </p:nvSpPr>
        <p:spPr>
          <a:xfrm flipH="1">
            <a:off x="4087569" y="3510251"/>
            <a:ext cx="1218790" cy="1077218"/>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Any Third Party API/Services used </a:t>
            </a:r>
          </a:p>
          <a:p>
            <a:endParaRPr lang="en-ID" sz="1400" b="0" i="0" dirty="0">
              <a:solidFill>
                <a:srgbClr val="073061"/>
              </a:solidFill>
              <a:effectLst/>
              <a:latin typeface="Segoe UI" panose="020B0502040204020203" pitchFamily="34" charset="0"/>
              <a:cs typeface="Segoe UI" panose="020B0502040204020203" pitchFamily="34" charset="0"/>
            </a:endParaRPr>
          </a:p>
          <a:p>
            <a:pPr marL="342900" indent="-342900">
              <a:buAutoNum type="arabicPeriod"/>
            </a:pPr>
            <a:r>
              <a:rPr lang="en-ID" sz="1400" b="1" dirty="0">
                <a:solidFill>
                  <a:srgbClr val="073061"/>
                </a:solidFill>
                <a:latin typeface="Segoe UI" panose="020B0502040204020203" pitchFamily="34" charset="0"/>
                <a:cs typeface="Segoe UI" panose="020B0502040204020203" pitchFamily="34" charset="0"/>
              </a:rPr>
              <a:t>Yes</a:t>
            </a:r>
          </a:p>
        </p:txBody>
      </p:sp>
      <p:sp>
        <p:nvSpPr>
          <p:cNvPr id="53" name="Rectangle 52">
            <a:extLst>
              <a:ext uri="{FF2B5EF4-FFF2-40B4-BE49-F238E27FC236}">
                <a16:creationId xmlns:a16="http://schemas.microsoft.com/office/drawing/2014/main" id="{EBB20DCD-7C23-425D-A36A-C3EF6128B7C3}"/>
              </a:ext>
            </a:extLst>
          </p:cNvPr>
          <p:cNvSpPr/>
          <p:nvPr/>
        </p:nvSpPr>
        <p:spPr>
          <a:xfrm flipH="1">
            <a:off x="880539" y="2859924"/>
            <a:ext cx="1737032" cy="1723549"/>
          </a:xfrm>
          <a:prstGeom prst="rect">
            <a:avLst/>
          </a:prstGeom>
        </p:spPr>
        <p:txBody>
          <a:bodyPr wrap="square" lIns="0" tIns="0" rIns="0" bIns="0">
            <a:spAutoFit/>
          </a:bodyPr>
          <a:lstStyle/>
          <a:p>
            <a:r>
              <a:rPr lang="en-ID" sz="1400" dirty="0">
                <a:solidFill>
                  <a:srgbClr val="073061"/>
                </a:solidFill>
                <a:latin typeface="Segoe UI" panose="020B0502040204020203" pitchFamily="34" charset="0"/>
                <a:cs typeface="Segoe UI" panose="020B0502040204020203" pitchFamily="34" charset="0"/>
              </a:rPr>
              <a:t>       Tech Stack</a:t>
            </a:r>
          </a:p>
          <a:p>
            <a:r>
              <a:rPr lang="en-ID" sz="1400" dirty="0">
                <a:solidFill>
                  <a:srgbClr val="073061"/>
                </a:solidFill>
                <a:latin typeface="Segoe UI" panose="020B0502040204020203" pitchFamily="34" charset="0"/>
                <a:cs typeface="Segoe UI" panose="020B0502040204020203" pitchFamily="34" charset="0"/>
              </a:rPr>
              <a:t>  </a:t>
            </a:r>
          </a:p>
          <a:p>
            <a:r>
              <a:rPr lang="en-ID" sz="1400" dirty="0">
                <a:solidFill>
                  <a:srgbClr val="073061"/>
                </a:solidFill>
                <a:latin typeface="Segoe UI" panose="020B0502040204020203" pitchFamily="34" charset="0"/>
                <a:cs typeface="Segoe UI" panose="020B0502040204020203" pitchFamily="34" charset="0"/>
              </a:rPr>
              <a:t>1.Fake content detection-phishing</a:t>
            </a:r>
          </a:p>
          <a:p>
            <a:r>
              <a:rPr lang="en-ID" sz="1400" dirty="0">
                <a:solidFill>
                  <a:srgbClr val="073061"/>
                </a:solidFill>
                <a:latin typeface="Segoe UI" panose="020B0502040204020203" pitchFamily="34" charset="0"/>
                <a:cs typeface="Segoe UI" panose="020B0502040204020203" pitchFamily="34" charset="0"/>
              </a:rPr>
              <a:t>2.Image and video            analytic </a:t>
            </a:r>
          </a:p>
          <a:p>
            <a:r>
              <a:rPr lang="en-ID" sz="1400" dirty="0">
                <a:solidFill>
                  <a:srgbClr val="073061"/>
                </a:solidFill>
                <a:latin typeface="Segoe UI" panose="020B0502040204020203" pitchFamily="34" charset="0"/>
                <a:cs typeface="Segoe UI" panose="020B0502040204020203" pitchFamily="34" charset="0"/>
              </a:rPr>
              <a:t>3.Data analytics</a:t>
            </a:r>
          </a:p>
          <a:p>
            <a:r>
              <a:rPr lang="en-ID" sz="1400" dirty="0">
                <a:solidFill>
                  <a:srgbClr val="073061"/>
                </a:solidFill>
                <a:latin typeface="Segoe UI" panose="020B0502040204020203" pitchFamily="34" charset="0"/>
                <a:cs typeface="Segoe UI" panose="020B0502040204020203" pitchFamily="34" charset="0"/>
              </a:rPr>
              <a:t>4. Cyber crime</a:t>
            </a:r>
          </a:p>
        </p:txBody>
      </p:sp>
      <p:sp>
        <p:nvSpPr>
          <p:cNvPr id="60" name="Rectangle 59">
            <a:extLst>
              <a:ext uri="{FF2B5EF4-FFF2-40B4-BE49-F238E27FC236}">
                <a16:creationId xmlns:a16="http://schemas.microsoft.com/office/drawing/2014/main" id="{A148395E-861F-46E8-B218-D7552E45D394}"/>
              </a:ext>
            </a:extLst>
          </p:cNvPr>
          <p:cNvSpPr/>
          <p:nvPr/>
        </p:nvSpPr>
        <p:spPr>
          <a:xfrm flipH="1">
            <a:off x="2617568" y="2765499"/>
            <a:ext cx="1418854" cy="1723549"/>
          </a:xfrm>
          <a:prstGeom prst="rect">
            <a:avLst/>
          </a:prstGeom>
        </p:spPr>
        <p:txBody>
          <a:bodyPr wrap="square" lIns="0" tIns="0" rIns="0" bIns="0">
            <a:spAutoFit/>
          </a:bodyPr>
          <a:lstStyle/>
          <a:p>
            <a:endParaRPr lang="en-ID" sz="1400" b="0" i="0" dirty="0">
              <a:solidFill>
                <a:srgbClr val="073061"/>
              </a:solidFill>
              <a:effectLst/>
              <a:latin typeface="Segoe UI" panose="020B0502040204020203" pitchFamily="34" charset="0"/>
              <a:cs typeface="Segoe UI" panose="020B0502040204020203" pitchFamily="34" charset="0"/>
            </a:endParaRPr>
          </a:p>
          <a:p>
            <a:r>
              <a:rPr lang="en-ID" sz="1400" b="0" i="0" dirty="0">
                <a:solidFill>
                  <a:srgbClr val="073061"/>
                </a:solidFill>
                <a:effectLst/>
                <a:latin typeface="Segoe UI" panose="020B0502040204020203" pitchFamily="34" charset="0"/>
                <a:cs typeface="Segoe UI" panose="020B0502040204020203" pitchFamily="34" charset="0"/>
              </a:rPr>
              <a:t>Resources Used</a:t>
            </a:r>
          </a:p>
          <a:p>
            <a:endParaRPr lang="en-ID" sz="1400" b="0" i="0" dirty="0">
              <a:solidFill>
                <a:srgbClr val="073061"/>
              </a:solidFill>
              <a:effectLst/>
              <a:latin typeface="Segoe UI" panose="020B0502040204020203" pitchFamily="34" charset="0"/>
              <a:cs typeface="Segoe UI" panose="020B0502040204020203" pitchFamily="34" charset="0"/>
            </a:endParaRPr>
          </a:p>
          <a:p>
            <a:r>
              <a:rPr lang="en-ID" sz="1400" dirty="0">
                <a:solidFill>
                  <a:srgbClr val="073061"/>
                </a:solidFill>
                <a:latin typeface="Segoe UI" panose="020B0502040204020203" pitchFamily="34" charset="0"/>
                <a:cs typeface="Segoe UI" panose="020B0502040204020203" pitchFamily="34" charset="0"/>
              </a:rPr>
              <a:t>1. Machine learning algo</a:t>
            </a:r>
          </a:p>
          <a:p>
            <a:r>
              <a:rPr lang="en-ID" sz="1400" dirty="0">
                <a:solidFill>
                  <a:srgbClr val="073061"/>
                </a:solidFill>
                <a:latin typeface="Segoe UI" panose="020B0502040204020203" pitchFamily="34" charset="0"/>
                <a:cs typeface="Segoe UI" panose="020B0502040204020203" pitchFamily="34" charset="0"/>
              </a:rPr>
              <a:t>2. Anaconda IDE</a:t>
            </a:r>
          </a:p>
          <a:p>
            <a:r>
              <a:rPr lang="en-ID" sz="1400" dirty="0">
                <a:solidFill>
                  <a:srgbClr val="073061"/>
                </a:solidFill>
                <a:latin typeface="Segoe UI" panose="020B0502040204020203" pitchFamily="34" charset="0"/>
                <a:cs typeface="Segoe UI" panose="020B0502040204020203" pitchFamily="34" charset="0"/>
              </a:rPr>
              <a:t>3.Python </a:t>
            </a:r>
          </a:p>
          <a:p>
            <a:r>
              <a:rPr lang="en-ID" sz="1400" dirty="0">
                <a:solidFill>
                  <a:srgbClr val="073061"/>
                </a:solidFill>
                <a:latin typeface="Segoe UI" panose="020B0502040204020203" pitchFamily="34" charset="0"/>
                <a:cs typeface="Segoe UI" panose="020B0502040204020203" pitchFamily="34" charset="0"/>
              </a:rPr>
              <a:t>4.Data Set</a:t>
            </a:r>
          </a:p>
        </p:txBody>
      </p:sp>
      <p:sp>
        <p:nvSpPr>
          <p:cNvPr id="68" name="Rectangle 67">
            <a:extLst>
              <a:ext uri="{FF2B5EF4-FFF2-40B4-BE49-F238E27FC236}">
                <a16:creationId xmlns:a16="http://schemas.microsoft.com/office/drawing/2014/main" id="{1E6C75F9-70D5-482F-9608-D7F56C4F71B4}"/>
              </a:ext>
            </a:extLst>
          </p:cNvPr>
          <p:cNvSpPr/>
          <p:nvPr/>
        </p:nvSpPr>
        <p:spPr>
          <a:xfrm flipH="1">
            <a:off x="6454231" y="3770074"/>
            <a:ext cx="4607559" cy="2369880"/>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Tell us in Detail, what will be the possible outcome of your solution and how similar it is going to be  in sync with actual problem statement</a:t>
            </a:r>
          </a:p>
          <a:p>
            <a:endParaRPr lang="en-ID" sz="1400" b="0"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1.P</a:t>
            </a:r>
            <a:r>
              <a:rPr lang="en-ID" sz="1400" b="1" i="1" dirty="0">
                <a:solidFill>
                  <a:schemeClr val="tx1">
                    <a:lumMod val="75000"/>
                    <a:lumOff val="25000"/>
                  </a:schemeClr>
                </a:solidFill>
                <a:cs typeface="Segoe UI" panose="020B0502040204020203" pitchFamily="34" charset="0"/>
              </a:rPr>
              <a:t>hising,ML-fake</a:t>
            </a:r>
            <a:r>
              <a:rPr lang="en-ID" sz="1400" b="1" i="1" dirty="0">
                <a:solidFill>
                  <a:schemeClr val="tx1">
                    <a:lumMod val="75000"/>
                    <a:lumOff val="25000"/>
                  </a:schemeClr>
                </a:solidFill>
                <a:latin typeface="Segoe UI" panose="020B0502040204020203" pitchFamily="34" charset="0"/>
                <a:cs typeface="Segoe UI" panose="020B0502040204020203" pitchFamily="34" charset="0"/>
              </a:rPr>
              <a:t> content detection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2.Mask detection-video analytics</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3. Data analytics for weather prediction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4.Image analytics-leaf disease , crop soil</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5.Profit loss calculate</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6.Seling crop directly</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7.Water availability –data analytics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149CA19D-D82C-4767-8998-EB5CE62DC625}"/>
              </a:ext>
            </a:extLst>
          </p:cNvPr>
          <p:cNvSpPr/>
          <p:nvPr/>
        </p:nvSpPr>
        <p:spPr>
          <a:xfrm flipH="1">
            <a:off x="7945782" y="4198768"/>
            <a:ext cx="3116010" cy="215444"/>
          </a:xfrm>
          <a:prstGeom prst="rect">
            <a:avLst/>
          </a:prstGeom>
        </p:spPr>
        <p:txBody>
          <a:bodyPr wrap="square" lIns="0" tIns="0" rIns="0" bIns="0">
            <a:spAutoFit/>
          </a:bodyPr>
          <a:lstStyle/>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IDEA-OUTCOME – HEADLINE-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215444"/>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TITLE- BASELINE</a:t>
            </a: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981308" y="3100039"/>
            <a:ext cx="4243156" cy="242707"/>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9740742" y="28136"/>
            <a:ext cx="2557690" cy="1278845"/>
          </a:xfrm>
          <a:prstGeom prst="rect">
            <a:avLst/>
          </a:prstGeom>
        </p:spPr>
      </p:pic>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Your Approach Towards Idea</a:t>
            </a:r>
          </a:p>
        </p:txBody>
      </p:sp>
      <p:sp>
        <p:nvSpPr>
          <p:cNvPr id="8" name="Rectangle 7">
            <a:extLst>
              <a:ext uri="{FF2B5EF4-FFF2-40B4-BE49-F238E27FC236}">
                <a16:creationId xmlns:a16="http://schemas.microsoft.com/office/drawing/2014/main" id="{15933228-B757-4EE4-B8E1-866E0A4BCB1F}"/>
              </a:ext>
            </a:extLst>
          </p:cNvPr>
          <p:cNvSpPr/>
          <p:nvPr/>
        </p:nvSpPr>
        <p:spPr>
          <a:xfrm>
            <a:off x="7090637" y="3166943"/>
            <a:ext cx="4530117" cy="430887"/>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Write your approach and Agile method(if used) in development of solution, 4 liners will be enough</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CBA30984-C88B-42B9-B52B-9A8D8ACA8896}"/>
              </a:ext>
            </a:extLst>
          </p:cNvPr>
          <p:cNvSpPr/>
          <p:nvPr/>
        </p:nvSpPr>
        <p:spPr>
          <a:xfrm>
            <a:off x="7078664" y="2420888"/>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Write Your Approach in Brief below</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a:off x="8660257"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a:off x="10270755"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875657" y="3965527"/>
            <a:ext cx="1179698" cy="1566840"/>
            <a:chOff x="8845649" y="3965527"/>
            <a:chExt cx="1179698" cy="1566840"/>
          </a:xfrm>
        </p:grpSpPr>
        <p:sp>
          <p:nvSpPr>
            <p:cNvPr id="15" name="Rectangle 14">
              <a:extLst>
                <a:ext uri="{FF2B5EF4-FFF2-40B4-BE49-F238E27FC236}">
                  <a16:creationId xmlns:a16="http://schemas.microsoft.com/office/drawing/2014/main" id="{F5AE00CF-A709-464E-9AAA-D41D9CFE5E36}"/>
                </a:ext>
              </a:extLst>
            </p:cNvPr>
            <p:cNvSpPr/>
            <p:nvPr/>
          </p:nvSpPr>
          <p:spPr>
            <a:xfrm>
              <a:off x="8845649" y="4455149"/>
              <a:ext cx="1179698" cy="1077218"/>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What Innovation or feature you added</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7090636" y="3959177"/>
            <a:ext cx="1354221" cy="1142303"/>
            <a:chOff x="7004911" y="3959177"/>
            <a:chExt cx="1354221" cy="1142303"/>
          </a:xfrm>
        </p:grpSpPr>
        <p:sp>
          <p:nvSpPr>
            <p:cNvPr id="13" name="Rectangle 12">
              <a:extLst>
                <a:ext uri="{FF2B5EF4-FFF2-40B4-BE49-F238E27FC236}">
                  <a16:creationId xmlns:a16="http://schemas.microsoft.com/office/drawing/2014/main" id="{762F9BFF-0AF0-405E-9F26-E436DB9E66AD}"/>
                </a:ext>
              </a:extLst>
            </p:cNvPr>
            <p:cNvSpPr/>
            <p:nvPr/>
          </p:nvSpPr>
          <p:spPr>
            <a:xfrm>
              <a:off x="7004911" y="4455149"/>
              <a:ext cx="1354221" cy="646331"/>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How you Targeted problem?</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486156" y="3962352"/>
            <a:ext cx="1179698" cy="1354571"/>
            <a:chOff x="10654021" y="3962352"/>
            <a:chExt cx="1179698" cy="1354571"/>
          </a:xfrm>
        </p:grpSpPr>
        <p:sp>
          <p:nvSpPr>
            <p:cNvPr id="14" name="Rectangle 13">
              <a:extLst>
                <a:ext uri="{FF2B5EF4-FFF2-40B4-BE49-F238E27FC236}">
                  <a16:creationId xmlns:a16="http://schemas.microsoft.com/office/drawing/2014/main" id="{7FEC9973-39D5-412F-A7B3-0D1351226B1E}"/>
                </a:ext>
              </a:extLst>
            </p:cNvPr>
            <p:cNvSpPr/>
            <p:nvPr/>
          </p:nvSpPr>
          <p:spPr>
            <a:xfrm>
              <a:off x="10654021" y="4455149"/>
              <a:ext cx="1179698" cy="861774"/>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Any functional requirement in further development ?</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7185160" y="2420888"/>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371593"/>
            <a:ext cx="2557690" cy="1278845"/>
          </a:xfrm>
          <a:prstGeom prst="rect">
            <a:avLst/>
          </a:prstGeom>
        </p:spPr>
      </p:pic>
      <p:pic>
        <p:nvPicPr>
          <p:cNvPr id="7" name="Picture 6">
            <a:extLst>
              <a:ext uri="{FF2B5EF4-FFF2-40B4-BE49-F238E27FC236}">
                <a16:creationId xmlns:a16="http://schemas.microsoft.com/office/drawing/2014/main" id="{91B7E9A8-8F2D-4732-8284-0D7F30DE5A72}"/>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4241" r="18234"/>
          <a:stretch/>
        </p:blipFill>
        <p:spPr>
          <a:xfrm>
            <a:off x="619426" y="2434202"/>
            <a:ext cx="5026588" cy="3403962"/>
          </a:xfrm>
          <a:prstGeom prst="rect">
            <a:avLst/>
          </a:prstGeom>
        </p:spPr>
      </p:pic>
      <p:pic>
        <p:nvPicPr>
          <p:cNvPr id="41" name="Picture 40">
            <a:extLst>
              <a:ext uri="{FF2B5EF4-FFF2-40B4-BE49-F238E27FC236}">
                <a16:creationId xmlns:a16="http://schemas.microsoft.com/office/drawing/2014/main" id="{2CE48ACF-830E-4297-89FF-DBB8582A53C0}"/>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t="10695" b="7232"/>
          <a:stretch/>
        </p:blipFill>
        <p:spPr>
          <a:xfrm>
            <a:off x="515937" y="371593"/>
            <a:ext cx="2540002" cy="1392939"/>
          </a:xfrm>
          <a:prstGeom prst="rect">
            <a:avLst/>
          </a:prstGeom>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02BE-CA67-45BB-8792-FFB7F436D967}"/>
              </a:ext>
            </a:extLst>
          </p:cNvPr>
          <p:cNvSpPr>
            <a:spLocks noGrp="1"/>
          </p:cNvSpPr>
          <p:nvPr>
            <p:ph type="title"/>
          </p:nvPr>
        </p:nvSpPr>
        <p:spPr/>
        <p:txBody>
          <a:bodyPr/>
          <a:lstStyle/>
          <a:p>
            <a:r>
              <a:rPr lang="en-ID" sz="3600" b="0" i="0" dirty="0">
                <a:solidFill>
                  <a:schemeClr val="tx1">
                    <a:lumMod val="75000"/>
                    <a:lumOff val="25000"/>
                  </a:schemeClr>
                </a:solidFill>
                <a:effectLst/>
                <a:latin typeface="Segoe UI" panose="020B0502040204020203" pitchFamily="34" charset="0"/>
                <a:cs typeface="Segoe UI" panose="020B0502040204020203" pitchFamily="34" charset="0"/>
              </a:rPr>
              <a:t>How you Targeted problem</a:t>
            </a:r>
            <a:endParaRPr lang="en-IN" dirty="0"/>
          </a:p>
        </p:txBody>
      </p:sp>
      <p:sp>
        <p:nvSpPr>
          <p:cNvPr id="3" name="TextBox 2">
            <a:extLst>
              <a:ext uri="{FF2B5EF4-FFF2-40B4-BE49-F238E27FC236}">
                <a16:creationId xmlns:a16="http://schemas.microsoft.com/office/drawing/2014/main" id="{574314B2-45B7-4BC1-AF08-05CE1DB8605B}"/>
              </a:ext>
            </a:extLst>
          </p:cNvPr>
          <p:cNvSpPr txBox="1"/>
          <p:nvPr/>
        </p:nvSpPr>
        <p:spPr>
          <a:xfrm>
            <a:off x="423747" y="1583472"/>
            <a:ext cx="11288828" cy="5632311"/>
          </a:xfrm>
          <a:prstGeom prst="rect">
            <a:avLst/>
          </a:prstGeom>
          <a:noFill/>
        </p:spPr>
        <p:txBody>
          <a:bodyPr wrap="square" rtlCol="0">
            <a:spAutoFit/>
          </a:bodyPr>
          <a:lstStyle/>
          <a:p>
            <a:pPr marL="285750" indent="-285750">
              <a:buFont typeface="Arial" panose="020B0604020202020204" pitchFamily="34" charset="0"/>
              <a:buChar char="•"/>
            </a:pPr>
            <a:r>
              <a:rPr lang="en-IN" b="1" dirty="0"/>
              <a:t>In this pandemic, hackers started targeting the users with fake cloning websites, and covid related websites So, with help of machine learning algorithm, we are detecting phishing attacks.</a:t>
            </a:r>
          </a:p>
          <a:p>
            <a:endParaRPr lang="en-IN" b="1" dirty="0"/>
          </a:p>
          <a:p>
            <a:pPr marL="285750" indent="-285750">
              <a:buFont typeface="Arial" panose="020B0604020202020204" pitchFamily="34" charset="0"/>
              <a:buChar char="•"/>
            </a:pPr>
            <a:r>
              <a:rPr lang="en-IN" b="1" dirty="0"/>
              <a:t>Due to increase in pandemic, we are trying to predict the people faces whether they have mask on their faces or not using video analytics</a:t>
            </a:r>
          </a:p>
          <a:p>
            <a:endParaRPr lang="en-IN" b="1" dirty="0"/>
          </a:p>
          <a:p>
            <a:pPr marL="285750" indent="-285750">
              <a:buFont typeface="Arial" panose="020B0604020202020204" pitchFamily="34" charset="0"/>
              <a:buChar char="•"/>
            </a:pPr>
            <a:r>
              <a:rPr lang="en-IN" b="1" dirty="0"/>
              <a:t>To predict the disease of a crop and increase the productivity of a crop we will be using image analytics</a:t>
            </a:r>
          </a:p>
          <a:p>
            <a:endParaRPr lang="en-IN" b="1" dirty="0"/>
          </a:p>
          <a:p>
            <a:pPr marL="285750" indent="-285750">
              <a:buFont typeface="Arial" panose="020B0604020202020204" pitchFamily="34" charset="0"/>
              <a:buChar char="•"/>
            </a:pPr>
            <a:r>
              <a:rPr lang="en-IN" b="1" dirty="0"/>
              <a:t>To select which crop suits for a particular soil, we will be using image analytics</a:t>
            </a:r>
          </a:p>
          <a:p>
            <a:endParaRPr lang="en-IN" b="1" dirty="0"/>
          </a:p>
          <a:p>
            <a:pPr marL="285750" indent="-285750">
              <a:buFont typeface="Arial" panose="020B0604020202020204" pitchFamily="34" charset="0"/>
              <a:buChar char="•"/>
            </a:pPr>
            <a:r>
              <a:rPr lang="en-IN" b="1" dirty="0"/>
              <a:t>To predict the weather in advance, we will be using machine learning algorithm</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To predict the water availability in a particular area, we will be using data analytics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90307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26EB40-B293-4511-9C1A-D92D33975328}"/>
              </a:ext>
            </a:extLst>
          </p:cNvPr>
          <p:cNvSpPr>
            <a:spLocks noGrp="1"/>
          </p:cNvSpPr>
          <p:nvPr>
            <p:ph type="sldNum" sz="quarter" idx="12"/>
          </p:nvPr>
        </p:nvSpPr>
        <p:spPr/>
        <p:txBody>
          <a:bodyPr/>
          <a:lstStyle/>
          <a:p>
            <a:fld id="{31599C52-5F75-4F4B-834C-BE0CEDAE4509}" type="slidenum">
              <a:rPr lang="en-ID" smtClean="0"/>
              <a:t>5</a:t>
            </a:fld>
            <a:endParaRPr lang="en-ID"/>
          </a:p>
        </p:txBody>
      </p:sp>
      <p:sp>
        <p:nvSpPr>
          <p:cNvPr id="8" name="TextBox 7">
            <a:extLst>
              <a:ext uri="{FF2B5EF4-FFF2-40B4-BE49-F238E27FC236}">
                <a16:creationId xmlns:a16="http://schemas.microsoft.com/office/drawing/2014/main" id="{999F6265-03E2-4768-91E9-5759AAF06369}"/>
              </a:ext>
            </a:extLst>
          </p:cNvPr>
          <p:cNvSpPr txBox="1"/>
          <p:nvPr/>
        </p:nvSpPr>
        <p:spPr>
          <a:xfrm>
            <a:off x="345688" y="356838"/>
            <a:ext cx="11463453" cy="1200329"/>
          </a:xfrm>
          <a:prstGeom prst="rect">
            <a:avLst/>
          </a:prstGeom>
          <a:noFill/>
        </p:spPr>
        <p:txBody>
          <a:bodyPr wrap="square" rtlCol="0">
            <a:spAutoFit/>
          </a:bodyPr>
          <a:lstStyle/>
          <a:p>
            <a:r>
              <a:rPr lang="en-ID" sz="2400" b="1" i="0" dirty="0">
                <a:solidFill>
                  <a:schemeClr val="tx1">
                    <a:lumMod val="75000"/>
                    <a:lumOff val="25000"/>
                  </a:schemeClr>
                </a:solidFill>
                <a:effectLst/>
                <a:latin typeface="Segoe UI" panose="020B0502040204020203" pitchFamily="34" charset="0"/>
                <a:cs typeface="Segoe UI" panose="020B0502040204020203" pitchFamily="34" charset="0"/>
              </a:rPr>
              <a:t> What Innovation or feature you added</a:t>
            </a:r>
          </a:p>
          <a:p>
            <a:endParaRPr lang="en-ID" sz="2400" b="1" dirty="0">
              <a:solidFill>
                <a:schemeClr val="tx1">
                  <a:lumMod val="85000"/>
                  <a:lumOff val="15000"/>
                </a:schemeClr>
              </a:solidFill>
              <a:latin typeface="Segoe UI" panose="020B0502040204020203" pitchFamily="34" charset="0"/>
              <a:cs typeface="Segoe UI" panose="020B0502040204020203" pitchFamily="34" charset="0"/>
            </a:endParaRPr>
          </a:p>
          <a:p>
            <a:endParaRPr lang="en-IN" sz="2400" b="1" dirty="0"/>
          </a:p>
        </p:txBody>
      </p:sp>
      <p:sp>
        <p:nvSpPr>
          <p:cNvPr id="10" name="TextBox 9">
            <a:extLst>
              <a:ext uri="{FF2B5EF4-FFF2-40B4-BE49-F238E27FC236}">
                <a16:creationId xmlns:a16="http://schemas.microsoft.com/office/drawing/2014/main" id="{95EEB0FF-BB8B-4090-BB58-01F5A1A3B900}"/>
              </a:ext>
            </a:extLst>
          </p:cNvPr>
          <p:cNvSpPr txBox="1"/>
          <p:nvPr/>
        </p:nvSpPr>
        <p:spPr>
          <a:xfrm>
            <a:off x="345688" y="1260087"/>
            <a:ext cx="11374244" cy="4832092"/>
          </a:xfrm>
          <a:prstGeom prst="rect">
            <a:avLst/>
          </a:prstGeom>
          <a:noFill/>
        </p:spPr>
        <p:txBody>
          <a:bodyPr wrap="square">
            <a:spAutoFit/>
          </a:bodyPr>
          <a:lstStyle/>
          <a:p>
            <a:pPr marL="342900" indent="-342900" algn="just">
              <a:buAutoNum type="arabicPeriod"/>
            </a:pPr>
            <a:r>
              <a:rPr lang="en-IN" sz="2200" dirty="0"/>
              <a:t>As it a pandemic time ,we thought of </a:t>
            </a:r>
            <a:r>
              <a:rPr lang="en-IN" sz="2200" b="1" u="sng" dirty="0"/>
              <a:t>detecting face masks </a:t>
            </a:r>
            <a:r>
              <a:rPr lang="en-IN" sz="2200" dirty="0"/>
              <a:t>,if a person is not wearing face mask. The fine or imprisonment letter goes to his house. The area info will be with the office officials of that particular area. As govt always thinks In long term goal and investment. So, after this pandemic gets over, we thought of replacing the </a:t>
            </a:r>
            <a:r>
              <a:rPr lang="en-IN" sz="2200" b="1" u="sng" dirty="0"/>
              <a:t>code of mask with helmet </a:t>
            </a:r>
            <a:r>
              <a:rPr lang="en-IN" sz="2200" dirty="0"/>
              <a:t>and will be using the vehicles number plate. So we will be using a </a:t>
            </a:r>
            <a:r>
              <a:rPr lang="en-IN" sz="2200" b="1" u="sng" dirty="0"/>
              <a:t>flexible code</a:t>
            </a:r>
            <a:r>
              <a:rPr lang="en-IN" sz="2200" dirty="0"/>
              <a:t>. By </a:t>
            </a:r>
            <a:r>
              <a:rPr lang="en-IN" sz="2200" b="1" u="sng" dirty="0"/>
              <a:t>Machine learning algorithm</a:t>
            </a:r>
            <a:r>
              <a:rPr lang="en-IN" sz="2200" dirty="0"/>
              <a:t>. We are trying to </a:t>
            </a:r>
            <a:r>
              <a:rPr lang="en-IN" sz="2200" b="1" u="sng" dirty="0"/>
              <a:t>detect the fake content (Phishing)</a:t>
            </a:r>
            <a:r>
              <a:rPr lang="en-IN" sz="2200" dirty="0"/>
              <a:t>,websites that are being spread at a max rate. In online in these pandemic times.</a:t>
            </a:r>
          </a:p>
          <a:p>
            <a:pPr marL="342900" indent="-342900" algn="just">
              <a:buAutoNum type="arabicPeriod"/>
            </a:pPr>
            <a:r>
              <a:rPr lang="en-IN" sz="2200" dirty="0"/>
              <a:t> In farmers app , we are providing the </a:t>
            </a:r>
            <a:r>
              <a:rPr lang="en-IN" sz="2200" b="1" u="sng" dirty="0"/>
              <a:t>weather detection using machine learning algorithm</a:t>
            </a:r>
            <a:r>
              <a:rPr lang="en-IN" sz="2200" u="sng" dirty="0"/>
              <a:t> </a:t>
            </a:r>
            <a:r>
              <a:rPr lang="en-IN" sz="2200" dirty="0"/>
              <a:t>and </a:t>
            </a:r>
            <a:r>
              <a:rPr lang="en-IN" sz="2200" b="1" u="sng" dirty="0"/>
              <a:t>availability of water using data analytics</a:t>
            </a:r>
            <a:r>
              <a:rPr lang="en-IN" sz="2200" dirty="0"/>
              <a:t>. Farmers can take a pic of the crop and upload it. Using </a:t>
            </a:r>
            <a:r>
              <a:rPr lang="en-IN" sz="2200" b="1" u="sng" dirty="0"/>
              <a:t>image detection algorithm</a:t>
            </a:r>
            <a:r>
              <a:rPr lang="en-IN" sz="2200" dirty="0"/>
              <a:t>. We will detect what disease is the particular crop having and will be suggesting fertilizers, pesticides. By taking pic of the soil, we can detect what crops suits to the particular soil. The </a:t>
            </a:r>
            <a:r>
              <a:rPr lang="en-IN" sz="2200" b="1" u="sng" dirty="0"/>
              <a:t>farmer can sell his crop directly to customer </a:t>
            </a:r>
            <a:r>
              <a:rPr lang="en-IN" sz="2200" dirty="0"/>
              <a:t>without the involvement of brokerage. We will also </a:t>
            </a:r>
            <a:r>
              <a:rPr lang="en-IN" sz="2200" b="1" u="sng" dirty="0"/>
              <a:t>provide some videos for novice farmers to learn tech</a:t>
            </a:r>
            <a:r>
              <a:rPr lang="en-IN" sz="2200" dirty="0"/>
              <a:t>. In farming like crop rotation. The farmer can also </a:t>
            </a:r>
            <a:r>
              <a:rPr lang="en-IN" sz="2200" b="1" u="sng" dirty="0"/>
              <a:t>calculate profit/ loss </a:t>
            </a:r>
            <a:r>
              <a:rPr lang="en-IN" sz="2200" dirty="0"/>
              <a:t>through this particular website.</a:t>
            </a:r>
          </a:p>
        </p:txBody>
      </p:sp>
    </p:spTree>
    <p:extLst>
      <p:ext uri="{BB962C8B-B14F-4D97-AF65-F5344CB8AC3E}">
        <p14:creationId xmlns:p14="http://schemas.microsoft.com/office/powerpoint/2010/main" val="126295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9993-B4ED-4172-ABFF-030CF97D54FA}"/>
              </a:ext>
            </a:extLst>
          </p:cNvPr>
          <p:cNvSpPr>
            <a:spLocks noGrp="1"/>
          </p:cNvSpPr>
          <p:nvPr>
            <p:ph type="title"/>
          </p:nvPr>
        </p:nvSpPr>
        <p:spPr/>
        <p:txBody>
          <a:bodyPr>
            <a:noAutofit/>
          </a:bodyPr>
          <a:lstStyle/>
          <a:p>
            <a:r>
              <a:rPr lang="en-ID" sz="3200" b="1" dirty="0">
                <a:solidFill>
                  <a:schemeClr val="tx1">
                    <a:lumMod val="75000"/>
                    <a:lumOff val="25000"/>
                  </a:schemeClr>
                </a:solidFill>
                <a:latin typeface="Segoe UI" panose="020B0502040204020203" pitchFamily="34" charset="0"/>
                <a:cs typeface="Segoe UI" panose="020B0502040204020203" pitchFamily="34" charset="0"/>
              </a:rPr>
              <a:t>Any functional requirement in further development ?</a:t>
            </a:r>
            <a:br>
              <a:rPr lang="en-ID" sz="3200" b="1" dirty="0">
                <a:solidFill>
                  <a:schemeClr val="tx1">
                    <a:lumMod val="75000"/>
                    <a:lumOff val="25000"/>
                  </a:schemeClr>
                </a:solidFill>
                <a:latin typeface="Segoe UI" panose="020B0502040204020203" pitchFamily="34" charset="0"/>
                <a:cs typeface="Segoe UI" panose="020B0502040204020203" pitchFamily="34" charset="0"/>
              </a:rPr>
            </a:br>
            <a:endParaRPr lang="en-IN" sz="3200" b="1" dirty="0"/>
          </a:p>
        </p:txBody>
      </p:sp>
      <p:sp>
        <p:nvSpPr>
          <p:cNvPr id="3" name="Content Placeholder 2">
            <a:extLst>
              <a:ext uri="{FF2B5EF4-FFF2-40B4-BE49-F238E27FC236}">
                <a16:creationId xmlns:a16="http://schemas.microsoft.com/office/drawing/2014/main" id="{C1775572-BBEE-4939-AA9B-757F8D545D5C}"/>
              </a:ext>
            </a:extLst>
          </p:cNvPr>
          <p:cNvSpPr>
            <a:spLocks noGrp="1"/>
          </p:cNvSpPr>
          <p:nvPr>
            <p:ph idx="1"/>
          </p:nvPr>
        </p:nvSpPr>
        <p:spPr>
          <a:xfrm>
            <a:off x="234176" y="1103971"/>
            <a:ext cx="11563814" cy="5388904"/>
          </a:xfrm>
        </p:spPr>
        <p:txBody>
          <a:bodyPr/>
          <a:lstStyle/>
          <a:p>
            <a:pPr algn="just"/>
            <a:r>
              <a:rPr lang="en-IN" b="1" dirty="0"/>
              <a:t>Cyber crime </a:t>
            </a:r>
            <a:r>
              <a:rPr lang="en-IN" sz="2400" dirty="0"/>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Now this is for the covid related apps are any fake website</a:t>
            </a:r>
            <a:r>
              <a:rPr lang="en-US" sz="2400" dirty="0">
                <a:latin typeface="Calibri" panose="020F0502020204030204" pitchFamily="34" charset="0"/>
                <a:ea typeface="Calibri" panose="020F0502020204030204" pitchFamily="34" charset="0"/>
                <a:cs typeface="Times New Roman" panose="02020603050405020304" pitchFamily="18" charset="0"/>
              </a:rPr>
              <a:t> cloning .</a:t>
            </a:r>
            <a:r>
              <a:rPr lang="en-US" sz="2400" dirty="0">
                <a:effectLst/>
                <a:latin typeface="Calibri" panose="020F0502020204030204" pitchFamily="34" charset="0"/>
                <a:ea typeface="Calibri" panose="020F0502020204030204" pitchFamily="34" charset="0"/>
                <a:cs typeface="Times New Roman" panose="02020603050405020304" pitchFamily="18" charset="0"/>
              </a:rPr>
              <a:t>now there may be any pirated software which takes our information without our knowledge. So for this we are doing the fake content detection to get rid of these types of phishing attacks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r>
              <a:rPr lang="en-US" sz="2400" b="1" dirty="0">
                <a:latin typeface="Calibri" panose="020F0502020204030204" pitchFamily="34" charset="0"/>
                <a:ea typeface="Calibri" panose="020F0502020204030204" pitchFamily="34" charset="0"/>
                <a:cs typeface="Times New Roman" panose="02020603050405020304" pitchFamily="18" charset="0"/>
              </a:rPr>
              <a:t>M</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ask detection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 We’ll use this Python script to train a face mask detector and review the results.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We’ll use this Python script to train a face mask detector and review the results.</a:t>
            </a:r>
            <a:r>
              <a:rPr lang="en-IN" sz="2400" dirty="0">
                <a:latin typeface="Calibri" panose="020F0502020204030204" pitchFamily="34" charset="0"/>
                <a:ea typeface="Calibri" panose="020F0502020204030204" pitchFamily="34" charset="0"/>
                <a:cs typeface="Times New Roman" panose="02020603050405020304" pitchFamily="18" charset="0"/>
              </a:rPr>
              <a:t> </a:t>
            </a:r>
          </a:p>
          <a:p>
            <a:pPr marL="0" indent="0" algn="jus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Detect COVID-19 face masks in images</a:t>
            </a: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Detect face masks in real-time video streams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b="1" dirty="0">
                <a:effectLst/>
                <a:latin typeface="Calibri" panose="020F0502020204030204" pitchFamily="34" charset="0"/>
                <a:ea typeface="Calibri" panose="020F0502020204030204" pitchFamily="34" charset="0"/>
                <a:cs typeface="Times New Roman" panose="02020603050405020304" pitchFamily="18" charset="0"/>
              </a:rPr>
              <a:t>Image prediction of soil fertility and crop disease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t>Using image detection algorithm. We will detect what disease is the particular crop having and will be suggesting fertilizers, pesticides. By taking pic of the soil, we can detect what crops suits to the particular soil.</a:t>
            </a:r>
          </a:p>
          <a:p>
            <a:pPr algn="just"/>
            <a:r>
              <a:rPr lang="en-US" sz="2400" b="1" dirty="0">
                <a:effectLst/>
                <a:latin typeface="Calibri" panose="020F0502020204030204" pitchFamily="34" charset="0"/>
                <a:ea typeface="Calibri" panose="020F0502020204030204" pitchFamily="34" charset="0"/>
                <a:cs typeface="Times New Roman" panose="02020603050405020304" pitchFamily="18" charset="0"/>
              </a:rPr>
              <a:t>Weather prediction  and water availability analysis</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r>
              <a:rPr lang="en-IN" sz="2400" b="1" u="sng" dirty="0"/>
              <a:t> </a:t>
            </a:r>
            <a:r>
              <a:rPr lang="en-IN" sz="2400" dirty="0"/>
              <a:t>we detect weather using machine learning algorithm and availability of water using data analytics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F7C987-7849-4A9E-BFB8-D939EAC0B1F2}"/>
              </a:ext>
            </a:extLst>
          </p:cNvPr>
          <p:cNvSpPr>
            <a:spLocks noGrp="1"/>
          </p:cNvSpPr>
          <p:nvPr>
            <p:ph type="sldNum" sz="quarter" idx="12"/>
          </p:nvPr>
        </p:nvSpPr>
        <p:spPr/>
        <p:txBody>
          <a:bodyPr/>
          <a:lstStyle/>
          <a:p>
            <a:fld id="{31599C52-5F75-4F4B-834C-BE0CEDAE4509}" type="slidenum">
              <a:rPr lang="en-ID" smtClean="0"/>
              <a:t>6</a:t>
            </a:fld>
            <a:endParaRPr lang="en-ID"/>
          </a:p>
        </p:txBody>
      </p:sp>
    </p:spTree>
    <p:extLst>
      <p:ext uri="{BB962C8B-B14F-4D97-AF65-F5344CB8AC3E}">
        <p14:creationId xmlns:p14="http://schemas.microsoft.com/office/powerpoint/2010/main" val="39866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481370" y="3486782"/>
            <a:ext cx="12280900" cy="31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p:txBody>
          <a:bodyPr/>
          <a:lstStyle/>
          <a:p>
            <a:r>
              <a:rPr lang="en-ID" dirty="0"/>
              <a:t>Team Slide</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2274533" y="1842407"/>
            <a:ext cx="6929144" cy="2648019"/>
            <a:chOff x="697005" y="2544539"/>
            <a:chExt cx="10235801" cy="3590148"/>
          </a:xfrm>
        </p:grpSpPr>
        <p:grpSp>
          <p:nvGrpSpPr>
            <p:cNvPr id="3" name="Group 2">
              <a:extLst>
                <a:ext uri="{FF2B5EF4-FFF2-40B4-BE49-F238E27FC236}">
                  <a16:creationId xmlns:a16="http://schemas.microsoft.com/office/drawing/2014/main" id="{719D8653-4FA7-4D48-9ABC-45DC5CB47D60}"/>
                </a:ext>
              </a:extLst>
            </p:cNvPr>
            <p:cNvGrpSpPr/>
            <p:nvPr/>
          </p:nvGrpSpPr>
          <p:grpSpPr>
            <a:xfrm>
              <a:off x="697005" y="2544539"/>
              <a:ext cx="2607913" cy="3590148"/>
              <a:chOff x="782168" y="2544539"/>
              <a:chExt cx="2607913" cy="3590148"/>
            </a:xfrm>
          </p:grpSpPr>
          <p:sp>
            <p:nvSpPr>
              <p:cNvPr id="25" name="Rectangle 24">
                <a:extLst>
                  <a:ext uri="{FF2B5EF4-FFF2-40B4-BE49-F238E27FC236}">
                    <a16:creationId xmlns:a16="http://schemas.microsoft.com/office/drawing/2014/main" id="{A7955E45-8AF5-4A55-B8C7-E85196B299B2}"/>
                  </a:ext>
                </a:extLst>
              </p:cNvPr>
              <p:cNvSpPr/>
              <p:nvPr/>
            </p:nvSpPr>
            <p:spPr>
              <a:xfrm>
                <a:off x="782168" y="5272912"/>
                <a:ext cx="2607913" cy="861775"/>
              </a:xfrm>
              <a:prstGeom prst="rect">
                <a:avLst/>
              </a:prstGeom>
            </p:spPr>
            <p:txBody>
              <a:bodyPr wrap="square" lIns="0" tIns="0" rIns="0" bIns="0">
                <a:noAutofit/>
              </a:bodyPr>
              <a:lstStyle/>
              <a:p>
                <a:pPr algn="ctr"/>
                <a:r>
                  <a:rPr lang="en-ID" sz="1600" i="1" dirty="0">
                    <a:solidFill>
                      <a:schemeClr val="tx1">
                        <a:lumMod val="75000"/>
                        <a:lumOff val="25000"/>
                      </a:schemeClr>
                    </a:solidFill>
                    <a:latin typeface="Rockwell" panose="02060603020205020403" pitchFamily="18" charset="0"/>
                    <a:cs typeface="Segoe UI" panose="020B0502040204020203" pitchFamily="34" charset="0"/>
                  </a:rPr>
                  <a:t>EDE ARCHANA</a:t>
                </a:r>
              </a:p>
              <a:p>
                <a:pPr algn="ctr"/>
                <a:r>
                  <a:rPr lang="en-ID" sz="1600" i="1" dirty="0">
                    <a:solidFill>
                      <a:schemeClr val="tx1">
                        <a:lumMod val="75000"/>
                        <a:lumOff val="25000"/>
                      </a:schemeClr>
                    </a:solidFill>
                    <a:latin typeface="Rockwell" panose="02060603020205020403" pitchFamily="18" charset="0"/>
                    <a:cs typeface="Segoe UI" panose="020B0502040204020203" pitchFamily="34" charset="0"/>
                  </a:rPr>
                  <a:t>(TEAM LEADER</a:t>
                </a:r>
                <a:r>
                  <a:rPr lang="en-ID" sz="1050" b="1" dirty="0">
                    <a:solidFill>
                      <a:schemeClr val="tx1">
                        <a:lumMod val="75000"/>
                        <a:lumOff val="25000"/>
                      </a:schemeClr>
                    </a:solidFill>
                    <a:latin typeface="Segoe UI" panose="020B0502040204020203" pitchFamily="34" charset="0"/>
                    <a:cs typeface="Segoe UI" panose="020B0502040204020203" pitchFamily="34" charset="0"/>
                  </a:rPr>
                  <a:t>)</a:t>
                </a:r>
              </a:p>
              <a:p>
                <a:pPr algn="ctr"/>
                <a:endParaRPr lang="en-ID" sz="105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8" name="Group 7">
                <a:extLst>
                  <a:ext uri="{FF2B5EF4-FFF2-40B4-BE49-F238E27FC236}">
                    <a16:creationId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id="{0D1A47BE-14CC-413C-A59B-7DFC77E4627C}"/>
                </a:ext>
              </a:extLst>
            </p:cNvPr>
            <p:cNvGrpSpPr/>
            <p:nvPr/>
          </p:nvGrpSpPr>
          <p:grpSpPr>
            <a:xfrm>
              <a:off x="4510949" y="2544539"/>
              <a:ext cx="2607913" cy="3590147"/>
              <a:chOff x="4951253" y="2544539"/>
              <a:chExt cx="2607913" cy="3590147"/>
            </a:xfrm>
          </p:grpSpPr>
          <p:sp>
            <p:nvSpPr>
              <p:cNvPr id="26" name="Rectangle 25">
                <a:extLst>
                  <a:ext uri="{FF2B5EF4-FFF2-40B4-BE49-F238E27FC236}">
                    <a16:creationId xmlns:a16="http://schemas.microsoft.com/office/drawing/2014/main" id="{80D2E081-827D-4F56-82E8-1E84C823B900}"/>
                  </a:ext>
                </a:extLst>
              </p:cNvPr>
              <p:cNvSpPr/>
              <p:nvPr/>
            </p:nvSpPr>
            <p:spPr>
              <a:xfrm>
                <a:off x="4951253" y="5272912"/>
                <a:ext cx="2607913" cy="861774"/>
              </a:xfrm>
              <a:prstGeom prst="rect">
                <a:avLst/>
              </a:prstGeom>
            </p:spPr>
            <p:txBody>
              <a:bodyPr wrap="square" lIns="0" tIns="0" rIns="0" bIns="0">
                <a:noAutofit/>
              </a:bodyPr>
              <a:lstStyle/>
              <a:p>
                <a:pPr algn="ctr"/>
                <a:endParaRPr lang="en-ID" sz="1100" b="1"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ID" sz="1600" i="1" dirty="0">
                    <a:solidFill>
                      <a:schemeClr val="tx1">
                        <a:lumMod val="75000"/>
                        <a:lumOff val="25000"/>
                      </a:schemeClr>
                    </a:solidFill>
                    <a:latin typeface="Rockwell" panose="02060603020205020403" pitchFamily="18" charset="0"/>
                    <a:cs typeface="Segoe UI" panose="020B0502040204020203" pitchFamily="34" charset="0"/>
                  </a:rPr>
                  <a:t>KUKKALA SIRISHA</a:t>
                </a: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8324893" y="2544539"/>
              <a:ext cx="2607913" cy="3590147"/>
              <a:chOff x="8972245" y="2544539"/>
              <a:chExt cx="2607913" cy="3590147"/>
            </a:xfrm>
          </p:grpSpPr>
          <p:sp>
            <p:nvSpPr>
              <p:cNvPr id="27" name="Rectangle 26">
                <a:extLst>
                  <a:ext uri="{FF2B5EF4-FFF2-40B4-BE49-F238E27FC236}">
                    <a16:creationId xmlns:a16="http://schemas.microsoft.com/office/drawing/2014/main" id="{812B659F-6773-4A06-9157-A6BFC90B2357}"/>
                  </a:ext>
                </a:extLst>
              </p:cNvPr>
              <p:cNvSpPr/>
              <p:nvPr/>
            </p:nvSpPr>
            <p:spPr>
              <a:xfrm>
                <a:off x="8972245" y="5272912"/>
                <a:ext cx="2607913" cy="861774"/>
              </a:xfrm>
              <a:prstGeom prst="rect">
                <a:avLst/>
              </a:prstGeom>
            </p:spPr>
            <p:txBody>
              <a:bodyPr wrap="square" lIns="0" tIns="0" rIns="0" bIns="0">
                <a:noAutofit/>
              </a:bodyPr>
              <a:lstStyle/>
              <a:p>
                <a:pPr algn="ctr"/>
                <a:r>
                  <a:rPr lang="en-ID" sz="1600" i="1" dirty="0">
                    <a:solidFill>
                      <a:schemeClr val="tx1">
                        <a:lumMod val="75000"/>
                        <a:lumOff val="25000"/>
                      </a:schemeClr>
                    </a:solidFill>
                    <a:latin typeface="Rockwell" panose="02060603020205020403" pitchFamily="18" charset="0"/>
                    <a:cs typeface="Segoe UI" panose="020B0502040204020203" pitchFamily="34" charset="0"/>
                  </a:rPr>
                  <a:t>GURAJALA NEELIMA</a:t>
                </a: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2649664" y="4390536"/>
            <a:ext cx="6554013" cy="2567353"/>
            <a:chOff x="697005" y="2544539"/>
            <a:chExt cx="10235801" cy="3590147"/>
          </a:xfrm>
        </p:grpSpPr>
        <p:grpSp>
          <p:nvGrpSpPr>
            <p:cNvPr id="31" name="Group 30">
              <a:extLst>
                <a:ext uri="{FF2B5EF4-FFF2-40B4-BE49-F238E27FC236}">
                  <a16:creationId xmlns:a16="http://schemas.microsoft.com/office/drawing/2014/main" id="{3895E964-E3E4-F54A-989B-C609C64C801D}"/>
                </a:ext>
              </a:extLst>
            </p:cNvPr>
            <p:cNvGrpSpPr/>
            <p:nvPr/>
          </p:nvGrpSpPr>
          <p:grpSpPr>
            <a:xfrm>
              <a:off x="697005" y="2544539"/>
              <a:ext cx="2607913" cy="3590147"/>
              <a:chOff x="782168" y="2544539"/>
              <a:chExt cx="2607913" cy="3590147"/>
            </a:xfrm>
          </p:grpSpPr>
          <p:sp>
            <p:nvSpPr>
              <p:cNvPr id="59" name="Rectangle 58">
                <a:extLst>
                  <a:ext uri="{FF2B5EF4-FFF2-40B4-BE49-F238E27FC236}">
                    <a16:creationId xmlns:a16="http://schemas.microsoft.com/office/drawing/2014/main" id="{F080ED80-6E2F-CD4A-87BA-74936A3D3885}"/>
                  </a:ext>
                </a:extLst>
              </p:cNvPr>
              <p:cNvSpPr/>
              <p:nvPr/>
            </p:nvSpPr>
            <p:spPr>
              <a:xfrm>
                <a:off x="782168" y="5272912"/>
                <a:ext cx="2607913" cy="861774"/>
              </a:xfrm>
              <a:prstGeom prst="rect">
                <a:avLst/>
              </a:prstGeom>
            </p:spPr>
            <p:txBody>
              <a:bodyPr wrap="square" lIns="0" tIns="0" rIns="0" bIns="0">
                <a:noAutofit/>
              </a:bodyPr>
              <a:lstStyle/>
              <a:p>
                <a:pPr algn="ctr"/>
                <a:r>
                  <a:rPr lang="en-ID" sz="1600" i="1" dirty="0">
                    <a:solidFill>
                      <a:schemeClr val="tx1">
                        <a:lumMod val="75000"/>
                        <a:lumOff val="25000"/>
                      </a:schemeClr>
                    </a:solidFill>
                    <a:latin typeface="Rockwell" panose="02060603020205020403" pitchFamily="18" charset="0"/>
                    <a:cs typeface="Segoe UI" panose="020B0502040204020203" pitchFamily="34" charset="0"/>
                  </a:rPr>
                  <a:t>GANNAVARAPU PRASANTHI</a:t>
                </a:r>
              </a:p>
            </p:txBody>
          </p:sp>
          <p:grpSp>
            <p:nvGrpSpPr>
              <p:cNvPr id="61" name="Group 60">
                <a:extLst>
                  <a:ext uri="{FF2B5EF4-FFF2-40B4-BE49-F238E27FC236}">
                    <a16:creationId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id="{47B94619-C5A6-7042-918A-09674287A4CC}"/>
                </a:ext>
              </a:extLst>
            </p:cNvPr>
            <p:cNvGrpSpPr/>
            <p:nvPr/>
          </p:nvGrpSpPr>
          <p:grpSpPr>
            <a:xfrm>
              <a:off x="4510949" y="2544539"/>
              <a:ext cx="2607913" cy="3590147"/>
              <a:chOff x="4951253" y="2544539"/>
              <a:chExt cx="2607913" cy="3590147"/>
            </a:xfrm>
          </p:grpSpPr>
          <p:sp>
            <p:nvSpPr>
              <p:cNvPr id="53" name="Rectangle 52">
                <a:extLst>
                  <a:ext uri="{FF2B5EF4-FFF2-40B4-BE49-F238E27FC236}">
                    <a16:creationId xmlns:a16="http://schemas.microsoft.com/office/drawing/2014/main" id="{4D9AD923-F27C-1F40-B34B-8C6B9C9D78E6}"/>
                  </a:ext>
                </a:extLst>
              </p:cNvPr>
              <p:cNvSpPr/>
              <p:nvPr/>
            </p:nvSpPr>
            <p:spPr>
              <a:xfrm>
                <a:off x="4951253" y="5272912"/>
                <a:ext cx="2607913" cy="861774"/>
              </a:xfrm>
              <a:prstGeom prst="rect">
                <a:avLst/>
              </a:prstGeom>
            </p:spPr>
            <p:txBody>
              <a:bodyPr wrap="square" lIns="0" tIns="0" rIns="0" bIns="0">
                <a:noAutofit/>
              </a:bodyPr>
              <a:lstStyle/>
              <a:p>
                <a:pPr algn="ctr"/>
                <a:r>
                  <a:rPr lang="en-ID" sz="1600" i="1" dirty="0">
                    <a:solidFill>
                      <a:schemeClr val="tx1">
                        <a:lumMod val="75000"/>
                        <a:lumOff val="25000"/>
                      </a:schemeClr>
                    </a:solidFill>
                    <a:latin typeface="Rockwell" panose="02060603020205020403" pitchFamily="18" charset="0"/>
                    <a:cs typeface="Segoe UI" panose="020B0502040204020203" pitchFamily="34" charset="0"/>
                  </a:rPr>
                  <a:t>ARUMALLA ANUHYA</a:t>
                </a: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4" name="Group 33">
              <a:extLst>
                <a:ext uri="{FF2B5EF4-FFF2-40B4-BE49-F238E27FC236}">
                  <a16:creationId xmlns:a16="http://schemas.microsoft.com/office/drawing/2014/main" id="{C83F2830-333D-A043-AAC3-4D73DFA9EB71}"/>
                </a:ext>
              </a:extLst>
            </p:cNvPr>
            <p:cNvGrpSpPr/>
            <p:nvPr/>
          </p:nvGrpSpPr>
          <p:grpSpPr>
            <a:xfrm>
              <a:off x="8324893" y="2544539"/>
              <a:ext cx="2607913" cy="3590147"/>
              <a:chOff x="8972245" y="2544539"/>
              <a:chExt cx="2607913" cy="3590147"/>
            </a:xfrm>
          </p:grpSpPr>
          <p:sp>
            <p:nvSpPr>
              <p:cNvPr id="36" name="Rectangle 35">
                <a:extLst>
                  <a:ext uri="{FF2B5EF4-FFF2-40B4-BE49-F238E27FC236}">
                    <a16:creationId xmlns:a16="http://schemas.microsoft.com/office/drawing/2014/main" id="{A1A6B370-46CC-AD4F-A4E7-96FB4052681B}"/>
                  </a:ext>
                </a:extLst>
              </p:cNvPr>
              <p:cNvSpPr/>
              <p:nvPr/>
            </p:nvSpPr>
            <p:spPr>
              <a:xfrm>
                <a:off x="8972245" y="5272912"/>
                <a:ext cx="2607913" cy="861774"/>
              </a:xfrm>
              <a:prstGeom prst="rect">
                <a:avLst/>
              </a:prstGeom>
            </p:spPr>
            <p:txBody>
              <a:bodyPr wrap="square" lIns="0" tIns="0" rIns="0" bIns="0">
                <a:noAutofit/>
              </a:bodyPr>
              <a:lstStyle/>
              <a:p>
                <a:pPr algn="ctr"/>
                <a:endParaRPr lang="en-ID" sz="11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7D99711E-D4CD-1B49-9972-76AD57BA0845}"/>
                  </a:ext>
                </a:extLst>
              </p:cNvPr>
              <p:cNvGrpSpPr/>
              <p:nvPr/>
            </p:nvGrpSpPr>
            <p:grpSpPr>
              <a:xfrm>
                <a:off x="10063182" y="2544539"/>
                <a:ext cx="426038" cy="96794"/>
                <a:chOff x="1510714" y="5935020"/>
                <a:chExt cx="642824" cy="146047"/>
              </a:xfrm>
            </p:grpSpPr>
            <p:sp>
              <p:nvSpPr>
                <p:cNvPr id="50" name="Rectangle: Rounded Corners 8">
                  <a:extLst>
                    <a:ext uri="{FF2B5EF4-FFF2-40B4-BE49-F238E27FC236}">
                      <a16:creationId xmlns:a16="http://schemas.microsoft.com/office/drawing/2014/main" id="{3A0D0F50-2AB6-224C-9134-84FAE04F7092}"/>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Rounded Corners 9">
                  <a:extLst>
                    <a:ext uri="{FF2B5EF4-FFF2-40B4-BE49-F238E27FC236}">
                      <a16:creationId xmlns:a16="http://schemas.microsoft.com/office/drawing/2014/main" id="{3FF64113-861E-E343-B0F4-2366ED952969}"/>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Rounded Corners 9">
                  <a:extLst>
                    <a:ext uri="{FF2B5EF4-FFF2-40B4-BE49-F238E27FC236}">
                      <a16:creationId xmlns:a16="http://schemas.microsoft.com/office/drawing/2014/main" id="{9F2DB92E-374E-9449-B46D-76C3256C9937}"/>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pic>
        <p:nvPicPr>
          <p:cNvPr id="9" name="Picture 8" descr="Logo&#10;&#10;Description automatically generated">
            <a:extLst>
              <a:ext uri="{FF2B5EF4-FFF2-40B4-BE49-F238E27FC236}">
                <a16:creationId xmlns:a16="http://schemas.microsoft.com/office/drawing/2014/main" id="{5504B0F7-3DB8-994D-99E0-6401B3A08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210" y="1836946"/>
            <a:ext cx="2091600" cy="2091600"/>
          </a:xfrm>
          <a:prstGeom prst="rect">
            <a:avLst/>
          </a:prstGeom>
        </p:spPr>
      </p:pic>
      <p:pic>
        <p:nvPicPr>
          <p:cNvPr id="65" name="Picture 64" descr="Logo&#10;&#10;Description automatically generated">
            <a:extLst>
              <a:ext uri="{FF2B5EF4-FFF2-40B4-BE49-F238E27FC236}">
                <a16:creationId xmlns:a16="http://schemas.microsoft.com/office/drawing/2014/main" id="{EF5759AD-3307-2E4C-BF50-86A11AFEF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04" y="1770256"/>
            <a:ext cx="2091600" cy="2091600"/>
          </a:xfrm>
          <a:prstGeom prst="rect">
            <a:avLst/>
          </a:prstGeom>
        </p:spPr>
      </p:pic>
      <p:pic>
        <p:nvPicPr>
          <p:cNvPr id="66" name="Picture 65" descr="Logo&#10;&#10;Description automatically generated">
            <a:extLst>
              <a:ext uri="{FF2B5EF4-FFF2-40B4-BE49-F238E27FC236}">
                <a16:creationId xmlns:a16="http://schemas.microsoft.com/office/drawing/2014/main" id="{AD7F4153-97A3-ED40-97D8-6434D519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856" y="1834971"/>
            <a:ext cx="2091600" cy="2091600"/>
          </a:xfrm>
          <a:prstGeom prst="rect">
            <a:avLst/>
          </a:prstGeom>
        </p:spPr>
      </p:pic>
      <p:pic>
        <p:nvPicPr>
          <p:cNvPr id="67" name="Picture 66" descr="Logo&#10;&#10;Description automatically generated">
            <a:extLst>
              <a:ext uri="{FF2B5EF4-FFF2-40B4-BE49-F238E27FC236}">
                <a16:creationId xmlns:a16="http://schemas.microsoft.com/office/drawing/2014/main" id="{9D28D292-4A43-974E-AC5D-EE91797EE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576" y="4460260"/>
            <a:ext cx="2091600" cy="2007447"/>
          </a:xfrm>
          <a:prstGeom prst="rect">
            <a:avLst/>
          </a:prstGeom>
        </p:spPr>
      </p:pic>
      <p:pic>
        <p:nvPicPr>
          <p:cNvPr id="68" name="Picture 67" descr="Logo&#10;&#10;Description automatically generated">
            <a:extLst>
              <a:ext uri="{FF2B5EF4-FFF2-40B4-BE49-F238E27FC236}">
                <a16:creationId xmlns:a16="http://schemas.microsoft.com/office/drawing/2014/main" id="{8BDAD5E3-ED22-A742-916E-EA7F80C05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984" y="4381333"/>
            <a:ext cx="2091600" cy="2091600"/>
          </a:xfrm>
          <a:prstGeom prst="rect">
            <a:avLst/>
          </a:prstGeom>
        </p:spPr>
      </p:pic>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345115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635189" y="1449388"/>
            <a:ext cx="1530391" cy="4308872"/>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Proposed Development Plan in pointers</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1.Data analytics for water availability</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2. Data analytics for weather prediction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3.Image analytics-leaf disease , crop soil</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4.Profit loss calculate</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5.Seling crop directly</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6.</a:t>
            </a:r>
            <a:r>
              <a:rPr lang="en-ID" sz="1400" b="1" i="1" dirty="0">
                <a:solidFill>
                  <a:schemeClr val="tx1">
                    <a:lumMod val="75000"/>
                    <a:lumOff val="25000"/>
                  </a:schemeClr>
                </a:solidFill>
                <a:cs typeface="Segoe UI" panose="020B0502040204020203" pitchFamily="34" charset="0"/>
              </a:rPr>
              <a:t>phising,ML-fake</a:t>
            </a:r>
            <a:r>
              <a:rPr lang="en-ID" sz="1400" b="1" i="1" dirty="0">
                <a:solidFill>
                  <a:schemeClr val="tx1">
                    <a:lumMod val="75000"/>
                    <a:lumOff val="25000"/>
                  </a:schemeClr>
                </a:solidFill>
                <a:latin typeface="Segoe UI" panose="020B0502040204020203" pitchFamily="34" charset="0"/>
                <a:cs typeface="Segoe UI" panose="020B0502040204020203" pitchFamily="34" charset="0"/>
              </a:rPr>
              <a:t> content detection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7.Mask detection-image analytics</a:t>
            </a:r>
          </a:p>
        </p:txBody>
      </p:sp>
      <p:sp>
        <p:nvSpPr>
          <p:cNvPr id="8" name="Oval 7">
            <a:extLst>
              <a:ext uri="{FF2B5EF4-FFF2-40B4-BE49-F238E27FC236}">
                <a16:creationId xmlns:a16="http://schemas.microsoft.com/office/drawing/2014/main" id="{BCBB2C17-E25A-46D5-9E50-3919489EEA30}"/>
              </a:ext>
            </a:extLst>
          </p:cNvPr>
          <p:cNvSpPr/>
          <p:nvPr/>
        </p:nvSpPr>
        <p:spPr>
          <a:xfrm rot="5400000">
            <a:off x="735319"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id="{870DB1F0-7950-4363-9BA4-7CD16FF6507D}"/>
              </a:ext>
            </a:extLst>
          </p:cNvPr>
          <p:cNvSpPr/>
          <p:nvPr/>
        </p:nvSpPr>
        <p:spPr>
          <a:xfrm>
            <a:off x="6321442" y="3612962"/>
            <a:ext cx="1609211" cy="1077218"/>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Repository Link or Any  </a:t>
            </a:r>
            <a:r>
              <a:rPr lang="en-ID" sz="1400" dirty="0" err="1">
                <a:solidFill>
                  <a:schemeClr val="tx1">
                    <a:lumMod val="75000"/>
                    <a:lumOff val="25000"/>
                  </a:schemeClr>
                </a:solidFill>
                <a:latin typeface="Segoe UI" panose="020B0502040204020203" pitchFamily="34" charset="0"/>
                <a:cs typeface="Segoe UI" panose="020B0502040204020203" pitchFamily="34" charset="0"/>
              </a:rPr>
              <a:t>R</a:t>
            </a:r>
            <a:r>
              <a:rPr lang="en-ID" sz="1400" i="0" dirty="0" err="1">
                <a:solidFill>
                  <a:schemeClr val="tx1">
                    <a:lumMod val="75000"/>
                    <a:lumOff val="25000"/>
                  </a:schemeClr>
                </a:solidFill>
                <a:effectLst/>
                <a:latin typeface="Segoe UI" panose="020B0502040204020203" pitchFamily="34" charset="0"/>
                <a:cs typeface="Segoe UI" panose="020B0502040204020203" pitchFamily="34" charset="0"/>
              </a:rPr>
              <a:t>efrences</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  link of folders</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https://github.com/DIVYASRI1881/</a:t>
            </a: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281087" y="3612962"/>
            <a:ext cx="1713760" cy="1938992"/>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 </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3894342" y="2297157"/>
            <a:ext cx="1783782" cy="3231654"/>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Documents To be prepared for installation and evaluation</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a:t>
            </a:r>
            <a:r>
              <a:rPr lang="en-ID" sz="1400" b="1" dirty="0">
                <a:solidFill>
                  <a:schemeClr val="tx1">
                    <a:lumMod val="75000"/>
                    <a:lumOff val="25000"/>
                  </a:schemeClr>
                </a:solidFill>
                <a:latin typeface="Segoe UI" panose="020B0502040204020203" pitchFamily="34" charset="0"/>
                <a:cs typeface="Segoe UI" panose="020B0502040204020203" pitchFamily="34" charset="0"/>
              </a:rPr>
              <a:t>.  </a:t>
            </a:r>
            <a:r>
              <a:rPr lang="en-ID" sz="1400" b="1" dirty="0" err="1">
                <a:solidFill>
                  <a:schemeClr val="tx1">
                    <a:lumMod val="75000"/>
                    <a:lumOff val="25000"/>
                  </a:schemeClr>
                </a:solidFill>
                <a:latin typeface="Segoe UI" panose="020B0502040204020203" pitchFamily="34" charset="0"/>
                <a:cs typeface="Segoe UI" panose="020B0502040204020203" pitchFamily="34" charset="0"/>
              </a:rPr>
              <a:t>Jupyteer</a:t>
            </a:r>
            <a:r>
              <a:rPr lang="en-ID" sz="1400" b="1" dirty="0">
                <a:solidFill>
                  <a:schemeClr val="tx1">
                    <a:lumMod val="75000"/>
                    <a:lumOff val="25000"/>
                  </a:schemeClr>
                </a:solidFill>
                <a:latin typeface="Segoe UI" panose="020B0502040204020203" pitchFamily="34" charset="0"/>
                <a:cs typeface="Segoe UI" panose="020B0502040204020203" pitchFamily="34" charset="0"/>
              </a:rPr>
              <a:t>  notebook-machine learning</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2.Vs Studio-web Development</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3.Data Analytics, image and video analytics-  Mat lab</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4.phising- </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Anaconda</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718291" y="2300367"/>
            <a:ext cx="1495801" cy="1292662"/>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Any Third party API used , </a:t>
            </a:r>
            <a:r>
              <a:rPr lang="en-ID" sz="1400" i="0" dirty="0" err="1">
                <a:solidFill>
                  <a:schemeClr val="tx1">
                    <a:lumMod val="75000"/>
                    <a:lumOff val="25000"/>
                  </a:schemeClr>
                </a:solidFill>
                <a:effectLst/>
                <a:latin typeface="Segoe UI" panose="020B0502040204020203" pitchFamily="34" charset="0"/>
                <a:cs typeface="Segoe UI" panose="020B0502040204020203" pitchFamily="34" charset="0"/>
              </a:rPr>
              <a:t>i</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 if yes please specify</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b="1" dirty="0">
                <a:solidFill>
                  <a:schemeClr val="tx1">
                    <a:lumMod val="75000"/>
                    <a:lumOff val="25000"/>
                  </a:schemeClr>
                </a:solidFill>
                <a:latin typeface="Segoe UI" panose="020B0502040204020203" pitchFamily="34" charset="0"/>
                <a:cs typeface="Segoe UI" panose="020B0502040204020203" pitchFamily="34" charset="0"/>
              </a:rPr>
              <a:t>YES</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API Weather key</a:t>
            </a: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7" y="3170664"/>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148655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1E61-C664-488D-B5AA-9CFD588A3B55}"/>
              </a:ext>
            </a:extLst>
          </p:cNvPr>
          <p:cNvSpPr>
            <a:spLocks noGrp="1"/>
          </p:cNvSpPr>
          <p:nvPr>
            <p:ph type="title"/>
          </p:nvPr>
        </p:nvSpPr>
        <p:spPr/>
        <p:txBody>
          <a:bodyPr/>
          <a:lstStyle/>
          <a:p>
            <a:r>
              <a:rPr lang="en-ID" sz="36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endParaRPr lang="en-IN" dirty="0"/>
          </a:p>
        </p:txBody>
      </p:sp>
      <p:pic>
        <p:nvPicPr>
          <p:cNvPr id="7" name="Picture 6">
            <a:extLst>
              <a:ext uri="{FF2B5EF4-FFF2-40B4-BE49-F238E27FC236}">
                <a16:creationId xmlns:a16="http://schemas.microsoft.com/office/drawing/2014/main" id="{E3B93CAB-A5A9-40FE-91A2-60DD1FB5F349}"/>
              </a:ext>
            </a:extLst>
          </p:cNvPr>
          <p:cNvPicPr>
            <a:picLocks noChangeAspect="1"/>
          </p:cNvPicPr>
          <p:nvPr/>
        </p:nvPicPr>
        <p:blipFill rotWithShape="1">
          <a:blip r:embed="rId2">
            <a:extLst>
              <a:ext uri="{28A0092B-C50C-407E-A947-70E740481C1C}">
                <a14:useLocalDpi xmlns:a14="http://schemas.microsoft.com/office/drawing/2010/main" val="0"/>
              </a:ext>
            </a:extLst>
          </a:blip>
          <a:srcRect b="24528"/>
          <a:stretch/>
        </p:blipFill>
        <p:spPr>
          <a:xfrm>
            <a:off x="1023107" y="1449388"/>
            <a:ext cx="10473409" cy="494026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8010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3831</TotalTime>
  <Words>1378</Words>
  <Application>Microsoft Office PowerPoint</Application>
  <PresentationFormat>Widescreen</PresentationFormat>
  <Paragraphs>174</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 MT Condensed Light</vt:lpstr>
      <vt:lpstr>Arial</vt:lpstr>
      <vt:lpstr>Calibri</vt:lpstr>
      <vt:lpstr>Calibri Light</vt:lpstr>
      <vt:lpstr>Rockwell</vt:lpstr>
      <vt:lpstr>Segoe UI</vt:lpstr>
      <vt:lpstr>Office Theme</vt:lpstr>
      <vt:lpstr>PowerPoint Presentation</vt:lpstr>
      <vt:lpstr>Idea Introduction</vt:lpstr>
      <vt:lpstr>Your Approach Towards Idea</vt:lpstr>
      <vt:lpstr>How you Targeted problem</vt:lpstr>
      <vt:lpstr>PowerPoint Presentation</vt:lpstr>
      <vt:lpstr>Any functional requirement in further development ? </vt:lpstr>
      <vt:lpstr>Team Slide</vt:lpstr>
      <vt:lpstr>Development Pipeline</vt:lpstr>
      <vt:lpstr>Proposed UI and functional flow in pointers</vt:lpstr>
      <vt:lpstr>PowerPoint Presentation</vt:lpstr>
      <vt:lpstr>PowerPoint Presentation</vt:lpstr>
      <vt:lpstr>Vision of Innovation/Idea/Solution</vt:lpstr>
      <vt:lpstr>Explain How you developed Idea </vt:lpstr>
      <vt:lpstr>How much time it will take in conversion as a final product </vt:lpstr>
      <vt:lpstr>How your idea is different and innovative form other ideas- </vt:lpstr>
      <vt:lpstr>Any early stage innovation detected while  developing the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archana E</cp:lastModifiedBy>
  <cp:revision>1090</cp:revision>
  <dcterms:created xsi:type="dcterms:W3CDTF">2019-07-10T03:07:26Z</dcterms:created>
  <dcterms:modified xsi:type="dcterms:W3CDTF">2021-10-29T12:35:45Z</dcterms:modified>
</cp:coreProperties>
</file>