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0" r:id="rId4"/>
    <p:sldId id="259" r:id="rId5"/>
    <p:sldId id="258" r:id="rId6"/>
    <p:sldId id="266" r:id="rId7"/>
    <p:sldId id="269" r:id="rId8"/>
    <p:sldId id="267" r:id="rId9"/>
    <p:sldId id="270" r:id="rId10"/>
    <p:sldId id="268" r:id="rId11"/>
    <p:sldId id="271" r:id="rId12"/>
    <p:sldId id="265" r:id="rId13"/>
    <p:sldId id="273" r:id="rId14"/>
    <p:sldId id="261" r:id="rId15"/>
    <p:sldId id="262" r:id="rId16"/>
    <p:sldId id="26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1E2"/>
    <a:srgbClr val="1155CC"/>
    <a:srgbClr val="B9B9B9"/>
    <a:srgbClr val="15B5B0"/>
    <a:srgbClr val="F48B2F"/>
    <a:srgbClr val="E3631E"/>
    <a:srgbClr val="D95721"/>
    <a:srgbClr val="BB5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60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9F477-74E3-4845-8F48-8AF3A64AB8A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6F4EA9-F909-4CD3-B214-725CC4DAFD0E}">
      <dgm:prSet/>
      <dgm:spPr>
        <a:solidFill>
          <a:srgbClr val="E3631E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latin typeface="+mj-lt"/>
            </a:rPr>
            <a:t>High blood pressure (Hypertension)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038E4359-3F55-4372-9C67-8BD1741EEC5D}" type="parTrans" cxnId="{2B68CE9E-ED7B-40AF-8BB0-E8665A7C753F}">
      <dgm:prSet/>
      <dgm:spPr/>
      <dgm:t>
        <a:bodyPr/>
        <a:lstStyle/>
        <a:p>
          <a:endParaRPr lang="en-US"/>
        </a:p>
      </dgm:t>
    </dgm:pt>
    <dgm:pt modelId="{67B9CC03-D333-4D6E-AF1F-0E9AE2B4CB39}" type="sibTrans" cxnId="{2B68CE9E-ED7B-40AF-8BB0-E8665A7C753F}">
      <dgm:prSet/>
      <dgm:spPr/>
      <dgm:t>
        <a:bodyPr/>
        <a:lstStyle/>
        <a:p>
          <a:endParaRPr lang="en-US"/>
        </a:p>
      </dgm:t>
    </dgm:pt>
    <dgm:pt modelId="{6FCD0223-DD4B-4DE3-94F6-98505160F0DC}">
      <dgm:prSet/>
      <dgm:spPr>
        <a:solidFill>
          <a:srgbClr val="E3631E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latin typeface="+mj-lt"/>
            </a:rPr>
            <a:t>Type 2 diabetes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D8771F43-CCCE-4864-8FDE-180064D43D4E}" type="parTrans" cxnId="{3F6F4233-8B0D-46EA-8F80-30941050F13F}">
      <dgm:prSet/>
      <dgm:spPr/>
      <dgm:t>
        <a:bodyPr/>
        <a:lstStyle/>
        <a:p>
          <a:endParaRPr lang="en-US"/>
        </a:p>
      </dgm:t>
    </dgm:pt>
    <dgm:pt modelId="{EE23F022-2447-46C0-A9A7-EA4429CC2FA9}" type="sibTrans" cxnId="{3F6F4233-8B0D-46EA-8F80-30941050F13F}">
      <dgm:prSet/>
      <dgm:spPr/>
      <dgm:t>
        <a:bodyPr/>
        <a:lstStyle/>
        <a:p>
          <a:endParaRPr lang="en-US"/>
        </a:p>
      </dgm:t>
    </dgm:pt>
    <dgm:pt modelId="{F8F2FA8F-15E6-4E59-A761-5060DBE52AAD}">
      <dgm:prSet/>
      <dgm:spPr>
        <a:solidFill>
          <a:srgbClr val="E3631E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latin typeface="+mj-lt"/>
            </a:rPr>
            <a:t>Coronary heart disease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7A4CB5E7-B49D-47C4-94E7-2793BA792D3C}" type="parTrans" cxnId="{7C436320-5A6E-4B96-98AD-6C6934B4B315}">
      <dgm:prSet/>
      <dgm:spPr/>
      <dgm:t>
        <a:bodyPr/>
        <a:lstStyle/>
        <a:p>
          <a:endParaRPr lang="en-US"/>
        </a:p>
      </dgm:t>
    </dgm:pt>
    <dgm:pt modelId="{6CDF37C4-BDF2-4885-8714-15B8B521DCDC}" type="sibTrans" cxnId="{7C436320-5A6E-4B96-98AD-6C6934B4B315}">
      <dgm:prSet/>
      <dgm:spPr/>
      <dgm:t>
        <a:bodyPr/>
        <a:lstStyle/>
        <a:p>
          <a:endParaRPr lang="en-US"/>
        </a:p>
      </dgm:t>
    </dgm:pt>
    <dgm:pt modelId="{4B6202F3-5C06-4CB0-A23C-869D3D8FEBCE}">
      <dgm:prSet/>
      <dgm:spPr>
        <a:solidFill>
          <a:srgbClr val="E3631E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latin typeface="+mj-lt"/>
            </a:rPr>
            <a:t>Stroke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E05B47F6-9A2D-411A-AD58-B79616DF3D92}" type="parTrans" cxnId="{9A25ADFF-73F0-4BA3-891E-48F4DF0E3DA6}">
      <dgm:prSet/>
      <dgm:spPr/>
      <dgm:t>
        <a:bodyPr/>
        <a:lstStyle/>
        <a:p>
          <a:endParaRPr lang="en-US"/>
        </a:p>
      </dgm:t>
    </dgm:pt>
    <dgm:pt modelId="{1E350FD4-C9DC-42A9-9802-D90332DCEAE2}" type="sibTrans" cxnId="{9A25ADFF-73F0-4BA3-891E-48F4DF0E3DA6}">
      <dgm:prSet/>
      <dgm:spPr/>
      <dgm:t>
        <a:bodyPr/>
        <a:lstStyle/>
        <a:p>
          <a:endParaRPr lang="en-US"/>
        </a:p>
      </dgm:t>
    </dgm:pt>
    <dgm:pt modelId="{51EEBF7B-9994-4BFB-90B3-0B52D6536553}">
      <dgm:prSet/>
      <dgm:spPr>
        <a:solidFill>
          <a:srgbClr val="E3631E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latin typeface="+mj-lt"/>
            </a:rPr>
            <a:t>Sleep apnea and breathing problems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D07A613B-EDF6-4B65-BB54-2DB946642303}" type="parTrans" cxnId="{589D4997-1ABD-481C-8164-7C75C2D7469A}">
      <dgm:prSet/>
      <dgm:spPr/>
      <dgm:t>
        <a:bodyPr/>
        <a:lstStyle/>
        <a:p>
          <a:endParaRPr lang="en-US"/>
        </a:p>
      </dgm:t>
    </dgm:pt>
    <dgm:pt modelId="{9E67CD1D-6CFE-4908-80A7-34421B8E2989}" type="sibTrans" cxnId="{589D4997-1ABD-481C-8164-7C75C2D7469A}">
      <dgm:prSet/>
      <dgm:spPr/>
      <dgm:t>
        <a:bodyPr/>
        <a:lstStyle/>
        <a:p>
          <a:endParaRPr lang="en-US"/>
        </a:p>
      </dgm:t>
    </dgm:pt>
    <dgm:pt modelId="{39B7B934-3D4F-4CDD-9E2E-9272A26973BC}">
      <dgm:prSet/>
      <dgm:spPr>
        <a:solidFill>
          <a:srgbClr val="E3631E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latin typeface="+mj-lt"/>
            </a:rPr>
            <a:t>Low quality of life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92FFE0BD-F69F-41B8-BB86-40F0E0B78B9D}" type="parTrans" cxnId="{0BC8A9A6-E666-4BA7-A8F8-A4BF5D809555}">
      <dgm:prSet/>
      <dgm:spPr/>
      <dgm:t>
        <a:bodyPr/>
        <a:lstStyle/>
        <a:p>
          <a:endParaRPr lang="en-US"/>
        </a:p>
      </dgm:t>
    </dgm:pt>
    <dgm:pt modelId="{48617282-3965-4FC6-AAC0-19C2D79DB0FC}" type="sibTrans" cxnId="{0BC8A9A6-E666-4BA7-A8F8-A4BF5D809555}">
      <dgm:prSet/>
      <dgm:spPr/>
      <dgm:t>
        <a:bodyPr/>
        <a:lstStyle/>
        <a:p>
          <a:endParaRPr lang="en-US"/>
        </a:p>
      </dgm:t>
    </dgm:pt>
    <dgm:pt modelId="{4657B2C5-F432-4CD9-9CE1-2E83322BA96A}">
      <dgm:prSet/>
      <dgm:spPr>
        <a:solidFill>
          <a:srgbClr val="E3631E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latin typeface="+mj-lt"/>
            </a:rPr>
            <a:t>Mental illness such as clinical depression, anxiety, and other mental disorders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5C9B9A37-91D3-499E-B799-EC06DA3A1457}" type="parTrans" cxnId="{17AFF62E-3F5B-41F5-B853-A36DA4CBD860}">
      <dgm:prSet/>
      <dgm:spPr/>
      <dgm:t>
        <a:bodyPr/>
        <a:lstStyle/>
        <a:p>
          <a:endParaRPr lang="en-US"/>
        </a:p>
      </dgm:t>
    </dgm:pt>
    <dgm:pt modelId="{58E691BD-A24A-40FA-AC58-B3B91D086A92}" type="sibTrans" cxnId="{17AFF62E-3F5B-41F5-B853-A36DA4CBD860}">
      <dgm:prSet/>
      <dgm:spPr/>
      <dgm:t>
        <a:bodyPr/>
        <a:lstStyle/>
        <a:p>
          <a:endParaRPr lang="en-US"/>
        </a:p>
      </dgm:t>
    </dgm:pt>
    <dgm:pt modelId="{EE0E51B4-22D0-4D83-B1E0-5318DC92BAE0}">
      <dgm:prSet/>
      <dgm:spPr>
        <a:solidFill>
          <a:srgbClr val="E3631E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latin typeface="+mj-lt"/>
            </a:rPr>
            <a:t>Body pain and difficulty with physical functioning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2FF2EC10-9A82-4819-B5CF-ED896951AAAB}" type="parTrans" cxnId="{299D495E-5BCC-4FED-AF18-FD09C28079C3}">
      <dgm:prSet/>
      <dgm:spPr/>
      <dgm:t>
        <a:bodyPr/>
        <a:lstStyle/>
        <a:p>
          <a:endParaRPr lang="en-US"/>
        </a:p>
      </dgm:t>
    </dgm:pt>
    <dgm:pt modelId="{6D440EDA-EC56-4B7F-8BD4-94008308E6CF}" type="sibTrans" cxnId="{299D495E-5BCC-4FED-AF18-FD09C28079C3}">
      <dgm:prSet/>
      <dgm:spPr/>
      <dgm:t>
        <a:bodyPr/>
        <a:lstStyle/>
        <a:p>
          <a:endParaRPr lang="en-US"/>
        </a:p>
      </dgm:t>
    </dgm:pt>
    <dgm:pt modelId="{1131E36C-1A3D-4A11-BC69-5832A1A6B9A6}" type="pres">
      <dgm:prSet presAssocID="{B3C9F477-74E3-4845-8F48-8AF3A64AB8AC}" presName="diagram" presStyleCnt="0">
        <dgm:presLayoutVars>
          <dgm:dir/>
          <dgm:resizeHandles val="exact"/>
        </dgm:presLayoutVars>
      </dgm:prSet>
      <dgm:spPr/>
    </dgm:pt>
    <dgm:pt modelId="{CD3B09C8-27C4-490B-9FC9-2E29FE4AAA1B}" type="pres">
      <dgm:prSet presAssocID="{6A6F4EA9-F909-4CD3-B214-725CC4DAFD0E}" presName="node" presStyleLbl="node1" presStyleIdx="0" presStyleCnt="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061C7B9-E590-440A-BB69-DCF55D8AFE84}" type="pres">
      <dgm:prSet presAssocID="{67B9CC03-D333-4D6E-AF1F-0E9AE2B4CB39}" presName="sibTrans" presStyleCnt="0"/>
      <dgm:spPr/>
    </dgm:pt>
    <dgm:pt modelId="{03D6DF6C-8F9F-4396-8966-F8C106DCE23E}" type="pres">
      <dgm:prSet presAssocID="{6FCD0223-DD4B-4DE3-94F6-98505160F0DC}" presName="node" presStyleLbl="node1" presStyleIdx="1" presStyleCnt="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D47D2B41-CE86-4236-AAA1-9BD3D83C5363}" type="pres">
      <dgm:prSet presAssocID="{EE23F022-2447-46C0-A9A7-EA4429CC2FA9}" presName="sibTrans" presStyleCnt="0"/>
      <dgm:spPr/>
    </dgm:pt>
    <dgm:pt modelId="{7AB53803-9638-4B62-B068-784413F27BDA}" type="pres">
      <dgm:prSet presAssocID="{F8F2FA8F-15E6-4E59-A761-5060DBE52AAD}" presName="node" presStyleLbl="node1" presStyleIdx="2" presStyleCnt="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36EF8FD-F6D4-42F5-88C4-B05FCEAC8980}" type="pres">
      <dgm:prSet presAssocID="{6CDF37C4-BDF2-4885-8714-15B8B521DCDC}" presName="sibTrans" presStyleCnt="0"/>
      <dgm:spPr/>
    </dgm:pt>
    <dgm:pt modelId="{D3E23762-AE4A-428C-9CED-6077562E1000}" type="pres">
      <dgm:prSet presAssocID="{4B6202F3-5C06-4CB0-A23C-869D3D8FEBCE}" presName="node" presStyleLbl="node1" presStyleIdx="3" presStyleCnt="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8647BE76-B337-4225-8AD8-BBDCDB8C3D5A}" type="pres">
      <dgm:prSet presAssocID="{1E350FD4-C9DC-42A9-9802-D90332DCEAE2}" presName="sibTrans" presStyleCnt="0"/>
      <dgm:spPr/>
    </dgm:pt>
    <dgm:pt modelId="{209E8DF0-549F-41DE-B3A0-78CDF2C8CBCF}" type="pres">
      <dgm:prSet presAssocID="{51EEBF7B-9994-4BFB-90B3-0B52D6536553}" presName="node" presStyleLbl="node1" presStyleIdx="4" presStyleCnt="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EAC7D486-1424-47A0-8C2B-D258F1F5FB15}" type="pres">
      <dgm:prSet presAssocID="{9E67CD1D-6CFE-4908-80A7-34421B8E2989}" presName="sibTrans" presStyleCnt="0"/>
      <dgm:spPr/>
    </dgm:pt>
    <dgm:pt modelId="{A4EC9200-5FAB-4057-ABC9-EC2405E30A33}" type="pres">
      <dgm:prSet presAssocID="{39B7B934-3D4F-4CDD-9E2E-9272A26973BC}" presName="node" presStyleLbl="node1" presStyleIdx="5" presStyleCnt="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43E46980-FAD1-43F0-AB24-67B602605008}" type="pres">
      <dgm:prSet presAssocID="{48617282-3965-4FC6-AAC0-19C2D79DB0FC}" presName="sibTrans" presStyleCnt="0"/>
      <dgm:spPr/>
    </dgm:pt>
    <dgm:pt modelId="{CE80849E-8FC6-40DD-95A8-18BE2E9ABBA8}" type="pres">
      <dgm:prSet presAssocID="{4657B2C5-F432-4CD9-9CE1-2E83322BA96A}" presName="node" presStyleLbl="node1" presStyleIdx="6" presStyleCnt="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21EBC63B-BA1F-4C9C-A85D-827C0EA70920}" type="pres">
      <dgm:prSet presAssocID="{58E691BD-A24A-40FA-AC58-B3B91D086A92}" presName="sibTrans" presStyleCnt="0"/>
      <dgm:spPr/>
    </dgm:pt>
    <dgm:pt modelId="{494F60F2-431F-4FBC-8B4A-A1B1CDDF84B2}" type="pres">
      <dgm:prSet presAssocID="{EE0E51B4-22D0-4D83-B1E0-5318DC92BAE0}" presName="node" presStyleLbl="node1" presStyleIdx="7" presStyleCnt="8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C436320-5A6E-4B96-98AD-6C6934B4B315}" srcId="{B3C9F477-74E3-4845-8F48-8AF3A64AB8AC}" destId="{F8F2FA8F-15E6-4E59-A761-5060DBE52AAD}" srcOrd="2" destOrd="0" parTransId="{7A4CB5E7-B49D-47C4-94E7-2793BA792D3C}" sibTransId="{6CDF37C4-BDF2-4885-8714-15B8B521DCDC}"/>
    <dgm:cxn modelId="{17AFF62E-3F5B-41F5-B853-A36DA4CBD860}" srcId="{B3C9F477-74E3-4845-8F48-8AF3A64AB8AC}" destId="{4657B2C5-F432-4CD9-9CE1-2E83322BA96A}" srcOrd="6" destOrd="0" parTransId="{5C9B9A37-91D3-499E-B799-EC06DA3A1457}" sibTransId="{58E691BD-A24A-40FA-AC58-B3B91D086A92}"/>
    <dgm:cxn modelId="{3F6F4233-8B0D-46EA-8F80-30941050F13F}" srcId="{B3C9F477-74E3-4845-8F48-8AF3A64AB8AC}" destId="{6FCD0223-DD4B-4DE3-94F6-98505160F0DC}" srcOrd="1" destOrd="0" parTransId="{D8771F43-CCCE-4864-8FDE-180064D43D4E}" sibTransId="{EE23F022-2447-46C0-A9A7-EA4429CC2FA9}"/>
    <dgm:cxn modelId="{299D495E-5BCC-4FED-AF18-FD09C28079C3}" srcId="{B3C9F477-74E3-4845-8F48-8AF3A64AB8AC}" destId="{EE0E51B4-22D0-4D83-B1E0-5318DC92BAE0}" srcOrd="7" destOrd="0" parTransId="{2FF2EC10-9A82-4819-B5CF-ED896951AAAB}" sibTransId="{6D440EDA-EC56-4B7F-8BD4-94008308E6CF}"/>
    <dgm:cxn modelId="{DD65A264-34E8-4406-A6F1-689F42B03DFD}" type="presOf" srcId="{F8F2FA8F-15E6-4E59-A761-5060DBE52AAD}" destId="{7AB53803-9638-4B62-B068-784413F27BDA}" srcOrd="0" destOrd="0" presId="urn:microsoft.com/office/officeart/2005/8/layout/default"/>
    <dgm:cxn modelId="{F1FB114D-404E-4BA4-8FF5-CC20C111E349}" type="presOf" srcId="{4B6202F3-5C06-4CB0-A23C-869D3D8FEBCE}" destId="{D3E23762-AE4A-428C-9CED-6077562E1000}" srcOrd="0" destOrd="0" presId="urn:microsoft.com/office/officeart/2005/8/layout/default"/>
    <dgm:cxn modelId="{F697FC72-A13E-4486-88D5-07CB11A0CE96}" type="presOf" srcId="{39B7B934-3D4F-4CDD-9E2E-9272A26973BC}" destId="{A4EC9200-5FAB-4057-ABC9-EC2405E30A33}" srcOrd="0" destOrd="0" presId="urn:microsoft.com/office/officeart/2005/8/layout/default"/>
    <dgm:cxn modelId="{9A226D8B-39DF-468E-A01F-9451A8EEB29A}" type="presOf" srcId="{4657B2C5-F432-4CD9-9CE1-2E83322BA96A}" destId="{CE80849E-8FC6-40DD-95A8-18BE2E9ABBA8}" srcOrd="0" destOrd="0" presId="urn:microsoft.com/office/officeart/2005/8/layout/default"/>
    <dgm:cxn modelId="{A16DDD8C-A588-4B49-B7CC-BE18C0189CA0}" type="presOf" srcId="{EE0E51B4-22D0-4D83-B1E0-5318DC92BAE0}" destId="{494F60F2-431F-4FBC-8B4A-A1B1CDDF84B2}" srcOrd="0" destOrd="0" presId="urn:microsoft.com/office/officeart/2005/8/layout/default"/>
    <dgm:cxn modelId="{723A5590-43B8-4013-A51F-4DB252CA7DA5}" type="presOf" srcId="{B3C9F477-74E3-4845-8F48-8AF3A64AB8AC}" destId="{1131E36C-1A3D-4A11-BC69-5832A1A6B9A6}" srcOrd="0" destOrd="0" presId="urn:microsoft.com/office/officeart/2005/8/layout/default"/>
    <dgm:cxn modelId="{C25BA192-0D47-48C8-B8C3-836633ED1992}" type="presOf" srcId="{6A6F4EA9-F909-4CD3-B214-725CC4DAFD0E}" destId="{CD3B09C8-27C4-490B-9FC9-2E29FE4AAA1B}" srcOrd="0" destOrd="0" presId="urn:microsoft.com/office/officeart/2005/8/layout/default"/>
    <dgm:cxn modelId="{589D4997-1ABD-481C-8164-7C75C2D7469A}" srcId="{B3C9F477-74E3-4845-8F48-8AF3A64AB8AC}" destId="{51EEBF7B-9994-4BFB-90B3-0B52D6536553}" srcOrd="4" destOrd="0" parTransId="{D07A613B-EDF6-4B65-BB54-2DB946642303}" sibTransId="{9E67CD1D-6CFE-4908-80A7-34421B8E2989}"/>
    <dgm:cxn modelId="{2B68CE9E-ED7B-40AF-8BB0-E8665A7C753F}" srcId="{B3C9F477-74E3-4845-8F48-8AF3A64AB8AC}" destId="{6A6F4EA9-F909-4CD3-B214-725CC4DAFD0E}" srcOrd="0" destOrd="0" parTransId="{038E4359-3F55-4372-9C67-8BD1741EEC5D}" sibTransId="{67B9CC03-D333-4D6E-AF1F-0E9AE2B4CB39}"/>
    <dgm:cxn modelId="{0BC8A9A6-E666-4BA7-A8F8-A4BF5D809555}" srcId="{B3C9F477-74E3-4845-8F48-8AF3A64AB8AC}" destId="{39B7B934-3D4F-4CDD-9E2E-9272A26973BC}" srcOrd="5" destOrd="0" parTransId="{92FFE0BD-F69F-41B8-BB86-40F0E0B78B9D}" sibTransId="{48617282-3965-4FC6-AAC0-19C2D79DB0FC}"/>
    <dgm:cxn modelId="{AB2F98C7-B283-4EAA-B0B5-ED110901F280}" type="presOf" srcId="{6FCD0223-DD4B-4DE3-94F6-98505160F0DC}" destId="{03D6DF6C-8F9F-4396-8966-F8C106DCE23E}" srcOrd="0" destOrd="0" presId="urn:microsoft.com/office/officeart/2005/8/layout/default"/>
    <dgm:cxn modelId="{96FF78CE-1819-4C29-A1D3-1C0F59BC7593}" type="presOf" srcId="{51EEBF7B-9994-4BFB-90B3-0B52D6536553}" destId="{209E8DF0-549F-41DE-B3A0-78CDF2C8CBCF}" srcOrd="0" destOrd="0" presId="urn:microsoft.com/office/officeart/2005/8/layout/default"/>
    <dgm:cxn modelId="{9A25ADFF-73F0-4BA3-891E-48F4DF0E3DA6}" srcId="{B3C9F477-74E3-4845-8F48-8AF3A64AB8AC}" destId="{4B6202F3-5C06-4CB0-A23C-869D3D8FEBCE}" srcOrd="3" destOrd="0" parTransId="{E05B47F6-9A2D-411A-AD58-B79616DF3D92}" sibTransId="{1E350FD4-C9DC-42A9-9802-D90332DCEAE2}"/>
    <dgm:cxn modelId="{E2203914-96FA-4A46-A8AA-49959CF0A404}" type="presParOf" srcId="{1131E36C-1A3D-4A11-BC69-5832A1A6B9A6}" destId="{CD3B09C8-27C4-490B-9FC9-2E29FE4AAA1B}" srcOrd="0" destOrd="0" presId="urn:microsoft.com/office/officeart/2005/8/layout/default"/>
    <dgm:cxn modelId="{1798F26E-831C-48DD-9E41-9C91642A6D6A}" type="presParOf" srcId="{1131E36C-1A3D-4A11-BC69-5832A1A6B9A6}" destId="{6061C7B9-E590-440A-BB69-DCF55D8AFE84}" srcOrd="1" destOrd="0" presId="urn:microsoft.com/office/officeart/2005/8/layout/default"/>
    <dgm:cxn modelId="{C843144B-AE8D-4570-A480-F227C4E64EDC}" type="presParOf" srcId="{1131E36C-1A3D-4A11-BC69-5832A1A6B9A6}" destId="{03D6DF6C-8F9F-4396-8966-F8C106DCE23E}" srcOrd="2" destOrd="0" presId="urn:microsoft.com/office/officeart/2005/8/layout/default"/>
    <dgm:cxn modelId="{69EB13AB-5227-40A7-A5E5-9447D46F97E8}" type="presParOf" srcId="{1131E36C-1A3D-4A11-BC69-5832A1A6B9A6}" destId="{D47D2B41-CE86-4236-AAA1-9BD3D83C5363}" srcOrd="3" destOrd="0" presId="urn:microsoft.com/office/officeart/2005/8/layout/default"/>
    <dgm:cxn modelId="{72B37BDF-A8D8-4FED-A628-255FA95E49D3}" type="presParOf" srcId="{1131E36C-1A3D-4A11-BC69-5832A1A6B9A6}" destId="{7AB53803-9638-4B62-B068-784413F27BDA}" srcOrd="4" destOrd="0" presId="urn:microsoft.com/office/officeart/2005/8/layout/default"/>
    <dgm:cxn modelId="{410E683B-DF67-4FFF-A5EA-8AB805D3FAA1}" type="presParOf" srcId="{1131E36C-1A3D-4A11-BC69-5832A1A6B9A6}" destId="{636EF8FD-F6D4-42F5-88C4-B05FCEAC8980}" srcOrd="5" destOrd="0" presId="urn:microsoft.com/office/officeart/2005/8/layout/default"/>
    <dgm:cxn modelId="{0E111C0B-4E24-4A39-A187-179B0AC291C9}" type="presParOf" srcId="{1131E36C-1A3D-4A11-BC69-5832A1A6B9A6}" destId="{D3E23762-AE4A-428C-9CED-6077562E1000}" srcOrd="6" destOrd="0" presId="urn:microsoft.com/office/officeart/2005/8/layout/default"/>
    <dgm:cxn modelId="{06A07AF1-9926-4373-94FF-2CDD4B8D2F1C}" type="presParOf" srcId="{1131E36C-1A3D-4A11-BC69-5832A1A6B9A6}" destId="{8647BE76-B337-4225-8AD8-BBDCDB8C3D5A}" srcOrd="7" destOrd="0" presId="urn:microsoft.com/office/officeart/2005/8/layout/default"/>
    <dgm:cxn modelId="{86280840-779E-46E2-90C2-7150DF0F51EB}" type="presParOf" srcId="{1131E36C-1A3D-4A11-BC69-5832A1A6B9A6}" destId="{209E8DF0-549F-41DE-B3A0-78CDF2C8CBCF}" srcOrd="8" destOrd="0" presId="urn:microsoft.com/office/officeart/2005/8/layout/default"/>
    <dgm:cxn modelId="{26C40604-CF3E-409E-B033-F604F98B37F8}" type="presParOf" srcId="{1131E36C-1A3D-4A11-BC69-5832A1A6B9A6}" destId="{EAC7D486-1424-47A0-8C2B-D258F1F5FB15}" srcOrd="9" destOrd="0" presId="urn:microsoft.com/office/officeart/2005/8/layout/default"/>
    <dgm:cxn modelId="{85BC92CB-795D-4149-A561-73607B937712}" type="presParOf" srcId="{1131E36C-1A3D-4A11-BC69-5832A1A6B9A6}" destId="{A4EC9200-5FAB-4057-ABC9-EC2405E30A33}" srcOrd="10" destOrd="0" presId="urn:microsoft.com/office/officeart/2005/8/layout/default"/>
    <dgm:cxn modelId="{ADAE4968-2BBC-407F-BE51-343EB6AD05E8}" type="presParOf" srcId="{1131E36C-1A3D-4A11-BC69-5832A1A6B9A6}" destId="{43E46980-FAD1-43F0-AB24-67B602605008}" srcOrd="11" destOrd="0" presId="urn:microsoft.com/office/officeart/2005/8/layout/default"/>
    <dgm:cxn modelId="{7397A32F-3AA3-41E6-8B23-32EE8A07EFF1}" type="presParOf" srcId="{1131E36C-1A3D-4A11-BC69-5832A1A6B9A6}" destId="{CE80849E-8FC6-40DD-95A8-18BE2E9ABBA8}" srcOrd="12" destOrd="0" presId="urn:microsoft.com/office/officeart/2005/8/layout/default"/>
    <dgm:cxn modelId="{0461E206-CD52-4E1E-89D3-1F00AB93AC03}" type="presParOf" srcId="{1131E36C-1A3D-4A11-BC69-5832A1A6B9A6}" destId="{21EBC63B-BA1F-4C9C-A85D-827C0EA70920}" srcOrd="13" destOrd="0" presId="urn:microsoft.com/office/officeart/2005/8/layout/default"/>
    <dgm:cxn modelId="{9C988B07-DA1D-435C-AB85-EA16F19E71C7}" type="presParOf" srcId="{1131E36C-1A3D-4A11-BC69-5832A1A6B9A6}" destId="{494F60F2-431F-4FBC-8B4A-A1B1CDDF84B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B09C8-27C4-490B-9FC9-2E29FE4AAA1B}">
      <dsp:nvSpPr>
        <dsp:cNvPr id="0" name=""/>
        <dsp:cNvSpPr/>
      </dsp:nvSpPr>
      <dsp:spPr>
        <a:xfrm>
          <a:off x="3132" y="203224"/>
          <a:ext cx="2485010" cy="1491006"/>
        </a:xfrm>
        <a:prstGeom prst="flowChartAlternateProcess">
          <a:avLst/>
        </a:prstGeom>
        <a:solidFill>
          <a:srgbClr val="E363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latin typeface="+mj-lt"/>
            </a:rPr>
            <a:t>High blood pressure (Hypertension)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75915" y="276007"/>
        <a:ext cx="2339444" cy="1345440"/>
      </dsp:txXfrm>
    </dsp:sp>
    <dsp:sp modelId="{03D6DF6C-8F9F-4396-8966-F8C106DCE23E}">
      <dsp:nvSpPr>
        <dsp:cNvPr id="0" name=""/>
        <dsp:cNvSpPr/>
      </dsp:nvSpPr>
      <dsp:spPr>
        <a:xfrm>
          <a:off x="2736644" y="203224"/>
          <a:ext cx="2485010" cy="1491006"/>
        </a:xfrm>
        <a:prstGeom prst="flowChartAlternateProcess">
          <a:avLst/>
        </a:prstGeom>
        <a:solidFill>
          <a:srgbClr val="E363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latin typeface="+mj-lt"/>
            </a:rPr>
            <a:t>Type 2 diabetes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2809427" y="276007"/>
        <a:ext cx="2339444" cy="1345440"/>
      </dsp:txXfrm>
    </dsp:sp>
    <dsp:sp modelId="{7AB53803-9638-4B62-B068-784413F27BDA}">
      <dsp:nvSpPr>
        <dsp:cNvPr id="0" name=""/>
        <dsp:cNvSpPr/>
      </dsp:nvSpPr>
      <dsp:spPr>
        <a:xfrm>
          <a:off x="5470156" y="203224"/>
          <a:ext cx="2485010" cy="1491006"/>
        </a:xfrm>
        <a:prstGeom prst="flowChartAlternateProcess">
          <a:avLst/>
        </a:prstGeom>
        <a:solidFill>
          <a:srgbClr val="E363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latin typeface="+mj-lt"/>
            </a:rPr>
            <a:t>Coronary heart disease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5542939" y="276007"/>
        <a:ext cx="2339444" cy="1345440"/>
      </dsp:txXfrm>
    </dsp:sp>
    <dsp:sp modelId="{D3E23762-AE4A-428C-9CED-6077562E1000}">
      <dsp:nvSpPr>
        <dsp:cNvPr id="0" name=""/>
        <dsp:cNvSpPr/>
      </dsp:nvSpPr>
      <dsp:spPr>
        <a:xfrm>
          <a:off x="8203668" y="203224"/>
          <a:ext cx="2485010" cy="1491006"/>
        </a:xfrm>
        <a:prstGeom prst="flowChartAlternateProcess">
          <a:avLst/>
        </a:prstGeom>
        <a:solidFill>
          <a:srgbClr val="E363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latin typeface="+mj-lt"/>
            </a:rPr>
            <a:t>Stroke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8276451" y="276007"/>
        <a:ext cx="2339444" cy="1345440"/>
      </dsp:txXfrm>
    </dsp:sp>
    <dsp:sp modelId="{209E8DF0-549F-41DE-B3A0-78CDF2C8CBCF}">
      <dsp:nvSpPr>
        <dsp:cNvPr id="0" name=""/>
        <dsp:cNvSpPr/>
      </dsp:nvSpPr>
      <dsp:spPr>
        <a:xfrm>
          <a:off x="3132" y="1942732"/>
          <a:ext cx="2485010" cy="1491006"/>
        </a:xfrm>
        <a:prstGeom prst="flowChartAlternateProcess">
          <a:avLst/>
        </a:prstGeom>
        <a:solidFill>
          <a:srgbClr val="E363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latin typeface="+mj-lt"/>
            </a:rPr>
            <a:t>Sleep apnea and breathing problems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75915" y="2015515"/>
        <a:ext cx="2339444" cy="1345440"/>
      </dsp:txXfrm>
    </dsp:sp>
    <dsp:sp modelId="{A4EC9200-5FAB-4057-ABC9-EC2405E30A33}">
      <dsp:nvSpPr>
        <dsp:cNvPr id="0" name=""/>
        <dsp:cNvSpPr/>
      </dsp:nvSpPr>
      <dsp:spPr>
        <a:xfrm>
          <a:off x="2736644" y="1942732"/>
          <a:ext cx="2485010" cy="1491006"/>
        </a:xfrm>
        <a:prstGeom prst="flowChartAlternateProcess">
          <a:avLst/>
        </a:prstGeom>
        <a:solidFill>
          <a:srgbClr val="E363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latin typeface="+mj-lt"/>
            </a:rPr>
            <a:t>Low quality of life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2809427" y="2015515"/>
        <a:ext cx="2339444" cy="1345440"/>
      </dsp:txXfrm>
    </dsp:sp>
    <dsp:sp modelId="{CE80849E-8FC6-40DD-95A8-18BE2E9ABBA8}">
      <dsp:nvSpPr>
        <dsp:cNvPr id="0" name=""/>
        <dsp:cNvSpPr/>
      </dsp:nvSpPr>
      <dsp:spPr>
        <a:xfrm>
          <a:off x="5470156" y="1942732"/>
          <a:ext cx="2485010" cy="1491006"/>
        </a:xfrm>
        <a:prstGeom prst="flowChartAlternateProcess">
          <a:avLst/>
        </a:prstGeom>
        <a:solidFill>
          <a:srgbClr val="E363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latin typeface="+mj-lt"/>
            </a:rPr>
            <a:t>Mental illness such as clinical depression, anxiety, and other mental disorders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5542939" y="2015515"/>
        <a:ext cx="2339444" cy="1345440"/>
      </dsp:txXfrm>
    </dsp:sp>
    <dsp:sp modelId="{494F60F2-431F-4FBC-8B4A-A1B1CDDF84B2}">
      <dsp:nvSpPr>
        <dsp:cNvPr id="0" name=""/>
        <dsp:cNvSpPr/>
      </dsp:nvSpPr>
      <dsp:spPr>
        <a:xfrm>
          <a:off x="8203668" y="1942732"/>
          <a:ext cx="2485010" cy="1491006"/>
        </a:xfrm>
        <a:prstGeom prst="flowChartAlternateProcess">
          <a:avLst/>
        </a:prstGeom>
        <a:solidFill>
          <a:srgbClr val="E363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latin typeface="+mj-lt"/>
            </a:rPr>
            <a:t>Body pain and difficulty with physical functioning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8276451" y="2015515"/>
        <a:ext cx="2339444" cy="134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1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9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week.com/articles/690701/enormous-economic-costs-americas-obesity-epidemic" TargetMode="External"/><Relationship Id="rId2" Type="http://schemas.openxmlformats.org/officeDocument/2006/relationships/hyperlink" Target="https://www.cdc.gov/healthyweight/effect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wayinsurance.com/knowledge-center/health-insurance/understanding-health-insurance/health-insurance-for-obese-peop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83D18-7086-4A74-A894-227F247C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899024"/>
            <a:ext cx="3301409" cy="4124856"/>
          </a:xfrm>
        </p:spPr>
        <p:txBody>
          <a:bodyPr>
            <a:normAutofit/>
          </a:bodyPr>
          <a:lstStyle/>
          <a:p>
            <a:r>
              <a:rPr lang="en-US" sz="4000" dirty="0"/>
              <a:t>Health and Income 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709AD-7738-4C1B-9866-87D209A3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By Elizabeth Senft </a:t>
            </a:r>
          </a:p>
          <a:p>
            <a:r>
              <a:rPr lang="en-US" sz="1800" dirty="0">
                <a:latin typeface="+mj-lt"/>
              </a:rPr>
              <a:t>DDA3 Capstone</a:t>
            </a:r>
          </a:p>
          <a:p>
            <a:endParaRPr lang="en-US" sz="1800" dirty="0"/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B5644B-AD5E-4163-A51A-D7DF44F9D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00" y="501946"/>
            <a:ext cx="6966406" cy="60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1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6588-BDB0-47B8-BEEC-4D29E232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rates, Income, Poverty 2019..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4F03BC-EC73-4842-9176-257F01DD08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322" y="3846743"/>
            <a:ext cx="4242130" cy="22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2C48556-0595-4C2F-9F1B-6E84DFF19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17" y="3244548"/>
            <a:ext cx="1921636" cy="186561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B99F87-4ADF-4A1A-BE89-05F9CF738545}"/>
              </a:ext>
            </a:extLst>
          </p:cNvPr>
          <p:cNvSpPr/>
          <p:nvPr/>
        </p:nvSpPr>
        <p:spPr>
          <a:xfrm>
            <a:off x="5600968" y="1755891"/>
            <a:ext cx="1852456" cy="12951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Obesity Rate</a:t>
            </a:r>
          </a:p>
          <a:p>
            <a:pPr algn="ctr"/>
            <a:r>
              <a:rPr lang="en-US" dirty="0">
                <a:latin typeface="+mj-lt"/>
              </a:rPr>
              <a:t>32.1%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5A84C-C1DC-4C4E-86EC-EF8543C31D3F}"/>
              </a:ext>
            </a:extLst>
          </p:cNvPr>
          <p:cNvSpPr/>
          <p:nvPr/>
        </p:nvSpPr>
        <p:spPr>
          <a:xfrm>
            <a:off x="3198915" y="1755891"/>
            <a:ext cx="1974843" cy="12827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National Poverty Rate</a:t>
            </a:r>
          </a:p>
          <a:p>
            <a:pPr algn="ctr"/>
            <a:r>
              <a:rPr lang="en-US" dirty="0">
                <a:latin typeface="+mj-lt"/>
              </a:rPr>
              <a:t>12.3%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EE32B1-6D09-41F7-AB00-FEE4A846FDE0}"/>
              </a:ext>
            </a:extLst>
          </p:cNvPr>
          <p:cNvSpPr/>
          <p:nvPr/>
        </p:nvSpPr>
        <p:spPr>
          <a:xfrm>
            <a:off x="796131" y="1743482"/>
            <a:ext cx="1905943" cy="1295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+mj-lt"/>
              </a:rPr>
              <a:t>Average Median Income</a:t>
            </a:r>
          </a:p>
          <a:p>
            <a:pPr algn="ctr"/>
            <a:r>
              <a:rPr lang="en-US" dirty="0">
                <a:latin typeface="+mj-lt"/>
              </a:rPr>
              <a:t>$65,712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70838-A711-45C3-BE65-93321D4133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2" t="2158" r="1681" b="5204"/>
          <a:stretch/>
        </p:blipFill>
        <p:spPr>
          <a:xfrm>
            <a:off x="231366" y="3114512"/>
            <a:ext cx="5037382" cy="2955587"/>
          </a:xfrm>
          <a:prstGeom prst="rect">
            <a:avLst/>
          </a:prstGeom>
          <a:solidFill>
            <a:srgbClr val="E3631E"/>
          </a:solidFill>
        </p:spPr>
      </p:pic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B7DC9175-D462-4349-957A-2E990DAF0D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t="16434" r="3666" b="11764"/>
          <a:stretch/>
        </p:blipFill>
        <p:spPr>
          <a:xfrm>
            <a:off x="5444412" y="5321292"/>
            <a:ext cx="1994197" cy="688983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3AACD9C-CF6F-408E-92C1-67D62AFB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52" y="1607611"/>
            <a:ext cx="4172700" cy="22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5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122-3C32-4AFE-BDE6-F7A46415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267B-1506-451A-9100-292A35B4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Over 40 million people in the US were classified as impoverished</a:t>
            </a:r>
          </a:p>
          <a:p>
            <a:r>
              <a:rPr lang="en-US" dirty="0">
                <a:latin typeface="+mj-lt"/>
              </a:rPr>
              <a:t>Over 105 million people we classified as obese </a:t>
            </a:r>
          </a:p>
          <a:p>
            <a:r>
              <a:rPr lang="en-US" dirty="0">
                <a:latin typeface="+mj-lt"/>
              </a:rPr>
              <a:t>Of the five states with the highest rates of obesity three of them rank top five for lowest median income 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189A-0506-499D-B9CA-F2DFF96E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Obesity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80E9-87F2-4288-AA1E-774C70C5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Personal Cost - H</a:t>
            </a:r>
            <a:r>
              <a:rPr lang="en-US" b="0" i="0" dirty="0">
                <a:effectLst/>
                <a:latin typeface="+mj-lt"/>
              </a:rPr>
              <a:t>ealth insurance for obese people costs 25 to 50 percent more than coverage for people with a BMI below 30. </a:t>
            </a:r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Zhou Yang, a professor at Emory University who studies the impact of obesity on the medical system, found that obese older males spent $190,657 more on lifetime health-care expenses than their normal-weight peers, while older obese women spent $223,629 more.</a:t>
            </a:r>
          </a:p>
          <a:p>
            <a:r>
              <a:rPr lang="en-US" dirty="0">
                <a:latin typeface="+mj-lt"/>
              </a:rPr>
              <a:t>National cost of obesity -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A 2016 meta-analysis by University of Washington researchers found that annual medical spending attributed to obesity nationally was nearly $150 billion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8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85DB0-343C-47EB-8107-3BE2E6E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Increased Health Risks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8F630-C926-4927-A461-9A7362722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412133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2C06-C115-417F-AC26-3E1D16F7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BBC3-F97B-45BA-8537-9E1F9FE5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Over the course of this analysis Obesity rates in the U.S increased by 9% </a:t>
            </a:r>
          </a:p>
          <a:p>
            <a:r>
              <a:rPr lang="en-US" dirty="0">
                <a:latin typeface="+mj-lt"/>
              </a:rPr>
              <a:t>Which evaluates to over 12 million more Americans that are classified as obese</a:t>
            </a:r>
          </a:p>
          <a:p>
            <a:r>
              <a:rPr lang="en-US" dirty="0">
                <a:latin typeface="+mj-lt"/>
              </a:rPr>
              <a:t>State with higher rates of obesity are more likely to have lower median income and/or higher rates of poverty</a:t>
            </a:r>
          </a:p>
          <a:p>
            <a:r>
              <a:rPr lang="en-US" dirty="0">
                <a:latin typeface="+mj-lt"/>
              </a:rPr>
              <a:t>Obesity Rates are at a constant rate of increase with no end in sight</a:t>
            </a:r>
          </a:p>
          <a:p>
            <a:r>
              <a:rPr lang="en-US" dirty="0">
                <a:latin typeface="+mj-lt"/>
              </a:rPr>
              <a:t>The annual cost associated with Obesity will continue to rise at well </a:t>
            </a:r>
          </a:p>
          <a:p>
            <a:r>
              <a:rPr lang="en-US" dirty="0">
                <a:latin typeface="+mj-lt"/>
              </a:rPr>
              <a:t>Why this data is so important, it creates a model to further analyze future data to and see the effects of major events such as the ongoing Coronavirus Pandemic </a:t>
            </a:r>
          </a:p>
        </p:txBody>
      </p:sp>
    </p:spTree>
    <p:extLst>
      <p:ext uri="{BB962C8B-B14F-4D97-AF65-F5344CB8AC3E}">
        <p14:creationId xmlns:p14="http://schemas.microsoft.com/office/powerpoint/2010/main" val="389239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32C9B1-21F4-40AE-9443-9631641C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2752626"/>
            <a:ext cx="10691265" cy="3077851"/>
          </a:xfrm>
        </p:spPr>
        <p:txBody>
          <a:bodyPr/>
          <a:lstStyle/>
          <a:p>
            <a:pPr algn="ctr"/>
            <a:r>
              <a:rPr lang="en-US" dirty="0"/>
              <a:t>Any Questions? </a:t>
            </a: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5ED8B7C0-DA2A-4CA9-A3A3-488B2905F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33424"/>
            <a:ext cx="10591800" cy="536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14E467-A8DE-4D2C-BCED-91E23CA0FE05}"/>
              </a:ext>
            </a:extLst>
          </p:cNvPr>
          <p:cNvSpPr/>
          <p:nvPr/>
        </p:nvSpPr>
        <p:spPr>
          <a:xfrm>
            <a:off x="1133475" y="1809749"/>
            <a:ext cx="5938838" cy="2909889"/>
          </a:xfrm>
          <a:prstGeom prst="roundRect">
            <a:avLst/>
          </a:prstGeom>
          <a:solidFill>
            <a:srgbClr val="CBE1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0901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B146C-E785-4B5E-92B4-B10C47FA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1ADA-1909-4152-9B56-90978C66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36363"/>
            <a:ext cx="10691265" cy="3827037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400" b="1" i="1" u="none" strike="noStrike" dirty="0">
                <a:solidFill>
                  <a:srgbClr val="010101"/>
                </a:solidFill>
                <a:effectLst/>
                <a:latin typeface="+mj-lt"/>
              </a:rPr>
              <a:t>Census data from 2010- 2019 :</a:t>
            </a:r>
          </a:p>
          <a:p>
            <a:pPr marL="0" indent="0" rtl="0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400" b="0" i="1" u="none" strike="noStrike" dirty="0">
                <a:solidFill>
                  <a:srgbClr val="010101"/>
                </a:solidFill>
                <a:effectLst/>
                <a:latin typeface="+mj-lt"/>
              </a:rPr>
              <a:t> </a:t>
            </a:r>
            <a:r>
              <a:rPr lang="en-US" sz="1400" u="sng" dirty="0">
                <a:solidFill>
                  <a:srgbClr val="1155CC"/>
                </a:solidFill>
                <a:latin typeface="+mj-lt"/>
              </a:rPr>
              <a:t>State Population Totals: 2010-2019 (census.gov)</a:t>
            </a:r>
          </a:p>
          <a:p>
            <a:pPr marL="0" indent="0" rtl="0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400" b="1" i="1" u="none" strike="noStrike" dirty="0">
                <a:solidFill>
                  <a:srgbClr val="010101"/>
                </a:solidFill>
                <a:effectLst/>
                <a:latin typeface="+mj-lt"/>
              </a:rPr>
              <a:t>Poverty rates, median income 2013-2019: </a:t>
            </a:r>
          </a:p>
          <a:p>
            <a:pPr marL="0" indent="0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400" u="sng" dirty="0">
                <a:solidFill>
                  <a:srgbClr val="1155CC"/>
                </a:solidFill>
                <a:latin typeface="+mj-lt"/>
              </a:rPr>
              <a:t>SAIPE State and County Estimates for 2019 (census.gov)</a:t>
            </a:r>
          </a:p>
          <a:p>
            <a:pPr marL="0" indent="0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400" u="sng" dirty="0">
                <a:solidFill>
                  <a:srgbClr val="1155CC"/>
                </a:solidFill>
                <a:latin typeface="+mj-lt"/>
              </a:rPr>
              <a:t>SAIPE State and County Estimates for 2016 (census.gov)</a:t>
            </a:r>
          </a:p>
          <a:p>
            <a:pPr marL="0" indent="0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400" u="sng" dirty="0">
                <a:solidFill>
                  <a:srgbClr val="1155CC"/>
                </a:solidFill>
                <a:latin typeface="+mj-lt"/>
              </a:rPr>
              <a:t>SAIPE State and County Estimates for 2013 (census.gov)</a:t>
            </a:r>
          </a:p>
          <a:p>
            <a:pPr marL="0" indent="0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400" b="1" i="1" u="none" strike="noStrike" dirty="0">
                <a:solidFill>
                  <a:srgbClr val="010101"/>
                </a:solidFill>
                <a:effectLst/>
                <a:latin typeface="+mj-lt"/>
              </a:rPr>
              <a:t>Obesity data by state :</a:t>
            </a:r>
          </a:p>
          <a:p>
            <a:pPr marL="0" indent="0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400" u="sng" dirty="0">
                <a:solidFill>
                  <a:srgbClr val="1155CC"/>
                </a:solidFill>
                <a:latin typeface="+mj-lt"/>
              </a:rPr>
              <a:t>BRFSS: Table of Overweight and Obesity (BMI) | Chronic Disease and Health Promotion Data &amp; Indicators (cdc.gov)</a:t>
            </a:r>
            <a:br>
              <a:rPr lang="en-US" sz="1200" u="sng" dirty="0">
                <a:solidFill>
                  <a:srgbClr val="1155CC"/>
                </a:solidFill>
                <a:latin typeface="+mj-lt"/>
              </a:rPr>
            </a:br>
            <a:endParaRPr lang="en-US" sz="1200" u="sng" dirty="0">
              <a:solidFill>
                <a:srgbClr val="1155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139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271C-C90B-4E05-B7DF-69579AFD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480A-342E-4506-9B9D-67F915AB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1155CC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Health Effects of Overweight and Obesity | Healthy Weight, Nutrition, and Physical Activity | CDC</a:t>
            </a:r>
            <a:endParaRPr lang="en-US" sz="1400" dirty="0">
              <a:solidFill>
                <a:srgbClr val="1155CC"/>
              </a:solidFill>
              <a:latin typeface="+mj-lt"/>
            </a:endParaRPr>
          </a:p>
          <a:p>
            <a:r>
              <a:rPr lang="en-US" sz="1400" dirty="0">
                <a:solidFill>
                  <a:srgbClr val="1155CC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enormous economic costs of America's obesity epidemic (theweek.com)</a:t>
            </a:r>
            <a:endParaRPr lang="en-US" sz="1400" dirty="0">
              <a:solidFill>
                <a:srgbClr val="1155CC"/>
              </a:solidFill>
              <a:latin typeface="+mj-lt"/>
            </a:endParaRPr>
          </a:p>
          <a:p>
            <a:r>
              <a:rPr lang="en-US" sz="1400" dirty="0">
                <a:solidFill>
                  <a:srgbClr val="1155CC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Does Health Insurance for Obese People Work? | Freeway Insurance</a:t>
            </a:r>
            <a:endParaRPr lang="en-US" sz="1400" dirty="0">
              <a:solidFill>
                <a:srgbClr val="1155CC"/>
              </a:solidFill>
              <a:latin typeface="+mj-lt"/>
            </a:endParaRPr>
          </a:p>
          <a:p>
            <a:r>
              <a:rPr lang="en-US" sz="1400" dirty="0">
                <a:solidFill>
                  <a:srgbClr val="1155CC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enormous economic costs of America's obesity epidemic (theweek.com)</a:t>
            </a:r>
            <a:endParaRPr lang="en-US" sz="1400" dirty="0">
              <a:solidFill>
                <a:srgbClr val="1155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308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C987-83AE-4347-99B9-96365665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8B0E-7E2A-47AE-A4F2-111B7C4A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Is there a relationship between physical health and income, using BMI as a measure of health?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u="none" strike="noStrike" dirty="0">
                <a:solidFill>
                  <a:srgbClr val="000000"/>
                </a:solidFill>
                <a:effectLst/>
                <a:latin typeface="+mj-lt"/>
              </a:rPr>
              <a:t>Is there any correlation with states that have higher rates of obesity and median income?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u="none" strike="noStrike" dirty="0">
                <a:solidFill>
                  <a:srgbClr val="000000"/>
                </a:solidFill>
                <a:effectLst/>
                <a:latin typeface="+mj-lt"/>
              </a:rPr>
              <a:t>Is the rate of obesity higher in states with high levels of poverty? </a:t>
            </a:r>
            <a:endParaRPr lang="en-US" b="0" dirty="0">
              <a:effectLst/>
              <a:latin typeface="+mj-lt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u="none" strike="noStrike" dirty="0">
                <a:solidFill>
                  <a:srgbClr val="000000"/>
                </a:solidFill>
                <a:effectLst/>
                <a:latin typeface="+mj-lt"/>
              </a:rPr>
              <a:t>What is the average cost of health insurance with an obese BMI verses a normal BMI?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Why is this data and this project relevant? </a:t>
            </a:r>
            <a:endParaRPr lang="en-US" b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6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71FA-B3AB-4628-9C4C-BF0C5BA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4FCE-0ABD-4294-9D75-B2CAF4C5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381703" cy="363608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Definitions/ Key Considerations</a:t>
            </a:r>
          </a:p>
          <a:p>
            <a:r>
              <a:rPr lang="en-US" sz="2200" dirty="0">
                <a:latin typeface="+mj-lt"/>
              </a:rPr>
              <a:t>Obesity Rate, Poverty Level, Median Income by state compared to National average  </a:t>
            </a:r>
          </a:p>
          <a:p>
            <a:r>
              <a:rPr lang="en-US" sz="2200" dirty="0">
                <a:latin typeface="+mj-lt"/>
              </a:rPr>
              <a:t>Relationship between income, poverty, obesity </a:t>
            </a:r>
          </a:p>
          <a:p>
            <a:r>
              <a:rPr lang="en-US" sz="2200" dirty="0">
                <a:latin typeface="+mj-lt"/>
              </a:rPr>
              <a:t>Cost of Obesity</a:t>
            </a:r>
          </a:p>
          <a:p>
            <a:r>
              <a:rPr lang="en-US" sz="2200" dirty="0">
                <a:latin typeface="+mj-lt"/>
              </a:rPr>
              <a:t>Conclusion</a:t>
            </a:r>
          </a:p>
          <a:p>
            <a:r>
              <a:rPr lang="en-US" sz="2200" dirty="0">
                <a:latin typeface="+mj-lt"/>
              </a:rPr>
              <a:t>Q&amp;A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2C2F-1114-4873-9143-4792088A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491-018B-4BED-9A7F-68B9D4CD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BMI - Body Mass Index– a measurement index used to evaluate health (calculated using weight in kg/height in meters squared)</a:t>
            </a:r>
          </a:p>
          <a:p>
            <a:r>
              <a:rPr lang="en-US" dirty="0">
                <a:latin typeface="+mj-lt"/>
              </a:rPr>
              <a:t>Federal Poverty Level –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an annual report by the HHS that shows the total cost needed by the average person per year to cover basic necessities such as food, utilities, and accommodation.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Median Income – the middle value for income within the U.S population earned over the past 12 months of that year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75A4-A49F-4E14-A6E4-C0DF8A5F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34984"/>
          </a:xfrm>
        </p:spPr>
        <p:txBody>
          <a:bodyPr/>
          <a:lstStyle/>
          <a:p>
            <a:r>
              <a:rPr lang="en-US" dirty="0"/>
              <a:t>Key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C860-859E-4D26-BEEE-F340452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Metrics for analysis: </a:t>
            </a:r>
          </a:p>
          <a:p>
            <a:pPr lvl="1"/>
            <a:r>
              <a:rPr lang="en-US" sz="2200" dirty="0">
                <a:latin typeface="+mj-lt"/>
              </a:rPr>
              <a:t>Annual median income </a:t>
            </a:r>
            <a:r>
              <a:rPr lang="en-US" sz="2200" dirty="0">
                <a:effectLst/>
                <a:latin typeface="+mj-lt"/>
              </a:rPr>
              <a:t>$53,102- $65,618</a:t>
            </a:r>
            <a:endParaRPr lang="en-US" sz="2200" dirty="0">
              <a:latin typeface="+mj-lt"/>
            </a:endParaRPr>
          </a:p>
          <a:p>
            <a:pPr lvl="1"/>
            <a:r>
              <a:rPr lang="en-US" sz="2200" dirty="0">
                <a:latin typeface="+mj-lt"/>
              </a:rPr>
              <a:t>Federal Poverty Level </a:t>
            </a:r>
            <a:r>
              <a:rPr lang="en-US" sz="2200" dirty="0">
                <a:effectLst/>
                <a:latin typeface="+mj-lt"/>
              </a:rPr>
              <a:t>$23,550- $25,750</a:t>
            </a:r>
            <a:endParaRPr lang="en-US" sz="2200" dirty="0">
              <a:latin typeface="+mj-lt"/>
            </a:endParaRPr>
          </a:p>
          <a:p>
            <a:pPr lvl="1"/>
            <a:r>
              <a:rPr lang="en-US" sz="2200" dirty="0">
                <a:latin typeface="+mj-lt"/>
              </a:rPr>
              <a:t>BMI &gt; = 30.0 </a:t>
            </a:r>
          </a:p>
          <a:p>
            <a:pPr lvl="1"/>
            <a:r>
              <a:rPr lang="en-US" sz="2200" dirty="0">
                <a:latin typeface="+mj-lt"/>
              </a:rPr>
              <a:t>Data Timeline 2013, 2016, 2019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4CB3-8ABC-40A3-B138-60B45C3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40" y="696100"/>
            <a:ext cx="10691265" cy="749928"/>
          </a:xfrm>
        </p:spPr>
        <p:txBody>
          <a:bodyPr/>
          <a:lstStyle/>
          <a:p>
            <a:r>
              <a:rPr lang="en-US" dirty="0"/>
              <a:t>Obesity rates, Income, Poverty 2013..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2387C43-8869-4766-91F0-33292A8A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26" y="3737345"/>
            <a:ext cx="4417335" cy="230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399478-0A5D-489E-A18F-A82F1EFCD7C7}"/>
              </a:ext>
            </a:extLst>
          </p:cNvPr>
          <p:cNvSpPr/>
          <p:nvPr/>
        </p:nvSpPr>
        <p:spPr>
          <a:xfrm>
            <a:off x="796131" y="1743482"/>
            <a:ext cx="1905943" cy="1295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+mj-lt"/>
              </a:rPr>
              <a:t>Average Median Income</a:t>
            </a:r>
          </a:p>
          <a:p>
            <a:pPr algn="ctr"/>
            <a:r>
              <a:rPr lang="en-US" dirty="0">
                <a:latin typeface="+mj-lt"/>
              </a:rPr>
              <a:t>$52,250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C4D935-EE58-459E-A869-2A7F6894980C}"/>
              </a:ext>
            </a:extLst>
          </p:cNvPr>
          <p:cNvSpPr/>
          <p:nvPr/>
        </p:nvSpPr>
        <p:spPr>
          <a:xfrm>
            <a:off x="3104708" y="1755891"/>
            <a:ext cx="1905340" cy="12827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National Poverty Rate</a:t>
            </a:r>
          </a:p>
          <a:p>
            <a:pPr algn="ctr"/>
            <a:r>
              <a:rPr lang="en-US" dirty="0">
                <a:latin typeface="+mj-lt"/>
              </a:rPr>
              <a:t>15.8%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749B-D278-4131-AF9A-E2FAE624206B}"/>
              </a:ext>
            </a:extLst>
          </p:cNvPr>
          <p:cNvSpPr/>
          <p:nvPr/>
        </p:nvSpPr>
        <p:spPr>
          <a:xfrm>
            <a:off x="5339830" y="1743482"/>
            <a:ext cx="1863089" cy="12951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Obesity Rate</a:t>
            </a:r>
          </a:p>
          <a:p>
            <a:pPr algn="ctr"/>
            <a:r>
              <a:rPr lang="en-US" dirty="0">
                <a:latin typeface="+mj-lt"/>
              </a:rPr>
              <a:t>29.4%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07F833-486F-4DAF-8D9D-162D67294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3" t="6700" r="5951" b="7822"/>
          <a:stretch/>
        </p:blipFill>
        <p:spPr>
          <a:xfrm>
            <a:off x="128980" y="3098446"/>
            <a:ext cx="5078399" cy="3011842"/>
          </a:xfrm>
          <a:prstGeom prst="rect">
            <a:avLst/>
          </a:prstGeom>
        </p:spPr>
      </p:pic>
      <p:pic>
        <p:nvPicPr>
          <p:cNvPr id="29" name="Picture 28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0879B71-45B4-42FC-A50C-A0061CCF1D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16108" r="4630" b="13249"/>
          <a:stretch/>
        </p:blipFill>
        <p:spPr>
          <a:xfrm>
            <a:off x="5266851" y="5101787"/>
            <a:ext cx="1897916" cy="754147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2C2B8ED1-18FF-480D-A3CE-5267CC89B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03" y="3175777"/>
            <a:ext cx="1897916" cy="1714702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C859360-9435-4C7A-AFB1-E39B62D18F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35" y="1446028"/>
            <a:ext cx="4206904" cy="22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36D9-025F-434B-83F3-541CAF9A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6AAB-8F5A-4F68-B682-C5137216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 2013.. </a:t>
            </a:r>
          </a:p>
          <a:p>
            <a:r>
              <a:rPr lang="en-US" dirty="0">
                <a:latin typeface="+mj-lt"/>
              </a:rPr>
              <a:t>Over 44 million people in the US were classified as impoverished</a:t>
            </a:r>
          </a:p>
          <a:p>
            <a:r>
              <a:rPr lang="en-US" dirty="0">
                <a:latin typeface="+mj-lt"/>
              </a:rPr>
              <a:t>Over 92 million people we classified at obese </a:t>
            </a:r>
          </a:p>
          <a:p>
            <a:r>
              <a:rPr lang="en-US" dirty="0">
                <a:latin typeface="+mj-lt"/>
              </a:rPr>
              <a:t>Of the five states with the highest rates of obesity four of them rank top five for lowest median income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7D78-B027-4222-B615-C1AAD68D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rates, Income, Poverty 2016..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25D65707-3FD5-48B5-B870-B2A88620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423" y="3809049"/>
            <a:ext cx="4254542" cy="22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74CA2F4-ED14-4FA0-8997-F3343FBC9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1" y="3201262"/>
            <a:ext cx="1863090" cy="19905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ABFFD0-B925-468E-A92F-AFB845B44187}"/>
              </a:ext>
            </a:extLst>
          </p:cNvPr>
          <p:cNvSpPr/>
          <p:nvPr/>
        </p:nvSpPr>
        <p:spPr>
          <a:xfrm>
            <a:off x="3165999" y="1755891"/>
            <a:ext cx="1905943" cy="12827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National Poverty Rate</a:t>
            </a:r>
          </a:p>
          <a:p>
            <a:pPr algn="ctr"/>
            <a:r>
              <a:rPr lang="en-US" dirty="0">
                <a:latin typeface="+mj-lt"/>
              </a:rPr>
              <a:t>14.0%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386F-A7C6-4266-A2E6-C642E74ECD76}"/>
              </a:ext>
            </a:extLst>
          </p:cNvPr>
          <p:cNvSpPr/>
          <p:nvPr/>
        </p:nvSpPr>
        <p:spPr>
          <a:xfrm>
            <a:off x="796131" y="1743482"/>
            <a:ext cx="1905943" cy="1295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+mj-lt"/>
              </a:rPr>
              <a:t>Average Median Income</a:t>
            </a:r>
          </a:p>
          <a:p>
            <a:pPr algn="ctr"/>
            <a:r>
              <a:rPr lang="en-US" dirty="0">
                <a:latin typeface="+mj-lt"/>
              </a:rPr>
              <a:t>$57,617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20315D-9D47-429C-8BDD-0B61D044ED2D}"/>
              </a:ext>
            </a:extLst>
          </p:cNvPr>
          <p:cNvSpPr/>
          <p:nvPr/>
        </p:nvSpPr>
        <p:spPr>
          <a:xfrm>
            <a:off x="5367051" y="1743482"/>
            <a:ext cx="1863089" cy="12951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Obesity Rate</a:t>
            </a:r>
          </a:p>
          <a:p>
            <a:pPr algn="ctr"/>
            <a:r>
              <a:rPr lang="en-US" dirty="0">
                <a:latin typeface="+mj-lt"/>
              </a:rPr>
              <a:t>29.9%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473A391-62A3-43E3-BBC6-77CB14D70E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5" t="5915" r="1578" b="4107"/>
          <a:stretch/>
        </p:blipFill>
        <p:spPr>
          <a:xfrm>
            <a:off x="150635" y="3159298"/>
            <a:ext cx="5299686" cy="2932938"/>
          </a:xfrm>
          <a:prstGeom prst="rect">
            <a:avLst/>
          </a:prstGeom>
        </p:spPr>
      </p:pic>
      <p:pic>
        <p:nvPicPr>
          <p:cNvPr id="36" name="Picture 35" descr="A picture containing chart&#10;&#10;Description automatically generated">
            <a:extLst>
              <a:ext uri="{FF2B5EF4-FFF2-40B4-BE49-F238E27FC236}">
                <a16:creationId xmlns:a16="http://schemas.microsoft.com/office/drawing/2014/main" id="{7E78C8D6-9753-4E55-A86D-7F5CB14272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18128" r="3587" b="10177"/>
          <a:stretch/>
        </p:blipFill>
        <p:spPr>
          <a:xfrm>
            <a:off x="5450321" y="5354368"/>
            <a:ext cx="1970547" cy="737868"/>
          </a:xfrm>
          <a:prstGeom prst="rect">
            <a:avLst/>
          </a:prstGeom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9A26BD9-3F25-491F-906D-E9BDDAFC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44" y="1585913"/>
            <a:ext cx="4138094" cy="219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49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CBAB-62AD-4C12-8F37-75598CE2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E5F5-E813-4CCC-98DC-58DC041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Over 51 million people in the US were classified as impoverished</a:t>
            </a:r>
          </a:p>
          <a:p>
            <a:r>
              <a:rPr lang="en-US" dirty="0">
                <a:latin typeface="+mj-lt"/>
              </a:rPr>
              <a:t>Over 96 million people we classified at obese </a:t>
            </a:r>
          </a:p>
          <a:p>
            <a:r>
              <a:rPr lang="en-US" dirty="0">
                <a:latin typeface="+mj-lt"/>
              </a:rPr>
              <a:t>Of the five states with the highest rates of obesity all of them rank top five for lowest median income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737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Words>843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SourceSansPro</vt:lpstr>
      <vt:lpstr>Univers Condensed</vt:lpstr>
      <vt:lpstr>ChronicleVTI</vt:lpstr>
      <vt:lpstr>Health and Income   </vt:lpstr>
      <vt:lpstr>Data Questions? </vt:lpstr>
      <vt:lpstr>Overview</vt:lpstr>
      <vt:lpstr>Definitions </vt:lpstr>
      <vt:lpstr>Key considerations </vt:lpstr>
      <vt:lpstr>Obesity rates, Income, Poverty 2013..</vt:lpstr>
      <vt:lpstr>Summary 2013</vt:lpstr>
      <vt:lpstr>Obesity rates, Income, Poverty 2016..</vt:lpstr>
      <vt:lpstr>Summary 2016</vt:lpstr>
      <vt:lpstr>Obesity rates, Income, Poverty 2019..</vt:lpstr>
      <vt:lpstr>Summary 2019</vt:lpstr>
      <vt:lpstr>Cost of Obesity </vt:lpstr>
      <vt:lpstr>Increased Health Risks </vt:lpstr>
      <vt:lpstr>What does this all mean?</vt:lpstr>
      <vt:lpstr>Any Questions? </vt:lpstr>
      <vt:lpstr>Data Sources</vt:lpstr>
      <vt:lpstr>Data Sources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</dc:title>
  <dc:creator>Elizabeth Senft</dc:creator>
  <cp:lastModifiedBy>Elizabeth Senft</cp:lastModifiedBy>
  <cp:revision>72</cp:revision>
  <dcterms:created xsi:type="dcterms:W3CDTF">2021-04-27T21:05:00Z</dcterms:created>
  <dcterms:modified xsi:type="dcterms:W3CDTF">2021-04-30T17:02:17Z</dcterms:modified>
</cp:coreProperties>
</file>