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CA6"/>
    <a:srgbClr val="FFFF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B3FB-495E-6153-0C99-99AA035B1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CB5D0-8FC1-55A9-D47E-033C7A4CF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6A52-5E34-512B-E1E0-3DF1864C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8AAE-369B-493C-A29F-D341A89289A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1C2FB-501F-209E-215C-7B8ABE59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E6A48-E3F0-D282-25FC-9FCBB441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7E9F-607E-46C5-8178-2D5789F9D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1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A821-69A8-F919-3232-532322FB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ACB40-4B9E-DE75-5025-C8F635C30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87A3A-BABD-10FC-ED59-D7B8206C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8AAE-369B-493C-A29F-D341A89289A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C84E3-84C5-46AD-979D-87C5D185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FD909-45D7-6A12-9339-E28AE9C4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7E9F-607E-46C5-8178-2D5789F9D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80DDA-AA56-352D-083F-605340066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1845D-68C4-885B-E3A3-542F7C3FA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04A3B-E250-C9F5-6264-AE75AAA8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8AAE-369B-493C-A29F-D341A89289A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7E1C3-FE73-A46B-0AEA-3D490AE8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DA25B-A265-166C-3BD8-39E84B47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7E9F-607E-46C5-8178-2D5789F9D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2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8522-B844-31A4-1222-CED23593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2BF2-9079-4B03-85A1-1D3C8E1D2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3247-16FA-7760-19A2-CFE0058D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8AAE-369B-493C-A29F-D341A89289A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0EEA5-26DB-A39E-AA7B-27A8FB63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B8A85-5406-1281-F0C8-B0857360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7E9F-607E-46C5-8178-2D5789F9D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4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E214-BC00-631F-4CD1-209AB1B5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2F818-99A0-95DC-2FB2-E3DEBCF7E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EB150-BD52-6729-AFBC-628286C9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8AAE-369B-493C-A29F-D341A89289A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2DD0C-3674-E69E-3BE0-B27D4485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5A53-5FDF-2B0E-D621-01A31D87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7E9F-607E-46C5-8178-2D5789F9D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9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0CE6-B4E4-E0C7-6787-0ED8F5A8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A0240-BC91-60F5-653B-B67D484A4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F38A0-30E8-1A7D-27A7-2921917B8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6A34F-92D0-1FCD-3A51-E1B2002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8AAE-369B-493C-A29F-D341A89289A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37F63-3FF7-34E3-54D0-068E8DD7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13802-56A8-0965-4A24-A42F0F8C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7E9F-607E-46C5-8178-2D5789F9D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3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C362-6382-2AF2-BEAC-1142850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83B87-CE89-87B6-E717-92715A537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28FB9-0D74-1932-1102-308C17C33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4F480-8419-D604-A923-94EB6CE6E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30786-6EC8-675A-A7E2-D7900E58E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B8752-D759-6256-DE86-431CC5AA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8AAE-369B-493C-A29F-D341A89289A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7BD46-5A1C-F649-2EE9-5BAA31FB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5FE47-0189-CEA8-9A73-D4B16171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7E9F-607E-46C5-8178-2D5789F9D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4DA1-75E0-5FCF-DE8A-994FE32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CB079-8953-DB18-E1C8-DA79C8EAC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8AAE-369B-493C-A29F-D341A89289A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4D5E0-5479-B898-D642-64067FB1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92667-DBD5-0DFB-CD25-093A4D3F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7E9F-607E-46C5-8178-2D5789F9D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3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76FAB-FE05-970F-DC6A-DD1F3F38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8AAE-369B-493C-A29F-D341A89289A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15F3D-46F5-BECD-A8CB-495193B8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66D1A-E970-D270-E238-1B4CABF8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7E9F-607E-46C5-8178-2D5789F9D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4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831-E5B3-960C-CE6D-2C0A8E45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0F529-B2DB-20A5-FD1E-BE36195AD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1A304-D8B1-C40A-D0AD-0350FC727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EC8D7-83E1-7148-00EC-EFBE44F5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8AAE-369B-493C-A29F-D341A89289A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E8E2A-496C-3912-D1C9-670876A5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61E30-B8C2-B9BB-C2BF-74B1271C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7E9F-607E-46C5-8178-2D5789F9D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6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DED3-2D74-F8EF-0055-7C4FE493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F02D7-F892-E380-9503-F0E12E454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4D7C6-5403-6486-3972-9F35F7AD8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BAF46-C606-CB77-02A0-547E0070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8AAE-369B-493C-A29F-D341A89289A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A38CB-FCC3-EA60-998D-F252726A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BD659-F0F6-1A97-DB1F-3AA850C6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7E9F-607E-46C5-8178-2D5789F9D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1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0B009-2BC5-FA70-1BF8-FDA7AAF4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B2A29-6224-1723-C23E-A612382A6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77A33-FEA4-68D0-A86C-3E51056CF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4D8AAE-369B-493C-A29F-D341A89289A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3346B-F229-873A-81E7-C42E47AD6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F73D-4C6D-4210-ADEB-FB49B915C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F7E9F-607E-46C5-8178-2D5789F9D1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6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1EDD-DC7D-20B1-FC89-B58E5970F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6314"/>
            <a:ext cx="9144000" cy="1284101"/>
          </a:xfrm>
          <a:prstGeom prst="roundRect">
            <a:avLst/>
          </a:prstGeom>
          <a:solidFill>
            <a:schemeClr val="bg1">
              <a:alpha val="10196"/>
            </a:schemeClr>
          </a:solidFill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750"/>
              </a:spcAft>
              <a:buClrTx/>
              <a:buSzTx/>
              <a:buFontTx/>
              <a:buNone/>
              <a:tabLst/>
              <a:defRPr/>
            </a:pPr>
            <a:r>
              <a:rPr lang="es-PA" b="1" noProof="0">
                <a:solidFill>
                  <a:schemeClr val="bg1"/>
                </a:solidFill>
                <a:latin typeface="Abadi" panose="020F050202020403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Modelos</a:t>
            </a:r>
            <a:r>
              <a:rPr lang="es-PA" b="1" dirty="0">
                <a:solidFill>
                  <a:schemeClr val="bg1"/>
                </a:solidFill>
                <a:latin typeface="Abadi" panose="020F050202020403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Predictivos</a:t>
            </a:r>
            <a:br>
              <a:rPr lang="es-PA" b="1" dirty="0">
                <a:solidFill>
                  <a:schemeClr val="bg1"/>
                </a:solidFill>
                <a:latin typeface="Abadi" panose="020F0502020204030204" pitchFamily="34" charset="0"/>
                <a:ea typeface="Cambria" panose="02040503050406030204" pitchFamily="18" charset="0"/>
                <a:cs typeface="Arial" panose="020B0604020202020204" pitchFamily="34" charset="0"/>
              </a:rPr>
            </a:br>
            <a:r>
              <a:rPr kumimoji="0" lang="es-P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F0502020204030204" pitchFamily="34" charset="0"/>
                <a:ea typeface="+mn-ea"/>
                <a:cs typeface="Arial" panose="020B0604020202020204" pitchFamily="34" charset="0"/>
              </a:rPr>
              <a:t>Probabilidad de Incumplimiento (PD)</a:t>
            </a:r>
            <a:endParaRPr lang="es-PA" b="1" dirty="0">
              <a:solidFill>
                <a:schemeClr val="bg1"/>
              </a:solidFill>
              <a:latin typeface="Abadi" panose="020F050202020403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231D6-99BA-2C28-1C1D-2C774AAF6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737" y="4796136"/>
            <a:ext cx="5534526" cy="1655762"/>
          </a:xfrm>
          <a:prstGeom prst="roundRect">
            <a:avLst/>
          </a:prstGeom>
          <a:solidFill>
            <a:srgbClr val="FFFFFF">
              <a:alpha val="10196"/>
            </a:srgbClr>
          </a:solidFill>
        </p:spPr>
        <p:txBody>
          <a:bodyPr>
            <a:normAutofit fontScale="92500" lnSpcReduction="20000"/>
          </a:bodyPr>
          <a:lstStyle/>
          <a:p>
            <a:r>
              <a:rPr lang="es-ES" b="1" dirty="0">
                <a:solidFill>
                  <a:schemeClr val="bg1"/>
                </a:solidFill>
                <a:latin typeface="Abadi" panose="020F0502020204030204" pitchFamily="34" charset="0"/>
                <a:cs typeface="Arial" panose="020B0604020202020204" pitchFamily="34" charset="0"/>
              </a:rPr>
              <a:t>Elías Vergara</a:t>
            </a:r>
          </a:p>
          <a:p>
            <a:r>
              <a:rPr lang="es-ES" dirty="0">
                <a:solidFill>
                  <a:schemeClr val="bg1"/>
                </a:solidFill>
                <a:latin typeface="Abadi" panose="020F0502020204030204" pitchFamily="34" charset="0"/>
                <a:cs typeface="Arial" panose="020B0604020202020204" pitchFamily="34" charset="0"/>
              </a:rPr>
              <a:t>Cédula: 8-910-2053</a:t>
            </a:r>
          </a:p>
          <a:p>
            <a:r>
              <a:rPr lang="es-ES" dirty="0">
                <a:solidFill>
                  <a:schemeClr val="bg1"/>
                </a:solidFill>
                <a:latin typeface="Abadi" panose="020F0502020204030204" pitchFamily="34" charset="0"/>
                <a:cs typeface="Arial" panose="020B0604020202020204" pitchFamily="34" charset="0"/>
              </a:rPr>
              <a:t>Profesor: Juan Marcos Castillo, PhD</a:t>
            </a:r>
          </a:p>
          <a:p>
            <a:r>
              <a:rPr lang="es-ES" dirty="0">
                <a:solidFill>
                  <a:schemeClr val="bg1"/>
                </a:solidFill>
                <a:latin typeface="Abadi" panose="020F0502020204030204" pitchFamily="34" charset="0"/>
                <a:cs typeface="Arial" panose="020B0604020202020204" pitchFamily="34" charset="0"/>
              </a:rPr>
              <a:t>Año 2025</a:t>
            </a:r>
          </a:p>
          <a:p>
            <a:endParaRPr lang="en-US" dirty="0">
              <a:solidFill>
                <a:schemeClr val="bg1"/>
              </a:solidFill>
              <a:latin typeface="Abad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7D3BB-E5A1-6D85-3751-F50DAC4CECC8}"/>
              </a:ext>
            </a:extLst>
          </p:cNvPr>
          <p:cNvSpPr txBox="1"/>
          <p:nvPr/>
        </p:nvSpPr>
        <p:spPr>
          <a:xfrm>
            <a:off x="3048000" y="2507695"/>
            <a:ext cx="6096000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900"/>
              </a:spcAft>
              <a:buNone/>
            </a:pPr>
            <a:r>
              <a:rPr lang="es-ES" sz="2400" b="0" i="0" dirty="0">
                <a:solidFill>
                  <a:schemeClr val="bg1"/>
                </a:solidFill>
                <a:effectLst/>
                <a:latin typeface="Abadi" panose="020F0502020204030204" pitchFamily="34" charset="0"/>
                <a:cs typeface="Arial" panose="020B0604020202020204" pitchFamily="34" charset="0"/>
              </a:rPr>
              <a:t>Universidad Tecnológica de Panamá</a:t>
            </a:r>
          </a:p>
          <a:p>
            <a:pPr algn="ctr">
              <a:spcAft>
                <a:spcPts val="900"/>
              </a:spcAft>
              <a:buNone/>
            </a:pPr>
            <a:r>
              <a:rPr lang="es-ES" sz="2400" b="0" i="0" dirty="0">
                <a:solidFill>
                  <a:schemeClr val="bg1"/>
                </a:solidFill>
                <a:effectLst/>
                <a:latin typeface="Abadi" panose="020F0502020204030204" pitchFamily="34" charset="0"/>
                <a:cs typeface="Arial" panose="020B0604020202020204" pitchFamily="34" charset="0"/>
              </a:rPr>
              <a:t>Facultad de Ingeniería de Sistemas</a:t>
            </a:r>
          </a:p>
          <a:p>
            <a:pPr algn="ctr">
              <a:spcAft>
                <a:spcPts val="900"/>
              </a:spcAft>
            </a:pPr>
            <a:r>
              <a:rPr lang="es-ES" sz="2400" b="0" i="0" dirty="0">
                <a:solidFill>
                  <a:schemeClr val="bg1"/>
                </a:solidFill>
                <a:effectLst/>
                <a:latin typeface="Abadi" panose="020F0502020204030204" pitchFamily="34" charset="0"/>
                <a:cs typeface="Arial" panose="020B0604020202020204" pitchFamily="34" charset="0"/>
              </a:rPr>
              <a:t>Maestría en Analítica de Datos</a:t>
            </a:r>
          </a:p>
        </p:txBody>
      </p:sp>
    </p:spTree>
    <p:extLst>
      <p:ext uri="{BB962C8B-B14F-4D97-AF65-F5344CB8AC3E}">
        <p14:creationId xmlns:p14="http://schemas.microsoft.com/office/powerpoint/2010/main" val="282963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491D95-FC28-6D38-E751-64C43FBC9940}"/>
              </a:ext>
            </a:extLst>
          </p:cNvPr>
          <p:cNvSpPr txBox="1"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254CA6"/>
          </a:solidFill>
        </p:spPr>
        <p:txBody>
          <a:bodyPr wrap="square" rtlCol="0">
            <a:spAutoFit/>
          </a:bodyPr>
          <a:lstStyle/>
          <a:p>
            <a:endParaRPr lang="es-PA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FA0D528-630B-1F23-C159-D9237688D547}"/>
              </a:ext>
            </a:extLst>
          </p:cNvPr>
          <p:cNvSpPr txBox="1"/>
          <p:nvPr/>
        </p:nvSpPr>
        <p:spPr>
          <a:xfrm>
            <a:off x="112295" y="230903"/>
            <a:ext cx="91119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A" sz="3200" b="1" dirty="0">
                <a:solidFill>
                  <a:schemeClr val="bg1"/>
                </a:solidFill>
              </a:rPr>
              <a:t>Motivación Personal</a:t>
            </a:r>
          </a:p>
          <a:p>
            <a:r>
              <a:rPr lang="es-PA" sz="3200" dirty="0">
                <a:solidFill>
                  <a:schemeClr val="bg1"/>
                </a:solidFill>
              </a:rPr>
              <a:t>¿Qué le motivó a desarrollar el estudio predictivo?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B94849-C124-2CDF-CE0F-DD3B6A5C1AC8}"/>
              </a:ext>
            </a:extLst>
          </p:cNvPr>
          <p:cNvSpPr txBox="1"/>
          <p:nvPr/>
        </p:nvSpPr>
        <p:spPr>
          <a:xfrm>
            <a:off x="537410" y="3754611"/>
            <a:ext cx="11117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Estos sistemas se sustentan en </a:t>
            </a:r>
            <a:r>
              <a:rPr lang="es-PA" b="1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modelos de Probabilidad de Incumplimiento (PD)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, que son críticos para la gestión y mitigación del riesgo crediticio bancario.</a:t>
            </a:r>
            <a:endParaRPr lang="es-PA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30487D1-BF4E-2228-FB85-2019C0207843}"/>
              </a:ext>
            </a:extLst>
          </p:cNvPr>
          <p:cNvSpPr/>
          <p:nvPr/>
        </p:nvSpPr>
        <p:spPr>
          <a:xfrm>
            <a:off x="545432" y="2037347"/>
            <a:ext cx="11117179" cy="10389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s-PA" dirty="0">
                <a:solidFill>
                  <a:schemeClr val="tx1"/>
                </a:solidFill>
              </a:rPr>
              <a:t>Mi motivación surge de mi reciente incorporación al </a:t>
            </a:r>
            <a:r>
              <a:rPr lang="es-PA" b="1" dirty="0">
                <a:solidFill>
                  <a:schemeClr val="tx1"/>
                </a:solidFill>
              </a:rPr>
              <a:t>área de Riesgo de Modelos Financieros</a:t>
            </a:r>
            <a:r>
              <a:rPr lang="es-PA" dirty="0">
                <a:solidFill>
                  <a:schemeClr val="tx1"/>
                </a:solidFill>
              </a:rPr>
              <a:t>. En esta posición, la profunda comprensión de sistemas de calificación de clientes es fundamental.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16C07CD-B6C1-9B3F-1838-68CAE76A3CFF}"/>
              </a:ext>
            </a:extLst>
          </p:cNvPr>
          <p:cNvSpPr/>
          <p:nvPr/>
        </p:nvSpPr>
        <p:spPr>
          <a:xfrm>
            <a:off x="545431" y="2037347"/>
            <a:ext cx="309914" cy="1038962"/>
          </a:xfrm>
          <a:prstGeom prst="roundRect">
            <a:avLst>
              <a:gd name="adj" fmla="val 50000"/>
            </a:avLst>
          </a:prstGeom>
          <a:solidFill>
            <a:srgbClr val="254C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94F831D-16E4-67F1-EA12-2CA5E1D988B4}"/>
              </a:ext>
            </a:extLst>
          </p:cNvPr>
          <p:cNvSpPr/>
          <p:nvPr/>
        </p:nvSpPr>
        <p:spPr>
          <a:xfrm>
            <a:off x="545432" y="5079244"/>
            <a:ext cx="11117179" cy="10389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s-PA" dirty="0">
                <a:solidFill>
                  <a:schemeClr val="tx1"/>
                </a:solidFill>
              </a:rPr>
              <a:t>Este proyecto me permitió aplicar y consolidar conocimientos esenciales directamente relacionados con mis responsabilidades actuales.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17A3952-30BD-74F5-8AE1-C38D7A3A69F1}"/>
              </a:ext>
            </a:extLst>
          </p:cNvPr>
          <p:cNvSpPr/>
          <p:nvPr/>
        </p:nvSpPr>
        <p:spPr>
          <a:xfrm>
            <a:off x="545431" y="5079244"/>
            <a:ext cx="309914" cy="1038962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7054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0B88D-1B24-2E8D-7A1F-92AFE9333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015DF05-4E02-5020-B953-13D7C3D40DAF}"/>
              </a:ext>
            </a:extLst>
          </p:cNvPr>
          <p:cNvSpPr txBox="1"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254CA6"/>
          </a:solidFill>
        </p:spPr>
        <p:txBody>
          <a:bodyPr wrap="square" rtlCol="0">
            <a:spAutoFit/>
          </a:bodyPr>
          <a:lstStyle/>
          <a:p>
            <a:endParaRPr lang="es-PA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334068D-CD41-7B83-B6DB-AD4F10927A71}"/>
              </a:ext>
            </a:extLst>
          </p:cNvPr>
          <p:cNvSpPr txBox="1"/>
          <p:nvPr/>
        </p:nvSpPr>
        <p:spPr>
          <a:xfrm>
            <a:off x="112295" y="230903"/>
            <a:ext cx="9111915" cy="121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125"/>
              </a:spcAft>
              <a:buNone/>
            </a:pPr>
            <a:r>
              <a:rPr lang="es-PA" sz="32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Selección de Datos</a:t>
            </a:r>
          </a:p>
          <a:p>
            <a:pPr algn="l"/>
            <a:r>
              <a:rPr lang="es-PA" sz="3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Experiencia buscando y seleccionando los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2EB37A-CD10-B698-E03B-04C306FD0436}"/>
              </a:ext>
            </a:extLst>
          </p:cNvPr>
          <p:cNvSpPr txBox="1"/>
          <p:nvPr/>
        </p:nvSpPr>
        <p:spPr>
          <a:xfrm>
            <a:off x="280736" y="1834297"/>
            <a:ext cx="11117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A" dirty="0"/>
              <a:t>La fase de selección de datos fue una de las </a:t>
            </a:r>
            <a:r>
              <a:rPr lang="es-PA" b="1" dirty="0"/>
              <a:t>más demandantes en términos de tiempo</a:t>
            </a:r>
            <a:r>
              <a:rPr lang="es-PA" dirty="0"/>
              <a:t>.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.</a:t>
            </a:r>
            <a:endParaRPr lang="es-PA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4678B3C-AEDF-0E7B-A07F-F6ACDF562B23}"/>
              </a:ext>
            </a:extLst>
          </p:cNvPr>
          <p:cNvSpPr/>
          <p:nvPr/>
        </p:nvSpPr>
        <p:spPr>
          <a:xfrm>
            <a:off x="401053" y="2285327"/>
            <a:ext cx="11117179" cy="8652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A" sz="2000" b="1" dirty="0">
                <a:solidFill>
                  <a:srgbClr val="254CA6"/>
                </a:solidFill>
              </a:rPr>
              <a:t>Exploración Inicial</a:t>
            </a:r>
          </a:p>
          <a:p>
            <a:r>
              <a:rPr lang="es-PA" dirty="0">
                <a:solidFill>
                  <a:schemeClr val="tx1"/>
                </a:solidFill>
              </a:rPr>
              <a:t>Evaluación de tres conjuntos de datos de </a:t>
            </a:r>
            <a:r>
              <a:rPr lang="es-PA" dirty="0" err="1">
                <a:solidFill>
                  <a:schemeClr val="tx1"/>
                </a:solidFill>
              </a:rPr>
              <a:t>Kaggle</a:t>
            </a:r>
            <a:r>
              <a:rPr lang="es-PA" dirty="0">
                <a:solidFill>
                  <a:schemeClr val="tx1"/>
                </a:solidFill>
              </a:rPr>
              <a:t> para identificar el </a:t>
            </a:r>
            <a:r>
              <a:rPr lang="es-PA" dirty="0" err="1">
                <a:solidFill>
                  <a:schemeClr val="tx1"/>
                </a:solidFill>
              </a:rPr>
              <a:t>dataset</a:t>
            </a:r>
            <a:r>
              <a:rPr lang="es-PA" dirty="0">
                <a:solidFill>
                  <a:schemeClr val="tx1"/>
                </a:solidFill>
              </a:rPr>
              <a:t> más adecuado para el proyecto</a:t>
            </a:r>
            <a:r>
              <a:rPr lang="es-PA" dirty="0"/>
              <a:t>.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9FEF947-F890-80BA-15E6-24A7B529A949}"/>
              </a:ext>
            </a:extLst>
          </p:cNvPr>
          <p:cNvSpPr/>
          <p:nvPr/>
        </p:nvSpPr>
        <p:spPr>
          <a:xfrm>
            <a:off x="401053" y="2285328"/>
            <a:ext cx="11117179" cy="72688"/>
          </a:xfrm>
          <a:prstGeom prst="roundRect">
            <a:avLst>
              <a:gd name="adj" fmla="val 50000"/>
            </a:avLst>
          </a:prstGeom>
          <a:solidFill>
            <a:srgbClr val="254C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4C2404E-F7B6-A0F7-6067-E1D9167438C9}"/>
              </a:ext>
            </a:extLst>
          </p:cNvPr>
          <p:cNvSpPr/>
          <p:nvPr/>
        </p:nvSpPr>
        <p:spPr>
          <a:xfrm>
            <a:off x="401053" y="3280111"/>
            <a:ext cx="11117179" cy="10937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A" sz="2000" b="1" dirty="0">
                <a:solidFill>
                  <a:srgbClr val="254CA6"/>
                </a:solidFill>
              </a:rPr>
              <a:t>Descartes</a:t>
            </a:r>
          </a:p>
          <a:p>
            <a:r>
              <a:rPr lang="es-PA" dirty="0">
                <a:solidFill>
                  <a:schemeClr val="tx1"/>
                </a:solidFill>
              </a:rPr>
              <a:t>Dos </a:t>
            </a:r>
            <a:r>
              <a:rPr lang="es-PA" dirty="0" err="1">
                <a:solidFill>
                  <a:schemeClr val="tx1"/>
                </a:solidFill>
              </a:rPr>
              <a:t>datasets</a:t>
            </a:r>
            <a:r>
              <a:rPr lang="es-PA" dirty="0">
                <a:solidFill>
                  <a:schemeClr val="tx1"/>
                </a:solidFill>
              </a:rPr>
              <a:t> (tarjetas de crédito y datos sociodemográficos sin cartera) no cumplían requisitos de complejidad necesarios.</a:t>
            </a:r>
            <a:r>
              <a:rPr lang="es-PA" dirty="0"/>
              <a:t>.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2F8AEC9-F44A-BE84-E453-DF5EA33777B7}"/>
              </a:ext>
            </a:extLst>
          </p:cNvPr>
          <p:cNvSpPr/>
          <p:nvPr/>
        </p:nvSpPr>
        <p:spPr>
          <a:xfrm>
            <a:off x="401053" y="3280112"/>
            <a:ext cx="11117179" cy="72688"/>
          </a:xfrm>
          <a:prstGeom prst="roundRect">
            <a:avLst>
              <a:gd name="adj" fmla="val 50000"/>
            </a:avLst>
          </a:prstGeom>
          <a:solidFill>
            <a:srgbClr val="254C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71DA172-C371-B473-D1D5-601F7751372E}"/>
              </a:ext>
            </a:extLst>
          </p:cNvPr>
          <p:cNvSpPr/>
          <p:nvPr/>
        </p:nvSpPr>
        <p:spPr>
          <a:xfrm>
            <a:off x="401053" y="4503395"/>
            <a:ext cx="11117179" cy="9068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A" sz="2000" b="1" dirty="0">
                <a:solidFill>
                  <a:srgbClr val="254CA6"/>
                </a:solidFill>
              </a:rPr>
              <a:t>Selección Final</a:t>
            </a:r>
          </a:p>
          <a:p>
            <a:r>
              <a:rPr lang="es-PA" dirty="0" err="1">
                <a:solidFill>
                  <a:schemeClr val="tx1"/>
                </a:solidFill>
              </a:rPr>
              <a:t>Dataset</a:t>
            </a:r>
            <a:r>
              <a:rPr lang="es-PA" dirty="0">
                <a:solidFill>
                  <a:schemeClr val="tx1"/>
                </a:solidFill>
              </a:rPr>
              <a:t> de </a:t>
            </a:r>
            <a:r>
              <a:rPr lang="es-PA" dirty="0" err="1">
                <a:solidFill>
                  <a:schemeClr val="tx1"/>
                </a:solidFill>
              </a:rPr>
              <a:t>LendingClub</a:t>
            </a:r>
            <a:r>
              <a:rPr lang="es-PA" dirty="0">
                <a:solidFill>
                  <a:schemeClr val="tx1"/>
                </a:solidFill>
              </a:rPr>
              <a:t> se consolidó como la opción óptima por su granularidad y completitud.</a:t>
            </a:r>
            <a:r>
              <a:rPr lang="es-PA" dirty="0"/>
              <a:t>.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02C3E02-C5E0-99AA-C5F6-360F8D845808}"/>
              </a:ext>
            </a:extLst>
          </p:cNvPr>
          <p:cNvSpPr/>
          <p:nvPr/>
        </p:nvSpPr>
        <p:spPr>
          <a:xfrm>
            <a:off x="401053" y="4503396"/>
            <a:ext cx="11117179" cy="72688"/>
          </a:xfrm>
          <a:prstGeom prst="roundRect">
            <a:avLst>
              <a:gd name="adj" fmla="val 50000"/>
            </a:avLst>
          </a:prstGeom>
          <a:solidFill>
            <a:srgbClr val="254C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AC014DB-8EBA-6426-C044-D52C2A03A943}"/>
              </a:ext>
            </a:extLst>
          </p:cNvPr>
          <p:cNvSpPr/>
          <p:nvPr/>
        </p:nvSpPr>
        <p:spPr>
          <a:xfrm>
            <a:off x="401052" y="5590202"/>
            <a:ext cx="11117179" cy="1097855"/>
          </a:xfrm>
          <a:prstGeom prst="roundRect">
            <a:avLst/>
          </a:prstGeom>
          <a:solidFill>
            <a:srgbClr val="FFFF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A" sz="2000" b="1" dirty="0" err="1">
                <a:solidFill>
                  <a:schemeClr val="tx1"/>
                </a:solidFill>
              </a:rPr>
              <a:t>LendingClub</a:t>
            </a:r>
            <a:r>
              <a:rPr lang="es-PA" sz="2000" dirty="0">
                <a:solidFill>
                  <a:schemeClr val="tx1"/>
                </a:solidFill>
              </a:rPr>
              <a:t> se consolidó como la opción óptima debido a lo completo que se encontraba, ofreciendo una amplia gama de variables relativas tanto al perfil del cliente como a las características detalladas del préstamo, permitiendo una modelización integral del riesgo.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60728AA-B543-5ED4-55CA-65972D794F54}"/>
              </a:ext>
            </a:extLst>
          </p:cNvPr>
          <p:cNvSpPr/>
          <p:nvPr/>
        </p:nvSpPr>
        <p:spPr>
          <a:xfrm>
            <a:off x="537410" y="5590202"/>
            <a:ext cx="10980822" cy="726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4865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4F279-0FDF-D347-7CB3-102B2DACF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7F560C-0480-9B96-37C8-B8DF259816B2}"/>
              </a:ext>
            </a:extLst>
          </p:cNvPr>
          <p:cNvSpPr txBox="1"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254CA6"/>
          </a:solidFill>
        </p:spPr>
        <p:txBody>
          <a:bodyPr wrap="square" rtlCol="0">
            <a:spAutoFit/>
          </a:bodyPr>
          <a:lstStyle/>
          <a:p>
            <a:endParaRPr lang="es-PA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A5D82391-47D5-50B7-4240-79044FBF70EA}"/>
              </a:ext>
            </a:extLst>
          </p:cNvPr>
          <p:cNvSpPr txBox="1"/>
          <p:nvPr/>
        </p:nvSpPr>
        <p:spPr>
          <a:xfrm>
            <a:off x="112295" y="230903"/>
            <a:ext cx="9111915" cy="121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125"/>
              </a:spcAft>
              <a:buNone/>
            </a:pPr>
            <a:r>
              <a:rPr lang="es-PA" sz="32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Lecciones del Análisis Descriptivo</a:t>
            </a:r>
          </a:p>
          <a:p>
            <a:pPr algn="l"/>
            <a:r>
              <a:rPr lang="es-PA" sz="3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Aprendizajes clave del proceso de análisis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82ECCF8-4FCF-9EC9-2101-A846027D567E}"/>
              </a:ext>
            </a:extLst>
          </p:cNvPr>
          <p:cNvSpPr/>
          <p:nvPr/>
        </p:nvSpPr>
        <p:spPr>
          <a:xfrm>
            <a:off x="612108" y="5641557"/>
            <a:ext cx="11117179" cy="109785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A" sz="2000" dirty="0">
                <a:solidFill>
                  <a:schemeClr val="tx1"/>
                </a:solidFill>
              </a:rPr>
              <a:t>Esta fase intensiva fue crucial para la calidad final del modelo, representando la base fundamental para obtener resultados confiables..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6D6D284-A708-92F5-B6FF-5127CC1DDE35}"/>
              </a:ext>
            </a:extLst>
          </p:cNvPr>
          <p:cNvSpPr txBox="1"/>
          <p:nvPr/>
        </p:nvSpPr>
        <p:spPr>
          <a:xfrm>
            <a:off x="612108" y="3248345"/>
            <a:ext cx="1086213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1350"/>
              </a:spcBef>
              <a:spcAft>
                <a:spcPts val="1350"/>
              </a:spcAft>
              <a:buFont typeface="Arial" panose="020B0604020202020204" pitchFamily="34" charset="0"/>
              <a:buChar char="•"/>
            </a:pPr>
            <a:r>
              <a:rPr lang="es-PA" b="1" i="0" dirty="0">
                <a:solidFill>
                  <a:srgbClr val="254CA6"/>
                </a:solidFill>
                <a:effectLst/>
                <a:latin typeface="Arial" panose="020B0604020202020204" pitchFamily="34" charset="0"/>
              </a:rPr>
              <a:t>Imputación de valores faltantes</a:t>
            </a:r>
            <a:r>
              <a:rPr lang="es-PA" b="1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 Tratamiento sistemático de datos incompletos.</a:t>
            </a:r>
          </a:p>
          <a:p>
            <a:pPr marL="285750" indent="-285750" algn="l">
              <a:spcBef>
                <a:spcPts val="1350"/>
              </a:spcBef>
              <a:spcAft>
                <a:spcPts val="1350"/>
              </a:spcAft>
              <a:buFont typeface="Arial" panose="020B0604020202020204" pitchFamily="34" charset="0"/>
              <a:buChar char="•"/>
            </a:pPr>
            <a:r>
              <a:rPr lang="es-PA" b="1" i="0" dirty="0">
                <a:solidFill>
                  <a:srgbClr val="254CA6"/>
                </a:solidFill>
                <a:effectLst/>
                <a:latin typeface="Arial" panose="020B0604020202020204" pitchFamily="34" charset="0"/>
              </a:rPr>
              <a:t>Variables </a:t>
            </a:r>
            <a:r>
              <a:rPr lang="es-PA" b="1" i="0" dirty="0" err="1">
                <a:solidFill>
                  <a:srgbClr val="254CA6"/>
                </a:solidFill>
                <a:effectLst/>
                <a:latin typeface="Arial" panose="020B0604020202020204" pitchFamily="34" charset="0"/>
              </a:rPr>
              <a:t>Dummies</a:t>
            </a:r>
            <a:r>
              <a:rPr lang="es-PA" b="1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 Creación para características categóricas.</a:t>
            </a:r>
          </a:p>
          <a:p>
            <a:pPr marL="285750" indent="-285750" algn="l">
              <a:spcBef>
                <a:spcPts val="1350"/>
              </a:spcBef>
              <a:spcAft>
                <a:spcPts val="1350"/>
              </a:spcAft>
              <a:buFont typeface="Arial" panose="020B0604020202020204" pitchFamily="34" charset="0"/>
              <a:buChar char="•"/>
            </a:pPr>
            <a:r>
              <a:rPr lang="es-PA" b="1" i="0" dirty="0">
                <a:solidFill>
                  <a:srgbClr val="254CA6"/>
                </a:solidFill>
                <a:effectLst/>
                <a:latin typeface="Arial" panose="020B0604020202020204" pitchFamily="34" charset="0"/>
              </a:rPr>
              <a:t>Estandarización de tipos</a:t>
            </a:r>
            <a:r>
              <a:rPr lang="es-PA" b="1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 Asegurar consistencia de datos numéricos y texto.</a:t>
            </a:r>
          </a:p>
          <a:p>
            <a:pPr marL="285750" indent="-285750" algn="l">
              <a:spcBef>
                <a:spcPts val="1350"/>
              </a:spcBef>
              <a:spcAft>
                <a:spcPts val="1350"/>
              </a:spcAft>
              <a:buFont typeface="Arial" panose="020B0604020202020204" pitchFamily="34" charset="0"/>
              <a:buChar char="•"/>
            </a:pPr>
            <a:r>
              <a:rPr lang="es-PA" b="1" i="0" dirty="0">
                <a:solidFill>
                  <a:srgbClr val="254CA6"/>
                </a:solidFill>
                <a:effectLst/>
                <a:latin typeface="Arial" panose="020B0604020202020204" pitchFamily="34" charset="0"/>
              </a:rPr>
              <a:t>Detección de patrones</a:t>
            </a:r>
            <a:r>
              <a:rPr lang="es-PA" b="1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 Identificación de relaciones en los datos para la comprensión del </a:t>
            </a:r>
            <a:r>
              <a:rPr lang="es-PA" b="0" i="0" dirty="0" err="1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746D8E7-CA4D-E511-3B77-189FDFA45952}"/>
              </a:ext>
            </a:extLst>
          </p:cNvPr>
          <p:cNvSpPr/>
          <p:nvPr/>
        </p:nvSpPr>
        <p:spPr>
          <a:xfrm>
            <a:off x="612108" y="5641557"/>
            <a:ext cx="11117179" cy="7268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AFE365C-747D-C3A6-9C2C-779336405F83}"/>
              </a:ext>
            </a:extLst>
          </p:cNvPr>
          <p:cNvSpPr/>
          <p:nvPr/>
        </p:nvSpPr>
        <p:spPr>
          <a:xfrm>
            <a:off x="491791" y="2059703"/>
            <a:ext cx="11117179" cy="10389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El análisis descriptivo reveló que </a:t>
            </a:r>
            <a:r>
              <a:rPr lang="es-PA" b="1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la complejidad de un proyecto de modelado predictivo reside, en gran medida, en la etapa de </a:t>
            </a:r>
            <a:r>
              <a:rPr lang="es-PA" b="1" i="0" dirty="0" err="1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pre-procesamiento</a:t>
            </a:r>
            <a:r>
              <a:rPr lang="es-PA" b="1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 de datos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, superando incluso al propio modelado.</a:t>
            </a:r>
            <a:endParaRPr lang="es-PA" dirty="0">
              <a:solidFill>
                <a:schemeClr val="tx1"/>
              </a:solidFill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0DD6C18-01D8-EAD2-D46C-8CE682254CC6}"/>
              </a:ext>
            </a:extLst>
          </p:cNvPr>
          <p:cNvSpPr/>
          <p:nvPr/>
        </p:nvSpPr>
        <p:spPr>
          <a:xfrm>
            <a:off x="491790" y="2059703"/>
            <a:ext cx="309914" cy="1038962"/>
          </a:xfrm>
          <a:prstGeom prst="roundRect">
            <a:avLst>
              <a:gd name="adj" fmla="val 50000"/>
            </a:avLst>
          </a:prstGeom>
          <a:solidFill>
            <a:srgbClr val="254C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2F43B91-079A-8228-2F1E-1D6D109BD3C0}"/>
              </a:ext>
            </a:extLst>
          </p:cNvPr>
          <p:cNvSpPr txBox="1"/>
          <p:nvPr/>
        </p:nvSpPr>
        <p:spPr>
          <a:xfrm>
            <a:off x="9690987" y="3329568"/>
            <a:ext cx="1573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254CA6"/>
                </a:solidFill>
              </a:rPr>
              <a:t>70%</a:t>
            </a:r>
            <a:endParaRPr lang="es-PA" b="1" dirty="0">
              <a:solidFill>
                <a:srgbClr val="254CA6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37D2BE9-C730-84DC-6146-E7D9C3CF4646}"/>
              </a:ext>
            </a:extLst>
          </p:cNvPr>
          <p:cNvSpPr txBox="1"/>
          <p:nvPr/>
        </p:nvSpPr>
        <p:spPr>
          <a:xfrm>
            <a:off x="9111867" y="4162397"/>
            <a:ext cx="3229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A" b="1" i="0" cap="all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Tiempo dedicado al </a:t>
            </a:r>
            <a:r>
              <a:rPr lang="es-PA" b="1" i="0" cap="all" dirty="0" err="1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pre-procesamiento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03512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97A86-CF72-0EDE-E0FA-284336951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A07F715-66C8-1076-8C9C-162C65CDB36C}"/>
              </a:ext>
            </a:extLst>
          </p:cNvPr>
          <p:cNvSpPr txBox="1"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254CA6"/>
          </a:solidFill>
        </p:spPr>
        <p:txBody>
          <a:bodyPr wrap="square" rtlCol="0">
            <a:spAutoFit/>
          </a:bodyPr>
          <a:lstStyle/>
          <a:p>
            <a:endParaRPr lang="es-PA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C91815D3-CC14-F1C8-C5FF-748A4D93ADEE}"/>
              </a:ext>
            </a:extLst>
          </p:cNvPr>
          <p:cNvSpPr txBox="1"/>
          <p:nvPr/>
        </p:nvSpPr>
        <p:spPr>
          <a:xfrm>
            <a:off x="112295" y="230903"/>
            <a:ext cx="11405937" cy="121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125"/>
              </a:spcAft>
              <a:buNone/>
            </a:pPr>
            <a:r>
              <a:rPr lang="es-PA" sz="32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Metodología - Análisis Descriptivo</a:t>
            </a:r>
          </a:p>
          <a:p>
            <a:pPr algn="l"/>
            <a:r>
              <a:rPr lang="es-PA" sz="3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Pasos del análisis descriptivo y preprocesamiento de datos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37F9B97-6553-7204-CB53-C0FA0AA1871D}"/>
              </a:ext>
            </a:extLst>
          </p:cNvPr>
          <p:cNvSpPr/>
          <p:nvPr/>
        </p:nvSpPr>
        <p:spPr>
          <a:xfrm>
            <a:off x="161224" y="2037347"/>
            <a:ext cx="11357008" cy="10389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s-PA" dirty="0">
                <a:solidFill>
                  <a:schemeClr val="tx1"/>
                </a:solidFill>
              </a:rPr>
              <a:t>Esta etapa inicial incluyó la importación y exploración general de los datos (lendingclub.csv). Se realizó una inspección detallada de la distribución de las variables, identificando valores atípicos y evaluando la completitud de las columnas. Se llevó a cabo la detección y corrección de tipos de datos mixtos, así como la identificación de patrones en los datos para una comprensión holística del contexto.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28BC198-DC4D-0654-CBA7-9DF2E8AA55F7}"/>
              </a:ext>
            </a:extLst>
          </p:cNvPr>
          <p:cNvSpPr/>
          <p:nvPr/>
        </p:nvSpPr>
        <p:spPr>
          <a:xfrm>
            <a:off x="161223" y="2037347"/>
            <a:ext cx="320766" cy="1038962"/>
          </a:xfrm>
          <a:prstGeom prst="roundRect">
            <a:avLst>
              <a:gd name="adj" fmla="val 50000"/>
            </a:avLst>
          </a:prstGeom>
          <a:solidFill>
            <a:srgbClr val="254C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FAC5F20-F39D-0518-889A-E6D4B7CBD110}"/>
              </a:ext>
            </a:extLst>
          </p:cNvPr>
          <p:cNvSpPr/>
          <p:nvPr/>
        </p:nvSpPr>
        <p:spPr>
          <a:xfrm>
            <a:off x="545431" y="5660209"/>
            <a:ext cx="11117179" cy="109785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A" sz="2000" dirty="0">
                <a:solidFill>
                  <a:schemeClr val="tx1"/>
                </a:solidFill>
              </a:rPr>
              <a:t>División de Datos: El conjunto de datos final fue dividido en conjuntos de entrenamiento y evaluación para garantizar una validación robusta del modelo.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FB09C5A-DFA5-325E-7FB3-3EE531426908}"/>
              </a:ext>
            </a:extLst>
          </p:cNvPr>
          <p:cNvSpPr/>
          <p:nvPr/>
        </p:nvSpPr>
        <p:spPr>
          <a:xfrm>
            <a:off x="545431" y="5660209"/>
            <a:ext cx="11117179" cy="7268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9FFF21E-7F9E-F387-4729-5CF9F0AEE261}"/>
              </a:ext>
            </a:extLst>
          </p:cNvPr>
          <p:cNvSpPr txBox="1"/>
          <p:nvPr/>
        </p:nvSpPr>
        <p:spPr>
          <a:xfrm>
            <a:off x="316180" y="3134588"/>
            <a:ext cx="11723420" cy="2467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75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s-PA" b="1" i="0" dirty="0">
                <a:solidFill>
                  <a:srgbClr val="1E3A8A"/>
                </a:solidFill>
                <a:effectLst/>
                <a:latin typeface="Arial" panose="020B0604020202020204" pitchFamily="34" charset="0"/>
              </a:rPr>
              <a:t>Limpieza y Transformación: </a:t>
            </a:r>
            <a:r>
              <a:rPr lang="es-PA" b="0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Se trataron variables específicas como </a:t>
            </a:r>
            <a:r>
              <a:rPr lang="es-PA" b="1" i="0" dirty="0" err="1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term</a:t>
            </a:r>
            <a:r>
              <a:rPr lang="es-PA" b="0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PA" b="1" i="0" dirty="0" err="1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emp_length</a:t>
            </a:r>
            <a:r>
              <a:rPr lang="es-PA" b="0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 y </a:t>
            </a:r>
            <a:r>
              <a:rPr lang="es-PA" b="1" i="0" dirty="0" err="1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issue_d</a:t>
            </a:r>
            <a:r>
              <a:rPr lang="es-PA" b="0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 para convertirlas a formatos numéricos o temporales adecuados para el modelado.</a:t>
            </a:r>
            <a:endParaRPr lang="es-PA" b="1" dirty="0">
              <a:solidFill>
                <a:srgbClr val="1E3A8A"/>
              </a:solidFill>
              <a:latin typeface="Arial" panose="020B0604020202020204" pitchFamily="34" charset="0"/>
            </a:endParaRPr>
          </a:p>
          <a:p>
            <a:pPr marL="342900" indent="-342900" algn="l">
              <a:spcBef>
                <a:spcPts val="75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s-PA" b="1" i="0" dirty="0">
                <a:solidFill>
                  <a:srgbClr val="1E3A8A"/>
                </a:solidFill>
                <a:effectLst/>
                <a:latin typeface="Arial" panose="020B0604020202020204" pitchFamily="34" charset="0"/>
              </a:rPr>
              <a:t>Ingeniería de Funciones: </a:t>
            </a:r>
            <a:r>
              <a:rPr lang="es-PA" b="0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Se generaron variables ficticias a partir de características categóricas como </a:t>
            </a:r>
            <a:r>
              <a:rPr lang="es-PA" b="1" i="0" dirty="0" err="1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home_ownership</a:t>
            </a:r>
            <a:r>
              <a:rPr lang="es-PA" b="0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PA" b="1" i="0" dirty="0" err="1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sub_grade</a:t>
            </a:r>
            <a:r>
              <a:rPr lang="es-PA" b="0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PA" b="1" i="0" dirty="0" err="1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addr_state</a:t>
            </a:r>
            <a:r>
              <a:rPr lang="es-PA" b="0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s-PA" b="1" i="0" dirty="0" err="1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verification_status</a:t>
            </a:r>
            <a:r>
              <a:rPr lang="es-PA" b="0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, y categorizaciones de </a:t>
            </a:r>
            <a:r>
              <a:rPr lang="es-PA" b="1" i="0" dirty="0" err="1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emp_length</a:t>
            </a:r>
            <a:r>
              <a:rPr lang="es-PA" b="0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 y </a:t>
            </a:r>
            <a:r>
              <a:rPr lang="es-PA" b="1" i="0" dirty="0" err="1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annual_inc</a:t>
            </a:r>
            <a:r>
              <a:rPr lang="es-PA" dirty="0">
                <a:solidFill>
                  <a:srgbClr val="6B7280"/>
                </a:solidFill>
                <a:latin typeface="Arial" panose="020B0604020202020204" pitchFamily="34" charset="0"/>
              </a:rPr>
              <a:t>.</a:t>
            </a:r>
            <a:endParaRPr lang="es-PA" b="0" i="0" dirty="0">
              <a:solidFill>
                <a:srgbClr val="6B728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spcBef>
                <a:spcPts val="75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s-PA" b="1" i="0" dirty="0">
                <a:solidFill>
                  <a:srgbClr val="1E3A8A"/>
                </a:solidFill>
                <a:effectLst/>
                <a:latin typeface="Arial" panose="020B0604020202020204" pitchFamily="34" charset="0"/>
              </a:rPr>
              <a:t>Manejo de </a:t>
            </a:r>
            <a:r>
              <a:rPr lang="es-PA" b="1" i="0" dirty="0" err="1">
                <a:solidFill>
                  <a:srgbClr val="1E3A8A"/>
                </a:solidFill>
                <a:effectLst/>
                <a:latin typeface="Arial" panose="020B0604020202020204" pitchFamily="34" charset="0"/>
              </a:rPr>
              <a:t>Outliers</a:t>
            </a:r>
            <a:r>
              <a:rPr lang="es-PA" b="1" i="0" dirty="0">
                <a:solidFill>
                  <a:srgbClr val="1E3A8A"/>
                </a:solidFill>
                <a:effectLst/>
                <a:latin typeface="Arial" panose="020B0604020202020204" pitchFamily="34" charset="0"/>
              </a:rPr>
              <a:t> y Columnas Redundantes: </a:t>
            </a:r>
            <a:r>
              <a:rPr lang="es-PA" b="0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Se identificaron y gestionaron valores extremos. Asimismo, se eliminaron columnas irrelevantes o con alta redundancia para optimizar el rendimiento del modelo.</a:t>
            </a:r>
          </a:p>
        </p:txBody>
      </p:sp>
    </p:spTree>
    <p:extLst>
      <p:ext uri="{BB962C8B-B14F-4D97-AF65-F5344CB8AC3E}">
        <p14:creationId xmlns:p14="http://schemas.microsoft.com/office/powerpoint/2010/main" val="319488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8AF3F-20EB-E03F-0EC9-768862D05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D1803D2-19C5-FBE1-ADDE-6A4037465956}"/>
              </a:ext>
            </a:extLst>
          </p:cNvPr>
          <p:cNvSpPr txBox="1"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254CA6"/>
          </a:solidFill>
        </p:spPr>
        <p:txBody>
          <a:bodyPr wrap="square" rtlCol="0">
            <a:spAutoFit/>
          </a:bodyPr>
          <a:lstStyle/>
          <a:p>
            <a:endParaRPr lang="es-PA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48B55D07-A847-8B83-5B45-F9A9631FA352}"/>
              </a:ext>
            </a:extLst>
          </p:cNvPr>
          <p:cNvSpPr txBox="1"/>
          <p:nvPr/>
        </p:nvSpPr>
        <p:spPr>
          <a:xfrm>
            <a:off x="112295" y="230903"/>
            <a:ext cx="11405937" cy="121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125"/>
              </a:spcAft>
              <a:buNone/>
            </a:pPr>
            <a:r>
              <a:rPr lang="es-PA" sz="32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Metodología - Análisis Descriptivo</a:t>
            </a:r>
          </a:p>
          <a:p>
            <a:pPr algn="l"/>
            <a:r>
              <a:rPr lang="es-PA" sz="3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Pasos del análisis descriptivo y preprocesamiento de datos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9C6F73F-A7A5-F118-D32E-BFD430A880FC}"/>
              </a:ext>
            </a:extLst>
          </p:cNvPr>
          <p:cNvSpPr/>
          <p:nvPr/>
        </p:nvSpPr>
        <p:spPr>
          <a:xfrm>
            <a:off x="468580" y="4090737"/>
            <a:ext cx="11049652" cy="2536360"/>
          </a:xfrm>
          <a:prstGeom prst="roundRect">
            <a:avLst/>
          </a:prstGeom>
          <a:solidFill>
            <a:schemeClr val="tx2">
              <a:lumMod val="25000"/>
              <a:lumOff val="75000"/>
              <a:alpha val="1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s-PA" b="1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AUC-ROC: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 Para medir la capacidad discriminatoria del modelo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s-PA" b="1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MSE: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 Para evaluar la precisión de las probabilidades estimadas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s-PA" b="1" i="0" dirty="0" err="1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lang="es-PA" b="1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PA" b="1" i="0" dirty="0" err="1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lang="es-PA" b="1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, F1-Score: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 Para el rendimiento general de clasificación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s-PA" b="1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Log </a:t>
            </a:r>
            <a:r>
              <a:rPr lang="es-PA" b="1" i="0" dirty="0" err="1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lang="es-PA" b="1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 Para la calibración de probabilidades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s-PA" b="1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Coeficiente de Gini: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 Para evaluar la discriminación del modelo </a:t>
            </a:r>
            <a:r>
              <a:rPr lang="es-PA" b="0" i="0" dirty="0" err="1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 Forest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D237863-B475-0A28-8E1E-457D0DD2718E}"/>
              </a:ext>
            </a:extLst>
          </p:cNvPr>
          <p:cNvSpPr/>
          <p:nvPr/>
        </p:nvSpPr>
        <p:spPr>
          <a:xfrm>
            <a:off x="468580" y="4090737"/>
            <a:ext cx="11049652" cy="78458"/>
          </a:xfrm>
          <a:prstGeom prst="roundRect">
            <a:avLst>
              <a:gd name="adj" fmla="val 50000"/>
            </a:avLst>
          </a:prstGeom>
          <a:solidFill>
            <a:srgbClr val="254C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6FAD547-4568-6FEF-351F-9A997052EA3E}"/>
              </a:ext>
            </a:extLst>
          </p:cNvPr>
          <p:cNvSpPr txBox="1"/>
          <p:nvPr/>
        </p:nvSpPr>
        <p:spPr>
          <a:xfrm>
            <a:off x="468580" y="1900394"/>
            <a:ext cx="11723420" cy="2190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750"/>
              </a:spcBef>
              <a:spcAft>
                <a:spcPts val="900"/>
              </a:spcAft>
              <a:buFont typeface="+mj-lt"/>
              <a:buAutoNum type="arabicPeriod" startAt="4"/>
            </a:pPr>
            <a:r>
              <a:rPr lang="es-PA" b="1" i="0" dirty="0">
                <a:solidFill>
                  <a:srgbClr val="1E3A8A"/>
                </a:solidFill>
                <a:effectLst/>
                <a:latin typeface="Arial" panose="020B0604020202020204" pitchFamily="34" charset="0"/>
              </a:rPr>
              <a:t>Selección de Variables: </a:t>
            </a:r>
            <a:r>
              <a:rPr lang="es-PA" b="0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Se aplicaron criterios específicos para seleccionar las características más influyentes en la predicción de Probabilidad de Incumplimiento.</a:t>
            </a:r>
          </a:p>
          <a:p>
            <a:pPr marL="342900" indent="-342900" algn="l">
              <a:spcBef>
                <a:spcPts val="750"/>
              </a:spcBef>
              <a:spcAft>
                <a:spcPts val="900"/>
              </a:spcAft>
              <a:buFont typeface="+mj-lt"/>
              <a:buAutoNum type="arabicPeriod" startAt="4"/>
            </a:pPr>
            <a:r>
              <a:rPr lang="es-PA" b="1" i="0" dirty="0">
                <a:solidFill>
                  <a:srgbClr val="1E3A8A"/>
                </a:solidFill>
                <a:effectLst/>
                <a:latin typeface="Arial" panose="020B0604020202020204" pitchFamily="34" charset="0"/>
              </a:rPr>
              <a:t>Modelado: </a:t>
            </a:r>
            <a:r>
              <a:rPr lang="es-PA" b="0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Se entrenaron dos modelos de clasificación: </a:t>
            </a:r>
            <a:r>
              <a:rPr lang="es-PA" b="1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Regresión Logística</a:t>
            </a:r>
            <a:r>
              <a:rPr lang="es-PA" b="0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 (por su interpretabilidad) y </a:t>
            </a:r>
            <a:r>
              <a:rPr lang="es-PA" b="1" i="0" dirty="0" err="1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lang="es-PA" b="1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 Forest</a:t>
            </a:r>
            <a:r>
              <a:rPr lang="es-PA" b="0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 (por su capacidad predictiva superior).</a:t>
            </a:r>
          </a:p>
          <a:p>
            <a:pPr marL="342900" indent="-342900" algn="l">
              <a:spcBef>
                <a:spcPts val="750"/>
              </a:spcBef>
              <a:spcAft>
                <a:spcPts val="900"/>
              </a:spcAft>
              <a:buFont typeface="+mj-lt"/>
              <a:buAutoNum type="arabicPeriod" startAt="4"/>
            </a:pPr>
            <a:r>
              <a:rPr lang="es-PA" b="1" i="0" dirty="0">
                <a:solidFill>
                  <a:srgbClr val="1E3A8A"/>
                </a:solidFill>
                <a:effectLst/>
                <a:latin typeface="Arial" panose="020B0604020202020204" pitchFamily="34" charset="0"/>
              </a:rPr>
              <a:t>Optimización de </a:t>
            </a:r>
            <a:r>
              <a:rPr lang="es-PA" b="1" i="0" dirty="0" err="1">
                <a:solidFill>
                  <a:srgbClr val="1E3A8A"/>
                </a:solidFill>
                <a:effectLst/>
                <a:latin typeface="Arial" panose="020B0604020202020204" pitchFamily="34" charset="0"/>
              </a:rPr>
              <a:t>Hiperparámetros</a:t>
            </a:r>
            <a:r>
              <a:rPr lang="es-PA" b="1" dirty="0">
                <a:solidFill>
                  <a:srgbClr val="1E3A8A"/>
                </a:solidFill>
                <a:latin typeface="Arial" panose="020B0604020202020204" pitchFamily="34" charset="0"/>
              </a:rPr>
              <a:t>: </a:t>
            </a:r>
            <a:r>
              <a:rPr lang="es-PA" b="0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Para </a:t>
            </a:r>
            <a:r>
              <a:rPr lang="es-PA" b="0" i="0" dirty="0" err="1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lang="es-PA" b="0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 Forest, se utilizó </a:t>
            </a:r>
            <a:r>
              <a:rPr lang="es-PA" b="1" i="0" dirty="0" err="1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RandomizedSearchCV</a:t>
            </a:r>
            <a:r>
              <a:rPr lang="es-PA" b="0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 para buscar la configuración óptima, priorizando la métrica AUC.</a:t>
            </a:r>
          </a:p>
        </p:txBody>
      </p:sp>
    </p:spTree>
    <p:extLst>
      <p:ext uri="{BB962C8B-B14F-4D97-AF65-F5344CB8AC3E}">
        <p14:creationId xmlns:p14="http://schemas.microsoft.com/office/powerpoint/2010/main" val="304722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47261-3F76-42AB-6C4C-7D7FE2DBD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E6E1897-F271-2CF0-A351-D66F748C9254}"/>
              </a:ext>
            </a:extLst>
          </p:cNvPr>
          <p:cNvSpPr txBox="1"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254CA6"/>
          </a:solidFill>
        </p:spPr>
        <p:txBody>
          <a:bodyPr wrap="square" rtlCol="0">
            <a:spAutoFit/>
          </a:bodyPr>
          <a:lstStyle/>
          <a:p>
            <a:endParaRPr lang="es-PA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C1FF950-EE65-8FDA-8E19-B10749DA2B3B}"/>
              </a:ext>
            </a:extLst>
          </p:cNvPr>
          <p:cNvSpPr txBox="1"/>
          <p:nvPr/>
        </p:nvSpPr>
        <p:spPr>
          <a:xfrm>
            <a:off x="112295" y="230903"/>
            <a:ext cx="11405937" cy="121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125"/>
              </a:spcAft>
              <a:buNone/>
            </a:pPr>
            <a:r>
              <a:rPr lang="es-PA" sz="32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Hallazgos de la Investigación</a:t>
            </a:r>
          </a:p>
          <a:p>
            <a:pPr algn="l"/>
            <a:r>
              <a:rPr lang="es-PA" sz="3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Resultados y descubrimientos clave del estudio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7D7B320-20BD-7232-E9DD-BEA7749D555F}"/>
              </a:ext>
            </a:extLst>
          </p:cNvPr>
          <p:cNvSpPr/>
          <p:nvPr/>
        </p:nvSpPr>
        <p:spPr>
          <a:xfrm>
            <a:off x="332222" y="5329203"/>
            <a:ext cx="7089809" cy="14707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s-PA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Este hallazgo subraya la efectividad de los modelos de conjunto (ensemble) para problemas de clasificación complejos en riesgo de crédito, donde la capacidad de capturar patrones no lineales es fundamental.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66C4646-10B6-5F54-8489-89E639BA21B7}"/>
              </a:ext>
            </a:extLst>
          </p:cNvPr>
          <p:cNvSpPr/>
          <p:nvPr/>
        </p:nvSpPr>
        <p:spPr>
          <a:xfrm>
            <a:off x="332222" y="5329202"/>
            <a:ext cx="7089809" cy="8662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491BBBC-79A2-E656-6363-D852DF957F0C}"/>
              </a:ext>
            </a:extLst>
          </p:cNvPr>
          <p:cNvSpPr/>
          <p:nvPr/>
        </p:nvSpPr>
        <p:spPr>
          <a:xfrm>
            <a:off x="332222" y="1910815"/>
            <a:ext cx="11527556" cy="1097855"/>
          </a:xfrm>
          <a:prstGeom prst="roundRect">
            <a:avLst/>
          </a:prstGeom>
          <a:solidFill>
            <a:srgbClr val="FFFF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A" sz="2000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La investigación reveló la </a:t>
            </a:r>
            <a:r>
              <a:rPr lang="es-PA" sz="2000" b="1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predictiva similar del modelo </a:t>
            </a:r>
            <a:r>
              <a:rPr lang="es-PA" sz="2000" b="1" i="0" dirty="0" err="1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lang="es-PA" sz="2000" b="1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 Forest</a:t>
            </a:r>
            <a:r>
              <a:rPr lang="es-PA" sz="2000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 sobre la Regresión Logística para la estimación de la Probabilidad de Incumplimiento</a:t>
            </a:r>
            <a:r>
              <a:rPr lang="es-PA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252778E-574B-AC9E-2EB9-DCF9D4318979}"/>
              </a:ext>
            </a:extLst>
          </p:cNvPr>
          <p:cNvSpPr/>
          <p:nvPr/>
        </p:nvSpPr>
        <p:spPr>
          <a:xfrm>
            <a:off x="468580" y="1910815"/>
            <a:ext cx="11386166" cy="7268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793762-084C-2463-1B45-ED5F6EDAA825}"/>
              </a:ext>
            </a:extLst>
          </p:cNvPr>
          <p:cNvSpPr txBox="1"/>
          <p:nvPr/>
        </p:nvSpPr>
        <p:spPr>
          <a:xfrm>
            <a:off x="401053" y="3010803"/>
            <a:ext cx="7089809" cy="2274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875"/>
              </a:spcAft>
              <a:buNone/>
            </a:pP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El </a:t>
            </a:r>
            <a:r>
              <a:rPr lang="es-PA" b="0" i="0" dirty="0" err="1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 Forest optimizado alcanzó un AUC-ROC de </a:t>
            </a:r>
            <a:r>
              <a:rPr lang="es-PA" b="1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0.6804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, un poco mayor que el </a:t>
            </a:r>
            <a:r>
              <a:rPr lang="es-PA" b="1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0.6717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 de la Regresión Logística. Esto indica una mayor capacidad para discriminar entre clientes con riesgo de incumplimiento y aquellos sin él.</a:t>
            </a:r>
          </a:p>
          <a:p>
            <a:pPr algn="just">
              <a:spcAft>
                <a:spcPts val="1875"/>
              </a:spcAft>
            </a:pP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Asimismo, el MSE y Log </a:t>
            </a:r>
            <a:r>
              <a:rPr lang="es-PA" b="0" i="0" dirty="0" err="1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lang="es-PA" b="0" i="0" dirty="0" err="1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 Forest fueron inferiores, denotando mayor precisión en las probabilidades estimadas y mejor calibración del modelo.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08F4718-5D7E-A603-34AE-0A275A521CA2}"/>
              </a:ext>
            </a:extLst>
          </p:cNvPr>
          <p:cNvSpPr txBox="1"/>
          <p:nvPr/>
        </p:nvSpPr>
        <p:spPr>
          <a:xfrm>
            <a:off x="7979733" y="3979131"/>
            <a:ext cx="13159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A" sz="2400" b="1" i="0" dirty="0">
                <a:solidFill>
                  <a:srgbClr val="1E3A8A"/>
                </a:solidFill>
                <a:effectLst/>
                <a:latin typeface="Arial" panose="020B0604020202020204" pitchFamily="34" charset="0"/>
              </a:rPr>
              <a:t>0.6804</a:t>
            </a:r>
            <a:endParaRPr lang="es-PA" sz="2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481B424-347F-AEDF-3DE3-B96BB8F8998D}"/>
              </a:ext>
            </a:extLst>
          </p:cNvPr>
          <p:cNvSpPr txBox="1"/>
          <p:nvPr/>
        </p:nvSpPr>
        <p:spPr>
          <a:xfrm>
            <a:off x="7920195" y="3089477"/>
            <a:ext cx="1871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A" b="1" i="0" cap="all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AUC-ROC </a:t>
            </a:r>
            <a:r>
              <a:rPr lang="es-PA" b="1" i="0" cap="all" dirty="0" err="1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lang="es-PA" b="1" i="0" cap="all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 Forest</a:t>
            </a:r>
            <a:endParaRPr lang="es-PA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8BB1FC6-2F1E-DE52-4F71-13F28B88DA45}"/>
              </a:ext>
            </a:extLst>
          </p:cNvPr>
          <p:cNvSpPr txBox="1"/>
          <p:nvPr/>
        </p:nvSpPr>
        <p:spPr>
          <a:xfrm>
            <a:off x="10202298" y="3932000"/>
            <a:ext cx="13159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A" sz="2400" b="1" i="0" dirty="0">
                <a:solidFill>
                  <a:srgbClr val="1E3A8A"/>
                </a:solidFill>
                <a:effectLst/>
                <a:latin typeface="Arial" panose="020B0604020202020204" pitchFamily="34" charset="0"/>
              </a:rPr>
              <a:t>0.6717</a:t>
            </a:r>
            <a:endParaRPr lang="es-PA" sz="2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7899B24-CED1-7355-C1F7-04F5428CBFE2}"/>
              </a:ext>
            </a:extLst>
          </p:cNvPr>
          <p:cNvSpPr txBox="1"/>
          <p:nvPr/>
        </p:nvSpPr>
        <p:spPr>
          <a:xfrm>
            <a:off x="10005797" y="3008670"/>
            <a:ext cx="19228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A" b="1" i="0" cap="all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AUC-ROC Regresión Logística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16794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02F06-DEA7-DFA2-D7D2-A43C84B3A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8E50681-B21B-63FD-83F5-5E9A42362027}"/>
              </a:ext>
            </a:extLst>
          </p:cNvPr>
          <p:cNvSpPr txBox="1"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254CA6"/>
          </a:solidFill>
        </p:spPr>
        <p:txBody>
          <a:bodyPr wrap="square" rtlCol="0">
            <a:spAutoFit/>
          </a:bodyPr>
          <a:lstStyle/>
          <a:p>
            <a:endParaRPr lang="es-PA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DC8E45A-4888-F6A0-200C-C52E06EEBC02}"/>
              </a:ext>
            </a:extLst>
          </p:cNvPr>
          <p:cNvSpPr txBox="1"/>
          <p:nvPr/>
        </p:nvSpPr>
        <p:spPr>
          <a:xfrm>
            <a:off x="112295" y="230903"/>
            <a:ext cx="9111915" cy="121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125"/>
              </a:spcAft>
              <a:buNone/>
            </a:pPr>
            <a:r>
              <a:rPr lang="es-PA" sz="32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Oportunidades de Mejora</a:t>
            </a:r>
          </a:p>
          <a:p>
            <a:pPr algn="l"/>
            <a:r>
              <a:rPr lang="es-PA" sz="3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¿Qué haría mejor en un futuro estudio?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88544D-1E08-7CC5-9775-8BFC45769EF7}"/>
              </a:ext>
            </a:extLst>
          </p:cNvPr>
          <p:cNvSpPr txBox="1"/>
          <p:nvPr/>
        </p:nvSpPr>
        <p:spPr>
          <a:xfrm>
            <a:off x="700388" y="3159458"/>
            <a:ext cx="11117179" cy="186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900"/>
              </a:spcAft>
              <a:buNone/>
            </a:pPr>
            <a:r>
              <a:rPr lang="es-PA" b="1" i="0" dirty="0">
                <a:solidFill>
                  <a:srgbClr val="1E3A8A"/>
                </a:solidFill>
                <a:effectLst/>
                <a:latin typeface="Arial" panose="020B0604020202020204" pitchFamily="34" charset="0"/>
              </a:rPr>
              <a:t>Análisis de Sensibilidad</a:t>
            </a:r>
          </a:p>
          <a:p>
            <a:pPr algn="l"/>
            <a:r>
              <a:rPr lang="es-PA" b="0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Dedicar más tiempo a un análisis de sensibilidad del </a:t>
            </a:r>
            <a:r>
              <a:rPr lang="es-PA" b="1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umbral de corte</a:t>
            </a:r>
            <a:r>
              <a:rPr lang="es-PA" b="0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 para optimizar las implicaciones de negocio.</a:t>
            </a:r>
          </a:p>
          <a:p>
            <a:pPr algn="l"/>
            <a:endParaRPr lang="es-PA" b="0" i="0" dirty="0">
              <a:solidFill>
                <a:srgbClr val="6B728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PA" b="1" i="0" dirty="0" err="1">
                <a:solidFill>
                  <a:srgbClr val="254CA6"/>
                </a:solidFill>
                <a:effectLst/>
                <a:latin typeface="Arial" panose="020B0604020202020204" pitchFamily="34" charset="0"/>
              </a:rPr>
              <a:t>SHapley</a:t>
            </a:r>
            <a:r>
              <a:rPr lang="es-PA" b="1" i="0" dirty="0">
                <a:solidFill>
                  <a:srgbClr val="254CA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PA" b="1" i="0" dirty="0" err="1">
                <a:solidFill>
                  <a:srgbClr val="254CA6"/>
                </a:solidFill>
                <a:effectLst/>
                <a:latin typeface="Arial" panose="020B0604020202020204" pitchFamily="34" charset="0"/>
              </a:rPr>
              <a:t>Additive</a:t>
            </a:r>
            <a:r>
              <a:rPr lang="es-PA" b="1" i="0" dirty="0">
                <a:solidFill>
                  <a:srgbClr val="254CA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PA" b="1" i="0" dirty="0" err="1">
                <a:solidFill>
                  <a:srgbClr val="254CA6"/>
                </a:solidFill>
                <a:effectLst/>
                <a:latin typeface="Arial" panose="020B0604020202020204" pitchFamily="34" charset="0"/>
              </a:rPr>
              <a:t>exPlanations</a:t>
            </a:r>
            <a:r>
              <a:rPr lang="es-PA" b="0" i="0" dirty="0">
                <a:solidFill>
                  <a:srgbClr val="254CA6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es-PA" b="0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para comprender mejor la contribución de cada característica a las predicciones del </a:t>
            </a:r>
            <a:r>
              <a:rPr lang="es-PA" b="0" i="0" dirty="0" err="1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lang="es-PA" b="0" i="0" dirty="0">
                <a:solidFill>
                  <a:srgbClr val="6B7280"/>
                </a:solidFill>
                <a:effectLst/>
                <a:latin typeface="Arial" panose="020B0604020202020204" pitchFamily="34" charset="0"/>
              </a:rPr>
              <a:t> Forest.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0E57131-27B6-0B78-5742-BD6543494EEE}"/>
              </a:ext>
            </a:extLst>
          </p:cNvPr>
          <p:cNvSpPr/>
          <p:nvPr/>
        </p:nvSpPr>
        <p:spPr>
          <a:xfrm>
            <a:off x="545432" y="2037347"/>
            <a:ext cx="11117179" cy="10389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Si tuviera la oportunidad de replicar este estudio, priorizaría la implementación de técnicas avanzadas de </a:t>
            </a:r>
            <a:r>
              <a:rPr lang="es-PA" b="1" i="0" dirty="0" err="1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Explicabilidad</a:t>
            </a:r>
            <a:r>
              <a:rPr lang="es-PA" b="1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 de la Inteligencia Artificial (XAI)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 desde fases tempranas del proyecto.</a:t>
            </a:r>
            <a:endParaRPr lang="es-PA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BD07BFB-48C0-1028-1015-F42A1302A566}"/>
              </a:ext>
            </a:extLst>
          </p:cNvPr>
          <p:cNvSpPr/>
          <p:nvPr/>
        </p:nvSpPr>
        <p:spPr>
          <a:xfrm>
            <a:off x="545431" y="2037347"/>
            <a:ext cx="309914" cy="1038962"/>
          </a:xfrm>
          <a:prstGeom prst="roundRect">
            <a:avLst>
              <a:gd name="adj" fmla="val 50000"/>
            </a:avLst>
          </a:prstGeom>
          <a:solidFill>
            <a:srgbClr val="254C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06691CB-D03C-C1E4-30FA-F0D18382B80C}"/>
              </a:ext>
            </a:extLst>
          </p:cNvPr>
          <p:cNvSpPr/>
          <p:nvPr/>
        </p:nvSpPr>
        <p:spPr>
          <a:xfrm>
            <a:off x="545432" y="5079244"/>
            <a:ext cx="11117179" cy="10389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s-PA" dirty="0">
                <a:solidFill>
                  <a:schemeClr val="tx1"/>
                </a:solidFill>
              </a:rPr>
              <a:t>Esto permitiría no solo comprender mejor la contribución de cada característica, sino también facilitar la interpretabilidad de un modelo complejo para las personas no técnicas y cumplir con los requisitos regulatorios de transparencia en modelos financieros.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8932D28-945D-557A-F818-1719D27E976B}"/>
              </a:ext>
            </a:extLst>
          </p:cNvPr>
          <p:cNvSpPr/>
          <p:nvPr/>
        </p:nvSpPr>
        <p:spPr>
          <a:xfrm>
            <a:off x="545431" y="5079244"/>
            <a:ext cx="309914" cy="1038962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698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0BE9E-0734-4E54-2D2B-C2E99CADC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AEBE0A3-F2D0-CB59-B5BD-5B9340FB161B}"/>
              </a:ext>
            </a:extLst>
          </p:cNvPr>
          <p:cNvSpPr txBox="1"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rgbClr val="254CA6"/>
          </a:solidFill>
        </p:spPr>
        <p:txBody>
          <a:bodyPr wrap="square" rtlCol="0">
            <a:spAutoFit/>
          </a:bodyPr>
          <a:lstStyle/>
          <a:p>
            <a:endParaRPr lang="es-PA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F5BB3E0-1FBD-1F88-504C-2AA871DF34D7}"/>
              </a:ext>
            </a:extLst>
          </p:cNvPr>
          <p:cNvSpPr txBox="1"/>
          <p:nvPr/>
        </p:nvSpPr>
        <p:spPr>
          <a:xfrm>
            <a:off x="112295" y="230903"/>
            <a:ext cx="9111915" cy="121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125"/>
              </a:spcAft>
              <a:buNone/>
            </a:pPr>
            <a:r>
              <a:rPr lang="es-PA" sz="32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Reflexiones Personales</a:t>
            </a:r>
          </a:p>
          <a:p>
            <a:pPr algn="l"/>
            <a:r>
              <a:rPr lang="es-PA" sz="3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¿Qué descubrió de sí mismo?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A87F85-9D51-5E69-85B0-B35E96F8354E}"/>
              </a:ext>
            </a:extLst>
          </p:cNvPr>
          <p:cNvSpPr txBox="1"/>
          <p:nvPr/>
        </p:nvSpPr>
        <p:spPr>
          <a:xfrm>
            <a:off x="977290" y="3076309"/>
            <a:ext cx="10669278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s-PA" b="1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Pasión confirmada: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 Por el análisis de datos y el modelado predictivo, especialmente en el ámbito financiero, donde los modelos tienen impacto directo en decisiones de negocio.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s-PA" b="1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Paciencia y meticulosidad: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 La importancia crítica de la paciencia y la meticulosidad en las fases de preprocesamiento y limpieza de datos.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s-PA" b="1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Comunicación efectiva: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 La necesidad de desarrollar habilidades para traducir resultados técnicos en </a:t>
            </a:r>
            <a:r>
              <a:rPr lang="es-PA" b="0" i="0" dirty="0" err="1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 accionables para el negocio.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s-PA" b="1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Pensamiento estructurado: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 La capacidad de organizar y ejecutar proyectos complejos de manera sistemática y metodológica.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D728422-CAB3-6B72-1B78-687728608872}"/>
              </a:ext>
            </a:extLst>
          </p:cNvPr>
          <p:cNvSpPr/>
          <p:nvPr/>
        </p:nvSpPr>
        <p:spPr>
          <a:xfrm>
            <a:off x="529388" y="1933073"/>
            <a:ext cx="11117179" cy="10389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Este proyecto me permitió descubrir mi </a:t>
            </a:r>
            <a:r>
              <a:rPr lang="es-PA" b="1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capacidad para abordar desafíos complejos</a:t>
            </a:r>
            <a:r>
              <a:rPr lang="es-PA" b="0" i="0" dirty="0">
                <a:solidFill>
                  <a:srgbClr val="4A5568"/>
                </a:solidFill>
                <a:effectLst/>
                <a:latin typeface="Arial" panose="020B0604020202020204" pitchFamily="34" charset="0"/>
              </a:rPr>
              <a:t> y estructurar soluciones en entornos de datos no ideales.</a:t>
            </a:r>
            <a:endParaRPr lang="es-PA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C003625-5C68-F666-49F9-2D2BAEFFD851}"/>
              </a:ext>
            </a:extLst>
          </p:cNvPr>
          <p:cNvSpPr/>
          <p:nvPr/>
        </p:nvSpPr>
        <p:spPr>
          <a:xfrm>
            <a:off x="529387" y="1933073"/>
            <a:ext cx="309914" cy="1038962"/>
          </a:xfrm>
          <a:prstGeom prst="roundRect">
            <a:avLst>
              <a:gd name="adj" fmla="val 50000"/>
            </a:avLst>
          </a:prstGeom>
          <a:solidFill>
            <a:srgbClr val="254C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916188F-BD61-D5C2-E3F6-1103DD5B6C19}"/>
              </a:ext>
            </a:extLst>
          </p:cNvPr>
          <p:cNvSpPr/>
          <p:nvPr/>
        </p:nvSpPr>
        <p:spPr>
          <a:xfrm>
            <a:off x="529389" y="5819038"/>
            <a:ext cx="11117179" cy="10389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/>
            <a:r>
              <a:rPr lang="es-PA" dirty="0">
                <a:solidFill>
                  <a:schemeClr val="tx1"/>
                </a:solidFill>
              </a:rPr>
              <a:t>Finalmente, me reafirmó en la comprensión de que las fases de preprocesamiento y limpieza de datos son tan decisivas como la selección o el ajuste del modelo para el éxito del proyecto. La calidad de los datos determina directamente la confiabilidad de los resultados.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515C69F-C1B8-B4E1-1E3E-B9944174DCB4}"/>
              </a:ext>
            </a:extLst>
          </p:cNvPr>
          <p:cNvSpPr/>
          <p:nvPr/>
        </p:nvSpPr>
        <p:spPr>
          <a:xfrm>
            <a:off x="529388" y="5819038"/>
            <a:ext cx="309914" cy="1038962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9390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1132</Words>
  <Application>Microsoft Office PowerPoint</Application>
  <PresentationFormat>Panorámica</PresentationFormat>
  <Paragraphs>77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Abadi</vt:lpstr>
      <vt:lpstr>Aptos</vt:lpstr>
      <vt:lpstr>Aptos Display</vt:lpstr>
      <vt:lpstr>Arial</vt:lpstr>
      <vt:lpstr>Office Theme</vt:lpstr>
      <vt:lpstr>Modelos Predictivos Probabilidad de Incumplimiento (PD)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Alfonso Vergara</dc:creator>
  <cp:lastModifiedBy>Alfonso Vergara</cp:lastModifiedBy>
  <cp:revision>5</cp:revision>
  <dcterms:created xsi:type="dcterms:W3CDTF">2025-07-23T23:36:13Z</dcterms:created>
  <dcterms:modified xsi:type="dcterms:W3CDTF">2025-07-28T23:54:51Z</dcterms:modified>
</cp:coreProperties>
</file>