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79" r:id="rId13"/>
    <p:sldId id="267" r:id="rId14"/>
    <p:sldId id="268" r:id="rId15"/>
    <p:sldId id="269" r:id="rId16"/>
    <p:sldId id="273" r:id="rId17"/>
    <p:sldId id="270" r:id="rId18"/>
    <p:sldId id="272" r:id="rId19"/>
    <p:sldId id="275" r:id="rId20"/>
    <p:sldId id="276" r:id="rId21"/>
    <p:sldId id="277" r:id="rId22"/>
    <p:sldId id="278" r:id="rId23"/>
    <p:sldId id="271" r:id="rId24"/>
    <p:sldId id="274"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9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1/26/2020</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1/26/2020</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Development</a:t>
            </a:r>
            <a:br>
              <a:rPr lang="en-US" dirty="0" smtClean="0"/>
            </a:br>
            <a:r>
              <a:rPr lang="en-US" dirty="0" smtClean="0"/>
              <a:t>Methodologies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85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normAutofit/>
          </a:bodyPr>
          <a:lstStyle/>
          <a:p>
            <a:r>
              <a:rPr lang="en-US" sz="2000" dirty="0" smtClean="0"/>
              <a:t>Testing –</a:t>
            </a:r>
          </a:p>
          <a:p>
            <a:pPr lvl="1"/>
            <a:r>
              <a:rPr lang="en-US" sz="1800" dirty="0" smtClean="0"/>
              <a:t>This stage is implemented once the coding is done. Here it is verified by the quality assurance department that the program meets the requirements, and functions as intended. </a:t>
            </a:r>
            <a:endParaRPr lang="en-US" sz="1800" dirty="0"/>
          </a:p>
          <a:p>
            <a:pPr lvl="1"/>
            <a:r>
              <a:rPr lang="en-US" sz="1800" dirty="0" smtClean="0"/>
              <a:t>It is possible that after this stage, time permitting, the coding stage is revisited to fix the bugs that were discovered.</a:t>
            </a:r>
            <a:endParaRPr lang="en-US" sz="1800" dirty="0"/>
          </a:p>
        </p:txBody>
      </p:sp>
    </p:spTree>
    <p:extLst>
      <p:ext uri="{BB962C8B-B14F-4D97-AF65-F5344CB8AC3E}">
        <p14:creationId xmlns:p14="http://schemas.microsoft.com/office/powerpoint/2010/main" val="182435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normAutofit/>
          </a:bodyPr>
          <a:lstStyle/>
          <a:p>
            <a:r>
              <a:rPr lang="en-US" sz="2000" dirty="0" smtClean="0"/>
              <a:t>Maintenance –</a:t>
            </a:r>
          </a:p>
          <a:p>
            <a:pPr lvl="1"/>
            <a:r>
              <a:rPr lang="en-US" sz="1800" dirty="0" smtClean="0"/>
              <a:t>After testing verifies that the program meets the requirements and is functional, the program can go live. Once live, any bugs or issues that are discovered need to be patched. </a:t>
            </a:r>
            <a:endParaRPr lang="en-US" sz="1800" dirty="0"/>
          </a:p>
          <a:p>
            <a:pPr lvl="1"/>
            <a:r>
              <a:rPr lang="en-US" sz="1800" dirty="0" smtClean="0"/>
              <a:t>This typically lasts as long as the contract is valid. </a:t>
            </a:r>
            <a:endParaRPr lang="en-US" sz="1800" dirty="0"/>
          </a:p>
          <a:p>
            <a:pPr lvl="1"/>
            <a:r>
              <a:rPr lang="en-US" sz="1800" dirty="0" smtClean="0"/>
              <a:t>Sometimes programs are patched long after they are no longer supported. </a:t>
            </a:r>
            <a:endParaRPr lang="en-US" sz="1800" dirty="0"/>
          </a:p>
        </p:txBody>
      </p:sp>
    </p:spTree>
    <p:extLst>
      <p:ext uri="{BB962C8B-B14F-4D97-AF65-F5344CB8AC3E}">
        <p14:creationId xmlns:p14="http://schemas.microsoft.com/office/powerpoint/2010/main" val="92813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818" y="2447108"/>
            <a:ext cx="8155684" cy="3313981"/>
          </a:xfrm>
        </p:spPr>
      </p:pic>
    </p:spTree>
    <p:extLst>
      <p:ext uri="{BB962C8B-B14F-4D97-AF65-F5344CB8AC3E}">
        <p14:creationId xmlns:p14="http://schemas.microsoft.com/office/powerpoint/2010/main" val="1784515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normAutofit/>
          </a:bodyPr>
          <a:lstStyle/>
          <a:p>
            <a:r>
              <a:rPr lang="en-US" sz="2000" dirty="0" smtClean="0"/>
              <a:t>Pros:</a:t>
            </a:r>
          </a:p>
          <a:p>
            <a:pPr lvl="1"/>
            <a:r>
              <a:rPr lang="en-US" sz="1800" dirty="0" smtClean="0"/>
              <a:t>Forces structure and documentation.</a:t>
            </a:r>
          </a:p>
          <a:p>
            <a:pPr lvl="1"/>
            <a:r>
              <a:rPr lang="en-US" sz="1800" dirty="0" smtClean="0"/>
              <a:t>Encourages identifying problems or challenges before writing a single line of code. </a:t>
            </a:r>
          </a:p>
          <a:p>
            <a:pPr lvl="1"/>
            <a:r>
              <a:rPr lang="en-US" sz="1800" dirty="0" smtClean="0"/>
              <a:t>Due to the rigid structure and documentation, it allows for team members to swap in and out with little slow down.</a:t>
            </a:r>
            <a:endParaRPr lang="en-US" sz="1800" dirty="0"/>
          </a:p>
        </p:txBody>
      </p:sp>
    </p:spTree>
    <p:extLst>
      <p:ext uri="{BB962C8B-B14F-4D97-AF65-F5344CB8AC3E}">
        <p14:creationId xmlns:p14="http://schemas.microsoft.com/office/powerpoint/2010/main" val="38540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a:t>
            </a:r>
            <a:endParaRPr lang="en-US" dirty="0"/>
          </a:p>
        </p:txBody>
      </p:sp>
      <p:sp>
        <p:nvSpPr>
          <p:cNvPr id="3" name="Content Placeholder 2"/>
          <p:cNvSpPr>
            <a:spLocks noGrp="1"/>
          </p:cNvSpPr>
          <p:nvPr>
            <p:ph idx="1"/>
          </p:nvPr>
        </p:nvSpPr>
        <p:spPr/>
        <p:txBody>
          <a:bodyPr>
            <a:normAutofit/>
          </a:bodyPr>
          <a:lstStyle/>
          <a:p>
            <a:r>
              <a:rPr lang="en-US" sz="2000" dirty="0" smtClean="0"/>
              <a:t>Cons:</a:t>
            </a:r>
          </a:p>
          <a:p>
            <a:pPr lvl="1"/>
            <a:r>
              <a:rPr lang="en-US" sz="1800" dirty="0" smtClean="0"/>
              <a:t>Does not allow for feedback mid-process.</a:t>
            </a:r>
          </a:p>
          <a:p>
            <a:pPr lvl="1"/>
            <a:r>
              <a:rPr lang="en-US" sz="1800" dirty="0" smtClean="0"/>
              <a:t>Lack of adaptability.</a:t>
            </a:r>
          </a:p>
          <a:p>
            <a:pPr lvl="1"/>
            <a:r>
              <a:rPr lang="en-US" sz="1800" dirty="0" smtClean="0"/>
              <a:t>Testing only occurs at the end of the process.</a:t>
            </a:r>
            <a:endParaRPr lang="en-US" sz="1800" dirty="0"/>
          </a:p>
        </p:txBody>
      </p:sp>
    </p:spTree>
    <p:extLst>
      <p:ext uri="{BB962C8B-B14F-4D97-AF65-F5344CB8AC3E}">
        <p14:creationId xmlns:p14="http://schemas.microsoft.com/office/powerpoint/2010/main" val="198266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endParaRPr lang="en-US" dirty="0"/>
          </a:p>
        </p:txBody>
      </p:sp>
      <p:sp>
        <p:nvSpPr>
          <p:cNvPr id="3" name="Content Placeholder 2"/>
          <p:cNvSpPr>
            <a:spLocks noGrp="1"/>
          </p:cNvSpPr>
          <p:nvPr>
            <p:ph idx="1"/>
          </p:nvPr>
        </p:nvSpPr>
        <p:spPr/>
        <p:txBody>
          <a:bodyPr>
            <a:normAutofit/>
          </a:bodyPr>
          <a:lstStyle/>
          <a:p>
            <a:r>
              <a:rPr lang="en-US" sz="2000" dirty="0" smtClean="0"/>
              <a:t>The Agile Methodology</a:t>
            </a:r>
          </a:p>
          <a:p>
            <a:pPr lvl="1"/>
            <a:r>
              <a:rPr lang="en-US" sz="1800" dirty="0" smtClean="0"/>
              <a:t>Based off of iterative and adaptive development methodologies from the 1990s, the Agile Methodology was created in 2001with the </a:t>
            </a:r>
            <a:r>
              <a:rPr lang="en-US" sz="1800" i="1" dirty="0" smtClean="0"/>
              <a:t>Manifesto </a:t>
            </a:r>
            <a:r>
              <a:rPr lang="en-US" sz="1800" i="1" dirty="0"/>
              <a:t>for Agile Software Development</a:t>
            </a:r>
            <a:endParaRPr lang="en-US" sz="1800" dirty="0"/>
          </a:p>
        </p:txBody>
      </p:sp>
    </p:spTree>
    <p:extLst>
      <p:ext uri="{BB962C8B-B14F-4D97-AF65-F5344CB8AC3E}">
        <p14:creationId xmlns:p14="http://schemas.microsoft.com/office/powerpoint/2010/main" val="418138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710" y="2414587"/>
            <a:ext cx="7581900" cy="3790950"/>
          </a:xfrm>
        </p:spPr>
      </p:pic>
    </p:spTree>
    <p:extLst>
      <p:ext uri="{BB962C8B-B14F-4D97-AF65-F5344CB8AC3E}">
        <p14:creationId xmlns:p14="http://schemas.microsoft.com/office/powerpoint/2010/main" val="3143982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r>
              <a:rPr lang="en-US" sz="2000" dirty="0" smtClean="0"/>
              <a:t>The Manifesto</a:t>
            </a:r>
          </a:p>
          <a:p>
            <a:pPr lvl="1"/>
            <a:r>
              <a:rPr lang="en-US" sz="1800" b="1" i="1" dirty="0"/>
              <a:t>Individuals and Interactions</a:t>
            </a:r>
            <a:r>
              <a:rPr lang="en-US" sz="1800" i="1" dirty="0"/>
              <a:t> over processes and tools</a:t>
            </a:r>
            <a:endParaRPr lang="en-US" sz="1800" dirty="0"/>
          </a:p>
          <a:p>
            <a:pPr lvl="1"/>
            <a:r>
              <a:rPr lang="en-US" sz="1800" b="1" i="1" dirty="0"/>
              <a:t>Working Software</a:t>
            </a:r>
            <a:r>
              <a:rPr lang="en-US" sz="1800" i="1" dirty="0"/>
              <a:t> over comprehensive documentation</a:t>
            </a:r>
            <a:endParaRPr lang="en-US" sz="1800" dirty="0"/>
          </a:p>
          <a:p>
            <a:pPr lvl="1"/>
            <a:r>
              <a:rPr lang="en-US" sz="1800" b="1" i="1" dirty="0"/>
              <a:t>Customer Collaboration</a:t>
            </a:r>
            <a:r>
              <a:rPr lang="en-US" sz="1800" i="1" dirty="0"/>
              <a:t> over contract negotiation</a:t>
            </a:r>
            <a:endParaRPr lang="en-US" sz="1800" dirty="0"/>
          </a:p>
          <a:p>
            <a:pPr lvl="1"/>
            <a:r>
              <a:rPr lang="en-US" sz="1800" b="1" i="1" dirty="0"/>
              <a:t>Responding to Change</a:t>
            </a:r>
            <a:r>
              <a:rPr lang="en-US" sz="1800" i="1" dirty="0"/>
              <a:t> over following a plan</a:t>
            </a:r>
            <a:endParaRPr lang="en-US" sz="1800" dirty="0"/>
          </a:p>
          <a:p>
            <a:pPr lvl="1"/>
            <a:endParaRPr lang="en-US" dirty="0"/>
          </a:p>
        </p:txBody>
      </p:sp>
    </p:spTree>
    <p:extLst>
      <p:ext uri="{BB962C8B-B14F-4D97-AF65-F5344CB8AC3E}">
        <p14:creationId xmlns:p14="http://schemas.microsoft.com/office/powerpoint/2010/main" val="320889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normAutofit/>
          </a:bodyPr>
          <a:lstStyle/>
          <a:p>
            <a:r>
              <a:rPr lang="en-US" sz="2000" dirty="0" smtClean="0"/>
              <a:t>Agile development starts with a </a:t>
            </a:r>
            <a:r>
              <a:rPr lang="en-US" sz="2000" b="1" dirty="0" smtClean="0"/>
              <a:t>product vision statement </a:t>
            </a:r>
            <a:r>
              <a:rPr lang="en-US" sz="2000" dirty="0" smtClean="0"/>
              <a:t>and a </a:t>
            </a:r>
            <a:r>
              <a:rPr lang="en-US" sz="2000" b="1" dirty="0" smtClean="0"/>
              <a:t>product roadmap</a:t>
            </a:r>
            <a:r>
              <a:rPr lang="en-US" sz="2000" dirty="0" smtClean="0"/>
              <a:t>. </a:t>
            </a:r>
          </a:p>
          <a:p>
            <a:pPr lvl="1"/>
            <a:r>
              <a:rPr lang="en-US" sz="1800" dirty="0" smtClean="0"/>
              <a:t>The </a:t>
            </a:r>
            <a:r>
              <a:rPr lang="en-US" sz="1800" b="1" dirty="0" smtClean="0"/>
              <a:t>product vision statement </a:t>
            </a:r>
            <a:r>
              <a:rPr lang="en-US" sz="1800" dirty="0" smtClean="0"/>
              <a:t>is the stated goal of the project. This is the “what” of the project.</a:t>
            </a:r>
          </a:p>
          <a:p>
            <a:pPr lvl="1"/>
            <a:r>
              <a:rPr lang="en-US" sz="1800" dirty="0" smtClean="0"/>
              <a:t>The </a:t>
            </a:r>
            <a:r>
              <a:rPr lang="en-US" sz="1800" b="1" dirty="0" smtClean="0"/>
              <a:t>product roadmap</a:t>
            </a:r>
            <a:r>
              <a:rPr lang="en-US" sz="1800" dirty="0" smtClean="0"/>
              <a:t> is the overall “how” and “when” of the project. </a:t>
            </a:r>
            <a:endParaRPr lang="en-US" sz="1800" dirty="0"/>
          </a:p>
        </p:txBody>
      </p:sp>
    </p:spTree>
    <p:extLst>
      <p:ext uri="{BB962C8B-B14F-4D97-AF65-F5344CB8AC3E}">
        <p14:creationId xmlns:p14="http://schemas.microsoft.com/office/powerpoint/2010/main" val="34342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normAutofit/>
          </a:bodyPr>
          <a:lstStyle/>
          <a:p>
            <a:r>
              <a:rPr lang="en-US" sz="2000" dirty="0" smtClean="0"/>
              <a:t>Once a </a:t>
            </a:r>
            <a:r>
              <a:rPr lang="en-US" sz="2000" b="1" dirty="0" smtClean="0"/>
              <a:t>vision statement</a:t>
            </a:r>
            <a:r>
              <a:rPr lang="en-US" sz="2000" dirty="0" smtClean="0"/>
              <a:t> and </a:t>
            </a:r>
            <a:r>
              <a:rPr lang="en-US" sz="2000" b="1" dirty="0" smtClean="0"/>
              <a:t>roadmap </a:t>
            </a:r>
            <a:r>
              <a:rPr lang="en-US" sz="2000" dirty="0" smtClean="0"/>
              <a:t>is decided</a:t>
            </a:r>
            <a:r>
              <a:rPr lang="en-US" sz="2000" b="1" dirty="0" smtClean="0"/>
              <a:t>, </a:t>
            </a:r>
            <a:r>
              <a:rPr lang="en-US" sz="2000" dirty="0" smtClean="0"/>
              <a:t>the </a:t>
            </a:r>
            <a:r>
              <a:rPr lang="en-US" sz="2000" b="1" dirty="0" smtClean="0"/>
              <a:t>product backlog</a:t>
            </a:r>
            <a:r>
              <a:rPr lang="en-US" sz="2000" dirty="0" smtClean="0"/>
              <a:t> and </a:t>
            </a:r>
            <a:r>
              <a:rPr lang="en-US" sz="2000" b="1" dirty="0" smtClean="0"/>
              <a:t>release plan</a:t>
            </a:r>
            <a:r>
              <a:rPr lang="en-US" sz="2000" dirty="0" smtClean="0"/>
              <a:t> is created.</a:t>
            </a:r>
          </a:p>
          <a:p>
            <a:pPr lvl="1"/>
            <a:r>
              <a:rPr lang="en-US" sz="1800" dirty="0" smtClean="0"/>
              <a:t>The</a:t>
            </a:r>
            <a:r>
              <a:rPr lang="en-US" sz="1800" b="1" dirty="0" smtClean="0"/>
              <a:t> product backlog</a:t>
            </a:r>
            <a:r>
              <a:rPr lang="en-US" sz="1800" dirty="0" smtClean="0"/>
              <a:t> is the priority list of what needs to be done to complete the project</a:t>
            </a:r>
          </a:p>
          <a:p>
            <a:pPr lvl="1"/>
            <a:r>
              <a:rPr lang="en-US" sz="1800" dirty="0" smtClean="0"/>
              <a:t>The</a:t>
            </a:r>
            <a:r>
              <a:rPr lang="en-US" sz="1800" b="1" dirty="0" smtClean="0"/>
              <a:t> release plan</a:t>
            </a:r>
            <a:r>
              <a:rPr lang="en-US" sz="1800" dirty="0" smtClean="0"/>
              <a:t> is the timetable to finish the working product.</a:t>
            </a:r>
            <a:endParaRPr lang="en-US" sz="1800" b="1" dirty="0"/>
          </a:p>
        </p:txBody>
      </p:sp>
    </p:spTree>
    <p:extLst>
      <p:ext uri="{BB962C8B-B14F-4D97-AF65-F5344CB8AC3E}">
        <p14:creationId xmlns:p14="http://schemas.microsoft.com/office/powerpoint/2010/main" val="7577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Methodologies</a:t>
            </a:r>
            <a:endParaRPr lang="en-US" dirty="0"/>
          </a:p>
        </p:txBody>
      </p:sp>
      <p:sp>
        <p:nvSpPr>
          <p:cNvPr id="3" name="Content Placeholder 2"/>
          <p:cNvSpPr>
            <a:spLocks noGrp="1"/>
          </p:cNvSpPr>
          <p:nvPr>
            <p:ph idx="1"/>
          </p:nvPr>
        </p:nvSpPr>
        <p:spPr/>
        <p:txBody>
          <a:bodyPr>
            <a:normAutofit/>
          </a:bodyPr>
          <a:lstStyle/>
          <a:p>
            <a:r>
              <a:rPr lang="en-US" sz="3200" dirty="0" smtClean="0"/>
              <a:t>What are methodologies?</a:t>
            </a:r>
          </a:p>
          <a:p>
            <a:endParaRPr lang="en-US" sz="3200" dirty="0" smtClean="0"/>
          </a:p>
          <a:p>
            <a:r>
              <a:rPr lang="en-US" sz="3200" dirty="0" smtClean="0"/>
              <a:t>How do we design programs?</a:t>
            </a:r>
            <a:endParaRPr lang="en-US" sz="3200" dirty="0"/>
          </a:p>
        </p:txBody>
      </p:sp>
    </p:spTree>
    <p:extLst>
      <p:ext uri="{BB962C8B-B14F-4D97-AF65-F5344CB8AC3E}">
        <p14:creationId xmlns:p14="http://schemas.microsoft.com/office/powerpoint/2010/main" val="3924772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r>
              <a:rPr lang="en-US" sz="2000" dirty="0" smtClean="0"/>
              <a:t>Agile makes use of </a:t>
            </a:r>
            <a:r>
              <a:rPr lang="en-US" sz="2000" b="1" dirty="0" smtClean="0"/>
              <a:t>Sprints</a:t>
            </a:r>
            <a:r>
              <a:rPr lang="en-US" sz="2000" dirty="0" smtClean="0"/>
              <a:t> during development. These sprints are set, iterative timelines to accomplish a goal. They start with identifying the accomplishments and failures of the previous sprint. </a:t>
            </a:r>
          </a:p>
          <a:p>
            <a:pPr lvl="1"/>
            <a:r>
              <a:rPr lang="en-US" sz="1800" dirty="0" smtClean="0"/>
              <a:t>The accomplishments and failures define the </a:t>
            </a:r>
            <a:r>
              <a:rPr lang="en-US" sz="1800" b="1" dirty="0" smtClean="0"/>
              <a:t>sprint backlog. </a:t>
            </a:r>
            <a:r>
              <a:rPr lang="en-US" sz="1800" dirty="0" smtClean="0"/>
              <a:t>Just like the product backlog, the sprint backlog lists what needs to be done to accomplish the goal of the sprint. This also includes “user stories,” which include feedback from the customer, as well as feedback from testers and developers. </a:t>
            </a:r>
            <a:endParaRPr lang="en-US" sz="1800" b="1" dirty="0" smtClean="0"/>
          </a:p>
          <a:p>
            <a:pPr lvl="1"/>
            <a:endParaRPr lang="en-US" b="1" dirty="0" smtClean="0"/>
          </a:p>
        </p:txBody>
      </p:sp>
    </p:spTree>
    <p:extLst>
      <p:ext uri="{BB962C8B-B14F-4D97-AF65-F5344CB8AC3E}">
        <p14:creationId xmlns:p14="http://schemas.microsoft.com/office/powerpoint/2010/main" val="38245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normAutofit/>
          </a:bodyPr>
          <a:lstStyle/>
          <a:p>
            <a:r>
              <a:rPr lang="en-US" sz="2000" dirty="0" smtClean="0"/>
              <a:t>Finally, the development cycle is </a:t>
            </a:r>
            <a:r>
              <a:rPr lang="en-US" sz="2000" b="1" dirty="0" smtClean="0"/>
              <a:t>incremented</a:t>
            </a:r>
            <a:r>
              <a:rPr lang="en-US" sz="2000" dirty="0" smtClean="0"/>
              <a:t>. This is a working form of the program that can be demonstrated to the customer.</a:t>
            </a:r>
            <a:endParaRPr lang="en-US" sz="2000" b="1" dirty="0"/>
          </a:p>
        </p:txBody>
      </p:sp>
    </p:spTree>
    <p:extLst>
      <p:ext uri="{BB962C8B-B14F-4D97-AF65-F5344CB8AC3E}">
        <p14:creationId xmlns:p14="http://schemas.microsoft.com/office/powerpoint/2010/main" val="3766975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710" y="2414587"/>
            <a:ext cx="7581900" cy="3790950"/>
          </a:xfrm>
        </p:spPr>
      </p:pic>
    </p:spTree>
    <p:extLst>
      <p:ext uri="{BB962C8B-B14F-4D97-AF65-F5344CB8AC3E}">
        <p14:creationId xmlns:p14="http://schemas.microsoft.com/office/powerpoint/2010/main" val="1422064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r>
              <a:rPr lang="en-US" sz="2000" dirty="0" smtClean="0"/>
              <a:t>Pros:</a:t>
            </a:r>
            <a:endParaRPr lang="en-US" sz="2000" dirty="0"/>
          </a:p>
          <a:p>
            <a:pPr lvl="1"/>
            <a:r>
              <a:rPr lang="en-US" sz="1800" dirty="0" smtClean="0"/>
              <a:t>Includes customer feedback in design.</a:t>
            </a:r>
          </a:p>
          <a:p>
            <a:pPr lvl="1"/>
            <a:r>
              <a:rPr lang="en-US" sz="1800" dirty="0" smtClean="0"/>
              <a:t>Provides room for adaptability.</a:t>
            </a:r>
          </a:p>
          <a:p>
            <a:pPr lvl="1"/>
            <a:r>
              <a:rPr lang="en-US" sz="1800" dirty="0" smtClean="0"/>
              <a:t>Allows for testing early in development.</a:t>
            </a:r>
          </a:p>
          <a:p>
            <a:pPr lvl="1"/>
            <a:endParaRPr lang="en-US" dirty="0" smtClean="0"/>
          </a:p>
        </p:txBody>
      </p:sp>
    </p:spTree>
    <p:extLst>
      <p:ext uri="{BB962C8B-B14F-4D97-AF65-F5344CB8AC3E}">
        <p14:creationId xmlns:p14="http://schemas.microsoft.com/office/powerpoint/2010/main" val="250859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r>
              <a:rPr lang="en-US" sz="2000" dirty="0" smtClean="0"/>
              <a:t>Cons:</a:t>
            </a:r>
          </a:p>
          <a:p>
            <a:pPr lvl="1"/>
            <a:r>
              <a:rPr lang="en-US" sz="1800" dirty="0" smtClean="0"/>
              <a:t>Programmer burnout from constant iterating.</a:t>
            </a:r>
          </a:p>
          <a:p>
            <a:pPr lvl="1"/>
            <a:r>
              <a:rPr lang="en-US" sz="1800" dirty="0" smtClean="0"/>
              <a:t>Works best with smaller development teams.</a:t>
            </a:r>
          </a:p>
          <a:p>
            <a:pPr lvl="1"/>
            <a:r>
              <a:rPr lang="en-US" sz="1800" dirty="0" smtClean="0"/>
              <a:t>Lack of structure and documentation</a:t>
            </a:r>
          </a:p>
          <a:p>
            <a:pPr lvl="1"/>
            <a:endParaRPr lang="en-US" dirty="0"/>
          </a:p>
        </p:txBody>
      </p:sp>
    </p:spTree>
    <p:extLst>
      <p:ext uri="{BB962C8B-B14F-4D97-AF65-F5344CB8AC3E}">
        <p14:creationId xmlns:p14="http://schemas.microsoft.com/office/powerpoint/2010/main" val="156060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Methodologies</a:t>
            </a:r>
          </a:p>
        </p:txBody>
      </p:sp>
      <p:sp>
        <p:nvSpPr>
          <p:cNvPr id="3" name="Content Placeholder 2"/>
          <p:cNvSpPr>
            <a:spLocks noGrp="1"/>
          </p:cNvSpPr>
          <p:nvPr>
            <p:ph idx="1"/>
          </p:nvPr>
        </p:nvSpPr>
        <p:spPr/>
        <p:txBody>
          <a:bodyPr>
            <a:normAutofit/>
          </a:bodyPr>
          <a:lstStyle/>
          <a:p>
            <a:r>
              <a:rPr lang="en-US" sz="3200" dirty="0" smtClean="0"/>
              <a:t>Waterfall vs Agile Methodologies</a:t>
            </a:r>
            <a:endParaRPr lang="en-US" sz="3200" dirty="0"/>
          </a:p>
        </p:txBody>
      </p:sp>
    </p:spTree>
    <p:extLst>
      <p:ext uri="{BB962C8B-B14F-4D97-AF65-F5344CB8AC3E}">
        <p14:creationId xmlns:p14="http://schemas.microsoft.com/office/powerpoint/2010/main" val="148835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Methodologies</a:t>
            </a:r>
          </a:p>
        </p:txBody>
      </p:sp>
      <p:sp>
        <p:nvSpPr>
          <p:cNvPr id="3" name="Content Placeholder 2"/>
          <p:cNvSpPr>
            <a:spLocks noGrp="1"/>
          </p:cNvSpPr>
          <p:nvPr>
            <p:ph idx="1"/>
          </p:nvPr>
        </p:nvSpPr>
        <p:spPr/>
        <p:txBody>
          <a:bodyPr>
            <a:normAutofit/>
          </a:bodyPr>
          <a:lstStyle/>
          <a:p>
            <a:r>
              <a:rPr lang="en-US" sz="3200" dirty="0" smtClean="0"/>
              <a:t>Waterfall vs Agile Methodologies</a:t>
            </a:r>
            <a:endParaRPr lang="en-US" sz="3200" dirty="0"/>
          </a:p>
        </p:txBody>
      </p:sp>
    </p:spTree>
    <p:extLst>
      <p:ext uri="{BB962C8B-B14F-4D97-AF65-F5344CB8AC3E}">
        <p14:creationId xmlns:p14="http://schemas.microsoft.com/office/powerpoint/2010/main" val="2271888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a:t>
            </a:r>
            <a:endParaRPr lang="en-US" dirty="0"/>
          </a:p>
        </p:txBody>
      </p:sp>
      <p:sp>
        <p:nvSpPr>
          <p:cNvPr id="3" name="Content Placeholder 2"/>
          <p:cNvSpPr>
            <a:spLocks noGrp="1"/>
          </p:cNvSpPr>
          <p:nvPr>
            <p:ph idx="1"/>
          </p:nvPr>
        </p:nvSpPr>
        <p:spPr/>
        <p:txBody>
          <a:bodyPr/>
          <a:lstStyle/>
          <a:p>
            <a:r>
              <a:rPr lang="en-US" sz="2000" dirty="0" smtClean="0"/>
              <a:t>The Waterfall Methodology</a:t>
            </a:r>
          </a:p>
          <a:p>
            <a:pPr lvl="1"/>
            <a:r>
              <a:rPr lang="en-US" sz="1800" dirty="0" smtClean="0"/>
              <a:t>Based off of the rigid nature of manufacturing, the Waterfall Methodology wasn’t formally defined for software until the 1970s. </a:t>
            </a:r>
          </a:p>
          <a:p>
            <a:pPr lvl="1"/>
            <a:r>
              <a:rPr lang="en-US" sz="1800" dirty="0" smtClean="0"/>
              <a:t>It gets its name from its cascading development cycle where one stage leads to the next. </a:t>
            </a:r>
          </a:p>
          <a:p>
            <a:pPr marL="457200" lvl="1" indent="0">
              <a:buNone/>
            </a:pPr>
            <a:endParaRPr lang="en-US" dirty="0"/>
          </a:p>
        </p:txBody>
      </p:sp>
    </p:spTree>
    <p:extLst>
      <p:ext uri="{BB962C8B-B14F-4D97-AF65-F5344CB8AC3E}">
        <p14:creationId xmlns:p14="http://schemas.microsoft.com/office/powerpoint/2010/main" val="82358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818" y="2447108"/>
            <a:ext cx="8155684" cy="3313981"/>
          </a:xfrm>
        </p:spPr>
      </p:pic>
    </p:spTree>
    <p:extLst>
      <p:ext uri="{BB962C8B-B14F-4D97-AF65-F5344CB8AC3E}">
        <p14:creationId xmlns:p14="http://schemas.microsoft.com/office/powerpoint/2010/main" val="256742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lstStyle/>
          <a:p>
            <a:r>
              <a:rPr lang="en-US" sz="2000" dirty="0" smtClean="0"/>
              <a:t>System Engineering/Requirements –</a:t>
            </a:r>
          </a:p>
          <a:p>
            <a:pPr lvl="1"/>
            <a:r>
              <a:rPr lang="en-US" sz="1800" dirty="0" smtClean="0"/>
              <a:t>During the System Engineering stage, the project requirements are collected in a requirements document. This is the only time input and requirements can be collected. </a:t>
            </a:r>
          </a:p>
          <a:p>
            <a:pPr lvl="1"/>
            <a:r>
              <a:rPr lang="en-US" sz="1800" dirty="0" smtClean="0"/>
              <a:t>This stage is where we figure out the “what”</a:t>
            </a:r>
          </a:p>
          <a:p>
            <a:pPr lvl="1"/>
            <a:r>
              <a:rPr lang="en-US" sz="1800" dirty="0" smtClean="0"/>
              <a:t>This stage will be the basis for how the rest of the development process will be handled.</a:t>
            </a:r>
          </a:p>
          <a:p>
            <a:pPr lvl="1"/>
            <a:endParaRPr lang="en-US" dirty="0"/>
          </a:p>
        </p:txBody>
      </p:sp>
    </p:spTree>
    <p:extLst>
      <p:ext uri="{BB962C8B-B14F-4D97-AF65-F5344CB8AC3E}">
        <p14:creationId xmlns:p14="http://schemas.microsoft.com/office/powerpoint/2010/main" val="38000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normAutofit/>
          </a:bodyPr>
          <a:lstStyle/>
          <a:p>
            <a:r>
              <a:rPr lang="en-US" sz="2000" dirty="0" smtClean="0"/>
              <a:t>Analysis –</a:t>
            </a:r>
          </a:p>
          <a:p>
            <a:pPr lvl="1"/>
            <a:r>
              <a:rPr lang="en-US" sz="1800" dirty="0" smtClean="0"/>
              <a:t>During the analysis stage, the final model for development is formally set. This is the stage where the “how” is figured out. </a:t>
            </a:r>
            <a:endParaRPr lang="en-US" sz="1800" dirty="0"/>
          </a:p>
        </p:txBody>
      </p:sp>
    </p:spTree>
    <p:extLst>
      <p:ext uri="{BB962C8B-B14F-4D97-AF65-F5344CB8AC3E}">
        <p14:creationId xmlns:p14="http://schemas.microsoft.com/office/powerpoint/2010/main" val="165650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normAutofit/>
          </a:bodyPr>
          <a:lstStyle/>
          <a:p>
            <a:r>
              <a:rPr lang="en-US" sz="2000" dirty="0" smtClean="0"/>
              <a:t>Design-</a:t>
            </a:r>
          </a:p>
          <a:p>
            <a:pPr lvl="1"/>
            <a:r>
              <a:rPr lang="en-US" sz="1800" dirty="0" smtClean="0"/>
              <a:t>The design stage is when the language, tools, services, etc. are decided for the project. This stage is where the “how” from the previous stage  will be implemented.</a:t>
            </a:r>
            <a:endParaRPr lang="en-US" sz="1800" dirty="0"/>
          </a:p>
        </p:txBody>
      </p:sp>
    </p:spTree>
    <p:extLst>
      <p:ext uri="{BB962C8B-B14F-4D97-AF65-F5344CB8AC3E}">
        <p14:creationId xmlns:p14="http://schemas.microsoft.com/office/powerpoint/2010/main" val="336408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a:t>
            </a:r>
          </a:p>
        </p:txBody>
      </p:sp>
      <p:sp>
        <p:nvSpPr>
          <p:cNvPr id="3" name="Content Placeholder 2"/>
          <p:cNvSpPr>
            <a:spLocks noGrp="1"/>
          </p:cNvSpPr>
          <p:nvPr>
            <p:ph idx="1"/>
          </p:nvPr>
        </p:nvSpPr>
        <p:spPr/>
        <p:txBody>
          <a:bodyPr>
            <a:normAutofit/>
          </a:bodyPr>
          <a:lstStyle/>
          <a:p>
            <a:r>
              <a:rPr lang="en-US" sz="2000" dirty="0" smtClean="0"/>
              <a:t>Code-</a:t>
            </a:r>
          </a:p>
          <a:p>
            <a:pPr lvl="1"/>
            <a:r>
              <a:rPr lang="en-US" sz="1800" dirty="0" smtClean="0"/>
              <a:t>This is the stage where the actual code is written. The code is written to meet the requirements from the first stage, and follow the method and tools from the analysis and design stages. </a:t>
            </a:r>
            <a:endParaRPr lang="en-US" sz="1800" dirty="0"/>
          </a:p>
        </p:txBody>
      </p:sp>
    </p:spTree>
    <p:extLst>
      <p:ext uri="{BB962C8B-B14F-4D97-AF65-F5344CB8AC3E}">
        <p14:creationId xmlns:p14="http://schemas.microsoft.com/office/powerpoint/2010/main" val="91191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1024</TotalTime>
  <Words>749</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 Boardroom</vt:lpstr>
      <vt:lpstr>Software Development Methodologies</vt:lpstr>
      <vt:lpstr>Software Development Methodologies</vt:lpstr>
      <vt:lpstr>Software Development Methodologies</vt:lpstr>
      <vt:lpstr>Waterfall</vt:lpstr>
      <vt:lpstr>Waterfall</vt:lpstr>
      <vt:lpstr>Waterfall</vt:lpstr>
      <vt:lpstr>Waterfall</vt:lpstr>
      <vt:lpstr>Waterfall</vt:lpstr>
      <vt:lpstr>Waterfall</vt:lpstr>
      <vt:lpstr>Waterfall</vt:lpstr>
      <vt:lpstr>Waterfall</vt:lpstr>
      <vt:lpstr>Waterfall</vt:lpstr>
      <vt:lpstr>Waterfall</vt:lpstr>
      <vt:lpstr>Waterfall</vt:lpstr>
      <vt:lpstr>Agile </vt:lpstr>
      <vt:lpstr>Agile</vt:lpstr>
      <vt:lpstr>Agile</vt:lpstr>
      <vt:lpstr>Agile</vt:lpstr>
      <vt:lpstr>Agile</vt:lpstr>
      <vt:lpstr>Agile</vt:lpstr>
      <vt:lpstr>Agile</vt:lpstr>
      <vt:lpstr>Agile</vt:lpstr>
      <vt:lpstr>Agile</vt:lpstr>
      <vt:lpstr>Agile</vt:lpstr>
      <vt:lpstr>Software Development Methodologies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Methodologies</dc:title>
  <dc:creator>Acosta, Ernest</dc:creator>
  <cp:lastModifiedBy>Acosta, Ernest</cp:lastModifiedBy>
  <cp:revision>18</cp:revision>
  <dcterms:created xsi:type="dcterms:W3CDTF">2020-01-26T23:28:14Z</dcterms:created>
  <dcterms:modified xsi:type="dcterms:W3CDTF">2020-01-27T16:32:18Z</dcterms:modified>
</cp:coreProperties>
</file>