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4" r:id="rId5"/>
    <p:sldId id="259" r:id="rId6"/>
    <p:sldId id="267" r:id="rId7"/>
    <p:sldId id="260" r:id="rId8"/>
    <p:sldId id="262" r:id="rId9"/>
    <p:sldId id="261" r:id="rId10"/>
    <p:sldId id="268" r:id="rId11"/>
    <p:sldId id="26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olygon.com/2019/12/13/21020384/the-outer-worlds-companion-bug-dead-qa-taylor-swope-obsidi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Quality Assurance</a:t>
            </a:r>
            <a:endParaRPr lang="en-US" dirty="0"/>
          </a:p>
        </p:txBody>
      </p:sp>
      <p:sp>
        <p:nvSpPr>
          <p:cNvPr id="3" name="Subtitle 2"/>
          <p:cNvSpPr>
            <a:spLocks noGrp="1"/>
          </p:cNvSpPr>
          <p:nvPr>
            <p:ph type="subTitle" idx="1"/>
          </p:nvPr>
        </p:nvSpPr>
        <p:spPr/>
        <p:txBody>
          <a:bodyPr/>
          <a:lstStyle/>
          <a:p>
            <a:r>
              <a:rPr lang="en-US" dirty="0" smtClean="0"/>
              <a:t>“A</a:t>
            </a:r>
            <a:r>
              <a:rPr lang="en-US" dirty="0"/>
              <a:t> </a:t>
            </a:r>
            <a:r>
              <a:rPr lang="en-US" dirty="0" smtClean="0"/>
              <a:t>delayed Game</a:t>
            </a:r>
            <a:r>
              <a:rPr lang="en-US" dirty="0"/>
              <a:t> is eventually good, but a rushed game is forever bad</a:t>
            </a:r>
            <a:r>
              <a:rPr lang="en-US" dirty="0" smtClean="0"/>
              <a:t>.” –Shigeru Miyamoto</a:t>
            </a:r>
            <a:endParaRPr lang="en-US" dirty="0"/>
          </a:p>
        </p:txBody>
      </p:sp>
    </p:spTree>
    <p:extLst>
      <p:ext uri="{BB962C8B-B14F-4D97-AF65-F5344CB8AC3E}">
        <p14:creationId xmlns:p14="http://schemas.microsoft.com/office/powerpoint/2010/main" val="1261628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970" y="2249488"/>
            <a:ext cx="7450886" cy="3541712"/>
          </a:xfrm>
        </p:spPr>
      </p:pic>
    </p:spTree>
    <p:extLst>
      <p:ext uri="{BB962C8B-B14F-4D97-AF65-F5344CB8AC3E}">
        <p14:creationId xmlns:p14="http://schemas.microsoft.com/office/powerpoint/2010/main" val="3506438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Most methods of testing follow the same process (the exception being Ad Hoc testing).</a:t>
            </a:r>
          </a:p>
          <a:p>
            <a:r>
              <a:rPr lang="en-US" dirty="0" smtClean="0">
                <a:solidFill>
                  <a:srgbClr val="FFFF00"/>
                </a:solidFill>
              </a:rPr>
              <a:t>Identification</a:t>
            </a:r>
            <a:r>
              <a:rPr lang="en-US" dirty="0" smtClean="0"/>
              <a:t> – discovering incorrect program behavior and labeling it as a bug.</a:t>
            </a:r>
          </a:p>
          <a:p>
            <a:r>
              <a:rPr lang="en-US" dirty="0" smtClean="0">
                <a:solidFill>
                  <a:srgbClr val="FFFF00"/>
                </a:solidFill>
              </a:rPr>
              <a:t>Reporting</a:t>
            </a:r>
            <a:r>
              <a:rPr lang="en-US" dirty="0" smtClean="0"/>
              <a:t> – The bug is cataloged in a bug tracking system, along with a method of recreating the bug.</a:t>
            </a:r>
          </a:p>
          <a:p>
            <a:r>
              <a:rPr lang="en-US" dirty="0" smtClean="0">
                <a:solidFill>
                  <a:srgbClr val="FFFF00"/>
                </a:solidFill>
              </a:rPr>
              <a:t>Analysis</a:t>
            </a:r>
            <a:r>
              <a:rPr lang="en-US" dirty="0" smtClean="0"/>
              <a:t> – The bug is inspected by the developer for that portion of the code to find a fix.</a:t>
            </a:r>
          </a:p>
          <a:p>
            <a:r>
              <a:rPr lang="en-US" dirty="0" smtClean="0">
                <a:solidFill>
                  <a:srgbClr val="FFFF00"/>
                </a:solidFill>
              </a:rPr>
              <a:t>Verification</a:t>
            </a:r>
            <a:r>
              <a:rPr lang="en-US" dirty="0" smtClean="0"/>
              <a:t> – After a bug is fixed, it is tested to ensure it no longer occurs.</a:t>
            </a:r>
            <a:endParaRPr lang="en-US" dirty="0"/>
          </a:p>
        </p:txBody>
      </p:sp>
    </p:spTree>
    <p:extLst>
      <p:ext uri="{BB962C8B-B14F-4D97-AF65-F5344CB8AC3E}">
        <p14:creationId xmlns:p14="http://schemas.microsoft.com/office/powerpoint/2010/main" val="65378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lstStyle/>
          <a:p>
            <a:r>
              <a:rPr lang="en-US" dirty="0" smtClean="0">
                <a:solidFill>
                  <a:srgbClr val="FFFF00"/>
                </a:solidFill>
              </a:rPr>
              <a:t>Edge Case </a:t>
            </a:r>
            <a:r>
              <a:rPr lang="en-US" dirty="0" smtClean="0"/>
              <a:t>– a situation that only occurs at an extreme operating parameter. A component on its own may work, but when combined with other components, it may cause an error. For example, if there is a buy one get one free, and a buy 11 get one free sale at a store, and a customer buys 11, what should the result be?</a:t>
            </a:r>
          </a:p>
          <a:p>
            <a:r>
              <a:rPr lang="en-US" dirty="0" smtClean="0"/>
              <a:t>A real world example is a text message that can cause iPhones to crash. </a:t>
            </a:r>
          </a:p>
        </p:txBody>
      </p:sp>
    </p:spTree>
    <p:extLst>
      <p:ext uri="{BB962C8B-B14F-4D97-AF65-F5344CB8AC3E}">
        <p14:creationId xmlns:p14="http://schemas.microsoft.com/office/powerpoint/2010/main" val="426520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lstStyle/>
          <a:p>
            <a:r>
              <a:rPr lang="en-US" dirty="0" smtClean="0">
                <a:solidFill>
                  <a:srgbClr val="FFFF00"/>
                </a:solidFill>
              </a:rPr>
              <a:t>Quality Assurance </a:t>
            </a:r>
            <a:r>
              <a:rPr lang="en-US" dirty="0" smtClean="0"/>
              <a:t>– a program for the systematic monitoring and evaluation of the various aspects of a project, service, or facility to ensure that standards of quality are being met.</a:t>
            </a:r>
          </a:p>
          <a:p>
            <a:r>
              <a:rPr lang="en-US" dirty="0" smtClean="0"/>
              <a:t>In the past, programmers would test their code on their own. Now that software and games have increased in complexity, companies may have departments for testing, or outsource to companies dedicated to product testing. </a:t>
            </a:r>
            <a:endParaRPr lang="en-US" dirty="0"/>
          </a:p>
        </p:txBody>
      </p:sp>
    </p:spTree>
    <p:extLst>
      <p:ext uri="{BB962C8B-B14F-4D97-AF65-F5344CB8AC3E}">
        <p14:creationId xmlns:p14="http://schemas.microsoft.com/office/powerpoint/2010/main" val="53071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normAutofit lnSpcReduction="10000"/>
          </a:bodyPr>
          <a:lstStyle/>
          <a:p>
            <a:r>
              <a:rPr lang="en-US" dirty="0" smtClean="0"/>
              <a:t>A testing plan should be used to create a consistent testing environment. This plan is a document detailing the objectives, resources, and processes for a specific test.</a:t>
            </a:r>
          </a:p>
          <a:p>
            <a:r>
              <a:rPr lang="en-US" dirty="0" smtClean="0"/>
              <a:t>Testing is broken up into two categories, Validation and Verification.</a:t>
            </a:r>
          </a:p>
          <a:p>
            <a:r>
              <a:rPr lang="en-US" dirty="0" smtClean="0">
                <a:solidFill>
                  <a:srgbClr val="FFFF00"/>
                </a:solidFill>
              </a:rPr>
              <a:t>Validation</a:t>
            </a:r>
            <a:r>
              <a:rPr lang="en-US" dirty="0" smtClean="0"/>
              <a:t> – ensures the program meets the customer’s requirements by testing predefined tasks.</a:t>
            </a:r>
          </a:p>
          <a:p>
            <a:r>
              <a:rPr lang="en-US" dirty="0" smtClean="0">
                <a:solidFill>
                  <a:srgbClr val="FFFF00"/>
                </a:solidFill>
              </a:rPr>
              <a:t>Verification</a:t>
            </a:r>
            <a:r>
              <a:rPr lang="en-US" dirty="0" smtClean="0"/>
              <a:t> – ensures the program runs correctly without error.</a:t>
            </a:r>
            <a:endParaRPr lang="en-US" dirty="0"/>
          </a:p>
        </p:txBody>
      </p:sp>
    </p:spTree>
    <p:extLst>
      <p:ext uri="{BB962C8B-B14F-4D97-AF65-F5344CB8AC3E}">
        <p14:creationId xmlns:p14="http://schemas.microsoft.com/office/powerpoint/2010/main" val="162286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Testing is used to reveal bugs. A bug is an unexpected result from a program. They are broken up into three categories based on their severity, A, B, and C. </a:t>
            </a:r>
          </a:p>
          <a:p>
            <a:r>
              <a:rPr lang="en-US" dirty="0" smtClean="0">
                <a:solidFill>
                  <a:srgbClr val="FFFF00"/>
                </a:solidFill>
              </a:rPr>
              <a:t>A</a:t>
            </a:r>
            <a:r>
              <a:rPr lang="en-US" dirty="0" smtClean="0"/>
              <a:t> – These are critical bugs that would prevent shipping the software. These include crashing, hardware failure, or multiple other bugs that prevent the software from reaching the minimum quality accepted for release.</a:t>
            </a:r>
          </a:p>
          <a:p>
            <a:r>
              <a:rPr lang="en-US" dirty="0" smtClean="0">
                <a:solidFill>
                  <a:srgbClr val="FFFF00"/>
                </a:solidFill>
              </a:rPr>
              <a:t>B</a:t>
            </a:r>
            <a:r>
              <a:rPr lang="en-US" dirty="0" smtClean="0"/>
              <a:t> – The program works, but has issues. These could be a rare save file corruption, side quests that cannot be completed, or incorrect text being displayed.</a:t>
            </a:r>
          </a:p>
          <a:p>
            <a:r>
              <a:rPr lang="en-US" dirty="0" smtClean="0">
                <a:solidFill>
                  <a:srgbClr val="FFFF00"/>
                </a:solidFill>
              </a:rPr>
              <a:t>C</a:t>
            </a:r>
            <a:r>
              <a:rPr lang="en-US" dirty="0" smtClean="0"/>
              <a:t> – These are small and obscure bugs that do not prevent the game or program from running. This includes graphical bugs, animation bugs, or interface bugs.</a:t>
            </a:r>
          </a:p>
          <a:p>
            <a:endParaRPr lang="en-US" dirty="0"/>
          </a:p>
        </p:txBody>
      </p:sp>
      <p:sp>
        <p:nvSpPr>
          <p:cNvPr id="4" name="TextBox 3"/>
          <p:cNvSpPr txBox="1"/>
          <p:nvPr/>
        </p:nvSpPr>
        <p:spPr>
          <a:xfrm>
            <a:off x="1141413" y="5791201"/>
            <a:ext cx="9561422" cy="646331"/>
          </a:xfrm>
          <a:prstGeom prst="rect">
            <a:avLst/>
          </a:prstGeom>
          <a:noFill/>
        </p:spPr>
        <p:txBody>
          <a:bodyPr wrap="square" rtlCol="0">
            <a:spAutoFit/>
          </a:bodyPr>
          <a:lstStyle/>
          <a:p>
            <a:r>
              <a:rPr lang="en-US" dirty="0">
                <a:hlinkClick r:id="rId2"/>
              </a:rPr>
              <a:t>https://www.polygon.com/2019/12/13/21020384/the-outer-worlds-companion-bug-dead-qa-taylor-swope-obsidian</a:t>
            </a:r>
            <a:endParaRPr lang="en-US" dirty="0"/>
          </a:p>
        </p:txBody>
      </p:sp>
    </p:spTree>
    <p:extLst>
      <p:ext uri="{BB962C8B-B14F-4D97-AF65-F5344CB8AC3E}">
        <p14:creationId xmlns:p14="http://schemas.microsoft.com/office/powerpoint/2010/main" val="374063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lstStyle/>
          <a:p>
            <a:r>
              <a:rPr lang="en-US" dirty="0" smtClean="0">
                <a:solidFill>
                  <a:srgbClr val="FFFF00"/>
                </a:solidFill>
              </a:rPr>
              <a:t>Functionality Testing </a:t>
            </a:r>
            <a:r>
              <a:rPr lang="en-US" dirty="0" smtClean="0"/>
              <a:t>– General testing of the functionality of the program, including game mechanics, graphical bugs, user interfaces, etc.</a:t>
            </a:r>
          </a:p>
          <a:p>
            <a:r>
              <a:rPr lang="en-US" dirty="0" smtClean="0">
                <a:solidFill>
                  <a:srgbClr val="FFFF00"/>
                </a:solidFill>
              </a:rPr>
              <a:t>Performance &amp; Load </a:t>
            </a:r>
            <a:r>
              <a:rPr lang="en-US" dirty="0" smtClean="0"/>
              <a:t>– Testing the limits of how many objects can be on screen at once, as well as testing to maintain consistent frame rate and quality</a:t>
            </a:r>
            <a:endParaRPr lang="en-US" dirty="0"/>
          </a:p>
        </p:txBody>
      </p:sp>
    </p:spTree>
    <p:extLst>
      <p:ext uri="{BB962C8B-B14F-4D97-AF65-F5344CB8AC3E}">
        <p14:creationId xmlns:p14="http://schemas.microsoft.com/office/powerpoint/2010/main" val="40270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3060" y="2097088"/>
            <a:ext cx="4719311" cy="3529786"/>
          </a:xfrm>
        </p:spPr>
      </p:pic>
      <p:sp>
        <p:nvSpPr>
          <p:cNvPr id="5" name="TextBox 4"/>
          <p:cNvSpPr txBox="1"/>
          <p:nvPr/>
        </p:nvSpPr>
        <p:spPr>
          <a:xfrm>
            <a:off x="2542902" y="5626874"/>
            <a:ext cx="6359626" cy="369332"/>
          </a:xfrm>
          <a:prstGeom prst="rect">
            <a:avLst/>
          </a:prstGeom>
          <a:noFill/>
        </p:spPr>
        <p:txBody>
          <a:bodyPr wrap="none" rtlCol="0">
            <a:spAutoFit/>
          </a:bodyPr>
          <a:lstStyle/>
          <a:p>
            <a:r>
              <a:rPr lang="en-US" dirty="0" smtClean="0"/>
              <a:t>Mario 128 could be an example of a load test for the Game Cube.</a:t>
            </a:r>
            <a:endParaRPr lang="en-US" dirty="0"/>
          </a:p>
        </p:txBody>
      </p:sp>
    </p:spTree>
    <p:extLst>
      <p:ext uri="{BB962C8B-B14F-4D97-AF65-F5344CB8AC3E}">
        <p14:creationId xmlns:p14="http://schemas.microsoft.com/office/powerpoint/2010/main" val="1650448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normAutofit/>
          </a:bodyPr>
          <a:lstStyle/>
          <a:p>
            <a:r>
              <a:rPr lang="en-US" dirty="0" smtClean="0">
                <a:solidFill>
                  <a:srgbClr val="FFFF00"/>
                </a:solidFill>
              </a:rPr>
              <a:t>Soak Testing </a:t>
            </a:r>
            <a:r>
              <a:rPr lang="en-US" dirty="0" smtClean="0"/>
              <a:t>– Similar to a load test, a soak test focuses on game performance over extended periods of time. The program is left on to check for memory leaks.</a:t>
            </a:r>
          </a:p>
          <a:p>
            <a:r>
              <a:rPr lang="en-US" dirty="0" smtClean="0">
                <a:solidFill>
                  <a:srgbClr val="FFFF00"/>
                </a:solidFill>
              </a:rPr>
              <a:t>Compatibility Testing </a:t>
            </a:r>
            <a:r>
              <a:rPr lang="en-US" dirty="0" smtClean="0"/>
              <a:t>– The program is run on multiple combinations of hardware and software to ensure it will run.</a:t>
            </a:r>
          </a:p>
          <a:p>
            <a:r>
              <a:rPr lang="en-US" dirty="0" smtClean="0">
                <a:solidFill>
                  <a:srgbClr val="FFFF00"/>
                </a:solidFill>
              </a:rPr>
              <a:t>Compliance Testing </a:t>
            </a:r>
            <a:r>
              <a:rPr lang="en-US" dirty="0" smtClean="0"/>
              <a:t>– This tests against the requirements of services, publishers, console manufacturers, and ratings boards. </a:t>
            </a:r>
          </a:p>
        </p:txBody>
      </p:sp>
    </p:spTree>
    <p:extLst>
      <p:ext uri="{BB962C8B-B14F-4D97-AF65-F5344CB8AC3E}">
        <p14:creationId xmlns:p14="http://schemas.microsoft.com/office/powerpoint/2010/main" val="260685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lstStyle/>
          <a:p>
            <a:r>
              <a:rPr lang="en-US" dirty="0" smtClean="0">
                <a:solidFill>
                  <a:srgbClr val="FFFF00"/>
                </a:solidFill>
              </a:rPr>
              <a:t>Combinational Testing </a:t>
            </a:r>
            <a:r>
              <a:rPr lang="en-US" dirty="0" smtClean="0"/>
              <a:t>– All attributes of variable data and configurations are identified. Once identified, every combination is tested.</a:t>
            </a:r>
          </a:p>
          <a:p>
            <a:r>
              <a:rPr lang="en-US" dirty="0" smtClean="0">
                <a:solidFill>
                  <a:srgbClr val="FFFF00"/>
                </a:solidFill>
              </a:rPr>
              <a:t>Ad Hoc Testing </a:t>
            </a:r>
            <a:r>
              <a:rPr lang="en-US" dirty="0" smtClean="0"/>
              <a:t>– Testing without a test plan. There is no structure, however, this can find problems that the original test plan may not have covered.</a:t>
            </a:r>
          </a:p>
          <a:p>
            <a:r>
              <a:rPr lang="en-US" dirty="0" smtClean="0">
                <a:solidFill>
                  <a:srgbClr val="FFFF00"/>
                </a:solidFill>
              </a:rPr>
              <a:t>Regression Testing </a:t>
            </a:r>
            <a:r>
              <a:rPr lang="en-US" dirty="0" smtClean="0"/>
              <a:t>– Once a bug has been fixed, the fix is tested to ensure functionality is not lost. </a:t>
            </a:r>
            <a:endParaRPr lang="en-US" dirty="0"/>
          </a:p>
        </p:txBody>
      </p:sp>
    </p:spTree>
    <p:extLst>
      <p:ext uri="{BB962C8B-B14F-4D97-AF65-F5344CB8AC3E}">
        <p14:creationId xmlns:p14="http://schemas.microsoft.com/office/powerpoint/2010/main" val="328226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a:t>
            </a:r>
            <a:endParaRPr lang="en-US" dirty="0"/>
          </a:p>
        </p:txBody>
      </p:sp>
      <p:sp>
        <p:nvSpPr>
          <p:cNvPr id="3" name="Content Placeholder 2"/>
          <p:cNvSpPr>
            <a:spLocks noGrp="1"/>
          </p:cNvSpPr>
          <p:nvPr>
            <p:ph idx="1"/>
          </p:nvPr>
        </p:nvSpPr>
        <p:spPr/>
        <p:txBody>
          <a:bodyPr/>
          <a:lstStyle/>
          <a:p>
            <a:r>
              <a:rPr lang="en-US" dirty="0" smtClean="0">
                <a:solidFill>
                  <a:srgbClr val="FFFF00"/>
                </a:solidFill>
              </a:rPr>
              <a:t>Play Testing </a:t>
            </a:r>
            <a:r>
              <a:rPr lang="en-US" dirty="0" smtClean="0"/>
              <a:t>– The process of testing a game to balance the difficulty, flow, and “fun-ness.”</a:t>
            </a:r>
          </a:p>
          <a:p>
            <a:r>
              <a:rPr lang="en-US" dirty="0" smtClean="0">
                <a:solidFill>
                  <a:srgbClr val="FFFF00"/>
                </a:solidFill>
              </a:rPr>
              <a:t>Beta </a:t>
            </a:r>
            <a:r>
              <a:rPr lang="en-US" dirty="0">
                <a:solidFill>
                  <a:srgbClr val="FFFF00"/>
                </a:solidFill>
              </a:rPr>
              <a:t>Testing </a:t>
            </a:r>
            <a:r>
              <a:rPr lang="en-US" dirty="0"/>
              <a:t>– This is the point where the game is mostly finished and playable. Recently, Beta testing has become public, letting developers collect more information before releasing the game. </a:t>
            </a:r>
          </a:p>
          <a:p>
            <a:endParaRPr lang="en-US" dirty="0"/>
          </a:p>
        </p:txBody>
      </p:sp>
    </p:spTree>
    <p:extLst>
      <p:ext uri="{BB962C8B-B14F-4D97-AF65-F5344CB8AC3E}">
        <p14:creationId xmlns:p14="http://schemas.microsoft.com/office/powerpoint/2010/main" val="134733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87</TotalTime>
  <Words>757</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Quality Assurance</vt:lpstr>
      <vt:lpstr>QA</vt:lpstr>
      <vt:lpstr>QA</vt:lpstr>
      <vt:lpstr>QA</vt:lpstr>
      <vt:lpstr>QA</vt:lpstr>
      <vt:lpstr>QA</vt:lpstr>
      <vt:lpstr>QA</vt:lpstr>
      <vt:lpstr>QA</vt:lpstr>
      <vt:lpstr>QA</vt:lpstr>
      <vt:lpstr>QA</vt:lpstr>
      <vt:lpstr>QA</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dc:title>
  <dc:creator>Acosta, Ernest</dc:creator>
  <cp:lastModifiedBy>Acosta, Ernest</cp:lastModifiedBy>
  <cp:revision>13</cp:revision>
  <dcterms:created xsi:type="dcterms:W3CDTF">2020-04-27T04:23:38Z</dcterms:created>
  <dcterms:modified xsi:type="dcterms:W3CDTF">2020-04-27T05:50:54Z</dcterms:modified>
</cp:coreProperties>
</file>