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0" r:id="rId14"/>
    <p:sldId id="274" r:id="rId15"/>
    <p:sldId id="271" r:id="rId16"/>
    <p:sldId id="273" r:id="rId17"/>
    <p:sldId id="272" r:id="rId18"/>
    <p:sldId id="275"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17875-DAA0-4CCC-91C0-2FCC028231D8}" v="3" dt="2023-09-25T12:45:50.618"/>
    <p1510:client id="{F651A55D-92B3-4575-97A3-FB467D0CD570}" v="129" dt="2023-09-25T12:08:32.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6" d="100"/>
          <a:sy n="96" d="100"/>
        </p:scale>
        <p:origin x="13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11/9/2023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7986-55EB-6DE4-34A9-21FB3AE67666}"/>
              </a:ext>
            </a:extLst>
          </p:cNvPr>
          <p:cNvSpPr>
            <a:spLocks noGrp="1"/>
          </p:cNvSpPr>
          <p:nvPr>
            <p:ph type="ctrTitle"/>
          </p:nvPr>
        </p:nvSpPr>
        <p:spPr/>
        <p:txBody>
          <a:bodyPr/>
          <a:lstStyle/>
          <a:p>
            <a:r>
              <a:rPr lang="en-IN"/>
              <a:t>Student Performance IN EXAM</a:t>
            </a:r>
            <a:endParaRPr lang="en-IN" dirty="0"/>
          </a:p>
        </p:txBody>
      </p:sp>
      <p:sp>
        <p:nvSpPr>
          <p:cNvPr id="3" name="Subtitle 2">
            <a:extLst>
              <a:ext uri="{FF2B5EF4-FFF2-40B4-BE49-F238E27FC236}">
                <a16:creationId xmlns:a16="http://schemas.microsoft.com/office/drawing/2014/main" id="{C606EE0C-6773-C7C6-B625-740745B170CC}"/>
              </a:ext>
            </a:extLst>
          </p:cNvPr>
          <p:cNvSpPr>
            <a:spLocks noGrp="1"/>
          </p:cNvSpPr>
          <p:nvPr>
            <p:ph type="subTitle" idx="1"/>
          </p:nvPr>
        </p:nvSpPr>
        <p:spPr>
          <a:xfrm>
            <a:off x="0" y="6115830"/>
            <a:ext cx="9448800" cy="685800"/>
          </a:xfrm>
        </p:spPr>
        <p:txBody>
          <a:bodyPr>
            <a:normAutofit/>
          </a:bodyPr>
          <a:lstStyle/>
          <a:p>
            <a:r>
              <a:rPr lang="en-US" dirty="0"/>
              <a:t>.</a:t>
            </a:r>
            <a:endParaRPr lang="en-IN" dirty="0"/>
          </a:p>
        </p:txBody>
      </p:sp>
    </p:spTree>
    <p:extLst>
      <p:ext uri="{BB962C8B-B14F-4D97-AF65-F5344CB8AC3E}">
        <p14:creationId xmlns:p14="http://schemas.microsoft.com/office/powerpoint/2010/main" val="355143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093B-C19D-3C5E-23B0-785CB6A8E0B4}"/>
              </a:ext>
            </a:extLst>
          </p:cNvPr>
          <p:cNvSpPr>
            <a:spLocks noGrp="1"/>
          </p:cNvSpPr>
          <p:nvPr>
            <p:ph type="title"/>
          </p:nvPr>
        </p:nvSpPr>
        <p:spPr/>
        <p:txBody>
          <a:bodyPr/>
          <a:lstStyle/>
          <a:p>
            <a:pPr algn="l"/>
            <a:r>
              <a:rPr lang="en-US" dirty="0"/>
              <a:t>OUTPUT</a:t>
            </a:r>
            <a:endParaRPr lang="en-IN" dirty="0"/>
          </a:p>
        </p:txBody>
      </p:sp>
      <p:pic>
        <p:nvPicPr>
          <p:cNvPr id="5" name="Content Placeholder 4">
            <a:extLst>
              <a:ext uri="{FF2B5EF4-FFF2-40B4-BE49-F238E27FC236}">
                <a16:creationId xmlns:a16="http://schemas.microsoft.com/office/drawing/2014/main" id="{9CB51589-6491-3B88-A3A0-62C113371BE8}"/>
              </a:ext>
            </a:extLst>
          </p:cNvPr>
          <p:cNvPicPr>
            <a:picLocks noGrp="1" noChangeAspect="1"/>
          </p:cNvPicPr>
          <p:nvPr>
            <p:ph idx="1"/>
          </p:nvPr>
        </p:nvPicPr>
        <p:blipFill>
          <a:blip r:embed="rId2"/>
          <a:stretch>
            <a:fillRect/>
          </a:stretch>
        </p:blipFill>
        <p:spPr>
          <a:xfrm>
            <a:off x="560064" y="2134931"/>
            <a:ext cx="5266907" cy="4024313"/>
          </a:xfrm>
        </p:spPr>
      </p:pic>
      <p:pic>
        <p:nvPicPr>
          <p:cNvPr id="7" name="Picture 6">
            <a:extLst>
              <a:ext uri="{FF2B5EF4-FFF2-40B4-BE49-F238E27FC236}">
                <a16:creationId xmlns:a16="http://schemas.microsoft.com/office/drawing/2014/main" id="{E79DE9DF-74CA-494E-FA19-C7AAD34604EB}"/>
              </a:ext>
            </a:extLst>
          </p:cNvPr>
          <p:cNvPicPr>
            <a:picLocks noChangeAspect="1"/>
          </p:cNvPicPr>
          <p:nvPr/>
        </p:nvPicPr>
        <p:blipFill>
          <a:blip r:embed="rId3"/>
          <a:stretch>
            <a:fillRect/>
          </a:stretch>
        </p:blipFill>
        <p:spPr>
          <a:xfrm>
            <a:off x="6756620" y="2134931"/>
            <a:ext cx="4200556" cy="3829317"/>
          </a:xfrm>
          <a:prstGeom prst="rect">
            <a:avLst/>
          </a:prstGeom>
        </p:spPr>
      </p:pic>
    </p:spTree>
    <p:extLst>
      <p:ext uri="{BB962C8B-B14F-4D97-AF65-F5344CB8AC3E}">
        <p14:creationId xmlns:p14="http://schemas.microsoft.com/office/powerpoint/2010/main" val="369606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19D4-7325-33EC-9EE9-BB143C05FE3E}"/>
              </a:ext>
            </a:extLst>
          </p:cNvPr>
          <p:cNvSpPr>
            <a:spLocks noGrp="1"/>
          </p:cNvSpPr>
          <p:nvPr>
            <p:ph type="title"/>
          </p:nvPr>
        </p:nvSpPr>
        <p:spPr/>
        <p:txBody>
          <a:bodyPr/>
          <a:lstStyle/>
          <a:p>
            <a:pPr algn="l"/>
            <a:r>
              <a:rPr lang="en-US" dirty="0"/>
              <a:t>PERCEPTRON</a:t>
            </a:r>
            <a:endParaRPr lang="en-IN" dirty="0"/>
          </a:p>
        </p:txBody>
      </p:sp>
      <p:sp>
        <p:nvSpPr>
          <p:cNvPr id="3" name="Content Placeholder 2">
            <a:extLst>
              <a:ext uri="{FF2B5EF4-FFF2-40B4-BE49-F238E27FC236}">
                <a16:creationId xmlns:a16="http://schemas.microsoft.com/office/drawing/2014/main" id="{53EF7036-905B-8724-F18D-977ED600E4A9}"/>
              </a:ext>
            </a:extLst>
          </p:cNvPr>
          <p:cNvSpPr>
            <a:spLocks noGrp="1"/>
          </p:cNvSpPr>
          <p:nvPr>
            <p:ph idx="1"/>
          </p:nvPr>
        </p:nvSpPr>
        <p:spPr/>
        <p:txBody>
          <a:bodyPr/>
          <a:lstStyle/>
          <a:p>
            <a:r>
              <a:rPr lang="en-US" sz="3200" b="0" i="0" dirty="0">
                <a:solidFill>
                  <a:schemeClr val="tx1"/>
                </a:solidFill>
                <a:effectLst/>
                <a:latin typeface="+mj-lt"/>
              </a:rPr>
              <a:t>Perceptron is Machine Learning algorithm for supervised learning of various binary classification tasks. Further, </a:t>
            </a:r>
            <a:r>
              <a:rPr lang="en-US" sz="3200" b="1" i="1" dirty="0">
                <a:solidFill>
                  <a:schemeClr val="tx1"/>
                </a:solidFill>
                <a:effectLst/>
                <a:latin typeface="+mj-lt"/>
              </a:rPr>
              <a:t>Perceptron is also understood as an Artificial Neuron or neural network unit that helps to detect certain input data computations in business intelligence</a:t>
            </a:r>
            <a:r>
              <a:rPr lang="en-US" sz="2400" b="0" i="0" dirty="0">
                <a:solidFill>
                  <a:schemeClr val="tx1"/>
                </a:solidFill>
                <a:effectLst/>
                <a:latin typeface="inter-regular"/>
              </a:rPr>
              <a:t>.</a:t>
            </a:r>
            <a:endParaRPr lang="en-IN" sz="2400" dirty="0">
              <a:solidFill>
                <a:schemeClr val="tx1"/>
              </a:solidFill>
            </a:endParaRPr>
          </a:p>
          <a:p>
            <a:endParaRPr lang="en-IN" dirty="0"/>
          </a:p>
        </p:txBody>
      </p:sp>
    </p:spTree>
    <p:extLst>
      <p:ext uri="{BB962C8B-B14F-4D97-AF65-F5344CB8AC3E}">
        <p14:creationId xmlns:p14="http://schemas.microsoft.com/office/powerpoint/2010/main" val="319464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70D1-5B2B-D83B-9775-A89E77CE3CAB}"/>
              </a:ext>
            </a:extLst>
          </p:cNvPr>
          <p:cNvSpPr>
            <a:spLocks noGrp="1"/>
          </p:cNvSpPr>
          <p:nvPr>
            <p:ph type="title"/>
          </p:nvPr>
        </p:nvSpPr>
        <p:spPr/>
        <p:txBody>
          <a:bodyPr/>
          <a:lstStyle/>
          <a:p>
            <a:pPr algn="l"/>
            <a:r>
              <a:rPr lang="en-US" dirty="0"/>
              <a:t>OUTPUT</a:t>
            </a:r>
            <a:endParaRPr lang="en-IN" dirty="0"/>
          </a:p>
        </p:txBody>
      </p:sp>
      <p:pic>
        <p:nvPicPr>
          <p:cNvPr id="5" name="Content Placeholder 4">
            <a:extLst>
              <a:ext uri="{FF2B5EF4-FFF2-40B4-BE49-F238E27FC236}">
                <a16:creationId xmlns:a16="http://schemas.microsoft.com/office/drawing/2014/main" id="{53FB9CDD-85B9-2274-549F-27A89977DABA}"/>
              </a:ext>
            </a:extLst>
          </p:cNvPr>
          <p:cNvPicPr>
            <a:picLocks noGrp="1" noChangeAspect="1"/>
          </p:cNvPicPr>
          <p:nvPr>
            <p:ph idx="1"/>
          </p:nvPr>
        </p:nvPicPr>
        <p:blipFill>
          <a:blip r:embed="rId2"/>
          <a:stretch>
            <a:fillRect/>
          </a:stretch>
        </p:blipFill>
        <p:spPr>
          <a:xfrm>
            <a:off x="2813993" y="2128193"/>
            <a:ext cx="6006756" cy="3420277"/>
          </a:xfrm>
        </p:spPr>
      </p:pic>
    </p:spTree>
    <p:extLst>
      <p:ext uri="{BB962C8B-B14F-4D97-AF65-F5344CB8AC3E}">
        <p14:creationId xmlns:p14="http://schemas.microsoft.com/office/powerpoint/2010/main" val="36364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LASSO REGRESSION</a:t>
            </a:r>
            <a:endParaRPr lang="en-US" dirty="0"/>
          </a:p>
        </p:txBody>
      </p:sp>
      <p:sp>
        <p:nvSpPr>
          <p:cNvPr id="3" name="Content Placeholder 2"/>
          <p:cNvSpPr>
            <a:spLocks noGrp="1"/>
          </p:cNvSpPr>
          <p:nvPr>
            <p:ph idx="1"/>
          </p:nvPr>
        </p:nvSpPr>
        <p:spPr/>
        <p:txBody>
          <a:bodyPr/>
          <a:lstStyle/>
          <a:p>
            <a:r>
              <a:rPr lang="en-US" sz="2800" dirty="0"/>
              <a:t>Lasso regression, short for "Least Absolute Shrinkage and Selection Operator," is a linear regression technique that adds a penalty term to the loss function, promoting feature selection by shrinking some coefficients to zero. It helps prevent </a:t>
            </a:r>
            <a:r>
              <a:rPr lang="en-US" sz="2800" dirty="0" err="1"/>
              <a:t>overfitting</a:t>
            </a:r>
            <a:r>
              <a:rPr lang="en-US" sz="2800" dirty="0"/>
              <a:t> and simplifies the model.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OF LASSO REGRESSION</a:t>
            </a:r>
            <a:endParaRPr lang="en-US" dirty="0"/>
          </a:p>
        </p:txBody>
      </p:sp>
      <p:pic>
        <p:nvPicPr>
          <p:cNvPr id="2050" name="Picture 2" descr="C:\Users\DELL\OneDrive\Desktop\LASSO GRAPH.png"/>
          <p:cNvPicPr>
            <a:picLocks noGrp="1" noChangeAspect="1" noChangeArrowheads="1"/>
          </p:cNvPicPr>
          <p:nvPr>
            <p:ph idx="1"/>
          </p:nvPr>
        </p:nvPicPr>
        <p:blipFill>
          <a:blip r:embed="rId2"/>
          <a:srcRect/>
          <a:stretch>
            <a:fillRect/>
          </a:stretch>
        </p:blipFill>
        <p:spPr bwMode="auto">
          <a:xfrm>
            <a:off x="6797311" y="2281532"/>
            <a:ext cx="2520472" cy="3447629"/>
          </a:xfrm>
          <a:prstGeom prst="rect">
            <a:avLst/>
          </a:prstGeom>
          <a:noFill/>
        </p:spPr>
      </p:pic>
      <p:pic>
        <p:nvPicPr>
          <p:cNvPr id="2052" name="Picture 4" descr="C:\Users\DELL\OneDrive\Desktop\CCVSDV.png"/>
          <p:cNvPicPr>
            <a:picLocks noChangeAspect="1" noChangeArrowheads="1"/>
          </p:cNvPicPr>
          <p:nvPr/>
        </p:nvPicPr>
        <p:blipFill>
          <a:blip r:embed="rId3"/>
          <a:srcRect/>
          <a:stretch>
            <a:fillRect/>
          </a:stretch>
        </p:blipFill>
        <p:spPr bwMode="auto">
          <a:xfrm>
            <a:off x="2857459" y="2920425"/>
            <a:ext cx="2981325" cy="233939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a:t>RIDGE </a:t>
            </a:r>
            <a:r>
              <a:rPr lang="en-IN" b="1" dirty="0"/>
              <a:t>REGRESSION</a:t>
            </a:r>
            <a:endParaRPr lang="en-US" b="1" dirty="0"/>
          </a:p>
        </p:txBody>
      </p:sp>
      <p:sp>
        <p:nvSpPr>
          <p:cNvPr id="3" name="Content Placeholder 2"/>
          <p:cNvSpPr>
            <a:spLocks noGrp="1"/>
          </p:cNvSpPr>
          <p:nvPr>
            <p:ph idx="1"/>
          </p:nvPr>
        </p:nvSpPr>
        <p:spPr/>
        <p:txBody>
          <a:bodyPr/>
          <a:lstStyle/>
          <a:p>
            <a:r>
              <a:rPr lang="en-US" sz="2800" dirty="0"/>
              <a:t>Ridge Regression is a linear regression technique that introduces L2 regularization by adding a penalty term to the least squares objective, helping prevent </a:t>
            </a:r>
            <a:r>
              <a:rPr lang="en-US" sz="2800" dirty="0" err="1"/>
              <a:t>overfitting</a:t>
            </a:r>
            <a:r>
              <a:rPr lang="en-US" sz="2800" dirty="0"/>
              <a:t> in the presence of </a:t>
            </a:r>
            <a:r>
              <a:rPr lang="en-US" sz="2800" dirty="0" err="1"/>
              <a:t>multicollinearity</a:t>
            </a:r>
            <a:r>
              <a:rPr lang="en-US" sz="2800"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OUTPUT OF RIDGE REGRESSION</a:t>
            </a:r>
            <a:endParaRPr lang="en-US" dirty="0"/>
          </a:p>
        </p:txBody>
      </p:sp>
      <p:pic>
        <p:nvPicPr>
          <p:cNvPr id="1026" name="Picture 2"/>
          <p:cNvPicPr>
            <a:picLocks noChangeAspect="1" noChangeArrowheads="1"/>
          </p:cNvPicPr>
          <p:nvPr/>
        </p:nvPicPr>
        <p:blipFill>
          <a:blip r:embed="rId2"/>
          <a:srcRect/>
          <a:stretch>
            <a:fillRect/>
          </a:stretch>
        </p:blipFill>
        <p:spPr bwMode="auto">
          <a:xfrm>
            <a:off x="1456568" y="3207438"/>
            <a:ext cx="5462124" cy="2343697"/>
          </a:xfrm>
          <a:prstGeom prst="rect">
            <a:avLst/>
          </a:prstGeom>
          <a:noFill/>
          <a:ln w="9525">
            <a:noFill/>
            <a:miter lim="800000"/>
            <a:headEnd/>
            <a:tailEnd/>
          </a:ln>
          <a:effectLst/>
        </p:spPr>
      </p:pic>
      <p:pic>
        <p:nvPicPr>
          <p:cNvPr id="1027" name="Picture 3" descr="C:\Users\DELL\OneDrive\Desktop\RIDGE GRAPH.png"/>
          <p:cNvPicPr>
            <a:picLocks noChangeAspect="1" noChangeArrowheads="1"/>
          </p:cNvPicPr>
          <p:nvPr/>
        </p:nvPicPr>
        <p:blipFill>
          <a:blip r:embed="rId3"/>
          <a:srcRect/>
          <a:stretch>
            <a:fillRect/>
          </a:stretch>
        </p:blipFill>
        <p:spPr bwMode="auto">
          <a:xfrm>
            <a:off x="7298510" y="1925061"/>
            <a:ext cx="3162300" cy="46101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KNN REGRESSION</a:t>
            </a:r>
            <a:endParaRPr lang="en-US" dirty="0"/>
          </a:p>
        </p:txBody>
      </p:sp>
      <p:sp>
        <p:nvSpPr>
          <p:cNvPr id="3" name="Content Placeholder 2"/>
          <p:cNvSpPr>
            <a:spLocks noGrp="1"/>
          </p:cNvSpPr>
          <p:nvPr>
            <p:ph idx="1"/>
          </p:nvPr>
        </p:nvSpPr>
        <p:spPr/>
        <p:txBody>
          <a:bodyPr/>
          <a:lstStyle/>
          <a:p>
            <a:r>
              <a:rPr lang="en-US" sz="2800" dirty="0"/>
              <a:t>k-Nearest Neighbors (k-NN) regression is a supervised machine learning algorithm that predicts the target value of a data point by averaging the values of its k nearest neighboring data points. It's used for regression tasks to estimate numerical outcomes based on the similarity of neighboring data points.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OF KNN REGRESSION</a:t>
            </a:r>
            <a:endParaRPr lang="en-US" dirty="0"/>
          </a:p>
        </p:txBody>
      </p:sp>
      <p:pic>
        <p:nvPicPr>
          <p:cNvPr id="3074" name="Picture 2" descr="C:\Users\DELL\OneDrive\Desktop\EYVCDWVUCY.png"/>
          <p:cNvPicPr>
            <a:picLocks noGrp="1" noChangeAspect="1" noChangeArrowheads="1"/>
          </p:cNvPicPr>
          <p:nvPr>
            <p:ph idx="1"/>
          </p:nvPr>
        </p:nvPicPr>
        <p:blipFill>
          <a:blip r:embed="rId2"/>
          <a:srcRect/>
          <a:stretch>
            <a:fillRect/>
          </a:stretch>
        </p:blipFill>
        <p:spPr bwMode="auto">
          <a:xfrm>
            <a:off x="2083989" y="2867760"/>
            <a:ext cx="3952669" cy="2505351"/>
          </a:xfrm>
          <a:prstGeom prst="rect">
            <a:avLst/>
          </a:prstGeom>
          <a:noFill/>
        </p:spPr>
      </p:pic>
      <p:pic>
        <p:nvPicPr>
          <p:cNvPr id="3075" name="Picture 3" descr="C:\Users\DELL\OneDrive\Desktop\KNN.png"/>
          <p:cNvPicPr>
            <a:picLocks noChangeAspect="1" noChangeArrowheads="1"/>
          </p:cNvPicPr>
          <p:nvPr/>
        </p:nvPicPr>
        <p:blipFill>
          <a:blip r:embed="rId3"/>
          <a:srcRect/>
          <a:stretch>
            <a:fillRect/>
          </a:stretch>
        </p:blipFill>
        <p:spPr bwMode="auto">
          <a:xfrm>
            <a:off x="6482270" y="2112021"/>
            <a:ext cx="3705604" cy="405006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AF32-04E6-8DB8-5545-421A97D84F69}"/>
              </a:ext>
            </a:extLst>
          </p:cNvPr>
          <p:cNvSpPr>
            <a:spLocks noGrp="1"/>
          </p:cNvSpPr>
          <p:nvPr>
            <p:ph type="title"/>
          </p:nvPr>
        </p:nvSpPr>
        <p:spPr>
          <a:xfrm>
            <a:off x="2895600" y="764373"/>
            <a:ext cx="8610600" cy="3546370"/>
          </a:xfrm>
        </p:spPr>
        <p:txBody>
          <a:bodyPr>
            <a:normAutofit/>
          </a:bodyPr>
          <a:lstStyle/>
          <a:p>
            <a:pPr algn="l"/>
            <a:r>
              <a:rPr lang="en-US" dirty="0"/>
              <a:t>GITHUB </a:t>
            </a:r>
            <a:r>
              <a:rPr lang="en-US" dirty="0" err="1"/>
              <a:t>LINK:https</a:t>
            </a:r>
            <a:r>
              <a:rPr lang="en-US" dirty="0"/>
              <a:t>://github.com/</a:t>
            </a:r>
            <a:r>
              <a:rPr lang="en-US" dirty="0" err="1"/>
              <a:t>EAkhilkumar</a:t>
            </a:r>
            <a:r>
              <a:rPr lang="en-US" dirty="0"/>
              <a:t>/2203A52149-CAPSTONE-PROJECT-STAT_ML-REVIEW-2-.git</a:t>
            </a:r>
            <a:endParaRPr lang="en-IN" dirty="0"/>
          </a:p>
        </p:txBody>
      </p:sp>
    </p:spTree>
    <p:extLst>
      <p:ext uri="{BB962C8B-B14F-4D97-AF65-F5344CB8AC3E}">
        <p14:creationId xmlns:p14="http://schemas.microsoft.com/office/powerpoint/2010/main" val="313836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2CFF4C-2A1F-87B3-4BC0-526C39626893}"/>
              </a:ext>
            </a:extLst>
          </p:cNvPr>
          <p:cNvSpPr txBox="1"/>
          <p:nvPr/>
        </p:nvSpPr>
        <p:spPr>
          <a:xfrm>
            <a:off x="705342" y="1134782"/>
            <a:ext cx="6096982" cy="4095993"/>
          </a:xfrm>
          <a:prstGeom prst="rect">
            <a:avLst/>
          </a:prstGeom>
          <a:noFill/>
        </p:spPr>
        <p:txBody>
          <a:bodyPr wrap="square">
            <a:spAutoFit/>
          </a:bodyPr>
          <a:lstStyle/>
          <a:p>
            <a:r>
              <a:rPr lang="en-IN" sz="3200" dirty="0" err="1"/>
              <a:t>Elakanti</a:t>
            </a:r>
            <a:r>
              <a:rPr lang="en-IN" sz="3200" dirty="0"/>
              <a:t> Akhil Kumar</a:t>
            </a:r>
          </a:p>
          <a:p>
            <a:r>
              <a:rPr lang="en-IN" sz="3200" dirty="0"/>
              <a:t>2203A52149</a:t>
            </a:r>
          </a:p>
          <a:p>
            <a:pPr lvl="0"/>
            <a:r>
              <a:rPr lang="en-US" sz="3200" b="1" dirty="0">
                <a:solidFill>
                  <a:schemeClr val="tx1">
                    <a:lumMod val="95000"/>
                  </a:schemeClr>
                </a:solidFill>
                <a:latin typeface="Times New Roman" panose="02020603050405020304" pitchFamily="18"/>
                <a:cs typeface="Times New Roman" panose="02020603050405020304" pitchFamily="18"/>
                <a:sym typeface="+mn-ea"/>
              </a:rPr>
              <a:t>                                                          </a:t>
            </a:r>
          </a:p>
          <a:p>
            <a:pPr lvl="0"/>
            <a:endParaRPr lang="en-US" sz="3200" b="1" dirty="0">
              <a:solidFill>
                <a:schemeClr val="tx1">
                  <a:lumMod val="95000"/>
                </a:schemeClr>
              </a:solidFill>
              <a:latin typeface="Times New Roman" panose="02020603050405020304" pitchFamily="18"/>
              <a:cs typeface="Times New Roman" panose="02020603050405020304" pitchFamily="18"/>
              <a:sym typeface="+mn-ea"/>
            </a:endParaRPr>
          </a:p>
          <a:p>
            <a:pPr lvl="0"/>
            <a:r>
              <a:rPr lang="en-US" sz="3200" b="1" dirty="0">
                <a:solidFill>
                  <a:schemeClr val="tx1">
                    <a:lumMod val="95000"/>
                  </a:schemeClr>
                </a:solidFill>
                <a:latin typeface="Times New Roman" panose="02020603050405020304" pitchFamily="18"/>
                <a:cs typeface="Times New Roman" panose="02020603050405020304" pitchFamily="18"/>
                <a:sym typeface="+mn-ea"/>
              </a:rPr>
              <a:t>TRAINER:</a:t>
            </a:r>
            <a:r>
              <a:rPr lang="en-US" sz="3200" dirty="0">
                <a:solidFill>
                  <a:schemeClr val="tx1">
                    <a:lumMod val="95000"/>
                  </a:schemeClr>
                </a:solidFill>
                <a:sym typeface="+mn-ea"/>
              </a:rPr>
              <a:t>                                                                   </a:t>
            </a:r>
            <a:r>
              <a:rPr lang="en-US" sz="3200" dirty="0">
                <a:solidFill>
                  <a:schemeClr val="tx1">
                    <a:lumMod val="95000"/>
                  </a:schemeClr>
                </a:solidFill>
                <a:latin typeface="Times New Roman" panose="02020603050405020304" pitchFamily="18"/>
                <a:cs typeface="Times New Roman" panose="02020603050405020304" pitchFamily="18"/>
                <a:sym typeface="+mn-ea"/>
              </a:rPr>
              <a:t>Mr. D. Ramesh</a:t>
            </a:r>
            <a:r>
              <a:rPr lang="en-US" sz="3200" dirty="0">
                <a:solidFill>
                  <a:schemeClr val="tx1">
                    <a:lumMod val="95000"/>
                  </a:schemeClr>
                </a:solidFill>
                <a:sym typeface="+mn-ea"/>
              </a:rPr>
              <a:t>                                                                  </a:t>
            </a:r>
            <a:r>
              <a:rPr lang="en-US" sz="3200" dirty="0">
                <a:solidFill>
                  <a:schemeClr val="tx1">
                    <a:lumMod val="95000"/>
                  </a:schemeClr>
                </a:solidFill>
                <a:latin typeface="Times New Roman" panose="02020603050405020304" pitchFamily="18"/>
                <a:cs typeface="Times New Roman" panose="02020603050405020304" pitchFamily="18"/>
                <a:sym typeface="+mn-ea"/>
              </a:rPr>
              <a:t>Asst. professor</a:t>
            </a:r>
            <a:endParaRPr lang="en-US" sz="3200" dirty="0">
              <a:solidFill>
                <a:schemeClr val="tx1">
                  <a:lumMod val="95000"/>
                </a:schemeClr>
              </a:solidFill>
              <a:latin typeface="Times New Roman" panose="02020603050405020304" pitchFamily="18"/>
              <a:cs typeface="Times New Roman" panose="02020603050405020304" pitchFamily="18"/>
            </a:endParaRPr>
          </a:p>
          <a:p>
            <a:pPr marL="0" lvl="0" indent="0" algn="l">
              <a:spcBef>
                <a:spcPts val="500"/>
              </a:spcBef>
              <a:buNone/>
            </a:pPr>
            <a:r>
              <a:rPr lang="en-US" sz="3200" dirty="0">
                <a:solidFill>
                  <a:schemeClr val="tx1">
                    <a:lumMod val="95000"/>
                  </a:schemeClr>
                </a:solidFill>
                <a:latin typeface="Times New Roman" panose="02020603050405020304" pitchFamily="18"/>
                <a:cs typeface="Times New Roman" panose="02020603050405020304" pitchFamily="18"/>
                <a:sym typeface="+mn-ea"/>
              </a:rPr>
              <a:t>CS and AI&amp;ML</a:t>
            </a:r>
            <a:endParaRPr lang="en-US" sz="3200" dirty="0">
              <a:solidFill>
                <a:schemeClr val="tx1">
                  <a:lumMod val="95000"/>
                </a:schemeClr>
              </a:solidFill>
            </a:endParaRPr>
          </a:p>
        </p:txBody>
      </p:sp>
      <p:pic>
        <p:nvPicPr>
          <p:cNvPr id="1026" name="Picture 2" descr="How to Improve Your Academic Performance? - 2020 Guide - Butterfly Labs">
            <a:extLst>
              <a:ext uri="{FF2B5EF4-FFF2-40B4-BE49-F238E27FC236}">
                <a16:creationId xmlns:a16="http://schemas.microsoft.com/office/drawing/2014/main" id="{F56242B0-5AB3-0B9A-A971-B606884F2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151" y="634180"/>
            <a:ext cx="4391086" cy="558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15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202F-D396-84EB-772B-24D496BD8FF3}"/>
              </a:ext>
            </a:extLst>
          </p:cNvPr>
          <p:cNvSpPr>
            <a:spLocks noGrp="1"/>
          </p:cNvSpPr>
          <p:nvPr>
            <p:ph type="title"/>
          </p:nvPr>
        </p:nvSpPr>
        <p:spPr>
          <a:xfrm>
            <a:off x="-1340137" y="2782486"/>
            <a:ext cx="8610600" cy="1293028"/>
          </a:xfrm>
        </p:spPr>
        <p:txBody>
          <a:bodyPr/>
          <a:lstStyle/>
          <a:p>
            <a:r>
              <a:rPr lang="en-US" u="sng" dirty="0"/>
              <a:t>THANK YOU</a:t>
            </a:r>
            <a:endParaRPr lang="en-IN" u="sng" dirty="0"/>
          </a:p>
        </p:txBody>
      </p:sp>
    </p:spTree>
    <p:extLst>
      <p:ext uri="{BB962C8B-B14F-4D97-AF65-F5344CB8AC3E}">
        <p14:creationId xmlns:p14="http://schemas.microsoft.com/office/powerpoint/2010/main" val="359515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029F-5B8F-719A-422E-00C02F33CD54}"/>
              </a:ext>
            </a:extLst>
          </p:cNvPr>
          <p:cNvSpPr>
            <a:spLocks noGrp="1"/>
          </p:cNvSpPr>
          <p:nvPr>
            <p:ph type="title"/>
          </p:nvPr>
        </p:nvSpPr>
        <p:spPr/>
        <p:txBody>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8FD42F9E-C4DB-377E-C795-AF82F2658B1E}"/>
              </a:ext>
            </a:extLst>
          </p:cNvPr>
          <p:cNvSpPr>
            <a:spLocks noGrp="1"/>
          </p:cNvSpPr>
          <p:nvPr>
            <p:ph idx="1"/>
          </p:nvPr>
        </p:nvSpPr>
        <p:spPr/>
        <p:txBody>
          <a:bodyPr>
            <a:normAutofit/>
          </a:bodyPr>
          <a:lstStyle/>
          <a:p>
            <a:pPr marL="0" indent="0">
              <a:buNone/>
            </a:pPr>
            <a:r>
              <a:rPr lang="en-US" sz="3600" b="0" i="0" dirty="0">
                <a:solidFill>
                  <a:srgbClr val="D1D5DB"/>
                </a:solidFill>
                <a:effectLst/>
                <a:latin typeface="Calisto MT" panose="02040603050505030304" pitchFamily="18" charset="0"/>
              </a:rPr>
              <a:t>Education is a cornerstone of personal development and societal progress. A critical aspect of evaluating the effectiveness of educational systems is assessing student performance. This multifaceted concept encompasses not only academic achievements but also factors such as attendance, engagement, and overall well-being.</a:t>
            </a:r>
            <a:endParaRPr lang="en-IN" sz="3600" dirty="0">
              <a:latin typeface="Calisto MT" panose="02040603050505030304" pitchFamily="18" charset="0"/>
            </a:endParaRPr>
          </a:p>
        </p:txBody>
      </p:sp>
    </p:spTree>
    <p:extLst>
      <p:ext uri="{BB962C8B-B14F-4D97-AF65-F5344CB8AC3E}">
        <p14:creationId xmlns:p14="http://schemas.microsoft.com/office/powerpoint/2010/main" val="49845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2B7F-7FC9-3435-A21F-BD6FB7EA8131}"/>
              </a:ext>
            </a:extLst>
          </p:cNvPr>
          <p:cNvSpPr>
            <a:spLocks noGrp="1"/>
          </p:cNvSpPr>
          <p:nvPr>
            <p:ph type="title"/>
          </p:nvPr>
        </p:nvSpPr>
        <p:spPr/>
        <p:txBody>
          <a:bodyPr/>
          <a:lstStyle/>
          <a:p>
            <a:pPr algn="l"/>
            <a:r>
              <a:rPr lang="en-US" dirty="0"/>
              <a:t>DATA  INSIGHTS</a:t>
            </a:r>
            <a:endParaRPr lang="en-IN" dirty="0"/>
          </a:p>
        </p:txBody>
      </p:sp>
      <p:sp>
        <p:nvSpPr>
          <p:cNvPr id="3" name="Content Placeholder 2">
            <a:extLst>
              <a:ext uri="{FF2B5EF4-FFF2-40B4-BE49-F238E27FC236}">
                <a16:creationId xmlns:a16="http://schemas.microsoft.com/office/drawing/2014/main" id="{902243E1-5C78-B50F-1FF9-E742FCBB7FDD}"/>
              </a:ext>
            </a:extLst>
          </p:cNvPr>
          <p:cNvSpPr>
            <a:spLocks noGrp="1"/>
          </p:cNvSpPr>
          <p:nvPr>
            <p:ph idx="1"/>
          </p:nvPr>
        </p:nvSpPr>
        <p:spPr/>
        <p:txBody>
          <a:bodyPr/>
          <a:lstStyle/>
          <a:p>
            <a:r>
              <a:rPr lang="en-US" dirty="0"/>
              <a:t>1)Students</a:t>
            </a:r>
          </a:p>
          <a:p>
            <a:r>
              <a:rPr lang="en-US" dirty="0"/>
              <a:t>2)Grades</a:t>
            </a:r>
          </a:p>
          <a:p>
            <a:r>
              <a:rPr lang="en-US" dirty="0"/>
              <a:t>3)Course ID</a:t>
            </a:r>
            <a:endParaRPr lang="en-IN" dirty="0"/>
          </a:p>
        </p:txBody>
      </p:sp>
    </p:spTree>
    <p:extLst>
      <p:ext uri="{BB962C8B-B14F-4D97-AF65-F5344CB8AC3E}">
        <p14:creationId xmlns:p14="http://schemas.microsoft.com/office/powerpoint/2010/main" val="226220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84CD-2145-83F7-682C-CE1BB80A1345}"/>
              </a:ext>
            </a:extLst>
          </p:cNvPr>
          <p:cNvSpPr>
            <a:spLocks noGrp="1"/>
          </p:cNvSpPr>
          <p:nvPr>
            <p:ph type="title" idx="4294967295"/>
          </p:nvPr>
        </p:nvSpPr>
        <p:spPr>
          <a:xfrm>
            <a:off x="3581400" y="763588"/>
            <a:ext cx="8610600" cy="1293812"/>
          </a:xfrm>
        </p:spPr>
        <p:txBody>
          <a:bodyPr/>
          <a:lstStyle/>
          <a:p>
            <a:pPr algn="l"/>
            <a:r>
              <a:rPr lang="en-US" dirty="0"/>
              <a:t>DATASET</a:t>
            </a:r>
            <a:endParaRPr lang="en-IN" dirty="0"/>
          </a:p>
        </p:txBody>
      </p:sp>
      <p:pic>
        <p:nvPicPr>
          <p:cNvPr id="4" name="Picture 3">
            <a:extLst>
              <a:ext uri="{FF2B5EF4-FFF2-40B4-BE49-F238E27FC236}">
                <a16:creationId xmlns:a16="http://schemas.microsoft.com/office/drawing/2014/main" id="{B113F460-57A7-642D-1992-61B9D4528820}"/>
              </a:ext>
            </a:extLst>
          </p:cNvPr>
          <p:cNvPicPr>
            <a:picLocks noChangeAspect="1"/>
          </p:cNvPicPr>
          <p:nvPr/>
        </p:nvPicPr>
        <p:blipFill>
          <a:blip r:embed="rId2"/>
          <a:stretch>
            <a:fillRect/>
          </a:stretch>
        </p:blipFill>
        <p:spPr>
          <a:xfrm>
            <a:off x="2895600" y="1805203"/>
            <a:ext cx="5418112" cy="4353317"/>
          </a:xfrm>
          <a:prstGeom prst="rect">
            <a:avLst/>
          </a:prstGeom>
        </p:spPr>
      </p:pic>
    </p:spTree>
    <p:extLst>
      <p:ext uri="{BB962C8B-B14F-4D97-AF65-F5344CB8AC3E}">
        <p14:creationId xmlns:p14="http://schemas.microsoft.com/office/powerpoint/2010/main" val="412385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09DB2-FEE7-A4E7-C5D0-CFB03F542036}"/>
              </a:ext>
            </a:extLst>
          </p:cNvPr>
          <p:cNvPicPr>
            <a:picLocks noChangeAspect="1"/>
          </p:cNvPicPr>
          <p:nvPr/>
        </p:nvPicPr>
        <p:blipFill>
          <a:blip r:embed="rId2"/>
          <a:stretch>
            <a:fillRect/>
          </a:stretch>
        </p:blipFill>
        <p:spPr>
          <a:xfrm>
            <a:off x="1766048" y="1712730"/>
            <a:ext cx="7953934" cy="4306599"/>
          </a:xfrm>
          <a:prstGeom prst="rect">
            <a:avLst/>
          </a:prstGeom>
        </p:spPr>
      </p:pic>
      <p:sp>
        <p:nvSpPr>
          <p:cNvPr id="3" name="TextBox 2">
            <a:extLst>
              <a:ext uri="{FF2B5EF4-FFF2-40B4-BE49-F238E27FC236}">
                <a16:creationId xmlns:a16="http://schemas.microsoft.com/office/drawing/2014/main" id="{675B380D-AB98-0674-9425-0B982C067249}"/>
              </a:ext>
            </a:extLst>
          </p:cNvPr>
          <p:cNvSpPr txBox="1"/>
          <p:nvPr/>
        </p:nvSpPr>
        <p:spPr>
          <a:xfrm>
            <a:off x="847165" y="52219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cap="all" dirty="0"/>
              <a:t>GRAPH</a:t>
            </a:r>
            <a:r>
              <a:rPr lang="en-US" sz="4800" dirty="0"/>
              <a:t>​</a:t>
            </a:r>
          </a:p>
        </p:txBody>
      </p:sp>
    </p:spTree>
    <p:extLst>
      <p:ext uri="{BB962C8B-B14F-4D97-AF65-F5344CB8AC3E}">
        <p14:creationId xmlns:p14="http://schemas.microsoft.com/office/powerpoint/2010/main" val="33218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31BA-1EAB-F455-3CC6-867FD55DEF92}"/>
              </a:ext>
            </a:extLst>
          </p:cNvPr>
          <p:cNvSpPr>
            <a:spLocks noGrp="1"/>
          </p:cNvSpPr>
          <p:nvPr>
            <p:ph type="title"/>
          </p:nvPr>
        </p:nvSpPr>
        <p:spPr/>
        <p:txBody>
          <a:bodyPr/>
          <a:lstStyle/>
          <a:p>
            <a:pPr algn="l"/>
            <a:r>
              <a:rPr lang="en-US" dirty="0"/>
              <a:t>LOGISTIC REGRESSION</a:t>
            </a:r>
          </a:p>
        </p:txBody>
      </p:sp>
      <p:sp>
        <p:nvSpPr>
          <p:cNvPr id="3" name="Content Placeholder 2">
            <a:extLst>
              <a:ext uri="{FF2B5EF4-FFF2-40B4-BE49-F238E27FC236}">
                <a16:creationId xmlns:a16="http://schemas.microsoft.com/office/drawing/2014/main" id="{4D68E02F-136B-287C-2054-4ACB39BDC88C}"/>
              </a:ext>
            </a:extLst>
          </p:cNvPr>
          <p:cNvSpPr>
            <a:spLocks noGrp="1"/>
          </p:cNvSpPr>
          <p:nvPr>
            <p:ph idx="1"/>
          </p:nvPr>
        </p:nvSpPr>
        <p:spPr/>
        <p:txBody>
          <a:bodyPr vert="horz" lIns="91440" tIns="45720" rIns="91440" bIns="45720" rtlCol="0" anchor="t">
            <a:normAutofit lnSpcReduction="10000"/>
          </a:bodyPr>
          <a:lstStyle/>
          <a:p>
            <a:pPr marL="36900" indent="0">
              <a:buNone/>
            </a:pPr>
            <a:r>
              <a:rPr lang="en-IN" altLang="en-US" sz="3200" b="1" u="sng" dirty="0">
                <a:solidFill>
                  <a:srgbClr val="7030A0"/>
                </a:solidFill>
                <a:latin typeface="+mj-lt"/>
                <a:cs typeface="Times New Roman" panose="02020603050405020304" pitchFamily="18" charset="0"/>
              </a:rPr>
              <a:t>LOGISTIC REGRESSION</a:t>
            </a:r>
            <a:r>
              <a:rPr lang="en-IN" altLang="en-US" sz="3200" dirty="0">
                <a:latin typeface="+mj-lt"/>
              </a:rPr>
              <a:t>:-</a:t>
            </a:r>
          </a:p>
          <a:p>
            <a:pPr marL="36900" indent="0">
              <a:buNone/>
            </a:pPr>
            <a:r>
              <a:rPr lang="en-US" sz="3200" b="0" i="0" dirty="0">
                <a:solidFill>
                  <a:schemeClr val="tx1">
                    <a:lumMod val="95000"/>
                  </a:schemeClr>
                </a:solidFill>
                <a:effectLst/>
                <a:latin typeface="+mj-lt"/>
              </a:rPr>
              <a:t>Logistic regression is a supervised machine learning algorithm mainly used </a:t>
            </a:r>
            <a:r>
              <a:rPr lang="en-US" sz="3200">
                <a:solidFill>
                  <a:schemeClr val="tx1">
                    <a:lumMod val="95000"/>
                  </a:schemeClr>
                </a:solidFill>
                <a:effectLst/>
                <a:latin typeface="+mj-lt"/>
              </a:rPr>
              <a:t>for classification </a:t>
            </a:r>
            <a:r>
              <a:rPr lang="en-US" sz="3200" b="0" i="0" dirty="0">
                <a:solidFill>
                  <a:schemeClr val="tx1">
                    <a:lumMod val="95000"/>
                  </a:schemeClr>
                </a:solidFill>
                <a:effectLst/>
                <a:latin typeface="+mj-lt"/>
              </a:rPr>
              <a:t>tasks where the goal is to predict the probability that an instance of belonging to a given class or not. It is a kind of statistical algorithm, which analyze the relationship between a set of independent variables and the dependent binary variables. It is a powerful tool for decision-making. </a:t>
            </a:r>
            <a:endParaRPr lang="en-IN" sz="3200" dirty="0">
              <a:solidFill>
                <a:schemeClr val="tx1">
                  <a:lumMod val="95000"/>
                </a:schemeClr>
              </a:solidFill>
              <a:latin typeface="+mj-lt"/>
            </a:endParaRPr>
          </a:p>
          <a:p>
            <a:pPr marL="0" indent="0">
              <a:buNone/>
            </a:pPr>
            <a:endParaRPr lang="en-US" dirty="0">
              <a:ea typeface="+mn-lt"/>
              <a:cs typeface="+mn-lt"/>
            </a:endParaRPr>
          </a:p>
        </p:txBody>
      </p:sp>
    </p:spTree>
    <p:extLst>
      <p:ext uri="{BB962C8B-B14F-4D97-AF65-F5344CB8AC3E}">
        <p14:creationId xmlns:p14="http://schemas.microsoft.com/office/powerpoint/2010/main" val="136214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B78E-5309-A805-ABD9-2559D47C8661}"/>
              </a:ext>
            </a:extLst>
          </p:cNvPr>
          <p:cNvSpPr>
            <a:spLocks noGrp="1"/>
          </p:cNvSpPr>
          <p:nvPr>
            <p:ph type="title"/>
          </p:nvPr>
        </p:nvSpPr>
        <p:spPr/>
        <p:txBody>
          <a:bodyPr/>
          <a:lstStyle/>
          <a:p>
            <a:pPr algn="l"/>
            <a:r>
              <a:rPr lang="en-US" dirty="0"/>
              <a:t>OUTPUT</a:t>
            </a:r>
          </a:p>
        </p:txBody>
      </p:sp>
      <p:pic>
        <p:nvPicPr>
          <p:cNvPr id="6" name="Picture 5">
            <a:extLst>
              <a:ext uri="{FF2B5EF4-FFF2-40B4-BE49-F238E27FC236}">
                <a16:creationId xmlns:a16="http://schemas.microsoft.com/office/drawing/2014/main" id="{87523057-82B3-1C4F-5F6B-B712B85576A5}"/>
              </a:ext>
            </a:extLst>
          </p:cNvPr>
          <p:cNvPicPr>
            <a:picLocks noChangeAspect="1"/>
          </p:cNvPicPr>
          <p:nvPr/>
        </p:nvPicPr>
        <p:blipFill>
          <a:blip r:embed="rId2"/>
          <a:stretch>
            <a:fillRect/>
          </a:stretch>
        </p:blipFill>
        <p:spPr>
          <a:xfrm>
            <a:off x="448352" y="2147456"/>
            <a:ext cx="5268124" cy="3651609"/>
          </a:xfrm>
          <a:prstGeom prst="rect">
            <a:avLst/>
          </a:prstGeom>
        </p:spPr>
      </p:pic>
      <p:pic>
        <p:nvPicPr>
          <p:cNvPr id="8" name="Picture 7">
            <a:extLst>
              <a:ext uri="{FF2B5EF4-FFF2-40B4-BE49-F238E27FC236}">
                <a16:creationId xmlns:a16="http://schemas.microsoft.com/office/drawing/2014/main" id="{8777E2B5-DC8D-4C44-374A-DF8A1A95F97B}"/>
              </a:ext>
            </a:extLst>
          </p:cNvPr>
          <p:cNvPicPr>
            <a:picLocks noChangeAspect="1"/>
          </p:cNvPicPr>
          <p:nvPr/>
        </p:nvPicPr>
        <p:blipFill>
          <a:blip r:embed="rId3"/>
          <a:stretch>
            <a:fillRect/>
          </a:stretch>
        </p:blipFill>
        <p:spPr>
          <a:xfrm>
            <a:off x="6218503" y="2164533"/>
            <a:ext cx="4901781" cy="3651609"/>
          </a:xfrm>
          <a:prstGeom prst="rect">
            <a:avLst/>
          </a:prstGeom>
        </p:spPr>
      </p:pic>
    </p:spTree>
    <p:extLst>
      <p:ext uri="{BB962C8B-B14F-4D97-AF65-F5344CB8AC3E}">
        <p14:creationId xmlns:p14="http://schemas.microsoft.com/office/powerpoint/2010/main" val="377183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25D2-83C3-F7CF-7562-386710073792}"/>
              </a:ext>
            </a:extLst>
          </p:cNvPr>
          <p:cNvSpPr>
            <a:spLocks noGrp="1"/>
          </p:cNvSpPr>
          <p:nvPr>
            <p:ph type="title"/>
          </p:nvPr>
        </p:nvSpPr>
        <p:spPr/>
        <p:txBody>
          <a:bodyPr/>
          <a:lstStyle/>
          <a:p>
            <a:pPr algn="l"/>
            <a:r>
              <a:rPr lang="en-US" dirty="0"/>
              <a:t>SVM(support vector MACHINE)</a:t>
            </a:r>
            <a:endParaRPr lang="en-IN" dirty="0"/>
          </a:p>
        </p:txBody>
      </p:sp>
      <p:sp>
        <p:nvSpPr>
          <p:cNvPr id="3" name="Content Placeholder 2">
            <a:extLst>
              <a:ext uri="{FF2B5EF4-FFF2-40B4-BE49-F238E27FC236}">
                <a16:creationId xmlns:a16="http://schemas.microsoft.com/office/drawing/2014/main" id="{09716B68-D056-C572-777B-455B8FA6CCC9}"/>
              </a:ext>
            </a:extLst>
          </p:cNvPr>
          <p:cNvSpPr>
            <a:spLocks noGrp="1"/>
          </p:cNvSpPr>
          <p:nvPr>
            <p:ph idx="1"/>
          </p:nvPr>
        </p:nvSpPr>
        <p:spPr/>
        <p:txBody>
          <a:bodyPr/>
          <a:lstStyle/>
          <a:p>
            <a:r>
              <a:rPr lang="en-US" sz="2800" b="0" i="0" dirty="0">
                <a:solidFill>
                  <a:schemeClr val="tx1"/>
                </a:solidFill>
                <a:effectLst/>
                <a:latin typeface="+mj-lt"/>
              </a:rPr>
              <a:t>The aim of a support vector machine algorithm is to find the best possible line, or </a:t>
            </a:r>
            <a:r>
              <a:rPr lang="en-US" sz="2800" b="0" i="1" dirty="0">
                <a:solidFill>
                  <a:schemeClr val="tx1"/>
                </a:solidFill>
                <a:effectLst/>
                <a:latin typeface="+mj-lt"/>
              </a:rPr>
              <a:t>decision boundary</a:t>
            </a:r>
            <a:r>
              <a:rPr lang="en-US" sz="2800" b="0" i="0" dirty="0">
                <a:solidFill>
                  <a:schemeClr val="tx1"/>
                </a:solidFill>
                <a:effectLst/>
                <a:latin typeface="+mj-lt"/>
              </a:rPr>
              <a:t>, that separates the data points of different data classes. This boundary is called a </a:t>
            </a:r>
            <a:r>
              <a:rPr lang="en-US" sz="2800" b="0" i="1" dirty="0">
                <a:solidFill>
                  <a:schemeClr val="tx1"/>
                </a:solidFill>
                <a:effectLst/>
                <a:latin typeface="+mj-lt"/>
              </a:rPr>
              <a:t>hyperplane</a:t>
            </a:r>
            <a:r>
              <a:rPr lang="en-US" sz="2800" b="0" i="0" dirty="0">
                <a:solidFill>
                  <a:schemeClr val="tx1"/>
                </a:solidFill>
                <a:effectLst/>
                <a:latin typeface="+mj-lt"/>
              </a:rPr>
              <a:t> when working in high-dimensional feature spaces. The idea is to maximize the margin, which is the distance between the hyperplane and the closest data points of each category, thus making it easy to distinguish data classes.</a:t>
            </a:r>
            <a:endParaRPr lang="en-IN" sz="2800" dirty="0">
              <a:solidFill>
                <a:schemeClr val="tx1"/>
              </a:solidFill>
              <a:latin typeface="+mj-lt"/>
            </a:endParaRPr>
          </a:p>
          <a:p>
            <a:endParaRPr lang="en-IN" dirty="0"/>
          </a:p>
        </p:txBody>
      </p:sp>
    </p:spTree>
    <p:extLst>
      <p:ext uri="{BB962C8B-B14F-4D97-AF65-F5344CB8AC3E}">
        <p14:creationId xmlns:p14="http://schemas.microsoft.com/office/powerpoint/2010/main" val="22103480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133</TotalTime>
  <Words>449</Words>
  <Application>Microsoft Office PowerPoint</Application>
  <PresentationFormat>Widescreen</PresentationFormat>
  <Paragraphs>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Calisto MT</vt:lpstr>
      <vt:lpstr>Century Gothic</vt:lpstr>
      <vt:lpstr>inter-regular</vt:lpstr>
      <vt:lpstr>Times New Roman</vt:lpstr>
      <vt:lpstr>Vapor Trail</vt:lpstr>
      <vt:lpstr>Student Performance IN EXAM</vt:lpstr>
      <vt:lpstr>PowerPoint Presentation</vt:lpstr>
      <vt:lpstr>INTRODUCTION</vt:lpstr>
      <vt:lpstr>DATA  INSIGHTS</vt:lpstr>
      <vt:lpstr>DATASET</vt:lpstr>
      <vt:lpstr>PowerPoint Presentation</vt:lpstr>
      <vt:lpstr>LOGISTIC REGRESSION</vt:lpstr>
      <vt:lpstr>OUTPUT</vt:lpstr>
      <vt:lpstr>SVM(support vector MACHINE)</vt:lpstr>
      <vt:lpstr>OUTPUT</vt:lpstr>
      <vt:lpstr>PERCEPTRON</vt:lpstr>
      <vt:lpstr>OUTPUT</vt:lpstr>
      <vt:lpstr>LASSO REGRESSION</vt:lpstr>
      <vt:lpstr>OUTPUT OF LASSO REGRESSION</vt:lpstr>
      <vt:lpstr>RIDGE REGRESSION</vt:lpstr>
      <vt:lpstr>OUTPUT OF RIDGE REGRESSION</vt:lpstr>
      <vt:lpstr>KNN REGRESSION</vt:lpstr>
      <vt:lpstr>OUTPUT OF KNN REGRESSION</vt:lpstr>
      <vt:lpstr>GITHUB LINK:https://github.com/EAkhilkumar/2203A52149-CAPSTONE-PROJECT-STAT_ML-REVIEW-2-.git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dc:title>
  <dc:creator>nived kumar nagula</dc:creator>
  <cp:lastModifiedBy>Jyothi Kandharapu</cp:lastModifiedBy>
  <cp:revision>38</cp:revision>
  <dcterms:created xsi:type="dcterms:W3CDTF">2023-09-25T08:47:12Z</dcterms:created>
  <dcterms:modified xsi:type="dcterms:W3CDTF">2023-11-09T04:43:52Z</dcterms:modified>
</cp:coreProperties>
</file>