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758880"/>
            <a:ext cx="3443040" cy="533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11815920" y="758880"/>
            <a:ext cx="383400" cy="533016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762120"/>
            <a:ext cx="9140760" cy="53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270360" y="762120"/>
            <a:ext cx="2924640" cy="533340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758880"/>
            <a:ext cx="3443040" cy="533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11815920" y="758880"/>
            <a:ext cx="383400" cy="533016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758880"/>
            <a:ext cx="3443040" cy="533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11815920" y="758880"/>
            <a:ext cx="383400" cy="533016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 hidden="1"/>
          <p:cNvSpPr/>
          <p:nvPr/>
        </p:nvSpPr>
        <p:spPr>
          <a:xfrm>
            <a:off x="0" y="758880"/>
            <a:ext cx="3443040" cy="533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2" hidden="1"/>
          <p:cNvSpPr/>
          <p:nvPr/>
        </p:nvSpPr>
        <p:spPr>
          <a:xfrm>
            <a:off x="11815920" y="758880"/>
            <a:ext cx="383400" cy="533016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069920" y="1298520"/>
            <a:ext cx="7314480" cy="325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en-GB" sz="4000" spc="-100" strike="noStrike">
                <a:solidFill>
                  <a:srgbClr val="ffffff"/>
                </a:solidFill>
                <a:latin typeface="Corbel"/>
              </a:rPr>
              <a:t>Into the Tidyverse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1100160" y="4670280"/>
            <a:ext cx="731448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199"/>
              </a:spcBef>
            </a:pPr>
            <a:r>
              <a:rPr b="0" lang="en-GB" sz="2200" spc="-1" strike="noStrike">
                <a:solidFill>
                  <a:srgbClr val="d9f1f6"/>
                </a:solidFill>
                <a:latin typeface="Corbel"/>
              </a:rPr>
              <a:t>Course Summary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9281880" y="4556880"/>
            <a:ext cx="2826720" cy="13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* All graphics shown in this presentation can be made using skills taught in this course with just a few lines of code and a spare ten minutes</a:t>
            </a: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3637800" y="835920"/>
            <a:ext cx="7976880" cy="5179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ctr" blurRad="127000" rotWithShape="0" sx="102000" sy="10200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2"/>
          <p:cNvSpPr/>
          <p:nvPr/>
        </p:nvSpPr>
        <p:spPr>
          <a:xfrm>
            <a:off x="253080" y="1123920"/>
            <a:ext cx="2946600" cy="14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69000"/>
          </a:bodyPr>
          <a:p>
            <a:pPr>
              <a:lnSpc>
                <a:spcPct val="90000"/>
              </a:lnSpc>
            </a:pPr>
            <a:r>
              <a:rPr b="0" lang="en-GB" sz="3200" spc="-60" strike="noStrike">
                <a:solidFill>
                  <a:srgbClr val="ffffff"/>
                </a:solidFill>
                <a:latin typeface="Corbel"/>
              </a:rPr>
              <a:t>Data skills are in high demand…</a:t>
            </a:r>
            <a:br/>
            <a:endParaRPr b="0" lang="en-GB" sz="3200" spc="-1" strike="noStrike">
              <a:latin typeface="Arial"/>
            </a:endParaRPr>
          </a:p>
        </p:txBody>
      </p:sp>
      <p:grpSp>
        <p:nvGrpSpPr>
          <p:cNvPr id="165" name="Group 3"/>
          <p:cNvGrpSpPr/>
          <p:nvPr/>
        </p:nvGrpSpPr>
        <p:grpSpPr>
          <a:xfrm>
            <a:off x="3637800" y="835920"/>
            <a:ext cx="7977240" cy="5185440"/>
            <a:chOff x="3637800" y="835920"/>
            <a:chExt cx="7977240" cy="5185440"/>
          </a:xfrm>
        </p:grpSpPr>
        <p:pic>
          <p:nvPicPr>
            <p:cNvPr id="166" name="Picture 3" descr=""/>
            <p:cNvPicPr/>
            <p:nvPr/>
          </p:nvPicPr>
          <p:blipFill>
            <a:blip r:embed="rId1"/>
            <a:srcRect l="0" t="0" r="73129" b="89414"/>
            <a:stretch/>
          </p:blipFill>
          <p:spPr>
            <a:xfrm>
              <a:off x="3637800" y="835920"/>
              <a:ext cx="2577600" cy="5086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7" name="Picture 4" descr=""/>
            <p:cNvPicPr/>
            <p:nvPr/>
          </p:nvPicPr>
          <p:blipFill>
            <a:blip r:embed="rId2"/>
            <a:srcRect l="35903" t="12148" r="0" b="0"/>
            <a:stretch/>
          </p:blipFill>
          <p:spPr>
            <a:xfrm>
              <a:off x="4322520" y="1552680"/>
              <a:ext cx="6485400" cy="44686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8" name="Picture 5" descr=""/>
            <p:cNvPicPr/>
            <p:nvPr/>
          </p:nvPicPr>
          <p:blipFill>
            <a:blip r:embed="rId3"/>
            <a:srcRect l="12795" t="0" r="73129" b="89414"/>
            <a:stretch/>
          </p:blipFill>
          <p:spPr>
            <a:xfrm>
              <a:off x="5837040" y="835920"/>
              <a:ext cx="5778000" cy="5086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69" name="CustomShape 4"/>
          <p:cNvSpPr/>
          <p:nvPr/>
        </p:nvSpPr>
        <p:spPr>
          <a:xfrm>
            <a:off x="253080" y="2257560"/>
            <a:ext cx="2946600" cy="338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9000"/>
          </a:bodyPr>
          <a:p>
            <a:pPr>
              <a:lnSpc>
                <a:spcPct val="90000"/>
              </a:lnSpc>
            </a:pPr>
            <a:r>
              <a:rPr b="0" lang="en-GB" sz="2400" spc="-60" strike="noStrike">
                <a:solidFill>
                  <a:srgbClr val="ffffff"/>
                </a:solidFill>
                <a:latin typeface="Corbel"/>
                <a:ea typeface="DejaVu Sans"/>
              </a:rPr>
              <a:t>Data is everywhere:</a:t>
            </a:r>
            <a:endParaRPr b="0" lang="en-GB" sz="24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2400" spc="-60" strike="noStrike">
                <a:solidFill>
                  <a:srgbClr val="ffffff"/>
                </a:solidFill>
                <a:latin typeface="Corbel"/>
                <a:ea typeface="DejaVu Sans"/>
              </a:rPr>
              <a:t>Biology</a:t>
            </a:r>
            <a:endParaRPr b="0" lang="en-GB" sz="24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2400" spc="-60" strike="noStrike">
                <a:solidFill>
                  <a:srgbClr val="ffffff"/>
                </a:solidFill>
                <a:latin typeface="Corbel"/>
                <a:ea typeface="DejaVu Sans"/>
              </a:rPr>
              <a:t>Chemistry</a:t>
            </a:r>
            <a:endParaRPr b="0" lang="en-GB" sz="24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2400" spc="-60" strike="noStrike">
                <a:solidFill>
                  <a:srgbClr val="ffffff"/>
                </a:solidFill>
                <a:latin typeface="Corbel"/>
                <a:ea typeface="DejaVu Sans"/>
              </a:rPr>
              <a:t>Economics</a:t>
            </a:r>
            <a:endParaRPr b="0" lang="en-GB" sz="24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2400" spc="-60" strike="noStrike">
                <a:solidFill>
                  <a:srgbClr val="ffffff"/>
                </a:solidFill>
                <a:latin typeface="Corbel"/>
                <a:ea typeface="DejaVu Sans"/>
              </a:rPr>
              <a:t>Finance</a:t>
            </a:r>
            <a:endParaRPr b="0" lang="en-GB" sz="24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2400" spc="-60" strike="noStrike">
                <a:solidFill>
                  <a:srgbClr val="ffffff"/>
                </a:solidFill>
                <a:latin typeface="Corbel"/>
                <a:ea typeface="DejaVu Sans"/>
              </a:rPr>
              <a:t>Journalism</a:t>
            </a:r>
            <a:endParaRPr b="0" lang="en-GB" sz="24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2400" spc="-60" strike="noStrike">
                <a:solidFill>
                  <a:srgbClr val="ffffff"/>
                </a:solidFill>
                <a:latin typeface="Corbel"/>
                <a:ea typeface="DejaVu Sans"/>
              </a:rPr>
              <a:t>Law</a:t>
            </a:r>
            <a:endParaRPr b="0" lang="en-GB" sz="24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2400" spc="-60" strike="noStrike">
                <a:solidFill>
                  <a:srgbClr val="ffffff"/>
                </a:solidFill>
                <a:latin typeface="Corbel"/>
                <a:ea typeface="DejaVu Sans"/>
              </a:rPr>
              <a:t>Management</a:t>
            </a:r>
            <a:endParaRPr b="0" lang="en-GB" sz="24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2400" spc="-60" strike="noStrike">
                <a:solidFill>
                  <a:srgbClr val="ffffff"/>
                </a:solidFill>
                <a:latin typeface="Corbel"/>
                <a:ea typeface="DejaVu Sans"/>
              </a:rPr>
              <a:t>Marketing</a:t>
            </a:r>
            <a:endParaRPr b="0" lang="en-GB" sz="24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2400" spc="-60" strike="noStrike">
                <a:solidFill>
                  <a:srgbClr val="ffffff"/>
                </a:solidFill>
                <a:latin typeface="Corbel"/>
                <a:ea typeface="DejaVu Sans"/>
              </a:rPr>
              <a:t>Engineering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253080" y="1123920"/>
            <a:ext cx="2946600" cy="12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3600" spc="-60" strike="noStrike">
                <a:solidFill>
                  <a:srgbClr val="ffffff"/>
                </a:solidFill>
                <a:latin typeface="Corbel"/>
              </a:rPr>
              <a:t>The Pareto principle: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253080" y="2705040"/>
            <a:ext cx="2946600" cy="14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GB" sz="2400" spc="-60" strike="noStrike">
                <a:solidFill>
                  <a:srgbClr val="ffffff"/>
                </a:solidFill>
                <a:latin typeface="Corbel"/>
                <a:ea typeface="DejaVu Sans"/>
              </a:rPr>
              <a:t>80% of all problems can be solved by knowing 20% of a topic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253080" y="4286520"/>
            <a:ext cx="2946600" cy="14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GB" sz="2400" spc="-60" strike="noStrike">
                <a:solidFill>
                  <a:srgbClr val="ffffff"/>
                </a:solidFill>
                <a:latin typeface="Corbel"/>
                <a:ea typeface="DejaVu Sans"/>
              </a:rPr>
              <a:t>This course teaches you that 20%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173" name="Picture 2" descr=""/>
          <p:cNvPicPr/>
          <p:nvPr/>
        </p:nvPicPr>
        <p:blipFill>
          <a:blip r:embed="rId1"/>
          <a:srcRect l="7075" t="27490" r="10198" b="16380"/>
          <a:stretch/>
        </p:blipFill>
        <p:spPr>
          <a:xfrm>
            <a:off x="3809880" y="857520"/>
            <a:ext cx="7581240" cy="5142240"/>
          </a:xfrm>
          <a:prstGeom prst="rect">
            <a:avLst/>
          </a:prstGeom>
          <a:ln>
            <a:noFill/>
          </a:ln>
          <a:effectLst>
            <a:outerShdw algn="ctr" blurRad="127000" rotWithShape="0" sx="102000" sy="102000">
              <a:srgbClr val="000000">
                <a:alpha val="2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253080" y="1123920"/>
            <a:ext cx="2946600" cy="12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3600" spc="-60" strike="noStrike">
                <a:solidFill>
                  <a:srgbClr val="ffffff"/>
                </a:solidFill>
                <a:latin typeface="Corbel"/>
              </a:rPr>
              <a:t>Session 1 –</a:t>
            </a:r>
            <a:br/>
            <a:r>
              <a:rPr b="0" lang="en-GB" sz="2800" spc="-60" strike="noStrike">
                <a:solidFill>
                  <a:srgbClr val="ffffff"/>
                </a:solidFill>
                <a:latin typeface="Corbel"/>
              </a:rPr>
              <a:t>Basic Visualisation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253080" y="2543040"/>
            <a:ext cx="2946600" cy="302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GB" sz="2400" spc="-60" strike="noStrike">
                <a:solidFill>
                  <a:srgbClr val="ffffff"/>
                </a:solidFill>
                <a:latin typeface="Corbel"/>
                <a:ea typeface="DejaVu Sans"/>
              </a:rPr>
              <a:t>Learn how to make a data visualisation from scratch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176" name="Picture 5" descr=""/>
          <p:cNvPicPr/>
          <p:nvPr/>
        </p:nvPicPr>
        <p:blipFill>
          <a:blip r:embed="rId1"/>
          <a:stretch/>
        </p:blipFill>
        <p:spPr>
          <a:xfrm>
            <a:off x="3783240" y="849960"/>
            <a:ext cx="7736400" cy="5157360"/>
          </a:xfrm>
          <a:prstGeom prst="rect">
            <a:avLst/>
          </a:prstGeom>
          <a:ln>
            <a:noFill/>
          </a:ln>
          <a:effectLst>
            <a:outerShdw algn="ctr" blurRad="127000" rotWithShape="0" sx="102000" sy="102000">
              <a:srgbClr val="000000">
                <a:alpha val="2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53080" y="1123920"/>
            <a:ext cx="2946600" cy="12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3600" spc="-60" strike="noStrike">
                <a:solidFill>
                  <a:srgbClr val="ffffff"/>
                </a:solidFill>
                <a:latin typeface="Corbel"/>
              </a:rPr>
              <a:t>Session 2 –</a:t>
            </a:r>
            <a:br/>
            <a:r>
              <a:rPr b="0" lang="en-GB" sz="2800" spc="-60" strike="noStrike">
                <a:solidFill>
                  <a:srgbClr val="ffffff"/>
                </a:solidFill>
                <a:latin typeface="Corbel"/>
              </a:rPr>
              <a:t>Data Import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253080" y="2543040"/>
            <a:ext cx="2946600" cy="302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GB" sz="2400" spc="-60" strike="noStrike">
                <a:solidFill>
                  <a:srgbClr val="ffffff"/>
                </a:solidFill>
                <a:latin typeface="Corbel"/>
                <a:ea typeface="DejaVu Sans"/>
              </a:rPr>
              <a:t>Extract data from text files, Excel spread-sheets, or from the web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179" name="Picture 3" descr=""/>
          <p:cNvPicPr/>
          <p:nvPr/>
        </p:nvPicPr>
        <p:blipFill>
          <a:blip r:embed="rId1"/>
          <a:stretch/>
        </p:blipFill>
        <p:spPr>
          <a:xfrm>
            <a:off x="3611520" y="593280"/>
            <a:ext cx="8080920" cy="2327040"/>
          </a:xfrm>
          <a:prstGeom prst="rect">
            <a:avLst/>
          </a:prstGeom>
          <a:ln>
            <a:noFill/>
          </a:ln>
          <a:effectLst>
            <a:outerShdw algn="ctr" blurRad="127000" rotWithShape="0" sx="102000" sy="102000">
              <a:srgbClr val="000000">
                <a:alpha val="20000"/>
              </a:srgbClr>
            </a:outerShdw>
          </a:effectLst>
        </p:spPr>
      </p:pic>
      <p:pic>
        <p:nvPicPr>
          <p:cNvPr id="180" name="Picture 6" descr="A picture containing sky&#10;&#10;Description automatically generated"/>
          <p:cNvPicPr/>
          <p:nvPr/>
        </p:nvPicPr>
        <p:blipFill>
          <a:blip r:embed="rId2"/>
          <a:stretch/>
        </p:blipFill>
        <p:spPr>
          <a:xfrm>
            <a:off x="3872880" y="3385080"/>
            <a:ext cx="7558200" cy="2878560"/>
          </a:xfrm>
          <a:prstGeom prst="rect">
            <a:avLst/>
          </a:prstGeom>
          <a:ln>
            <a:noFill/>
          </a:ln>
          <a:effectLst>
            <a:outerShdw algn="ctr" blurRad="127000" rotWithShape="0" sx="102000" sy="102000">
              <a:srgbClr val="000000">
                <a:alpha val="20000"/>
              </a:srgbClr>
            </a:outerShdw>
          </a:effectLst>
        </p:spPr>
      </p:pic>
      <p:sp>
        <p:nvSpPr>
          <p:cNvPr id="181" name="CustomShape 3"/>
          <p:cNvSpPr/>
          <p:nvPr/>
        </p:nvSpPr>
        <p:spPr>
          <a:xfrm>
            <a:off x="7400520" y="2799360"/>
            <a:ext cx="508680" cy="827280"/>
          </a:xfrm>
          <a:prstGeom prst="downArrow">
            <a:avLst>
              <a:gd name="adj1" fmla="val 50000"/>
              <a:gd name="adj2" fmla="val 64962"/>
            </a:avLst>
          </a:prstGeom>
          <a:solidFill>
            <a:schemeClr val="bg1"/>
          </a:solidFill>
          <a:ln>
            <a:solidFill>
              <a:schemeClr val="tx1"/>
            </a:solidFill>
            <a:round/>
          </a:ln>
          <a:effectLst>
            <a:outerShdw algn="t" blurRad="50800" dir="5400000" dist="3816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253080" y="1123920"/>
            <a:ext cx="2946600" cy="12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3600" spc="-60" strike="noStrike">
                <a:solidFill>
                  <a:srgbClr val="ffffff"/>
                </a:solidFill>
                <a:latin typeface="Corbel"/>
              </a:rPr>
              <a:t>Session 3 –</a:t>
            </a:r>
            <a:br/>
            <a:r>
              <a:rPr b="0" lang="en-GB" sz="2800" spc="-60" strike="noStrike">
                <a:solidFill>
                  <a:srgbClr val="ffffff"/>
                </a:solidFill>
                <a:latin typeface="Corbel"/>
              </a:rPr>
              <a:t>Data Manipulation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253080" y="2543040"/>
            <a:ext cx="2946600" cy="302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GB" sz="2400" spc="-60" strike="noStrike">
                <a:solidFill>
                  <a:srgbClr val="ffffff"/>
                </a:solidFill>
                <a:latin typeface="Corbel"/>
                <a:ea typeface="DejaVu Sans"/>
              </a:rPr>
              <a:t>Take a data set and use it to answer questions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184" name="Picture 4" descr="An extract of the diamonds dataset&#10;"/>
          <p:cNvPicPr/>
          <p:nvPr/>
        </p:nvPicPr>
        <p:blipFill>
          <a:blip r:embed="rId1"/>
          <a:stretch/>
        </p:blipFill>
        <p:spPr>
          <a:xfrm>
            <a:off x="3841200" y="846720"/>
            <a:ext cx="5371560" cy="2237760"/>
          </a:xfrm>
          <a:prstGeom prst="rect">
            <a:avLst/>
          </a:prstGeom>
          <a:ln>
            <a:noFill/>
          </a:ln>
          <a:effectLst>
            <a:outerShdw algn="ctr" blurRad="127000" rotWithShape="0" sx="102000" sy="102000">
              <a:srgbClr val="000000">
                <a:alpha val="20000"/>
              </a:srgbClr>
            </a:outerShdw>
          </a:effectLst>
        </p:spPr>
      </p:pic>
      <p:sp>
        <p:nvSpPr>
          <p:cNvPr id="185" name="CustomShape 3"/>
          <p:cNvSpPr/>
          <p:nvPr/>
        </p:nvSpPr>
        <p:spPr>
          <a:xfrm>
            <a:off x="6095160" y="2738520"/>
            <a:ext cx="3056760" cy="34596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  <a:effectLst>
            <a:softEdge rad="889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100" spc="-1" strike="noStrike">
                <a:solidFill>
                  <a:srgbClr val="ffffff"/>
                </a:solidFill>
                <a:latin typeface="Consolas"/>
                <a:ea typeface="DejaVu Sans"/>
              </a:rPr>
              <a:t>An extract from the diamonds dataset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186" name="CustomShape 4"/>
          <p:cNvSpPr/>
          <p:nvPr/>
        </p:nvSpPr>
        <p:spPr>
          <a:xfrm>
            <a:off x="3634920" y="3311280"/>
            <a:ext cx="797760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Corbel"/>
                <a:ea typeface="DejaVu Sans"/>
              </a:rPr>
              <a:t>Question: What is the average price of each cut of diamond?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187" name="Picture 9" descr=""/>
          <p:cNvPicPr/>
          <p:nvPr/>
        </p:nvPicPr>
        <p:blipFill>
          <a:blip r:embed="rId2"/>
          <a:srcRect l="0" t="919" r="0" b="0"/>
          <a:stretch/>
        </p:blipFill>
        <p:spPr>
          <a:xfrm>
            <a:off x="8214480" y="3998880"/>
            <a:ext cx="2578320" cy="1710720"/>
          </a:xfrm>
          <a:prstGeom prst="rect">
            <a:avLst/>
          </a:prstGeom>
          <a:ln>
            <a:noFill/>
          </a:ln>
          <a:effectLst>
            <a:outerShdw algn="ctr" blurRad="127000" rotWithShape="0" sx="102000" sy="102000">
              <a:srgbClr val="000000">
                <a:alpha val="20000"/>
              </a:srgbClr>
            </a:outerShdw>
          </a:effectLst>
        </p:spPr>
      </p:pic>
      <p:sp>
        <p:nvSpPr>
          <p:cNvPr id="188" name="CustomShape 5"/>
          <p:cNvSpPr/>
          <p:nvPr/>
        </p:nvSpPr>
        <p:spPr>
          <a:xfrm>
            <a:off x="8701920" y="5377680"/>
            <a:ext cx="2133000" cy="37296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  <a:effectLst>
            <a:softEdge rad="1016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100" spc="-1" strike="noStrike">
                <a:solidFill>
                  <a:srgbClr val="ffffff"/>
                </a:solidFill>
                <a:latin typeface="Consolas"/>
                <a:ea typeface="DejaVu Sans"/>
              </a:rPr>
              <a:t>Result of manipulation</a:t>
            </a:r>
            <a:endParaRPr b="0" lang="en-GB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253080" y="1123920"/>
            <a:ext cx="2946600" cy="12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3600" spc="-60" strike="noStrike">
                <a:solidFill>
                  <a:srgbClr val="ffffff"/>
                </a:solidFill>
                <a:latin typeface="Corbel"/>
              </a:rPr>
              <a:t>Session 4 –</a:t>
            </a:r>
            <a:br/>
            <a:r>
              <a:rPr b="0" lang="en-GB" sz="2800" spc="-60" strike="noStrike">
                <a:solidFill>
                  <a:srgbClr val="ffffff"/>
                </a:solidFill>
                <a:latin typeface="Corbel"/>
              </a:rPr>
              <a:t>Data Tidying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253080" y="2543040"/>
            <a:ext cx="2946600" cy="302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GB" sz="2400" spc="-60" strike="noStrike">
                <a:solidFill>
                  <a:srgbClr val="ffffff"/>
                </a:solidFill>
                <a:latin typeface="Corbel"/>
                <a:ea typeface="DejaVu Sans"/>
              </a:rPr>
              <a:t>Take a dataset and tidy it into a form that is easier to answer questions with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191" name="Picture 6" descr="A close up of a logo&#10;&#10;Description automatically generated"/>
          <p:cNvPicPr/>
          <p:nvPr/>
        </p:nvPicPr>
        <p:blipFill>
          <a:blip r:embed="rId1"/>
          <a:stretch/>
        </p:blipFill>
        <p:spPr>
          <a:xfrm>
            <a:off x="3859560" y="909360"/>
            <a:ext cx="7558200" cy="5038560"/>
          </a:xfrm>
          <a:prstGeom prst="rect">
            <a:avLst/>
          </a:prstGeom>
          <a:ln>
            <a:noFill/>
          </a:ln>
          <a:effectLst>
            <a:outerShdw algn="ctr" blurRad="127000" rotWithShape="0" sx="102000" sy="102000">
              <a:srgbClr val="000000">
                <a:alpha val="2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253080" y="1123920"/>
            <a:ext cx="2946600" cy="12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3600" spc="-60" strike="noStrike">
                <a:solidFill>
                  <a:srgbClr val="ffffff"/>
                </a:solidFill>
                <a:latin typeface="Corbel"/>
              </a:rPr>
              <a:t>Session 5 –</a:t>
            </a:r>
            <a:br/>
            <a:r>
              <a:rPr b="0" lang="en-GB" sz="2800" spc="-60" strike="noStrike">
                <a:solidFill>
                  <a:srgbClr val="ffffff"/>
                </a:solidFill>
                <a:latin typeface="Corbel"/>
              </a:rPr>
              <a:t>Advanced Plotting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253080" y="2543040"/>
            <a:ext cx="2946600" cy="302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GB" sz="2400" spc="-60" strike="noStrike">
                <a:solidFill>
                  <a:srgbClr val="ffffff"/>
                </a:solidFill>
                <a:latin typeface="Corbel"/>
                <a:ea typeface="DejaVu Sans"/>
              </a:rPr>
              <a:t>Learn to create all sorts of weird and wonderful visualisations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194" name="Picture 2" descr=""/>
          <p:cNvPicPr/>
          <p:nvPr/>
        </p:nvPicPr>
        <p:blipFill>
          <a:blip r:embed="rId1"/>
          <a:stretch/>
        </p:blipFill>
        <p:spPr>
          <a:xfrm>
            <a:off x="3961080" y="831600"/>
            <a:ext cx="7306560" cy="4509000"/>
          </a:xfrm>
          <a:prstGeom prst="rect">
            <a:avLst/>
          </a:prstGeom>
          <a:ln>
            <a:noFill/>
          </a:ln>
          <a:effectLst>
            <a:outerShdw algn="ctr" blurRad="127000" rotWithShape="0" sx="102000" sy="102000">
              <a:srgbClr val="000000">
                <a:alpha val="20000"/>
              </a:srgbClr>
            </a:outerShdw>
          </a:effectLst>
        </p:spPr>
      </p:pic>
      <p:sp>
        <p:nvSpPr>
          <p:cNvPr id="195" name="CustomShape 3"/>
          <p:cNvSpPr/>
          <p:nvPr/>
        </p:nvSpPr>
        <p:spPr>
          <a:xfrm>
            <a:off x="5458680" y="5477040"/>
            <a:ext cx="580896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rbel"/>
                <a:ea typeface="DejaVu Sans"/>
              </a:rPr>
              <a:t>Example from my recent work in Chemical Development at AstraZeneca – data is not just for Mathematicians!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253080" y="1123920"/>
            <a:ext cx="2946600" cy="12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3600" spc="-60" strike="noStrike">
                <a:solidFill>
                  <a:srgbClr val="ffffff"/>
                </a:solidFill>
                <a:latin typeface="Corbel"/>
              </a:rPr>
              <a:t>Session 6 –</a:t>
            </a:r>
            <a:br/>
            <a:r>
              <a:rPr b="0" lang="en-GB" sz="2800" spc="-60" strike="noStrike">
                <a:solidFill>
                  <a:srgbClr val="ffffff"/>
                </a:solidFill>
                <a:latin typeface="Corbel"/>
              </a:rPr>
              <a:t>DataViz Battle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253080" y="2543040"/>
            <a:ext cx="2946600" cy="302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GB" sz="2400" spc="-60" strike="noStrike">
                <a:solidFill>
                  <a:srgbClr val="ffffff"/>
                </a:solidFill>
                <a:latin typeface="Corbel"/>
                <a:ea typeface="DejaVu Sans"/>
              </a:rPr>
              <a:t>Showcase your skills by building your own data visualisation on any dataset you want - (with help if needed)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198" name="Picture 5" descr="A close up of a map&#10;&#10;Description automatically generated"/>
          <p:cNvPicPr/>
          <p:nvPr/>
        </p:nvPicPr>
        <p:blipFill>
          <a:blip r:embed="rId1"/>
          <a:stretch/>
        </p:blipFill>
        <p:spPr>
          <a:xfrm>
            <a:off x="3864960" y="909360"/>
            <a:ext cx="7558200" cy="5038560"/>
          </a:xfrm>
          <a:prstGeom prst="rect">
            <a:avLst/>
          </a:prstGeom>
          <a:ln>
            <a:noFill/>
          </a:ln>
          <a:effectLst>
            <a:outerShdw algn="ctr" blurRad="127000" rotWithShape="0" sx="102000" sy="102000">
              <a:srgbClr val="000000">
                <a:alpha val="2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101</TotalTime>
  <Application>LibreOffice/6.4.4.2$Linux_X86_64 LibreOffice_project/40$Build-2</Application>
  <Words>253</Words>
  <Paragraphs>37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2019-09-09T16:17:46Z</dcterms:created>
  <dc:creator>Tim Hargreaves</dc:creator>
  <dc:description/>
  <dc:language>en-GB</dc:language>
  <cp:lastModifiedBy/>
  <dcterms:modified xsi:type="dcterms:W3CDTF">2020-07-18T15:35:50Z</dcterms:modified>
  <cp:revision>14</cp:revision>
  <dc:subject/>
  <dc:title>An Introduction to the tidyverse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