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7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F6C8-654B-46F7-A2D8-F803B7D5ABA1}" type="datetimeFigureOut">
              <a:rPr lang="ar-SA" smtClean="0"/>
              <a:t>15/08/1438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C361-3487-4B42-9F13-E14D3732F4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8919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F6C8-654B-46F7-A2D8-F803B7D5ABA1}" type="datetimeFigureOut">
              <a:rPr lang="ar-SA" smtClean="0"/>
              <a:t>15/08/1438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C361-3487-4B42-9F13-E14D3732F4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0592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F6C8-654B-46F7-A2D8-F803B7D5ABA1}" type="datetimeFigureOut">
              <a:rPr lang="ar-SA" smtClean="0"/>
              <a:t>15/08/1438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C361-3487-4B42-9F13-E14D3732F4D7}" type="slidenum">
              <a:rPr lang="ar-SA" smtClean="0"/>
              <a:t>‹#›</a:t>
            </a:fld>
            <a:endParaRPr lang="ar-S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5087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F6C8-654B-46F7-A2D8-F803B7D5ABA1}" type="datetimeFigureOut">
              <a:rPr lang="ar-SA" smtClean="0"/>
              <a:t>15/08/1438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C361-3487-4B42-9F13-E14D3732F4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12127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F6C8-654B-46F7-A2D8-F803B7D5ABA1}" type="datetimeFigureOut">
              <a:rPr lang="ar-SA" smtClean="0"/>
              <a:t>15/08/1438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C361-3487-4B42-9F13-E14D3732F4D7}" type="slidenum">
              <a:rPr lang="ar-SA" smtClean="0"/>
              <a:t>‹#›</a:t>
            </a:fld>
            <a:endParaRPr lang="ar-S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9722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F6C8-654B-46F7-A2D8-F803B7D5ABA1}" type="datetimeFigureOut">
              <a:rPr lang="ar-SA" smtClean="0"/>
              <a:t>15/08/1438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C361-3487-4B42-9F13-E14D3732F4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19504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F6C8-654B-46F7-A2D8-F803B7D5ABA1}" type="datetimeFigureOut">
              <a:rPr lang="ar-SA" smtClean="0"/>
              <a:t>15/08/1438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C361-3487-4B42-9F13-E14D3732F4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46132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F6C8-654B-46F7-A2D8-F803B7D5ABA1}" type="datetimeFigureOut">
              <a:rPr lang="ar-SA" smtClean="0"/>
              <a:t>15/08/1438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C361-3487-4B42-9F13-E14D3732F4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0493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F6C8-654B-46F7-A2D8-F803B7D5ABA1}" type="datetimeFigureOut">
              <a:rPr lang="ar-SA" smtClean="0"/>
              <a:t>15/08/1438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C361-3487-4B42-9F13-E14D3732F4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641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F6C8-654B-46F7-A2D8-F803B7D5ABA1}" type="datetimeFigureOut">
              <a:rPr lang="ar-SA" smtClean="0"/>
              <a:t>15/08/1438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C361-3487-4B42-9F13-E14D3732F4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7676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F6C8-654B-46F7-A2D8-F803B7D5ABA1}" type="datetimeFigureOut">
              <a:rPr lang="ar-SA" smtClean="0"/>
              <a:t>15/08/1438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C361-3487-4B42-9F13-E14D3732F4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5703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F6C8-654B-46F7-A2D8-F803B7D5ABA1}" type="datetimeFigureOut">
              <a:rPr lang="ar-SA" smtClean="0"/>
              <a:t>15/08/1438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C361-3487-4B42-9F13-E14D3732F4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7784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F6C8-654B-46F7-A2D8-F803B7D5ABA1}" type="datetimeFigureOut">
              <a:rPr lang="ar-SA" smtClean="0"/>
              <a:t>15/08/1438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C361-3487-4B42-9F13-E14D3732F4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6665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F6C8-654B-46F7-A2D8-F803B7D5ABA1}" type="datetimeFigureOut">
              <a:rPr lang="ar-SA" smtClean="0"/>
              <a:t>15/08/1438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C361-3487-4B42-9F13-E14D3732F4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2549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F6C8-654B-46F7-A2D8-F803B7D5ABA1}" type="datetimeFigureOut">
              <a:rPr lang="ar-SA" smtClean="0"/>
              <a:t>15/08/1438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C361-3487-4B42-9F13-E14D3732F4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956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F6C8-654B-46F7-A2D8-F803B7D5ABA1}" type="datetimeFigureOut">
              <a:rPr lang="ar-SA" smtClean="0"/>
              <a:t>15/08/1438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C361-3487-4B42-9F13-E14D3732F4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4413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9F6C8-654B-46F7-A2D8-F803B7D5ABA1}" type="datetimeFigureOut">
              <a:rPr lang="ar-SA" smtClean="0"/>
              <a:t>15/08/1438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A4C361-3487-4B42-9F13-E14D3732F4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471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00833" y="2292625"/>
            <a:ext cx="9481625" cy="1073427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The </a:t>
            </a:r>
            <a:r>
              <a:rPr lang="en-US" sz="6000" dirty="0">
                <a:solidFill>
                  <a:srgbClr val="0070C0"/>
                </a:solidFill>
              </a:rPr>
              <a:t>switch</a:t>
            </a:r>
            <a:r>
              <a:rPr lang="en-US" sz="6000" dirty="0">
                <a:solidFill>
                  <a:srgbClr val="FF0000"/>
                </a:solidFill>
              </a:rPr>
              <a:t> </a:t>
            </a:r>
            <a:r>
              <a:rPr lang="en-US" sz="6000" b="1" dirty="0">
                <a:solidFill>
                  <a:srgbClr val="FF0000"/>
                </a:solidFill>
              </a:rPr>
              <a:t>Statement</a:t>
            </a:r>
            <a:endParaRPr lang="ar-SA" sz="14600" dirty="0">
              <a:solidFill>
                <a:srgbClr val="FF0000"/>
              </a:solidFill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808383" y="4552050"/>
            <a:ext cx="65465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</a:rPr>
              <a:t>Eyad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 Al-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</a:rPr>
              <a:t>Amawi</a:t>
            </a:r>
            <a:endParaRPr lang="ar-SA" sz="32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Waleed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</a:rPr>
              <a:t>Mortaja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Mahmoud Al-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</a:rPr>
              <a:t>Shiekh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 Khalil</a:t>
            </a:r>
          </a:p>
        </p:txBody>
      </p:sp>
    </p:spTree>
    <p:extLst>
      <p:ext uri="{BB962C8B-B14F-4D97-AF65-F5344CB8AC3E}">
        <p14:creationId xmlns:p14="http://schemas.microsoft.com/office/powerpoint/2010/main" val="117635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12291" y="561009"/>
            <a:ext cx="8596668" cy="1046921"/>
          </a:xfrm>
        </p:spPr>
        <p:txBody>
          <a:bodyPr/>
          <a:lstStyle/>
          <a:p>
            <a:r>
              <a:rPr lang="en-US" dirty="0"/>
              <a:t>Common Code Blocks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49612" y="1501913"/>
            <a:ext cx="8596668" cy="525007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/>
              <a:t>Sometimes you will want different switch cases to use the same code.</a:t>
            </a:r>
          </a:p>
          <a:p>
            <a:pPr marL="0" indent="0" algn="l" rtl="0">
              <a:buNone/>
            </a:pPr>
            <a:r>
              <a:rPr lang="en-US" sz="2800" dirty="0">
                <a:solidFill>
                  <a:srgbClr val="0070C0"/>
                </a:solidFill>
              </a:rPr>
              <a:t>switch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dayNumber</a:t>
            </a:r>
            <a:r>
              <a:rPr lang="en-US" sz="2800" dirty="0"/>
              <a:t>) {</a:t>
            </a:r>
          </a:p>
          <a:p>
            <a:pPr marL="0" indent="0" algn="l" rtl="0">
              <a:buNone/>
            </a:pPr>
            <a:br>
              <a:rPr lang="en-US" sz="2800" dirty="0"/>
            </a:br>
            <a:r>
              <a:rPr lang="en-US" sz="2800" dirty="0"/>
              <a:t>    </a:t>
            </a:r>
            <a:r>
              <a:rPr lang="en-US" sz="2800" dirty="0">
                <a:solidFill>
                  <a:srgbClr val="0070C0"/>
                </a:solidFill>
              </a:rPr>
              <a:t>case</a:t>
            </a:r>
            <a:r>
              <a:rPr lang="en-US" sz="2800" dirty="0"/>
              <a:t> 6 :</a:t>
            </a:r>
            <a:br>
              <a:rPr lang="en-US" sz="2800" dirty="0"/>
            </a:br>
            <a:r>
              <a:rPr lang="en-US" sz="2800" dirty="0"/>
              <a:t>    </a:t>
            </a:r>
            <a:r>
              <a:rPr lang="en-US" sz="2800" dirty="0">
                <a:solidFill>
                  <a:srgbClr val="0070C0"/>
                </a:solidFill>
              </a:rPr>
              <a:t>case</a:t>
            </a:r>
            <a:r>
              <a:rPr lang="en-US" sz="2800" dirty="0"/>
              <a:t> 7 :</a:t>
            </a:r>
          </a:p>
          <a:p>
            <a:pPr marL="0" indent="0" algn="l" rtl="0">
              <a:buNone/>
            </a:pPr>
            <a:r>
              <a:rPr lang="en-US" sz="2800" dirty="0"/>
              <a:t> 			</a:t>
            </a:r>
            <a:r>
              <a:rPr lang="en-US" sz="2800" dirty="0" err="1"/>
              <a:t>System.out.print</a:t>
            </a:r>
            <a:r>
              <a:rPr lang="en-US" sz="2800" dirty="0"/>
              <a:t>(" </a:t>
            </a: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It is Weekend</a:t>
            </a:r>
            <a:r>
              <a:rPr lang="en-US" sz="2800" dirty="0"/>
              <a:t>!");</a:t>
            </a:r>
          </a:p>
          <a:p>
            <a:pPr marL="0" indent="0" algn="l" rtl="0">
              <a:buNone/>
            </a:pPr>
            <a:r>
              <a:rPr lang="en-US" sz="2800" dirty="0"/>
              <a:t>			</a:t>
            </a:r>
            <a:r>
              <a:rPr lang="en-US" sz="2800" dirty="0">
                <a:solidFill>
                  <a:srgbClr val="0070C0"/>
                </a:solidFill>
              </a:rPr>
              <a:t>break;</a:t>
            </a:r>
            <a:r>
              <a:rPr lang="en-US" sz="2800" dirty="0"/>
              <a:t>    </a:t>
            </a:r>
            <a:br>
              <a:rPr lang="en-US" sz="2800" dirty="0"/>
            </a:br>
            <a:r>
              <a:rPr lang="en-US" sz="2800" dirty="0"/>
              <a:t>}</a:t>
            </a:r>
            <a:endParaRPr lang="ar-SA" sz="2800" dirty="0"/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endParaRPr lang="en-US" sz="2800" dirty="0"/>
          </a:p>
          <a:p>
            <a:pPr algn="l" rtl="0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687098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92652" y="440788"/>
            <a:ext cx="9566031" cy="1320800"/>
          </a:xfrm>
        </p:spPr>
        <p:txBody>
          <a:bodyPr>
            <a:noAutofit/>
          </a:bodyPr>
          <a:lstStyle/>
          <a:p>
            <a:r>
              <a:rPr lang="en-US" sz="4400" dirty="0"/>
              <a:t>Difference between </a:t>
            </a:r>
            <a:r>
              <a:rPr lang="en-US" sz="4400" dirty="0">
                <a:solidFill>
                  <a:srgbClr val="0070C0"/>
                </a:solidFill>
              </a:rPr>
              <a:t>if</a:t>
            </a:r>
            <a:r>
              <a:rPr lang="en-US" sz="4400" dirty="0"/>
              <a:t> and </a:t>
            </a:r>
            <a:r>
              <a:rPr lang="en-US" sz="4400" dirty="0">
                <a:solidFill>
                  <a:srgbClr val="0070C0"/>
                </a:solidFill>
              </a:rPr>
              <a:t>switch</a:t>
            </a:r>
            <a:r>
              <a:rPr lang="en-US" sz="4400" dirty="0"/>
              <a:t> </a:t>
            </a:r>
            <a:endParaRPr lang="ar-SA" sz="4400" dirty="0"/>
          </a:p>
        </p:txBody>
      </p:sp>
      <p:graphicFrame>
        <p:nvGraphicFramePr>
          <p:cNvPr id="4" name="عنصر نائب للمحتوى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4212788"/>
              </p:ext>
            </p:extLst>
          </p:nvPr>
        </p:nvGraphicFramePr>
        <p:xfrm>
          <a:off x="377313" y="1645920"/>
          <a:ext cx="9196708" cy="4246099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98354">
                  <a:extLst>
                    <a:ext uri="{9D8B030D-6E8A-4147-A177-3AD203B41FA5}">
                      <a16:colId xmlns:a16="http://schemas.microsoft.com/office/drawing/2014/main" val="611880114"/>
                    </a:ext>
                  </a:extLst>
                </a:gridCol>
                <a:gridCol w="4598354">
                  <a:extLst>
                    <a:ext uri="{9D8B030D-6E8A-4147-A177-3AD203B41FA5}">
                      <a16:colId xmlns:a16="http://schemas.microsoft.com/office/drawing/2014/main" val="4140536088"/>
                    </a:ext>
                  </a:extLst>
                </a:gridCol>
              </a:tblGrid>
              <a:tr h="664894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switch </a:t>
                      </a:r>
                      <a:endParaRPr lang="ar-SA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if</a:t>
                      </a:r>
                      <a:r>
                        <a:rPr lang="en-US" sz="3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ar-SA" sz="32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132778"/>
                  </a:ext>
                </a:extLst>
              </a:tr>
              <a:tr h="3581205">
                <a:tc>
                  <a:txBody>
                    <a:bodyPr/>
                    <a:lstStyle/>
                    <a:p>
                      <a:pPr marL="342900" indent="-342900" algn="l" rtl="0">
                        <a:buFont typeface="Wingdings" panose="05000000000000000000" pitchFamily="2" charset="2"/>
                        <a:buChar char="v"/>
                      </a:pPr>
                      <a:r>
                        <a:rPr lang="en-US" sz="24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only accepts primitive types as key and constants.</a:t>
                      </a:r>
                    </a:p>
                    <a:p>
                      <a:pPr marL="342900" indent="-342900" algn="l" rtl="0">
                        <a:buFont typeface="Wingdings" panose="05000000000000000000" pitchFamily="2" charset="2"/>
                        <a:buChar char="v"/>
                      </a:pPr>
                      <a:endParaRPr lang="en-US" sz="24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wants a constant.</a:t>
                      </a:r>
                    </a:p>
                    <a:p>
                      <a:pPr algn="l" rtl="0"/>
                      <a:endParaRPr lang="en-US" sz="24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rtl="0">
                        <a:buFont typeface="Wingdings" panose="05000000000000000000" pitchFamily="2" charset="2"/>
                        <a:buChar char="v"/>
                      </a:pPr>
                      <a:r>
                        <a:rPr lang="en-US" sz="24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more readable.</a:t>
                      </a:r>
                    </a:p>
                    <a:p>
                      <a:pPr algn="l" rtl="0"/>
                      <a:endParaRPr lang="en-US" sz="24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rtl="0">
                        <a:buFont typeface="Wingdings" panose="05000000000000000000" pitchFamily="2" charset="2"/>
                        <a:buChar char="v"/>
                      </a:pPr>
                      <a:r>
                        <a:rPr lang="en-US" sz="24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Used when there is a large number of compares.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457200" rtl="0" eaLnBrk="1" latinLnBrk="0" hangingPunct="1">
                        <a:buFont typeface="Wingdings" panose="05000000000000000000" pitchFamily="2" charset="2"/>
                        <a:buChar char="v"/>
                      </a:pPr>
                      <a:r>
                        <a:rPr lang="en-US" sz="24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allows complex expressions in the condition.</a:t>
                      </a:r>
                    </a:p>
                    <a:p>
                      <a:pPr marL="342900" indent="-342900" algn="l" defTabSz="457200" rtl="0" eaLnBrk="1" latinLnBrk="0" hangingPunct="1">
                        <a:buFont typeface="Wingdings" panose="05000000000000000000" pitchFamily="2" charset="2"/>
                        <a:buChar char="v"/>
                      </a:pPr>
                      <a:endParaRPr lang="en-US" sz="24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457200" rtl="0" eaLnBrk="1" latinLnBrk="0" hangingPunct="1">
                        <a:buFont typeface="Wingdings" panose="05000000000000000000" pitchFamily="2" charset="2"/>
                        <a:buChar char="v"/>
                      </a:pPr>
                      <a:r>
                        <a:rPr lang="en-US" sz="24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it accepts all data types.</a:t>
                      </a:r>
                    </a:p>
                    <a:p>
                      <a:pPr marL="0" indent="0" algn="l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endParaRPr lang="en-US" sz="24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91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400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2447779" y="2096086"/>
            <a:ext cx="6629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0" dirty="0">
                <a:solidFill>
                  <a:srgbClr val="00B050"/>
                </a:solidFill>
                <a:latin typeface="Freestyle Script" panose="030804020302050B0404" pitchFamily="66" charset="0"/>
              </a:rPr>
              <a:t>Thank you …</a:t>
            </a:r>
          </a:p>
          <a:p>
            <a:r>
              <a:rPr lang="en-US" sz="12000" dirty="0">
                <a:solidFill>
                  <a:srgbClr val="00B050"/>
                </a:solidFill>
                <a:latin typeface="Freestyle Script" panose="030804020302050B0404" pitchFamily="66" charset="0"/>
              </a:rPr>
              <a:t> any Questions?</a:t>
            </a:r>
            <a:endParaRPr lang="ar-SA" sz="12000" dirty="0">
              <a:solidFill>
                <a:srgbClr val="00B050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8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3413174" y="379828"/>
            <a:ext cx="5365652" cy="67524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switch</a:t>
            </a:r>
            <a:r>
              <a:rPr lang="en-US" sz="4800" b="1" dirty="0">
                <a:solidFill>
                  <a:srgbClr val="FF0000"/>
                </a:solidFill>
              </a:rPr>
              <a:t> Syntax </a:t>
            </a:r>
            <a:endParaRPr lang="ar-SA" sz="4800" b="1" dirty="0">
              <a:solidFill>
                <a:srgbClr val="FF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75249" y="1392703"/>
            <a:ext cx="10537874" cy="5121886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sz="2800" dirty="0">
                <a:solidFill>
                  <a:srgbClr val="0070C0"/>
                </a:solidFill>
              </a:rPr>
              <a:t>switch</a:t>
            </a:r>
            <a:r>
              <a:rPr lang="en-US" sz="2800" dirty="0"/>
              <a:t>(</a:t>
            </a:r>
            <a:r>
              <a:rPr lang="en-US" sz="2800" i="1" dirty="0"/>
              <a:t>expression</a:t>
            </a:r>
            <a:r>
              <a:rPr lang="en-US" sz="2800" dirty="0"/>
              <a:t>) {</a:t>
            </a:r>
          </a:p>
          <a:p>
            <a:pPr marL="0" indent="0" algn="l" rtl="0">
              <a:buNone/>
            </a:pPr>
            <a:br>
              <a:rPr lang="en-US" sz="2800" dirty="0"/>
            </a:br>
            <a:r>
              <a:rPr lang="en-US" sz="2800" dirty="0"/>
              <a:t>    </a:t>
            </a:r>
            <a:r>
              <a:rPr lang="en-US" sz="2800" dirty="0">
                <a:solidFill>
                  <a:srgbClr val="0070C0"/>
                </a:solidFill>
              </a:rPr>
              <a:t>case</a:t>
            </a:r>
            <a:r>
              <a:rPr lang="en-US" sz="2800" dirty="0"/>
              <a:t> </a:t>
            </a:r>
            <a:r>
              <a:rPr lang="en-US" sz="2800" i="1" dirty="0"/>
              <a:t>n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i="1" dirty="0"/>
              <a:t>        code block</a:t>
            </a:r>
            <a:br>
              <a:rPr lang="en-US" sz="2800" i="1" dirty="0"/>
            </a:br>
            <a:r>
              <a:rPr lang="en-US" sz="2800" dirty="0"/>
              <a:t>        </a:t>
            </a:r>
            <a:r>
              <a:rPr lang="en-US" sz="2800" dirty="0">
                <a:solidFill>
                  <a:srgbClr val="0070C0"/>
                </a:solidFill>
              </a:rPr>
              <a:t>break</a:t>
            </a:r>
            <a:r>
              <a:rPr lang="en-US" sz="2800" dirty="0"/>
              <a:t>;</a:t>
            </a:r>
          </a:p>
          <a:p>
            <a:pPr marL="0" indent="0" algn="l" rtl="0">
              <a:buNone/>
            </a:pPr>
            <a:br>
              <a:rPr lang="en-US" sz="2800" dirty="0"/>
            </a:br>
            <a:r>
              <a:rPr lang="en-US" sz="2800" dirty="0"/>
              <a:t>    </a:t>
            </a:r>
            <a:r>
              <a:rPr lang="en-US" sz="2800" dirty="0">
                <a:solidFill>
                  <a:srgbClr val="0070C0"/>
                </a:solidFill>
              </a:rPr>
              <a:t>case</a:t>
            </a:r>
            <a:r>
              <a:rPr lang="en-US" sz="2800" dirty="0"/>
              <a:t> </a:t>
            </a:r>
            <a:r>
              <a:rPr lang="en-US" sz="2800" i="1" dirty="0"/>
              <a:t>n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i="1" dirty="0"/>
              <a:t>        code block</a:t>
            </a:r>
            <a:br>
              <a:rPr lang="en-US" sz="2800" i="1" dirty="0"/>
            </a:br>
            <a:r>
              <a:rPr lang="en-US" sz="2800" dirty="0"/>
              <a:t>        </a:t>
            </a:r>
            <a:r>
              <a:rPr lang="en-US" sz="2800" dirty="0">
                <a:solidFill>
                  <a:srgbClr val="0070C0"/>
                </a:solidFill>
              </a:rPr>
              <a:t>break</a:t>
            </a:r>
            <a:r>
              <a:rPr lang="en-US" sz="2800" dirty="0"/>
              <a:t>;</a:t>
            </a:r>
          </a:p>
          <a:p>
            <a:pPr marL="0" indent="0" algn="l" rtl="0">
              <a:buNone/>
            </a:pPr>
            <a:br>
              <a:rPr lang="en-US" sz="2800" dirty="0"/>
            </a:br>
            <a:r>
              <a:rPr lang="en-US" sz="2800" dirty="0"/>
              <a:t>    </a:t>
            </a:r>
            <a:r>
              <a:rPr lang="en-US" sz="2800" dirty="0">
                <a:solidFill>
                  <a:srgbClr val="0070C0"/>
                </a:solidFill>
              </a:rPr>
              <a:t>default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        </a:t>
            </a:r>
            <a:r>
              <a:rPr lang="en-US" sz="2800" i="1" dirty="0"/>
              <a:t>code block</a:t>
            </a:r>
            <a:br>
              <a:rPr lang="en-US" sz="2800" dirty="0"/>
            </a:br>
            <a:r>
              <a:rPr lang="en-US" sz="2800" dirty="0"/>
              <a:t>}</a:t>
            </a:r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54318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int</a:t>
            </a:r>
            <a:endParaRPr lang="en-US" sz="3600" dirty="0">
              <a:solidFill>
                <a:srgbClr val="0070C0"/>
              </a:solidFill>
            </a:endParaRP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0070C0"/>
                </a:solidFill>
              </a:rPr>
              <a:t> String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0070C0"/>
                </a:solidFill>
              </a:rPr>
              <a:t> byte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0070C0"/>
                </a:solidFill>
              </a:rPr>
              <a:t> char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0070C0"/>
                </a:solidFill>
              </a:rPr>
              <a:t> short </a:t>
            </a:r>
          </a:p>
        </p:txBody>
      </p:sp>
      <p:sp>
        <p:nvSpPr>
          <p:cNvPr id="10" name="عنوان 9"/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ar-SA" sz="4800" dirty="0"/>
              <a:t>A </a:t>
            </a:r>
            <a:r>
              <a:rPr lang="en-US" altLang="ar-SA" sz="4800" dirty="0">
                <a:solidFill>
                  <a:srgbClr val="0070C0"/>
                </a:solidFill>
              </a:rPr>
              <a:t>switch</a:t>
            </a:r>
            <a:r>
              <a:rPr lang="en-US" altLang="ar-SA" sz="4800" dirty="0"/>
              <a:t> works with:</a:t>
            </a:r>
            <a:endParaRPr lang="ar-SA" sz="4800" dirty="0"/>
          </a:p>
        </p:txBody>
      </p:sp>
    </p:spTree>
    <p:extLst>
      <p:ext uri="{BB962C8B-B14F-4D97-AF65-F5344CB8AC3E}">
        <p14:creationId xmlns:p14="http://schemas.microsoft.com/office/powerpoint/2010/main" val="178115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ar-SA" sz="4800" dirty="0"/>
              <a:t>A </a:t>
            </a:r>
            <a:r>
              <a:rPr lang="en-US" altLang="ar-SA" sz="4800" dirty="0">
                <a:solidFill>
                  <a:srgbClr val="0070C0"/>
                </a:solidFill>
              </a:rPr>
              <a:t>switch</a:t>
            </a:r>
            <a:r>
              <a:rPr lang="en-US" altLang="ar-SA" sz="4800" dirty="0"/>
              <a:t> </a:t>
            </a:r>
            <a:r>
              <a:rPr lang="en-US" altLang="ar-SA" sz="4800" dirty="0">
                <a:solidFill>
                  <a:srgbClr val="FF0000"/>
                </a:solidFill>
              </a:rPr>
              <a:t>doesn't work with:</a:t>
            </a:r>
            <a:endParaRPr lang="ar-SA" sz="4800" dirty="0">
              <a:solidFill>
                <a:srgbClr val="FF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0070C0"/>
                </a:solidFill>
              </a:rPr>
              <a:t> long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0070C0"/>
                </a:solidFill>
              </a:rPr>
              <a:t> float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0070C0"/>
                </a:solidFill>
              </a:rPr>
              <a:t> double</a:t>
            </a:r>
          </a:p>
          <a:p>
            <a:pPr marL="0" indent="0" algn="l" rtl="0">
              <a:buNone/>
            </a:pP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7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08522" y="286043"/>
            <a:ext cx="8596668" cy="656493"/>
          </a:xfrm>
        </p:spPr>
        <p:txBody>
          <a:bodyPr/>
          <a:lstStyle/>
          <a:p>
            <a:r>
              <a:rPr lang="en-US" dirty="0"/>
              <a:t>Example :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08523" y="942536"/>
            <a:ext cx="9240388" cy="5915464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switch</a:t>
            </a:r>
            <a:r>
              <a:rPr lang="en-US" dirty="0"/>
              <a:t> (</a:t>
            </a:r>
            <a:r>
              <a:rPr lang="en-US" dirty="0" err="1"/>
              <a:t>dayNumber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 	 </a:t>
            </a:r>
            <a:r>
              <a:rPr lang="en-US" dirty="0">
                <a:solidFill>
                  <a:srgbClr val="0070C0"/>
                </a:solidFill>
              </a:rPr>
              <a:t>case</a:t>
            </a:r>
            <a:r>
              <a:rPr lang="en-US" dirty="0"/>
              <a:t> 1:</a:t>
            </a:r>
            <a:br>
              <a:rPr lang="en-US" dirty="0"/>
            </a:br>
            <a:r>
              <a:rPr lang="en-US" dirty="0"/>
              <a:t>     	  		day = " Saturday ";</a:t>
            </a:r>
            <a:br>
              <a:rPr lang="en-US" dirty="0"/>
            </a:br>
            <a:r>
              <a:rPr lang="en-US" dirty="0"/>
              <a:t>      	              </a:t>
            </a:r>
            <a:r>
              <a:rPr lang="en-US" dirty="0">
                <a:solidFill>
                  <a:srgbClr val="0070C0"/>
                </a:solidFill>
              </a:rPr>
              <a:t>break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</a:t>
            </a:r>
            <a:r>
              <a:rPr lang="en-US" dirty="0">
                <a:solidFill>
                  <a:srgbClr val="0070C0"/>
                </a:solidFill>
              </a:rPr>
              <a:t>     case</a:t>
            </a:r>
            <a:r>
              <a:rPr lang="en-US" dirty="0"/>
              <a:t> 2:</a:t>
            </a:r>
            <a:br>
              <a:rPr lang="en-US" dirty="0"/>
            </a:br>
            <a:r>
              <a:rPr lang="en-US" dirty="0"/>
              <a:t>        		day = " Sunday ";</a:t>
            </a:r>
            <a:br>
              <a:rPr lang="en-US" dirty="0"/>
            </a:br>
            <a:r>
              <a:rPr lang="en-US" dirty="0"/>
              <a:t>        		</a:t>
            </a:r>
            <a:r>
              <a:rPr lang="en-US" dirty="0">
                <a:solidFill>
                  <a:srgbClr val="0070C0"/>
                </a:solidFill>
              </a:rPr>
              <a:t>break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 	 </a:t>
            </a:r>
            <a:r>
              <a:rPr lang="en-US" dirty="0">
                <a:solidFill>
                  <a:srgbClr val="0070C0"/>
                </a:solidFill>
              </a:rPr>
              <a:t>case</a:t>
            </a:r>
            <a:r>
              <a:rPr lang="en-US" dirty="0"/>
              <a:t> 3:</a:t>
            </a:r>
            <a:br>
              <a:rPr lang="en-US" dirty="0"/>
            </a:br>
            <a:r>
              <a:rPr lang="en-US" dirty="0"/>
              <a:t>        		day = " Monday ";</a:t>
            </a:r>
            <a:br>
              <a:rPr lang="en-US" dirty="0"/>
            </a:br>
            <a:r>
              <a:rPr lang="en-US" dirty="0"/>
              <a:t>       	      </a:t>
            </a:r>
            <a:r>
              <a:rPr lang="en-US" dirty="0">
                <a:solidFill>
                  <a:srgbClr val="0070C0"/>
                </a:solidFill>
              </a:rPr>
              <a:t> break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 	 </a:t>
            </a:r>
            <a:r>
              <a:rPr lang="en-US" dirty="0">
                <a:solidFill>
                  <a:srgbClr val="0070C0"/>
                </a:solidFill>
              </a:rPr>
              <a:t>case</a:t>
            </a:r>
            <a:r>
              <a:rPr lang="en-US" dirty="0"/>
              <a:t> 4:</a:t>
            </a:r>
            <a:br>
              <a:rPr lang="en-US" dirty="0"/>
            </a:br>
            <a:r>
              <a:rPr lang="en-US" dirty="0"/>
              <a:t>        		day = " Tuesday ";</a:t>
            </a:r>
            <a:br>
              <a:rPr lang="en-US" dirty="0"/>
            </a:br>
            <a:r>
              <a:rPr lang="en-US" dirty="0"/>
              <a:t>        		</a:t>
            </a:r>
            <a:r>
              <a:rPr lang="en-US" dirty="0">
                <a:solidFill>
                  <a:srgbClr val="0070C0"/>
                </a:solidFill>
              </a:rPr>
              <a:t>break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     </a:t>
            </a:r>
            <a:r>
              <a:rPr lang="en-US" dirty="0">
                <a:solidFill>
                  <a:srgbClr val="0070C0"/>
                </a:solidFill>
              </a:rPr>
              <a:t>case</a:t>
            </a:r>
            <a:r>
              <a:rPr lang="en-US" dirty="0"/>
              <a:t> 5:</a:t>
            </a:r>
            <a:br>
              <a:rPr lang="en-US" dirty="0"/>
            </a:br>
            <a:r>
              <a:rPr lang="en-US" dirty="0"/>
              <a:t>        		day = " Wednesday ";</a:t>
            </a:r>
            <a:br>
              <a:rPr lang="en-US" dirty="0"/>
            </a:br>
            <a:r>
              <a:rPr lang="en-US" dirty="0"/>
              <a:t>        		</a:t>
            </a:r>
            <a:r>
              <a:rPr lang="en-US" dirty="0">
                <a:solidFill>
                  <a:srgbClr val="0070C0"/>
                </a:solidFill>
              </a:rPr>
              <a:t>break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     </a:t>
            </a:r>
            <a:r>
              <a:rPr lang="en-US" dirty="0">
                <a:solidFill>
                  <a:srgbClr val="0070C0"/>
                </a:solidFill>
              </a:rPr>
              <a:t>case</a:t>
            </a:r>
            <a:r>
              <a:rPr lang="en-US" dirty="0"/>
              <a:t> 6:</a:t>
            </a:r>
            <a:br>
              <a:rPr lang="en-US" dirty="0"/>
            </a:br>
            <a:r>
              <a:rPr lang="en-US" dirty="0"/>
              <a:t>        		day = " Thursday ";</a:t>
            </a:r>
            <a:br>
              <a:rPr lang="en-US" dirty="0"/>
            </a:br>
            <a:r>
              <a:rPr lang="en-US" dirty="0"/>
              <a:t>        		</a:t>
            </a:r>
            <a:r>
              <a:rPr lang="en-US" dirty="0">
                <a:solidFill>
                  <a:srgbClr val="0070C0"/>
                </a:solidFill>
              </a:rPr>
              <a:t>break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     </a:t>
            </a:r>
            <a:r>
              <a:rPr lang="en-US" dirty="0">
                <a:solidFill>
                  <a:srgbClr val="0070C0"/>
                </a:solidFill>
              </a:rPr>
              <a:t>case</a:t>
            </a:r>
            <a:r>
              <a:rPr lang="en-US" dirty="0"/>
              <a:t> 7:</a:t>
            </a:r>
            <a:br>
              <a:rPr lang="en-US" dirty="0"/>
            </a:br>
            <a:r>
              <a:rPr lang="en-US" dirty="0"/>
              <a:t>       	      day = " Friday ";</a:t>
            </a:r>
            <a:br>
              <a:rPr lang="en-US" dirty="0"/>
            </a:br>
            <a:r>
              <a:rPr lang="en-US" dirty="0"/>
              <a:t>}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14317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The </a:t>
            </a:r>
            <a:r>
              <a:rPr lang="en-US" sz="4800" dirty="0">
                <a:solidFill>
                  <a:srgbClr val="0070C0"/>
                </a:solidFill>
              </a:rPr>
              <a:t>break</a:t>
            </a:r>
            <a:r>
              <a:rPr lang="en-US" sz="4800" dirty="0"/>
              <a:t> Keyword</a:t>
            </a:r>
            <a:br>
              <a:rPr lang="en-US" sz="4800" dirty="0"/>
            </a:br>
            <a:br>
              <a:rPr lang="en-US" sz="4800" dirty="0"/>
            </a:br>
            <a:endParaRPr lang="ar-SA" sz="480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64234" y="1835052"/>
            <a:ext cx="8809768" cy="5120640"/>
          </a:xfrm>
        </p:spPr>
        <p:txBody>
          <a:bodyPr>
            <a:normAutofit fontScale="92500" lnSpcReduction="20000"/>
          </a:bodyPr>
          <a:lstStyle/>
          <a:p>
            <a:pPr algn="l" rtl="0">
              <a:buFont typeface="Wingdings" panose="05000000000000000000" pitchFamily="2" charset="2"/>
              <a:buChar char="v"/>
            </a:pPr>
            <a:r>
              <a:rPr lang="en-US" sz="3200" dirty="0"/>
              <a:t> When  compiler reaches a </a:t>
            </a:r>
            <a:r>
              <a:rPr lang="en-US" sz="3200" b="1" dirty="0">
                <a:solidFill>
                  <a:srgbClr val="0070C0"/>
                </a:solidFill>
              </a:rPr>
              <a:t>break</a:t>
            </a:r>
            <a:r>
              <a:rPr lang="en-US" sz="3200" dirty="0"/>
              <a:t> keyword, it breaks out of the switch block.</a:t>
            </a:r>
          </a:p>
          <a:p>
            <a:pPr algn="l" rtl="0">
              <a:buFont typeface="Wingdings" panose="05000000000000000000" pitchFamily="2" charset="2"/>
              <a:buChar char="v"/>
            </a:pPr>
            <a:endParaRPr lang="en-US" sz="3200" dirty="0"/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3200" dirty="0"/>
              <a:t> This will stop the execution of more code and case testing inside the block.</a:t>
            </a:r>
          </a:p>
          <a:p>
            <a:pPr algn="l" rtl="0">
              <a:buFont typeface="Wingdings" panose="05000000000000000000" pitchFamily="2" charset="2"/>
              <a:buChar char="v"/>
            </a:pPr>
            <a:endParaRPr lang="en-US" sz="3200" dirty="0"/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3200" dirty="0"/>
              <a:t> It is not necessary to break the last case in a switch block. The block breaks (ends) there anyway.</a:t>
            </a:r>
          </a:p>
          <a:p>
            <a:pPr marL="0" indent="0" algn="l" rtl="0">
              <a:buNone/>
            </a:pPr>
            <a:br>
              <a:rPr lang="en-US" sz="3200" dirty="0"/>
            </a:br>
            <a:endParaRPr lang="en-US" sz="3200" dirty="0"/>
          </a:p>
          <a:p>
            <a:pPr marL="0" indent="0" algn="l" rtl="0">
              <a:buNone/>
            </a:pPr>
            <a:endParaRPr lang="ar-SA" sz="3200" dirty="0"/>
          </a:p>
        </p:txBody>
      </p:sp>
    </p:spTree>
    <p:extLst>
      <p:ext uri="{BB962C8B-B14F-4D97-AF65-F5344CB8AC3E}">
        <p14:creationId xmlns:p14="http://schemas.microsoft.com/office/powerpoint/2010/main" val="192580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عنوان 16"/>
          <p:cNvSpPr>
            <a:spLocks noGrp="1"/>
          </p:cNvSpPr>
          <p:nvPr>
            <p:ph type="title"/>
          </p:nvPr>
        </p:nvSpPr>
        <p:spPr>
          <a:xfrm>
            <a:off x="1472464" y="609600"/>
            <a:ext cx="8596668" cy="1320800"/>
          </a:xfrm>
        </p:spPr>
        <p:txBody>
          <a:bodyPr/>
          <a:lstStyle/>
          <a:p>
            <a:pPr rtl="0"/>
            <a:r>
              <a:rPr lang="en-US" dirty="0"/>
              <a:t>What dose the following code </a:t>
            </a:r>
            <a:r>
              <a:rPr lang="en-US" b="1" dirty="0"/>
              <a:t>print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if </a:t>
            </a:r>
            <a:r>
              <a:rPr lang="en-US" dirty="0" err="1"/>
              <a:t>dayNumber</a:t>
            </a:r>
            <a:r>
              <a:rPr lang="en-US" dirty="0"/>
              <a:t> = 1 ?</a:t>
            </a:r>
            <a:r>
              <a:rPr lang="ar-SA" dirty="0"/>
              <a:t> </a:t>
            </a:r>
          </a:p>
        </p:txBody>
      </p:sp>
      <p:sp>
        <p:nvSpPr>
          <p:cNvPr id="18" name="عنصر نائب للمحتوى 17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927600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800" dirty="0">
                <a:solidFill>
                  <a:srgbClr val="0070C0"/>
                </a:solidFill>
              </a:rPr>
              <a:t>switch</a:t>
            </a:r>
            <a:r>
              <a:rPr lang="en-US" sz="2800" dirty="0"/>
              <a:t> (</a:t>
            </a:r>
            <a:r>
              <a:rPr lang="en-US" sz="2800" dirty="0" err="1"/>
              <a:t>dayNumber</a:t>
            </a:r>
            <a:r>
              <a:rPr lang="en-US" sz="2800" dirty="0"/>
              <a:t>) {</a:t>
            </a:r>
          </a:p>
          <a:p>
            <a:pPr marL="0" indent="0" algn="l" rtl="0">
              <a:buNone/>
            </a:pPr>
            <a:r>
              <a:rPr lang="en-US" sz="2800" dirty="0"/>
              <a:t>            </a:t>
            </a:r>
            <a:r>
              <a:rPr lang="en-US" sz="2800" dirty="0">
                <a:solidFill>
                  <a:srgbClr val="0070C0"/>
                </a:solidFill>
              </a:rPr>
              <a:t>case</a:t>
            </a:r>
            <a:r>
              <a:rPr lang="en-US" sz="2800" dirty="0"/>
              <a:t> 1:</a:t>
            </a:r>
          </a:p>
          <a:p>
            <a:pPr marL="0" indent="0" algn="l" rtl="0">
              <a:buNone/>
            </a:pPr>
            <a:r>
              <a:rPr lang="en-US" sz="2800" dirty="0"/>
              <a:t>               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dayName</a:t>
            </a:r>
            <a:r>
              <a:rPr lang="en-US" sz="2800" dirty="0"/>
              <a:t> = "Saturday";</a:t>
            </a:r>
          </a:p>
          <a:p>
            <a:pPr marL="0" indent="0" algn="l" rtl="0">
              <a:buNone/>
            </a:pPr>
            <a:r>
              <a:rPr lang="en-US" sz="2800" dirty="0"/>
              <a:t>            </a:t>
            </a:r>
            <a:r>
              <a:rPr lang="en-US" sz="2800" dirty="0">
                <a:solidFill>
                  <a:srgbClr val="0070C0"/>
                </a:solidFill>
              </a:rPr>
              <a:t>case</a:t>
            </a:r>
            <a:r>
              <a:rPr lang="en-US" sz="2800" dirty="0"/>
              <a:t> 2:</a:t>
            </a:r>
          </a:p>
          <a:p>
            <a:pPr marL="0" indent="0" algn="l" rtl="0">
              <a:buNone/>
            </a:pPr>
            <a:r>
              <a:rPr lang="en-US" sz="2800" dirty="0"/>
              <a:t>               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dayName</a:t>
            </a:r>
            <a:r>
              <a:rPr lang="en-US" sz="2800" dirty="0"/>
              <a:t> = "Sunday";</a:t>
            </a:r>
          </a:p>
          <a:p>
            <a:pPr marL="0" indent="0" algn="l" rtl="0">
              <a:buNone/>
            </a:pPr>
            <a:r>
              <a:rPr lang="en-US" sz="2800" dirty="0"/>
              <a:t>                </a:t>
            </a:r>
            <a:r>
              <a:rPr lang="en-US" sz="2800" dirty="0">
                <a:solidFill>
                  <a:srgbClr val="0070C0"/>
                </a:solidFill>
              </a:rPr>
              <a:t>break</a:t>
            </a:r>
            <a:r>
              <a:rPr lang="en-US" sz="2800" dirty="0"/>
              <a:t>;</a:t>
            </a:r>
          </a:p>
          <a:p>
            <a:pPr marL="0" indent="0" algn="l" rtl="0">
              <a:buNone/>
            </a:pPr>
            <a:r>
              <a:rPr lang="en-US" sz="2800" dirty="0"/>
              <a:t>}</a:t>
            </a:r>
          </a:p>
          <a:p>
            <a:pPr marL="0" indent="0" algn="l" rtl="0">
              <a:buNone/>
            </a:pPr>
            <a:r>
              <a:rPr lang="en-US" sz="2800" dirty="0"/>
              <a:t>	 </a:t>
            </a:r>
            <a:r>
              <a:rPr lang="en-US" sz="2800" dirty="0" err="1"/>
              <a:t>System.out.print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dayName</a:t>
            </a:r>
            <a:r>
              <a:rPr lang="en-US" sz="2800" dirty="0"/>
              <a:t>);</a:t>
            </a:r>
          </a:p>
          <a:p>
            <a:pPr marL="0" indent="0" algn="l" rtl="0">
              <a:buNone/>
            </a:pPr>
            <a:endParaRPr lang="en-US" sz="2800" dirty="0"/>
          </a:p>
        </p:txBody>
      </p:sp>
      <p:pic>
        <p:nvPicPr>
          <p:cNvPr id="20" name="صورة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00"/>
            <a:ext cx="15525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09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The </a:t>
            </a:r>
            <a:r>
              <a:rPr lang="en-US" sz="4800" dirty="0">
                <a:solidFill>
                  <a:srgbClr val="0070C0"/>
                </a:solidFill>
              </a:rPr>
              <a:t>default</a:t>
            </a:r>
            <a:r>
              <a:rPr lang="en-US" sz="4800" dirty="0"/>
              <a:t> Keyword</a:t>
            </a:r>
            <a:br>
              <a:rPr lang="en-US" sz="4800" dirty="0"/>
            </a:br>
            <a:br>
              <a:rPr lang="en-US" sz="4800" dirty="0"/>
            </a:br>
            <a:endParaRPr lang="ar-SA" sz="480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84313" y="1816033"/>
            <a:ext cx="8889689" cy="4571515"/>
          </a:xfrm>
        </p:spPr>
        <p:txBody>
          <a:bodyPr>
            <a:normAutofit fontScale="77500" lnSpcReduction="20000"/>
          </a:bodyPr>
          <a:lstStyle/>
          <a:p>
            <a:pPr algn="l" rtl="0">
              <a:buFont typeface="Wingdings" panose="05000000000000000000" pitchFamily="2" charset="2"/>
              <a:buChar char="v"/>
            </a:pPr>
            <a:r>
              <a:rPr lang="en-US" sz="3600" dirty="0"/>
              <a:t> The </a:t>
            </a:r>
            <a:r>
              <a:rPr lang="en-US" sz="3600" b="1" dirty="0">
                <a:solidFill>
                  <a:srgbClr val="0070C0"/>
                </a:solidFill>
              </a:rPr>
              <a:t>default</a:t>
            </a:r>
            <a:r>
              <a:rPr lang="en-US" sz="3600" dirty="0"/>
              <a:t> keyword specifies the code to run if there is no case match.</a:t>
            </a:r>
          </a:p>
          <a:p>
            <a:pPr algn="l" rtl="0">
              <a:buFont typeface="Wingdings" panose="05000000000000000000" pitchFamily="2" charset="2"/>
              <a:buChar char="v"/>
            </a:pPr>
            <a:endParaRPr lang="en-US" sz="3600" dirty="0"/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3600" dirty="0"/>
              <a:t> The </a:t>
            </a:r>
            <a:r>
              <a:rPr lang="en-US" sz="3600" b="1" dirty="0">
                <a:solidFill>
                  <a:srgbClr val="0070C0"/>
                </a:solidFill>
              </a:rPr>
              <a:t>default</a:t>
            </a:r>
            <a:r>
              <a:rPr lang="en-US" sz="3600" dirty="0">
                <a:solidFill>
                  <a:srgbClr val="0070C0"/>
                </a:solidFill>
              </a:rPr>
              <a:t> </a:t>
            </a:r>
            <a:r>
              <a:rPr lang="en-US" sz="3600" dirty="0"/>
              <a:t>case does not have to be the last case in a switch block.</a:t>
            </a:r>
          </a:p>
          <a:p>
            <a:pPr algn="l" rtl="0">
              <a:buFont typeface="Wingdings" panose="05000000000000000000" pitchFamily="2" charset="2"/>
              <a:buChar char="v"/>
            </a:pPr>
            <a:endParaRPr lang="en-US" sz="3600" dirty="0"/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3600" dirty="0"/>
              <a:t>If </a:t>
            </a:r>
            <a:r>
              <a:rPr lang="en-US" sz="3600" b="1" dirty="0">
                <a:solidFill>
                  <a:srgbClr val="0070C0"/>
                </a:solidFill>
              </a:rPr>
              <a:t>default</a:t>
            </a:r>
            <a:r>
              <a:rPr lang="en-US" sz="3600" dirty="0"/>
              <a:t> is not the last case in the switch block, remember to end the </a:t>
            </a:r>
            <a:r>
              <a:rPr lang="en-US" sz="3600" b="1" dirty="0">
                <a:solidFill>
                  <a:srgbClr val="0070C0"/>
                </a:solidFill>
              </a:rPr>
              <a:t>default</a:t>
            </a:r>
            <a:r>
              <a:rPr lang="en-US" sz="3600" dirty="0"/>
              <a:t> case with a </a:t>
            </a:r>
            <a:r>
              <a:rPr lang="en-US" sz="3600" dirty="0">
                <a:solidFill>
                  <a:srgbClr val="0070C0"/>
                </a:solidFill>
              </a:rPr>
              <a:t>break</a:t>
            </a:r>
            <a:r>
              <a:rPr lang="en-US" sz="3600" dirty="0"/>
              <a:t>.</a:t>
            </a:r>
          </a:p>
          <a:p>
            <a:pPr marL="0" indent="0" algn="l" rtl="0">
              <a:buNone/>
            </a:pPr>
            <a:br>
              <a:rPr lang="en-US" sz="3600" dirty="0"/>
            </a:br>
            <a:endParaRPr lang="ar-SA" sz="3600" dirty="0"/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459211" y="609600"/>
            <a:ext cx="8596668" cy="132080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FF0000"/>
                </a:solidFill>
              </a:rPr>
              <a:t>wrong</a:t>
            </a:r>
            <a:r>
              <a:rPr lang="en-US" dirty="0"/>
              <a:t> with the following statement sequence?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77334" y="1789723"/>
            <a:ext cx="8596668" cy="3880773"/>
          </a:xfrm>
        </p:spPr>
        <p:txBody>
          <a:bodyPr>
            <a:noAutofit/>
          </a:bodyPr>
          <a:lstStyle/>
          <a:p>
            <a:pPr marL="0" lvl="0" indent="0" algn="l" rtl="0">
              <a:buClr>
                <a:srgbClr val="90C226"/>
              </a:buClr>
              <a:buNone/>
            </a:pPr>
            <a:r>
              <a:rPr lang="en-US" sz="2800" dirty="0">
                <a:solidFill>
                  <a:srgbClr val="0070C0"/>
                </a:solidFill>
              </a:rPr>
              <a:t>switch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en-US" sz="2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dayNumber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 {</a:t>
            </a:r>
          </a:p>
          <a:p>
            <a:pPr marL="0" lvl="0" indent="0" algn="l" rtl="0">
              <a:buClr>
                <a:srgbClr val="90C226"/>
              </a:buClr>
              <a:buNone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</a:t>
            </a:r>
            <a:r>
              <a:rPr lang="en-US" sz="2800" dirty="0">
                <a:solidFill>
                  <a:srgbClr val="0070C0"/>
                </a:solidFill>
              </a:rPr>
              <a:t>case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1:</a:t>
            </a:r>
          </a:p>
          <a:p>
            <a:pPr marL="0" lvl="0" indent="0" algn="l" rtl="0">
              <a:buClr>
                <a:srgbClr val="90C226"/>
              </a:buClr>
              <a:buNone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    </a:t>
            </a:r>
            <a:r>
              <a:rPr lang="en-US" sz="2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dayName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= "Saturday";</a:t>
            </a:r>
          </a:p>
          <a:p>
            <a:pPr marL="0" indent="0" algn="l" rtl="0">
              <a:buClr>
                <a:srgbClr val="90C226"/>
              </a:buClr>
              <a:buNone/>
            </a:pPr>
            <a:r>
              <a:rPr lang="en-US" sz="2800" dirty="0">
                <a:solidFill>
                  <a:srgbClr val="0070C0"/>
                </a:solidFill>
              </a:rPr>
              <a:t>                 break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;</a:t>
            </a:r>
          </a:p>
          <a:p>
            <a:pPr marL="0" lvl="0" indent="0" algn="l" rtl="0">
              <a:buClr>
                <a:srgbClr val="90C226"/>
              </a:buClr>
              <a:buNone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</a:t>
            </a:r>
            <a:r>
              <a:rPr lang="en-US" sz="2800" dirty="0">
                <a:solidFill>
                  <a:srgbClr val="0070C0"/>
                </a:solidFill>
              </a:rPr>
              <a:t>case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2:</a:t>
            </a:r>
          </a:p>
          <a:p>
            <a:pPr marL="0" lvl="0" indent="0" algn="l" rtl="0">
              <a:buClr>
                <a:srgbClr val="90C226"/>
              </a:buClr>
              <a:buNone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    </a:t>
            </a:r>
            <a:r>
              <a:rPr lang="en-US" sz="2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dayName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= "Sunday";</a:t>
            </a:r>
          </a:p>
          <a:p>
            <a:pPr marL="0" lvl="0" indent="0" algn="l" rtl="0">
              <a:buClr>
                <a:srgbClr val="90C226"/>
              </a:buClr>
              <a:buNone/>
            </a:pPr>
            <a:r>
              <a:rPr lang="en-US" sz="2800" dirty="0"/>
              <a:t>	       </a:t>
            </a:r>
            <a:r>
              <a:rPr lang="en-US" sz="2800" dirty="0">
                <a:solidFill>
                  <a:srgbClr val="0070C0"/>
                </a:solidFill>
              </a:rPr>
              <a:t>default</a:t>
            </a:r>
            <a:r>
              <a:rPr lang="en-US" sz="2800" dirty="0"/>
              <a:t> : </a:t>
            </a:r>
          </a:p>
          <a:p>
            <a:pPr marL="0" indent="0" algn="l" rtl="0">
              <a:buNone/>
            </a:pPr>
            <a:r>
              <a:rPr lang="en-US" sz="2800" dirty="0"/>
              <a:t>                </a:t>
            </a:r>
            <a:r>
              <a:rPr lang="en-US" sz="2800" dirty="0" err="1"/>
              <a:t>System.out.print</a:t>
            </a:r>
            <a:r>
              <a:rPr lang="en-US" sz="2800" dirty="0"/>
              <a:t>(" There is an error !");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 algn="l" rtl="0">
              <a:buClr>
                <a:srgbClr val="90C226"/>
              </a:buClr>
              <a:buNone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}</a:t>
            </a:r>
            <a:endParaRPr lang="en-US" sz="2800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00"/>
            <a:ext cx="15525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94886"/>
      </p:ext>
    </p:extLst>
  </p:cSld>
  <p:clrMapOvr>
    <a:masterClrMapping/>
  </p:clrMapOvr>
</p:sld>
</file>

<file path=ppt/theme/theme1.xml><?xml version="1.0" encoding="utf-8"?>
<a:theme xmlns:a="http://schemas.openxmlformats.org/drawingml/2006/main" name="واجهة">
  <a:themeElements>
    <a:clrScheme name="واجهة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واجهة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واجهة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207</Words>
  <Application>Microsoft Office PowerPoint</Application>
  <PresentationFormat>شاشة عريضة</PresentationFormat>
  <Paragraphs>76</Paragraphs>
  <Slides>12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12</vt:i4>
      </vt:variant>
    </vt:vector>
  </HeadingPairs>
  <TitlesOfParts>
    <vt:vector size="20" baseType="lpstr">
      <vt:lpstr>Arial</vt:lpstr>
      <vt:lpstr>Consolas</vt:lpstr>
      <vt:lpstr>Freestyle Script</vt:lpstr>
      <vt:lpstr>Tahoma</vt:lpstr>
      <vt:lpstr>Trebuchet MS</vt:lpstr>
      <vt:lpstr>Wingdings</vt:lpstr>
      <vt:lpstr>Wingdings 3</vt:lpstr>
      <vt:lpstr>واجهة</vt:lpstr>
      <vt:lpstr>The switch Statement</vt:lpstr>
      <vt:lpstr>switch Syntax </vt:lpstr>
      <vt:lpstr>A switch works with:</vt:lpstr>
      <vt:lpstr>A switch doesn't work with:</vt:lpstr>
      <vt:lpstr>Example :</vt:lpstr>
      <vt:lpstr>The break Keyword  </vt:lpstr>
      <vt:lpstr>What dose the following code print  if dayNumber = 1 ? </vt:lpstr>
      <vt:lpstr>The default Keyword  </vt:lpstr>
      <vt:lpstr>What is wrong with the following statement sequence?</vt:lpstr>
      <vt:lpstr>Common Code Blocks</vt:lpstr>
      <vt:lpstr>Difference between if and switch 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2017-04-12T18:30:51Z</dcterms:created>
  <dcterms:modified xsi:type="dcterms:W3CDTF">2017-05-11T15:17:39Z</dcterms:modified>
  <cp:contentStatus>نهائي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