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67" autoAdjust="0"/>
    <p:restoredTop sz="94660"/>
  </p:normalViewPr>
  <p:slideViewPr>
    <p:cSldViewPr snapToGrid="0">
      <p:cViewPr>
        <p:scale>
          <a:sx n="125" d="100"/>
          <a:sy n="125" d="100"/>
        </p:scale>
        <p:origin x="115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9E0E-C657-441D-96B9-69D911F09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BB677-C6A7-49C7-B63C-85CB525E6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AE477-39E5-4D6E-9E08-C8DFB817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09B5-506D-45A5-8BCE-7D6A0C49106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2A0CE-1FBD-452B-A2C2-64AB647F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7FB41-3318-4685-BA64-D90B7570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82D6-26CA-4DD9-B571-54D9AF21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2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7715-02E7-48F9-8AB8-9C656B41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F5A84-61BC-463C-AB2A-D12C42443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1BB95-F56F-4977-93D3-8175AA53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09B5-506D-45A5-8BCE-7D6A0C49106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083BB-0494-4358-B47D-587C3D24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FEFB4-E14E-4B26-B28C-44DFE4EB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82D6-26CA-4DD9-B571-54D9AF21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5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410A9-AE85-48FD-A4B8-A5FE428EA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469CE-2542-4A4A-944B-947869D47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DEF2C-C631-42F7-9273-7F57EB39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09B5-506D-45A5-8BCE-7D6A0C49106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C9A8D-8FB9-47A7-BD27-697ACFFD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3675E-6F9A-4683-82B2-508B728C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82D6-26CA-4DD9-B571-54D9AF21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3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AD3A-AB11-4C50-B1AF-12C534C4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53FAD-B0D5-44DA-B291-8A5D98781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1659A-8524-4046-9AB1-E4BE322B5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09B5-506D-45A5-8BCE-7D6A0C49106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4A3D8-DF4C-4530-892F-991D7054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B3E01-B21A-4805-BF8F-1198126C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82D6-26CA-4DD9-B571-54D9AF21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2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A103-F63D-454C-9CCA-474546A7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5351A-ADBF-4B60-8C0D-246136E4A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14C76-A81C-4EAA-9E44-EAD3A3E0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09B5-506D-45A5-8BCE-7D6A0C49106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0E7E8-9B5A-45AC-B56E-F4317F847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F24E-3EE8-40B8-9713-C1BCD6C7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82D6-26CA-4DD9-B571-54D9AF21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5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6C29-66CC-4ED0-AF0B-6015F148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13BD3-A3DE-46FB-AC7D-8C4FFDF96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E9F08-4F9F-4C8D-96F4-C93483574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96ED8-928C-4E54-91D8-8AFE839A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09B5-506D-45A5-8BCE-7D6A0C49106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DF080-ADA5-47D3-BD53-8DE6EA81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F164E-373F-4F55-8E9C-016C2D31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82D6-26CA-4DD9-B571-54D9AF21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3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A10A-2DD9-4073-8846-BF0B6177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79943-0B12-4BA0-8CA5-1C1797A23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4A367-08E1-4FDC-89B7-74CE7842A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7AC0B-CC7F-42D0-8DFC-489A842FC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6D882-6787-4545-BE46-512CFD9D4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F0086-6AEE-4D90-9DD8-014CB9F0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09B5-506D-45A5-8BCE-7D6A0C49106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2A08D-4E85-42AC-A56C-A301A8E6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1897A-92CB-4627-A85F-3BBE28BE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82D6-26CA-4DD9-B571-54D9AF21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3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78A6-FA38-4490-BD21-0915FBB1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A5A89-81D8-4D7B-A244-D2C196F2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09B5-506D-45A5-8BCE-7D6A0C49106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5A1B8-E061-46C8-ABE4-3AD2104F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CBF0C-AAD5-41B0-B64B-3E5E3168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82D6-26CA-4DD9-B571-54D9AF21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7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9EDB2-ACFB-4753-AB41-BB67B7B4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09B5-506D-45A5-8BCE-7D6A0C49106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CA94A-99A4-4AF1-9EAC-09582FE97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13A86-D1F3-46F0-BFEB-94017800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82D6-26CA-4DD9-B571-54D9AF21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7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86E8-4CD0-4519-9C6F-CED610C1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61596-6BC5-4773-8BA3-74E9EF1EB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60D9E-B6D2-4852-B3DA-AF64C4A7E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EE143-7EAB-4841-B761-6F159227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09B5-506D-45A5-8BCE-7D6A0C49106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7349F-B899-4A11-BD97-1C777F96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C2755-3769-4FE1-85B8-C7F261FE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82D6-26CA-4DD9-B571-54D9AF21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4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9E33-3C1A-48CC-90BB-B57BAB1D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59A6B-4B5B-4C94-8FCF-056A9B5BB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FF91D-1654-4D52-9003-FD7DA6A17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D9797-2537-4B2A-B270-9DDB9C7B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09B5-506D-45A5-8BCE-7D6A0C49106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FE9A0-84EA-4D2A-8417-9979A3BE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163DA-FDBB-4679-B88D-699F9F03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82D6-26CA-4DD9-B571-54D9AF21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5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C9CA3A-E237-4659-8090-64EC4544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7BF89-7184-4FD0-A614-6AF36A68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53FC1-A141-4DF1-B056-9B36B1132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F09B5-506D-45A5-8BCE-7D6A0C491064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4A379-C59A-4A87-AA40-141FEBEA6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27D76-7407-45B1-82EB-191FFA7E6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C82D6-26CA-4DD9-B571-54D9AF21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7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65D50B7-B1E5-44B6-A5F9-89071E64AD23}"/>
              </a:ext>
            </a:extLst>
          </p:cNvPr>
          <p:cNvSpPr/>
          <p:nvPr/>
        </p:nvSpPr>
        <p:spPr>
          <a:xfrm>
            <a:off x="3703681" y="2421364"/>
            <a:ext cx="243445" cy="2434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E96F33-68A1-4247-A680-1822445DD653}"/>
              </a:ext>
            </a:extLst>
          </p:cNvPr>
          <p:cNvSpPr/>
          <p:nvPr/>
        </p:nvSpPr>
        <p:spPr>
          <a:xfrm>
            <a:off x="5104970" y="2115575"/>
            <a:ext cx="243445" cy="2434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46D458-61D3-4ACC-87B1-2BE32FFAC0BA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3947126" y="2237297"/>
            <a:ext cx="1157844" cy="3057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9CAAC0-3F46-4E06-80AF-50926FB0D945}"/>
              </a:ext>
            </a:extLst>
          </p:cNvPr>
          <p:cNvSpPr txBox="1"/>
          <p:nvPr/>
        </p:nvSpPr>
        <p:spPr>
          <a:xfrm>
            <a:off x="4129946" y="2112798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assignedTo</a:t>
            </a:r>
            <a:endParaRPr lang="en-US" sz="10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334A15C-C8E3-4348-B2C6-6791904B1B21}"/>
              </a:ext>
            </a:extLst>
          </p:cNvPr>
          <p:cNvSpPr/>
          <p:nvPr/>
        </p:nvSpPr>
        <p:spPr>
          <a:xfrm>
            <a:off x="5036686" y="3253628"/>
            <a:ext cx="243445" cy="2434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956B75-6D8C-4D22-9DD3-F8C70B8CDE74}"/>
              </a:ext>
            </a:extLst>
          </p:cNvPr>
          <p:cNvCxnSpPr>
            <a:cxnSpLocks/>
            <a:stCxn id="13" idx="2"/>
            <a:endCxn id="4" idx="5"/>
          </p:cNvCxnSpPr>
          <p:nvPr/>
        </p:nvCxnSpPr>
        <p:spPr>
          <a:xfrm flipH="1" flipV="1">
            <a:off x="3911474" y="2629156"/>
            <a:ext cx="1125212" cy="7461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0764FA-38E0-4541-945D-00F86D227D01}"/>
              </a:ext>
            </a:extLst>
          </p:cNvPr>
          <p:cNvCxnSpPr>
            <a:stCxn id="5" idx="4"/>
            <a:endCxn id="13" idx="0"/>
          </p:cNvCxnSpPr>
          <p:nvPr/>
        </p:nvCxnSpPr>
        <p:spPr>
          <a:xfrm flipH="1">
            <a:off x="5158409" y="2359019"/>
            <a:ext cx="68284" cy="89460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A80FB3D-6275-43DB-B873-46D8F81C5FFA}"/>
              </a:ext>
            </a:extLst>
          </p:cNvPr>
          <p:cNvSpPr txBox="1"/>
          <p:nvPr/>
        </p:nvSpPr>
        <p:spPr>
          <a:xfrm>
            <a:off x="5226572" y="265213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linkedTo</a:t>
            </a:r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F1BE65-28A6-4BE8-AF7D-6BD02647C285}"/>
              </a:ext>
            </a:extLst>
          </p:cNvPr>
          <p:cNvSpPr txBox="1"/>
          <p:nvPr/>
        </p:nvSpPr>
        <p:spPr>
          <a:xfrm>
            <a:off x="1094610" y="1361588"/>
            <a:ext cx="3125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 node can only be assigned to one other node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C41FD4-189E-40D2-9432-5A8A0E333754}"/>
              </a:ext>
            </a:extLst>
          </p:cNvPr>
          <p:cNvSpPr/>
          <p:nvPr/>
        </p:nvSpPr>
        <p:spPr>
          <a:xfrm>
            <a:off x="1002019" y="2424141"/>
            <a:ext cx="243445" cy="2434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2C0FA6B-529E-4E77-A955-2213DC5E47E8}"/>
              </a:ext>
            </a:extLst>
          </p:cNvPr>
          <p:cNvSpPr/>
          <p:nvPr/>
        </p:nvSpPr>
        <p:spPr>
          <a:xfrm>
            <a:off x="2403308" y="2118352"/>
            <a:ext cx="243445" cy="2434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2A8914-2653-4BAC-BB33-F30CD74991DF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1245464" y="2240074"/>
            <a:ext cx="1157844" cy="3057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366914E-B32C-40B4-A530-B8E5ECF6B3C5}"/>
              </a:ext>
            </a:extLst>
          </p:cNvPr>
          <p:cNvSpPr txBox="1"/>
          <p:nvPr/>
        </p:nvSpPr>
        <p:spPr>
          <a:xfrm>
            <a:off x="1428284" y="2115575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assignedTo</a:t>
            </a:r>
            <a:endParaRPr lang="en-US" sz="10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FDF6532-ABB7-46EF-A124-8AA85A00F8F6}"/>
              </a:ext>
            </a:extLst>
          </p:cNvPr>
          <p:cNvSpPr/>
          <p:nvPr/>
        </p:nvSpPr>
        <p:spPr>
          <a:xfrm>
            <a:off x="2335024" y="3256405"/>
            <a:ext cx="243445" cy="2434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14CB7C-ECFC-42A6-97CA-E143ADC7544B}"/>
              </a:ext>
            </a:extLst>
          </p:cNvPr>
          <p:cNvCxnSpPr>
            <a:cxnSpLocks/>
            <a:stCxn id="37" idx="2"/>
            <a:endCxn id="33" idx="5"/>
          </p:cNvCxnSpPr>
          <p:nvPr/>
        </p:nvCxnSpPr>
        <p:spPr>
          <a:xfrm flipH="1" flipV="1">
            <a:off x="1209812" y="2631933"/>
            <a:ext cx="1125212" cy="7461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DCD49F-0E05-4312-AA90-438C93573E8D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flipH="1">
            <a:off x="2456747" y="2361796"/>
            <a:ext cx="68284" cy="8946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81C1E78-5355-4CC9-B22F-3451714C26AD}"/>
              </a:ext>
            </a:extLst>
          </p:cNvPr>
          <p:cNvSpPr txBox="1"/>
          <p:nvPr/>
        </p:nvSpPr>
        <p:spPr>
          <a:xfrm>
            <a:off x="1428284" y="3670948"/>
            <a:ext cx="73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Illegal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808E2A4-993E-422A-9EC7-C80BC8292785}"/>
              </a:ext>
            </a:extLst>
          </p:cNvPr>
          <p:cNvCxnSpPr/>
          <p:nvPr/>
        </p:nvCxnSpPr>
        <p:spPr>
          <a:xfrm flipV="1">
            <a:off x="1123741" y="1882196"/>
            <a:ext cx="2246858" cy="18421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0FC7FB-ADB9-42CF-B400-DE2FA3D7CF9B}"/>
              </a:ext>
            </a:extLst>
          </p:cNvPr>
          <p:cNvCxnSpPr/>
          <p:nvPr/>
        </p:nvCxnSpPr>
        <p:spPr>
          <a:xfrm>
            <a:off x="1245464" y="1782079"/>
            <a:ext cx="1829640" cy="199566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B5F42C1-AF39-4FE8-9656-0E2B37C943CC}"/>
              </a:ext>
            </a:extLst>
          </p:cNvPr>
          <p:cNvSpPr txBox="1"/>
          <p:nvPr/>
        </p:nvSpPr>
        <p:spPr>
          <a:xfrm>
            <a:off x="4359454" y="3670948"/>
            <a:ext cx="6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Legal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37AC392-138C-4178-8A82-C1D1477BF7AD}"/>
              </a:ext>
            </a:extLst>
          </p:cNvPr>
          <p:cNvSpPr/>
          <p:nvPr/>
        </p:nvSpPr>
        <p:spPr>
          <a:xfrm>
            <a:off x="6843587" y="2200881"/>
            <a:ext cx="243445" cy="2434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81D5DD1-C912-4B06-B7DC-586079CD5277}"/>
              </a:ext>
            </a:extLst>
          </p:cNvPr>
          <p:cNvSpPr/>
          <p:nvPr/>
        </p:nvSpPr>
        <p:spPr>
          <a:xfrm>
            <a:off x="7210336" y="2526573"/>
            <a:ext cx="243445" cy="2434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C863D3-9B92-421B-B1DF-EBE19D539AB3}"/>
              </a:ext>
            </a:extLst>
          </p:cNvPr>
          <p:cNvSpPr/>
          <p:nvPr/>
        </p:nvSpPr>
        <p:spPr>
          <a:xfrm>
            <a:off x="7210335" y="2880531"/>
            <a:ext cx="243445" cy="2434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58FFF4A-E55D-448E-B66B-216FDCD25733}"/>
              </a:ext>
            </a:extLst>
          </p:cNvPr>
          <p:cNvCxnSpPr>
            <a:stCxn id="50" idx="4"/>
            <a:endCxn id="51" idx="2"/>
          </p:cNvCxnSpPr>
          <p:nvPr/>
        </p:nvCxnSpPr>
        <p:spPr>
          <a:xfrm rot="16200000" flipH="1">
            <a:off x="6985838" y="2423797"/>
            <a:ext cx="203970" cy="24502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1CB795C-1F12-436B-A447-9DF27E001D37}"/>
              </a:ext>
            </a:extLst>
          </p:cNvPr>
          <p:cNvCxnSpPr>
            <a:stCxn id="50" idx="4"/>
            <a:endCxn id="54" idx="2"/>
          </p:cNvCxnSpPr>
          <p:nvPr/>
        </p:nvCxnSpPr>
        <p:spPr>
          <a:xfrm rot="16200000" flipH="1">
            <a:off x="6808858" y="2600776"/>
            <a:ext cx="557928" cy="24502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B59F75E-17D9-42B8-A95F-52A77E7186E9}"/>
              </a:ext>
            </a:extLst>
          </p:cNvPr>
          <p:cNvSpPr/>
          <p:nvPr/>
        </p:nvSpPr>
        <p:spPr>
          <a:xfrm>
            <a:off x="7582988" y="3253628"/>
            <a:ext cx="243445" cy="243444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4EFD5B7-8306-4341-9B85-ED2586DD1677}"/>
              </a:ext>
            </a:extLst>
          </p:cNvPr>
          <p:cNvCxnSpPr>
            <a:stCxn id="54" idx="4"/>
            <a:endCxn id="62" idx="2"/>
          </p:cNvCxnSpPr>
          <p:nvPr/>
        </p:nvCxnSpPr>
        <p:spPr>
          <a:xfrm rot="16200000" flipH="1">
            <a:off x="7331836" y="3124197"/>
            <a:ext cx="251375" cy="250930"/>
          </a:xfrm>
          <a:prstGeom prst="bentConnector2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95C390EE-6679-47F4-A6F3-DEDE7589784B}"/>
              </a:ext>
            </a:extLst>
          </p:cNvPr>
          <p:cNvSpPr/>
          <p:nvPr/>
        </p:nvSpPr>
        <p:spPr>
          <a:xfrm>
            <a:off x="5448243" y="3656018"/>
            <a:ext cx="243445" cy="2434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37FB28-A2ED-4BF4-8995-6E32402BDC31}"/>
              </a:ext>
            </a:extLst>
          </p:cNvPr>
          <p:cNvCxnSpPr>
            <a:cxnSpLocks/>
            <a:stCxn id="65" idx="1"/>
            <a:endCxn id="13" idx="5"/>
          </p:cNvCxnSpPr>
          <p:nvPr/>
        </p:nvCxnSpPr>
        <p:spPr>
          <a:xfrm flipH="1" flipV="1">
            <a:off x="5244479" y="3461420"/>
            <a:ext cx="239416" cy="230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7EA051B-61BB-4DE5-9F3C-3E40DBDE7D1D}"/>
              </a:ext>
            </a:extLst>
          </p:cNvPr>
          <p:cNvSpPr/>
          <p:nvPr/>
        </p:nvSpPr>
        <p:spPr>
          <a:xfrm>
            <a:off x="7582988" y="3612170"/>
            <a:ext cx="243445" cy="2434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1915580-9B6E-4916-B4A2-CCB3F4F1F5E0}"/>
              </a:ext>
            </a:extLst>
          </p:cNvPr>
          <p:cNvCxnSpPr>
            <a:cxnSpLocks/>
            <a:stCxn id="54" idx="4"/>
            <a:endCxn id="72" idx="2"/>
          </p:cNvCxnSpPr>
          <p:nvPr/>
        </p:nvCxnSpPr>
        <p:spPr>
          <a:xfrm rot="16200000" flipH="1">
            <a:off x="7152565" y="3303468"/>
            <a:ext cx="609917" cy="25093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24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33DF-D51B-41AC-A64C-776A0D6F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first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8835-1961-49D4-9409-2507819D8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03310" cy="4551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{ </a:t>
            </a:r>
          </a:p>
          <a:p>
            <a:pPr marL="0" indent="0">
              <a:buNone/>
            </a:pPr>
            <a:r>
              <a:rPr lang="en-US" sz="1200" dirty="0"/>
              <a:t>  "actions": [{"type": "create"}],</a:t>
            </a:r>
          </a:p>
          <a:p>
            <a:pPr marL="0" indent="0">
              <a:buNone/>
            </a:pPr>
            <a:r>
              <a:rPr lang="en-US" sz="1200" dirty="0"/>
              <a:t>  "object": {"key": “1", "type": "organization", "name": "EA Mode", "logo": "%3Csvg </a:t>
            </a:r>
            <a:r>
              <a:rPr lang="en-US" sz="1200" dirty="0" err="1"/>
              <a:t>viewBox</a:t>
            </a:r>
            <a:r>
              <a:rPr lang="en-US" sz="1200" dirty="0"/>
              <a:t>…"}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en-US" sz="1200" i="1" dirty="0"/>
              <a:t>Command:</a:t>
            </a:r>
          </a:p>
          <a:p>
            <a:pPr marL="0" indent="0">
              <a:buNone/>
            </a:pPr>
            <a:r>
              <a:rPr lang="en-US" sz="1200" dirty="0"/>
              <a:t>Validate Access Request: {</a:t>
            </a:r>
            <a:r>
              <a:rPr lang="en-US" sz="1200" i="1" dirty="0"/>
              <a:t>subject1</a:t>
            </a:r>
            <a:r>
              <a:rPr lang="en-US" sz="1200" dirty="0"/>
              <a:t>, “create”, 1, env: {}</a:t>
            </a:r>
          </a:p>
          <a:p>
            <a:pPr marL="0" indent="0">
              <a:buNone/>
            </a:pPr>
            <a:r>
              <a:rPr lang="en-US" sz="1200" dirty="0"/>
              <a:t>Since the action does not specify an </a:t>
            </a:r>
            <a:r>
              <a:rPr lang="en-US" sz="1200" dirty="0" err="1"/>
              <a:t>assignedTo</a:t>
            </a:r>
            <a:r>
              <a:rPr lang="en-US" sz="1200" dirty="0"/>
              <a:t> connection, it has no parent.</a:t>
            </a:r>
          </a:p>
          <a:p>
            <a:pPr marL="0" indent="0">
              <a:buNone/>
            </a:pPr>
            <a:r>
              <a:rPr lang="en-US" sz="1200" dirty="0"/>
              <a:t>Resolve Policy Decision Point (PDP): Find all shortest path along </a:t>
            </a:r>
            <a:r>
              <a:rPr lang="en-US" sz="1200" dirty="0" err="1"/>
              <a:t>assignedTo</a:t>
            </a:r>
            <a:r>
              <a:rPr lang="en-US" sz="1200" dirty="0"/>
              <a:t> and </a:t>
            </a:r>
            <a:r>
              <a:rPr lang="en-US" sz="1200" dirty="0" err="1"/>
              <a:t>linkedTo</a:t>
            </a:r>
            <a:r>
              <a:rPr lang="en-US" sz="1200" dirty="0"/>
              <a:t> connections to the ROOT node and construct Policy Chain (PC).</a:t>
            </a:r>
          </a:p>
          <a:p>
            <a:pPr marL="0" indent="0">
              <a:buNone/>
            </a:pPr>
            <a:r>
              <a:rPr lang="en-US" sz="1200" dirty="0"/>
              <a:t>No shortest path found. -&gt; Effect: Allow</a:t>
            </a:r>
          </a:p>
          <a:p>
            <a:pPr marL="0" indent="0">
              <a:buNone/>
            </a:pPr>
            <a:r>
              <a:rPr lang="en-US" sz="1200" i="1" dirty="0"/>
              <a:t>Query:</a:t>
            </a:r>
          </a:p>
          <a:p>
            <a:pPr marL="0" indent="0">
              <a:buNone/>
            </a:pPr>
            <a:r>
              <a:rPr lang="en-US" sz="1200" dirty="0"/>
              <a:t>Validate Access Request: {</a:t>
            </a:r>
            <a:r>
              <a:rPr lang="en-US" sz="1200" i="1" dirty="0"/>
              <a:t>subject2</a:t>
            </a:r>
            <a:r>
              <a:rPr lang="en-US" sz="1200" dirty="0"/>
              <a:t>, “read”, 1, env: {}}</a:t>
            </a:r>
          </a:p>
          <a:p>
            <a:pPr marL="0" indent="0">
              <a:buNone/>
            </a:pPr>
            <a:r>
              <a:rPr lang="en-US" sz="1200" dirty="0"/>
              <a:t>No parent -&gt; allow</a:t>
            </a:r>
          </a:p>
          <a:p>
            <a:pPr marL="0" indent="0">
              <a:buNone/>
            </a:pPr>
            <a:endParaRPr lang="en-US" sz="1200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EDEE88-EBE0-4B23-956B-005699A68DAE}"/>
              </a:ext>
            </a:extLst>
          </p:cNvPr>
          <p:cNvSpPr/>
          <p:nvPr/>
        </p:nvSpPr>
        <p:spPr>
          <a:xfrm>
            <a:off x="10026207" y="2707213"/>
            <a:ext cx="243445" cy="2434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D4587-D7F1-4B1E-9843-9A6A8CB6A1D4}"/>
              </a:ext>
            </a:extLst>
          </p:cNvPr>
          <p:cNvSpPr txBox="1"/>
          <p:nvPr/>
        </p:nvSpPr>
        <p:spPr>
          <a:xfrm>
            <a:off x="9494322" y="2161309"/>
            <a:ext cx="130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28408-36D3-4C10-AFB0-CAFC1093C4C8}"/>
              </a:ext>
            </a:extLst>
          </p:cNvPr>
          <p:cNvSpPr txBox="1"/>
          <p:nvPr/>
        </p:nvSpPr>
        <p:spPr>
          <a:xfrm>
            <a:off x="9494322" y="3244334"/>
            <a:ext cx="1687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Subscriber View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768075-C62A-4AF4-9097-1B4751046145}"/>
              </a:ext>
            </a:extLst>
          </p:cNvPr>
          <p:cNvSpPr/>
          <p:nvPr/>
        </p:nvSpPr>
        <p:spPr>
          <a:xfrm>
            <a:off x="10026206" y="3979615"/>
            <a:ext cx="243445" cy="2434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0765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33DF-D51B-41AC-A64C-776A0D6F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8835-1961-49D4-9409-2507819D8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32571" cy="4551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{ </a:t>
            </a:r>
          </a:p>
          <a:p>
            <a:pPr marL="0" indent="0">
              <a:buNone/>
            </a:pPr>
            <a:r>
              <a:rPr lang="en-US" sz="1200" dirty="0"/>
              <a:t>  "actions": [{"type": "create“, "to": {"key": “2","type": “organization"},"data": {"type": "</a:t>
            </a:r>
            <a:r>
              <a:rPr lang="en-US" sz="1200" dirty="0" err="1"/>
              <a:t>assignedTo</a:t>
            </a:r>
            <a:r>
              <a:rPr lang="en-US" sz="1200" dirty="0"/>
              <a:t>"}}],</a:t>
            </a:r>
          </a:p>
          <a:p>
            <a:pPr marL="0" indent="0">
              <a:buNone/>
            </a:pPr>
            <a:r>
              <a:rPr lang="en-US" sz="1200" dirty="0"/>
              <a:t>  "object": {"key": “2", "type": “function", "name": “Business"}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i="1" dirty="0"/>
              <a:t>Command:</a:t>
            </a:r>
          </a:p>
          <a:p>
            <a:pPr marL="0" indent="0">
              <a:buNone/>
            </a:pPr>
            <a:r>
              <a:rPr lang="en-US" sz="1200" dirty="0"/>
              <a:t>Validate Access Request: {</a:t>
            </a:r>
            <a:r>
              <a:rPr lang="en-US" sz="1200" i="1" dirty="0"/>
              <a:t>subject1</a:t>
            </a:r>
            <a:r>
              <a:rPr lang="en-US" sz="1200" dirty="0"/>
              <a:t>, “create”, 1, env: {}</a:t>
            </a:r>
          </a:p>
          <a:p>
            <a:pPr marL="0" indent="0">
              <a:buNone/>
            </a:pPr>
            <a:r>
              <a:rPr lang="en-US" sz="1200" dirty="0"/>
              <a:t>Since the action does not specify an </a:t>
            </a:r>
            <a:r>
              <a:rPr lang="en-US" sz="1200" dirty="0" err="1"/>
              <a:t>assignedTo</a:t>
            </a:r>
            <a:r>
              <a:rPr lang="en-US" sz="1200" dirty="0"/>
              <a:t> connection, it has no parent.</a:t>
            </a:r>
          </a:p>
          <a:p>
            <a:pPr marL="0" indent="0">
              <a:buNone/>
            </a:pPr>
            <a:r>
              <a:rPr lang="en-US" sz="1200" dirty="0"/>
              <a:t>Resolve Policy Decision Point (PDP): Find all shortest path along </a:t>
            </a:r>
            <a:r>
              <a:rPr lang="en-US" sz="1200" dirty="0" err="1"/>
              <a:t>assignedTo</a:t>
            </a:r>
            <a:r>
              <a:rPr lang="en-US" sz="1200" dirty="0"/>
              <a:t> and </a:t>
            </a:r>
            <a:r>
              <a:rPr lang="en-US" sz="1200" dirty="0" err="1"/>
              <a:t>linkedTo</a:t>
            </a:r>
            <a:r>
              <a:rPr lang="en-US" sz="1200" dirty="0"/>
              <a:t> connections to the ROOT node and construct Policy Chain (PC).</a:t>
            </a:r>
          </a:p>
          <a:p>
            <a:pPr marL="0" indent="0">
              <a:buNone/>
            </a:pPr>
            <a:r>
              <a:rPr lang="en-US" sz="1200" dirty="0"/>
              <a:t>One shortest path found. -&gt; </a:t>
            </a:r>
            <a:r>
              <a:rPr lang="en-US" sz="1200" dirty="0" err="1"/>
              <a:t>idenitiy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No chain -&gt; Effect: Allow</a:t>
            </a:r>
          </a:p>
          <a:p>
            <a:pPr marL="0" indent="0">
              <a:buNone/>
            </a:pPr>
            <a:r>
              <a:rPr lang="en-US" sz="1200" i="1" dirty="0"/>
              <a:t>Query:</a:t>
            </a:r>
          </a:p>
          <a:p>
            <a:pPr marL="0" indent="0">
              <a:buNone/>
            </a:pPr>
            <a:r>
              <a:rPr lang="en-US" sz="1200" dirty="0"/>
              <a:t>For each shortest path construct a view validation request</a:t>
            </a:r>
          </a:p>
          <a:p>
            <a:pPr marL="0" indent="0">
              <a:buNone/>
            </a:pPr>
            <a:r>
              <a:rPr lang="en-US" sz="1200" dirty="0"/>
              <a:t>Validate Access Request: {</a:t>
            </a:r>
            <a:r>
              <a:rPr lang="en-US" sz="1200" i="1" dirty="0"/>
              <a:t>subject2</a:t>
            </a:r>
            <a:r>
              <a:rPr lang="en-US" sz="1200" dirty="0"/>
              <a:t>, “read”, 2, env: {parent:1}} </a:t>
            </a:r>
          </a:p>
          <a:p>
            <a:pPr marL="0" indent="0">
              <a:buNone/>
            </a:pPr>
            <a:r>
              <a:rPr lang="en-US" sz="1200" dirty="0"/>
              <a:t>If no parent -&gt; Allow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EDEE88-EBE0-4B23-956B-005699A68DAE}"/>
              </a:ext>
            </a:extLst>
          </p:cNvPr>
          <p:cNvSpPr/>
          <p:nvPr/>
        </p:nvSpPr>
        <p:spPr>
          <a:xfrm>
            <a:off x="10026207" y="2707213"/>
            <a:ext cx="243445" cy="2434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D4587-D7F1-4B1E-9843-9A6A8CB6A1D4}"/>
              </a:ext>
            </a:extLst>
          </p:cNvPr>
          <p:cNvSpPr txBox="1"/>
          <p:nvPr/>
        </p:nvSpPr>
        <p:spPr>
          <a:xfrm>
            <a:off x="9494322" y="2161309"/>
            <a:ext cx="130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28408-36D3-4C10-AFB0-CAFC1093C4C8}"/>
              </a:ext>
            </a:extLst>
          </p:cNvPr>
          <p:cNvSpPr txBox="1"/>
          <p:nvPr/>
        </p:nvSpPr>
        <p:spPr>
          <a:xfrm>
            <a:off x="9494322" y="3244334"/>
            <a:ext cx="1687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Subscriber View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768075-C62A-4AF4-9097-1B4751046145}"/>
              </a:ext>
            </a:extLst>
          </p:cNvPr>
          <p:cNvSpPr/>
          <p:nvPr/>
        </p:nvSpPr>
        <p:spPr>
          <a:xfrm>
            <a:off x="10026206" y="3979615"/>
            <a:ext cx="243445" cy="2434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DCCA46-DE5B-4FEA-926D-FDCA67C418E8}"/>
              </a:ext>
            </a:extLst>
          </p:cNvPr>
          <p:cNvSpPr/>
          <p:nvPr/>
        </p:nvSpPr>
        <p:spPr>
          <a:xfrm>
            <a:off x="11427495" y="2373309"/>
            <a:ext cx="243445" cy="2434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9500C1-E04E-4B77-8A46-DD5B31F11706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69651" y="2495031"/>
            <a:ext cx="1157844" cy="3057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E1E625-B0D3-4271-916C-FD555CFD0F18}"/>
              </a:ext>
            </a:extLst>
          </p:cNvPr>
          <p:cNvSpPr txBox="1"/>
          <p:nvPr/>
        </p:nvSpPr>
        <p:spPr>
          <a:xfrm>
            <a:off x="10452471" y="2370532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assignedTo</a:t>
            </a:r>
            <a:endParaRPr lang="en-US" sz="1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2A31CD-78A3-4EB6-8DD6-36FFAEDEE819}"/>
              </a:ext>
            </a:extLst>
          </p:cNvPr>
          <p:cNvSpPr/>
          <p:nvPr/>
        </p:nvSpPr>
        <p:spPr>
          <a:xfrm>
            <a:off x="11427495" y="3663899"/>
            <a:ext cx="243445" cy="2434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5E0BB4-6F30-4E5B-AFEB-5ACAE4768140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0269651" y="3785621"/>
            <a:ext cx="1157844" cy="3057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50276E-0527-46EA-921F-8CDDA8C09BCD}"/>
              </a:ext>
            </a:extLst>
          </p:cNvPr>
          <p:cNvSpPr txBox="1"/>
          <p:nvPr/>
        </p:nvSpPr>
        <p:spPr>
          <a:xfrm>
            <a:off x="10452471" y="3661122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assignedTo</a:t>
            </a:r>
            <a:endParaRPr lang="en-US" sz="1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E3F474-AC30-4FB7-9AAA-9078F309A0D4}"/>
              </a:ext>
            </a:extLst>
          </p:cNvPr>
          <p:cNvSpPr/>
          <p:nvPr/>
        </p:nvSpPr>
        <p:spPr>
          <a:xfrm>
            <a:off x="11444333" y="4366464"/>
            <a:ext cx="243445" cy="2434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797297-6B6B-4DDE-B783-C1B89A4C262B}"/>
              </a:ext>
            </a:extLst>
          </p:cNvPr>
          <p:cNvSpPr/>
          <p:nvPr/>
        </p:nvSpPr>
        <p:spPr>
          <a:xfrm>
            <a:off x="11458172" y="2973082"/>
            <a:ext cx="243445" cy="2434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792F63-B69C-4306-A60B-B52CEFD7966C}"/>
              </a:ext>
            </a:extLst>
          </p:cNvPr>
          <p:cNvCxnSpPr>
            <a:cxnSpLocks/>
            <a:stCxn id="17" idx="2"/>
            <a:endCxn id="4" idx="5"/>
          </p:cNvCxnSpPr>
          <p:nvPr/>
        </p:nvCxnSpPr>
        <p:spPr>
          <a:xfrm flipH="1" flipV="1">
            <a:off x="10234000" y="2915005"/>
            <a:ext cx="1224172" cy="1797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D9D805-2AD4-4D18-AA7B-F7E49AD75F31}"/>
              </a:ext>
            </a:extLst>
          </p:cNvPr>
          <p:cNvCxnSpPr>
            <a:cxnSpLocks/>
            <a:stCxn id="15" idx="1"/>
            <a:endCxn id="8" idx="5"/>
          </p:cNvCxnSpPr>
          <p:nvPr/>
        </p:nvCxnSpPr>
        <p:spPr>
          <a:xfrm flipH="1" flipV="1">
            <a:off x="10233999" y="4187407"/>
            <a:ext cx="1245986" cy="214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33DF-D51B-41AC-A64C-776A0D6F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49088" cy="1325563"/>
          </a:xfrm>
        </p:spPr>
        <p:txBody>
          <a:bodyPr/>
          <a:lstStyle/>
          <a:p>
            <a:r>
              <a:rPr lang="en-US" dirty="0"/>
              <a:t>Add link and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8835-1961-49D4-9409-2507819D8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88265" cy="4551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{ </a:t>
            </a:r>
          </a:p>
          <a:p>
            <a:pPr marL="0" indent="0">
              <a:buNone/>
            </a:pPr>
            <a:r>
              <a:rPr lang="en-US" sz="1200" dirty="0"/>
              <a:t>  "actions": [{"type": “connect“, "to": {"key": “3","type": “organization"},"data": {"type": “</a:t>
            </a:r>
            <a:r>
              <a:rPr lang="en-US" sz="1200" dirty="0" err="1"/>
              <a:t>linkTo</a:t>
            </a:r>
            <a:r>
              <a:rPr lang="en-US" sz="1200" dirty="0"/>
              <a:t>"}}],</a:t>
            </a:r>
          </a:p>
          <a:p>
            <a:pPr marL="0" indent="0">
              <a:buNone/>
            </a:pPr>
            <a:r>
              <a:rPr lang="en-US" sz="1200" dirty="0"/>
              <a:t>  "object": {"key": “2", "type": “function"}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i="1" dirty="0"/>
              <a:t>Command:</a:t>
            </a:r>
          </a:p>
          <a:p>
            <a:pPr marL="0" indent="0">
              <a:buNone/>
            </a:pPr>
            <a:r>
              <a:rPr lang="en-US" sz="1200" dirty="0"/>
              <a:t>Validate Access Request: {</a:t>
            </a:r>
            <a:r>
              <a:rPr lang="en-US" sz="1200" i="1" dirty="0"/>
              <a:t>subject1</a:t>
            </a:r>
            <a:r>
              <a:rPr lang="en-US" sz="1200" dirty="0"/>
              <a:t>, “create”, 1, env: {}</a:t>
            </a:r>
          </a:p>
          <a:p>
            <a:pPr marL="0" indent="0">
              <a:buNone/>
            </a:pPr>
            <a:r>
              <a:rPr lang="en-US" sz="1200" dirty="0"/>
              <a:t>Since the action does not specify an </a:t>
            </a:r>
            <a:r>
              <a:rPr lang="en-US" sz="1200" dirty="0" err="1"/>
              <a:t>assignedTo</a:t>
            </a:r>
            <a:r>
              <a:rPr lang="en-US" sz="1200" dirty="0"/>
              <a:t> connection, it has no parent.</a:t>
            </a:r>
          </a:p>
          <a:p>
            <a:pPr marL="0" indent="0">
              <a:buNone/>
            </a:pPr>
            <a:r>
              <a:rPr lang="en-US" sz="1200" dirty="0"/>
              <a:t>Resolve Policy Decision Point (PDP): Find all shortest path along </a:t>
            </a:r>
            <a:r>
              <a:rPr lang="en-US" sz="1200" dirty="0" err="1"/>
              <a:t>assignedTo</a:t>
            </a:r>
            <a:r>
              <a:rPr lang="en-US" sz="1200" dirty="0"/>
              <a:t> and </a:t>
            </a:r>
            <a:r>
              <a:rPr lang="en-US" sz="1200" dirty="0" err="1"/>
              <a:t>linkedTo</a:t>
            </a:r>
            <a:r>
              <a:rPr lang="en-US" sz="1200" dirty="0"/>
              <a:t> connections to the ROOT node and construct Policy Chain (PC).</a:t>
            </a:r>
          </a:p>
          <a:p>
            <a:pPr marL="0" indent="0">
              <a:buNone/>
            </a:pPr>
            <a:r>
              <a:rPr lang="en-US" sz="1200" dirty="0"/>
              <a:t>One shortest path found. -&gt; </a:t>
            </a:r>
            <a:r>
              <a:rPr lang="en-US" sz="1200" dirty="0" err="1"/>
              <a:t>idenitiy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No chain -&gt; Effect: Allow</a:t>
            </a:r>
          </a:p>
          <a:p>
            <a:pPr marL="0" indent="0">
              <a:buNone/>
            </a:pPr>
            <a:r>
              <a:rPr lang="en-US" sz="1200" i="1" dirty="0"/>
              <a:t>Query:</a:t>
            </a:r>
          </a:p>
          <a:p>
            <a:pPr marL="0" indent="0">
              <a:buNone/>
            </a:pPr>
            <a:r>
              <a:rPr lang="en-US" sz="1200" dirty="0"/>
              <a:t>For each shortest path construct a view validation request</a:t>
            </a:r>
          </a:p>
          <a:p>
            <a:pPr marL="0" indent="0">
              <a:buNone/>
            </a:pPr>
            <a:r>
              <a:rPr lang="en-US" sz="1200" dirty="0"/>
              <a:t>Validate Access Request: {</a:t>
            </a:r>
            <a:r>
              <a:rPr lang="en-US" sz="1200" i="1" dirty="0"/>
              <a:t>subject2</a:t>
            </a:r>
            <a:r>
              <a:rPr lang="en-US" sz="1200" dirty="0"/>
              <a:t>, “read”, 2, env: {parent:1}} </a:t>
            </a:r>
          </a:p>
          <a:p>
            <a:pPr marL="0" indent="0">
              <a:buNone/>
            </a:pPr>
            <a:r>
              <a:rPr lang="en-US" sz="1200" dirty="0"/>
              <a:t>If no parent -&gt; Allow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EDEE88-EBE0-4B23-956B-005699A68DAE}"/>
              </a:ext>
            </a:extLst>
          </p:cNvPr>
          <p:cNvSpPr/>
          <p:nvPr/>
        </p:nvSpPr>
        <p:spPr>
          <a:xfrm>
            <a:off x="9182684" y="1541546"/>
            <a:ext cx="243445" cy="2434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D4587-D7F1-4B1E-9843-9A6A8CB6A1D4}"/>
              </a:ext>
            </a:extLst>
          </p:cNvPr>
          <p:cNvSpPr txBox="1"/>
          <p:nvPr/>
        </p:nvSpPr>
        <p:spPr>
          <a:xfrm>
            <a:off x="6700079" y="296285"/>
            <a:ext cx="130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28408-36D3-4C10-AFB0-CAFC1093C4C8}"/>
              </a:ext>
            </a:extLst>
          </p:cNvPr>
          <p:cNvSpPr txBox="1"/>
          <p:nvPr/>
        </p:nvSpPr>
        <p:spPr>
          <a:xfrm>
            <a:off x="8089363" y="2776829"/>
            <a:ext cx="231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Subscriber anonymous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768075-C62A-4AF4-9097-1B4751046145}"/>
              </a:ext>
            </a:extLst>
          </p:cNvPr>
          <p:cNvSpPr/>
          <p:nvPr/>
        </p:nvSpPr>
        <p:spPr>
          <a:xfrm>
            <a:off x="9426128" y="4681679"/>
            <a:ext cx="243445" cy="2434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DCCA46-DE5B-4FEA-926D-FDCA67C418E8}"/>
              </a:ext>
            </a:extLst>
          </p:cNvPr>
          <p:cNvSpPr/>
          <p:nvPr/>
        </p:nvSpPr>
        <p:spPr>
          <a:xfrm>
            <a:off x="10583972" y="1207642"/>
            <a:ext cx="243445" cy="2434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9500C1-E04E-4B77-8A46-DD5B31F11706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426128" y="1329364"/>
            <a:ext cx="1157844" cy="3057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E1E625-B0D3-4271-916C-FD555CFD0F18}"/>
              </a:ext>
            </a:extLst>
          </p:cNvPr>
          <p:cNvSpPr txBox="1"/>
          <p:nvPr/>
        </p:nvSpPr>
        <p:spPr>
          <a:xfrm>
            <a:off x="9608948" y="1204865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assignedTo</a:t>
            </a:r>
            <a:endParaRPr lang="en-US" sz="1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2A31CD-78A3-4EB6-8DD6-36FFAEDEE819}"/>
              </a:ext>
            </a:extLst>
          </p:cNvPr>
          <p:cNvSpPr/>
          <p:nvPr/>
        </p:nvSpPr>
        <p:spPr>
          <a:xfrm>
            <a:off x="10827417" y="4365963"/>
            <a:ext cx="243445" cy="2434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5E0BB4-6F30-4E5B-AFEB-5ACAE4768140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9669573" y="4487685"/>
            <a:ext cx="1157844" cy="3057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50276E-0527-46EA-921F-8CDDA8C09BCD}"/>
              </a:ext>
            </a:extLst>
          </p:cNvPr>
          <p:cNvSpPr txBox="1"/>
          <p:nvPr/>
        </p:nvSpPr>
        <p:spPr>
          <a:xfrm>
            <a:off x="9852393" y="4363186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assignedTo</a:t>
            </a:r>
            <a:endParaRPr lang="en-US" sz="1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E3F474-AC30-4FB7-9AAA-9078F309A0D4}"/>
              </a:ext>
            </a:extLst>
          </p:cNvPr>
          <p:cNvSpPr/>
          <p:nvPr/>
        </p:nvSpPr>
        <p:spPr>
          <a:xfrm>
            <a:off x="10699182" y="5362569"/>
            <a:ext cx="243445" cy="2434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797297-6B6B-4DDE-B783-C1B89A4C262B}"/>
              </a:ext>
            </a:extLst>
          </p:cNvPr>
          <p:cNvSpPr/>
          <p:nvPr/>
        </p:nvSpPr>
        <p:spPr>
          <a:xfrm>
            <a:off x="10614649" y="1807415"/>
            <a:ext cx="243445" cy="2434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792F63-B69C-4306-A60B-B52CEFD7966C}"/>
              </a:ext>
            </a:extLst>
          </p:cNvPr>
          <p:cNvCxnSpPr>
            <a:cxnSpLocks/>
            <a:stCxn id="17" idx="2"/>
            <a:endCxn id="4" idx="5"/>
          </p:cNvCxnSpPr>
          <p:nvPr/>
        </p:nvCxnSpPr>
        <p:spPr>
          <a:xfrm flipH="1" flipV="1">
            <a:off x="9390477" y="1749338"/>
            <a:ext cx="1224172" cy="1797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D9D805-2AD4-4D18-AA7B-F7E49AD75F31}"/>
              </a:ext>
            </a:extLst>
          </p:cNvPr>
          <p:cNvCxnSpPr>
            <a:cxnSpLocks/>
            <a:stCxn id="15" idx="1"/>
            <a:endCxn id="8" idx="5"/>
          </p:cNvCxnSpPr>
          <p:nvPr/>
        </p:nvCxnSpPr>
        <p:spPr>
          <a:xfrm flipH="1" flipV="1">
            <a:off x="9633921" y="4889471"/>
            <a:ext cx="1100913" cy="5087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DF08AD-CB20-4E6A-91D4-E7272D9A03AA}"/>
              </a:ext>
            </a:extLst>
          </p:cNvPr>
          <p:cNvCxnSpPr>
            <a:cxnSpLocks/>
            <a:stCxn id="24" idx="1"/>
            <a:endCxn id="15" idx="5"/>
          </p:cNvCxnSpPr>
          <p:nvPr/>
        </p:nvCxnSpPr>
        <p:spPr>
          <a:xfrm flipH="1" flipV="1">
            <a:off x="10906975" y="5570361"/>
            <a:ext cx="482477" cy="32968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0D4390-D3A6-4376-9BB7-7ACFC5CB44E8}"/>
              </a:ext>
            </a:extLst>
          </p:cNvPr>
          <p:cNvSpPr txBox="1"/>
          <p:nvPr/>
        </p:nvSpPr>
        <p:spPr>
          <a:xfrm>
            <a:off x="11070862" y="5488984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linkedTo</a:t>
            </a:r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F41A0C3-9ACA-4627-9604-E92CA721842C}"/>
              </a:ext>
            </a:extLst>
          </p:cNvPr>
          <p:cNvSpPr/>
          <p:nvPr/>
        </p:nvSpPr>
        <p:spPr>
          <a:xfrm>
            <a:off x="11353800" y="5864398"/>
            <a:ext cx="243445" cy="243444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4513FD-CEC5-4A3B-BDEB-01C99491842C}"/>
              </a:ext>
            </a:extLst>
          </p:cNvPr>
          <p:cNvSpPr/>
          <p:nvPr/>
        </p:nvSpPr>
        <p:spPr>
          <a:xfrm>
            <a:off x="8514201" y="147820"/>
            <a:ext cx="1823852" cy="573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E2C3AF-08A3-4249-9C8A-6E7A8EFE39AF}"/>
              </a:ext>
            </a:extLst>
          </p:cNvPr>
          <p:cNvSpPr/>
          <p:nvPr/>
        </p:nvSpPr>
        <p:spPr>
          <a:xfrm>
            <a:off x="8606376" y="240400"/>
            <a:ext cx="1681306" cy="2727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Allow [read] action on ANY resource if subject key=user::anonymous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1208B7-F487-416B-8DD8-15E227B2D021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9335587" y="720961"/>
            <a:ext cx="90540" cy="8088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87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0681-A66F-42D4-A3F8-3B1E473D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DC2B9-680C-4C70-BA1C-D3145280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7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</TotalTime>
  <Words>534</Words>
  <Application>Microsoft Office PowerPoint</Application>
  <PresentationFormat>Widescreen</PresentationFormat>
  <Paragraphs>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Creating first Node</vt:lpstr>
      <vt:lpstr>Assign Node</vt:lpstr>
      <vt:lpstr>Add link and policy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Kropp</dc:creator>
  <cp:lastModifiedBy>Sebastian Kropp</cp:lastModifiedBy>
  <cp:revision>21</cp:revision>
  <dcterms:created xsi:type="dcterms:W3CDTF">2018-07-31T03:25:34Z</dcterms:created>
  <dcterms:modified xsi:type="dcterms:W3CDTF">2018-08-04T14:34:01Z</dcterms:modified>
</cp:coreProperties>
</file>