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5" r:id="rId6"/>
    <p:sldId id="259" r:id="rId7"/>
    <p:sldId id="257" r:id="rId8"/>
    <p:sldId id="258" r:id="rId9"/>
    <p:sldId id="260" r:id="rId10"/>
    <p:sldId id="261"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3"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93" d="100"/>
          <a:sy n="93" d="100"/>
        </p:scale>
        <p:origin x="9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than\Documents\School\ceis110temperaturehumidit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Temperature and Humidity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formatdata!$A$1</c:f>
              <c:strCache>
                <c:ptCount val="1"/>
                <c:pt idx="0">
                  <c:v>Celsius</c:v>
                </c:pt>
              </c:strCache>
            </c:strRef>
          </c:tx>
          <c:spPr>
            <a:ln w="28575" cap="rnd">
              <a:solidFill>
                <a:schemeClr val="accent1"/>
              </a:solidFill>
              <a:round/>
            </a:ln>
            <a:effectLst/>
          </c:spPr>
          <c:marker>
            <c:symbol val="none"/>
          </c:marker>
          <c:val>
            <c:numRef>
              <c:f>formatdata!$A$2:$A$190</c:f>
              <c:numCache>
                <c:formatCode>General</c:formatCode>
                <c:ptCount val="189"/>
                <c:pt idx="0">
                  <c:v>6.7</c:v>
                </c:pt>
                <c:pt idx="1">
                  <c:v>5</c:v>
                </c:pt>
                <c:pt idx="2">
                  <c:v>4.4000000000000004</c:v>
                </c:pt>
                <c:pt idx="3">
                  <c:v>2.8</c:v>
                </c:pt>
                <c:pt idx="4">
                  <c:v>2.8</c:v>
                </c:pt>
                <c:pt idx="5">
                  <c:v>2.8</c:v>
                </c:pt>
                <c:pt idx="6">
                  <c:v>1.7</c:v>
                </c:pt>
                <c:pt idx="7">
                  <c:v>2.2000000000000002</c:v>
                </c:pt>
                <c:pt idx="8">
                  <c:v>2.8</c:v>
                </c:pt>
                <c:pt idx="9">
                  <c:v>1.7</c:v>
                </c:pt>
                <c:pt idx="10">
                  <c:v>2.2000000000000002</c:v>
                </c:pt>
                <c:pt idx="11">
                  <c:v>2.2000000000000002</c:v>
                </c:pt>
                <c:pt idx="12">
                  <c:v>2.8</c:v>
                </c:pt>
                <c:pt idx="13">
                  <c:v>6.7</c:v>
                </c:pt>
                <c:pt idx="14">
                  <c:v>10</c:v>
                </c:pt>
                <c:pt idx="15">
                  <c:v>12.8</c:v>
                </c:pt>
                <c:pt idx="16">
                  <c:v>15.6</c:v>
                </c:pt>
                <c:pt idx="17">
                  <c:v>16.7</c:v>
                </c:pt>
                <c:pt idx="18">
                  <c:v>18.3</c:v>
                </c:pt>
                <c:pt idx="19">
                  <c:v>19.399999999999999</c:v>
                </c:pt>
                <c:pt idx="20">
                  <c:v>20</c:v>
                </c:pt>
                <c:pt idx="21">
                  <c:v>19.399999999999999</c:v>
                </c:pt>
                <c:pt idx="22">
                  <c:v>16.100000000000001</c:v>
                </c:pt>
                <c:pt idx="23">
                  <c:v>15</c:v>
                </c:pt>
                <c:pt idx="24">
                  <c:v>12.2</c:v>
                </c:pt>
                <c:pt idx="25">
                  <c:v>10</c:v>
                </c:pt>
                <c:pt idx="26">
                  <c:v>8.9</c:v>
                </c:pt>
                <c:pt idx="27">
                  <c:v>8.3000000000000007</c:v>
                </c:pt>
                <c:pt idx="28">
                  <c:v>8.3000000000000007</c:v>
                </c:pt>
                <c:pt idx="29">
                  <c:v>7.8</c:v>
                </c:pt>
                <c:pt idx="30">
                  <c:v>7.8</c:v>
                </c:pt>
                <c:pt idx="31">
                  <c:v>6.1</c:v>
                </c:pt>
                <c:pt idx="32">
                  <c:v>6.1</c:v>
                </c:pt>
                <c:pt idx="33">
                  <c:v>5.6</c:v>
                </c:pt>
                <c:pt idx="34">
                  <c:v>5.6</c:v>
                </c:pt>
                <c:pt idx="35">
                  <c:v>5</c:v>
                </c:pt>
                <c:pt idx="36">
                  <c:v>5</c:v>
                </c:pt>
                <c:pt idx="37">
                  <c:v>9.4</c:v>
                </c:pt>
                <c:pt idx="38">
                  <c:v>13.3</c:v>
                </c:pt>
                <c:pt idx="39">
                  <c:v>18.3</c:v>
                </c:pt>
                <c:pt idx="40">
                  <c:v>20</c:v>
                </c:pt>
                <c:pt idx="41">
                  <c:v>20.6</c:v>
                </c:pt>
                <c:pt idx="42">
                  <c:v>21.7</c:v>
                </c:pt>
                <c:pt idx="43">
                  <c:v>22.2</c:v>
                </c:pt>
                <c:pt idx="44">
                  <c:v>22.2</c:v>
                </c:pt>
                <c:pt idx="45">
                  <c:v>21.1</c:v>
                </c:pt>
                <c:pt idx="46">
                  <c:v>18.899999999999999</c:v>
                </c:pt>
                <c:pt idx="47">
                  <c:v>16.100000000000001</c:v>
                </c:pt>
                <c:pt idx="48">
                  <c:v>14.4</c:v>
                </c:pt>
                <c:pt idx="49">
                  <c:v>13.3</c:v>
                </c:pt>
                <c:pt idx="50">
                  <c:v>11.7</c:v>
                </c:pt>
                <c:pt idx="51">
                  <c:v>11.1</c:v>
                </c:pt>
                <c:pt idx="52">
                  <c:v>10.6</c:v>
                </c:pt>
                <c:pt idx="53">
                  <c:v>10</c:v>
                </c:pt>
                <c:pt idx="54">
                  <c:v>10</c:v>
                </c:pt>
                <c:pt idx="55">
                  <c:v>8.9</c:v>
                </c:pt>
                <c:pt idx="56">
                  <c:v>7.2</c:v>
                </c:pt>
                <c:pt idx="57">
                  <c:v>6.7</c:v>
                </c:pt>
                <c:pt idx="58">
                  <c:v>6.7</c:v>
                </c:pt>
                <c:pt idx="59">
                  <c:v>7.2</c:v>
                </c:pt>
                <c:pt idx="60">
                  <c:v>7.8</c:v>
                </c:pt>
                <c:pt idx="61">
                  <c:v>10</c:v>
                </c:pt>
                <c:pt idx="62">
                  <c:v>13.9</c:v>
                </c:pt>
                <c:pt idx="63">
                  <c:v>17.8</c:v>
                </c:pt>
                <c:pt idx="64">
                  <c:v>19.399999999999999</c:v>
                </c:pt>
                <c:pt idx="65">
                  <c:v>20.6</c:v>
                </c:pt>
                <c:pt idx="66">
                  <c:v>20.6</c:v>
                </c:pt>
                <c:pt idx="67">
                  <c:v>21.7</c:v>
                </c:pt>
                <c:pt idx="68">
                  <c:v>20.6</c:v>
                </c:pt>
                <c:pt idx="69">
                  <c:v>18.899999999999999</c:v>
                </c:pt>
                <c:pt idx="70">
                  <c:v>17.2</c:v>
                </c:pt>
                <c:pt idx="71">
                  <c:v>16.100000000000001</c:v>
                </c:pt>
                <c:pt idx="72">
                  <c:v>15</c:v>
                </c:pt>
                <c:pt idx="73">
                  <c:v>13.3</c:v>
                </c:pt>
                <c:pt idx="74">
                  <c:v>12.8</c:v>
                </c:pt>
                <c:pt idx="75">
                  <c:v>11.1</c:v>
                </c:pt>
                <c:pt idx="76">
                  <c:v>10</c:v>
                </c:pt>
                <c:pt idx="77">
                  <c:v>9.4</c:v>
                </c:pt>
                <c:pt idx="78">
                  <c:v>8.3000000000000007</c:v>
                </c:pt>
                <c:pt idx="79">
                  <c:v>7.8</c:v>
                </c:pt>
                <c:pt idx="80">
                  <c:v>7.8</c:v>
                </c:pt>
                <c:pt idx="81">
                  <c:v>6.7</c:v>
                </c:pt>
                <c:pt idx="82">
                  <c:v>6.7</c:v>
                </c:pt>
                <c:pt idx="83">
                  <c:v>5.6</c:v>
                </c:pt>
                <c:pt idx="84">
                  <c:v>6.7</c:v>
                </c:pt>
                <c:pt idx="85">
                  <c:v>11.7</c:v>
                </c:pt>
                <c:pt idx="86">
                  <c:v>13.3</c:v>
                </c:pt>
                <c:pt idx="87">
                  <c:v>17.2</c:v>
                </c:pt>
                <c:pt idx="88">
                  <c:v>20</c:v>
                </c:pt>
                <c:pt idx="89">
                  <c:v>21.1</c:v>
                </c:pt>
                <c:pt idx="90">
                  <c:v>22.2</c:v>
                </c:pt>
                <c:pt idx="91">
                  <c:v>22.2</c:v>
                </c:pt>
                <c:pt idx="92">
                  <c:v>22.2</c:v>
                </c:pt>
                <c:pt idx="93">
                  <c:v>21.7</c:v>
                </c:pt>
                <c:pt idx="94">
                  <c:v>20</c:v>
                </c:pt>
                <c:pt idx="95">
                  <c:v>18.3</c:v>
                </c:pt>
                <c:pt idx="96">
                  <c:v>17.2</c:v>
                </c:pt>
                <c:pt idx="97">
                  <c:v>13.9</c:v>
                </c:pt>
                <c:pt idx="98">
                  <c:v>13.3</c:v>
                </c:pt>
                <c:pt idx="99">
                  <c:v>12.2</c:v>
                </c:pt>
                <c:pt idx="100">
                  <c:v>11.1</c:v>
                </c:pt>
                <c:pt idx="101">
                  <c:v>11.1</c:v>
                </c:pt>
                <c:pt idx="102">
                  <c:v>10</c:v>
                </c:pt>
                <c:pt idx="103">
                  <c:v>9.4</c:v>
                </c:pt>
                <c:pt idx="104">
                  <c:v>9.4</c:v>
                </c:pt>
                <c:pt idx="105">
                  <c:v>8.9</c:v>
                </c:pt>
                <c:pt idx="106">
                  <c:v>8.9</c:v>
                </c:pt>
                <c:pt idx="107">
                  <c:v>8.9</c:v>
                </c:pt>
                <c:pt idx="108">
                  <c:v>8.3000000000000007</c:v>
                </c:pt>
                <c:pt idx="109">
                  <c:v>12.8</c:v>
                </c:pt>
                <c:pt idx="110">
                  <c:v>15.6</c:v>
                </c:pt>
                <c:pt idx="111">
                  <c:v>20</c:v>
                </c:pt>
                <c:pt idx="112">
                  <c:v>22.8</c:v>
                </c:pt>
                <c:pt idx="113">
                  <c:v>24.4</c:v>
                </c:pt>
                <c:pt idx="114">
                  <c:v>25</c:v>
                </c:pt>
                <c:pt idx="115">
                  <c:v>25</c:v>
                </c:pt>
                <c:pt idx="116">
                  <c:v>24.4</c:v>
                </c:pt>
                <c:pt idx="117">
                  <c:v>23.3</c:v>
                </c:pt>
                <c:pt idx="118">
                  <c:v>22.8</c:v>
                </c:pt>
                <c:pt idx="119">
                  <c:v>22.8</c:v>
                </c:pt>
                <c:pt idx="120">
                  <c:v>21.7</c:v>
                </c:pt>
                <c:pt idx="121">
                  <c:v>21.1</c:v>
                </c:pt>
                <c:pt idx="122">
                  <c:v>19.399999999999999</c:v>
                </c:pt>
                <c:pt idx="123">
                  <c:v>19.399999999999999</c:v>
                </c:pt>
                <c:pt idx="124">
                  <c:v>17.2</c:v>
                </c:pt>
                <c:pt idx="125">
                  <c:v>17.2</c:v>
                </c:pt>
                <c:pt idx="126">
                  <c:v>16.7</c:v>
                </c:pt>
                <c:pt idx="127">
                  <c:v>15.6</c:v>
                </c:pt>
                <c:pt idx="128">
                  <c:v>14.4</c:v>
                </c:pt>
                <c:pt idx="129">
                  <c:v>14.4</c:v>
                </c:pt>
                <c:pt idx="130">
                  <c:v>13.3</c:v>
                </c:pt>
                <c:pt idx="131">
                  <c:v>13.3</c:v>
                </c:pt>
                <c:pt idx="132">
                  <c:v>13.3</c:v>
                </c:pt>
                <c:pt idx="133">
                  <c:v>16.7</c:v>
                </c:pt>
                <c:pt idx="134">
                  <c:v>21.1</c:v>
                </c:pt>
                <c:pt idx="135">
                  <c:v>23.3</c:v>
                </c:pt>
                <c:pt idx="136">
                  <c:v>25.6</c:v>
                </c:pt>
                <c:pt idx="137">
                  <c:v>26.1</c:v>
                </c:pt>
                <c:pt idx="138">
                  <c:v>26.7</c:v>
                </c:pt>
                <c:pt idx="139">
                  <c:v>27.2</c:v>
                </c:pt>
                <c:pt idx="140">
                  <c:v>25.6</c:v>
                </c:pt>
                <c:pt idx="141">
                  <c:v>25.6</c:v>
                </c:pt>
                <c:pt idx="142">
                  <c:v>24.4</c:v>
                </c:pt>
                <c:pt idx="143">
                  <c:v>23.9</c:v>
                </c:pt>
                <c:pt idx="144">
                  <c:v>21.1</c:v>
                </c:pt>
                <c:pt idx="145">
                  <c:v>21.7</c:v>
                </c:pt>
                <c:pt idx="146">
                  <c:v>19.399999999999999</c:v>
                </c:pt>
                <c:pt idx="147">
                  <c:v>18.3</c:v>
                </c:pt>
                <c:pt idx="148">
                  <c:v>17.2</c:v>
                </c:pt>
                <c:pt idx="149">
                  <c:v>16.7</c:v>
                </c:pt>
                <c:pt idx="150">
                  <c:v>16.100000000000001</c:v>
                </c:pt>
                <c:pt idx="151">
                  <c:v>15.6</c:v>
                </c:pt>
                <c:pt idx="152">
                  <c:v>15.6</c:v>
                </c:pt>
                <c:pt idx="153">
                  <c:v>15</c:v>
                </c:pt>
                <c:pt idx="154">
                  <c:v>15.6</c:v>
                </c:pt>
                <c:pt idx="155">
                  <c:v>14.4</c:v>
                </c:pt>
                <c:pt idx="156">
                  <c:v>15</c:v>
                </c:pt>
                <c:pt idx="157">
                  <c:v>18.3</c:v>
                </c:pt>
                <c:pt idx="158">
                  <c:v>21.7</c:v>
                </c:pt>
                <c:pt idx="159">
                  <c:v>23.3</c:v>
                </c:pt>
                <c:pt idx="160">
                  <c:v>25.6</c:v>
                </c:pt>
                <c:pt idx="161">
                  <c:v>26.1</c:v>
                </c:pt>
                <c:pt idx="162">
                  <c:v>27.2</c:v>
                </c:pt>
                <c:pt idx="163">
                  <c:v>27.2</c:v>
                </c:pt>
                <c:pt idx="164">
                  <c:v>27.2</c:v>
                </c:pt>
                <c:pt idx="165">
                  <c:v>26.1</c:v>
                </c:pt>
                <c:pt idx="166">
                  <c:v>24.4</c:v>
                </c:pt>
                <c:pt idx="167">
                  <c:v>23.3</c:v>
                </c:pt>
                <c:pt idx="168">
                  <c:v>21.1</c:v>
                </c:pt>
                <c:pt idx="169">
                  <c:v>20</c:v>
                </c:pt>
                <c:pt idx="170">
                  <c:v>18.899999999999999</c:v>
                </c:pt>
                <c:pt idx="171">
                  <c:v>18.899999999999999</c:v>
                </c:pt>
                <c:pt idx="172">
                  <c:v>18.899999999999999</c:v>
                </c:pt>
                <c:pt idx="173">
                  <c:v>18.899999999999999</c:v>
                </c:pt>
                <c:pt idx="174">
                  <c:v>17.2</c:v>
                </c:pt>
                <c:pt idx="175">
                  <c:v>17.8</c:v>
                </c:pt>
                <c:pt idx="176">
                  <c:v>17.8</c:v>
                </c:pt>
                <c:pt idx="177">
                  <c:v>17.2</c:v>
                </c:pt>
                <c:pt idx="178">
                  <c:v>16.100000000000001</c:v>
                </c:pt>
                <c:pt idx="179">
                  <c:v>16.100000000000001</c:v>
                </c:pt>
                <c:pt idx="180">
                  <c:v>16.100000000000001</c:v>
                </c:pt>
                <c:pt idx="181">
                  <c:v>18.3</c:v>
                </c:pt>
                <c:pt idx="182">
                  <c:v>19.399999999999999</c:v>
                </c:pt>
                <c:pt idx="183">
                  <c:v>22.2</c:v>
                </c:pt>
                <c:pt idx="184">
                  <c:v>22.8</c:v>
                </c:pt>
                <c:pt idx="185">
                  <c:v>23.9</c:v>
                </c:pt>
                <c:pt idx="186">
                  <c:v>25</c:v>
                </c:pt>
                <c:pt idx="187">
                  <c:v>25</c:v>
                </c:pt>
                <c:pt idx="188">
                  <c:v>26.1</c:v>
                </c:pt>
              </c:numCache>
            </c:numRef>
          </c:val>
          <c:smooth val="0"/>
          <c:extLst>
            <c:ext xmlns:c16="http://schemas.microsoft.com/office/drawing/2014/chart" uri="{C3380CC4-5D6E-409C-BE32-E72D297353CC}">
              <c16:uniqueId val="{00000000-889F-4642-B24C-553E9DFF4B05}"/>
            </c:ext>
          </c:extLst>
        </c:ser>
        <c:ser>
          <c:idx val="1"/>
          <c:order val="1"/>
          <c:tx>
            <c:strRef>
              <c:f>formatdata!$B$1</c:f>
              <c:strCache>
                <c:ptCount val="1"/>
                <c:pt idx="0">
                  <c:v>Fahrenheit</c:v>
                </c:pt>
              </c:strCache>
            </c:strRef>
          </c:tx>
          <c:spPr>
            <a:ln w="28575" cap="rnd">
              <a:solidFill>
                <a:schemeClr val="accent2"/>
              </a:solidFill>
              <a:round/>
            </a:ln>
            <a:effectLst/>
          </c:spPr>
          <c:marker>
            <c:symbol val="none"/>
          </c:marker>
          <c:val>
            <c:numRef>
              <c:f>formatdata!$B$2:$B$190</c:f>
              <c:numCache>
                <c:formatCode>General</c:formatCode>
                <c:ptCount val="189"/>
                <c:pt idx="0">
                  <c:v>44.06</c:v>
                </c:pt>
                <c:pt idx="1">
                  <c:v>41</c:v>
                </c:pt>
                <c:pt idx="2">
                  <c:v>39.92</c:v>
                </c:pt>
                <c:pt idx="3">
                  <c:v>37.04</c:v>
                </c:pt>
                <c:pt idx="4">
                  <c:v>37.04</c:v>
                </c:pt>
                <c:pt idx="5">
                  <c:v>37.04</c:v>
                </c:pt>
                <c:pt idx="6">
                  <c:v>35.06</c:v>
                </c:pt>
                <c:pt idx="7">
                  <c:v>35.96</c:v>
                </c:pt>
                <c:pt idx="8">
                  <c:v>37.04</c:v>
                </c:pt>
                <c:pt idx="9">
                  <c:v>35.06</c:v>
                </c:pt>
                <c:pt idx="10">
                  <c:v>35.96</c:v>
                </c:pt>
                <c:pt idx="11">
                  <c:v>35.96</c:v>
                </c:pt>
                <c:pt idx="12">
                  <c:v>37.04</c:v>
                </c:pt>
                <c:pt idx="13">
                  <c:v>44.06</c:v>
                </c:pt>
                <c:pt idx="14">
                  <c:v>50</c:v>
                </c:pt>
                <c:pt idx="15">
                  <c:v>55.04</c:v>
                </c:pt>
                <c:pt idx="16">
                  <c:v>60.08</c:v>
                </c:pt>
                <c:pt idx="17">
                  <c:v>62.059999999999903</c:v>
                </c:pt>
                <c:pt idx="18">
                  <c:v>64.94</c:v>
                </c:pt>
                <c:pt idx="19">
                  <c:v>66.92</c:v>
                </c:pt>
                <c:pt idx="20">
                  <c:v>68</c:v>
                </c:pt>
                <c:pt idx="21">
                  <c:v>66.92</c:v>
                </c:pt>
                <c:pt idx="22">
                  <c:v>60.98</c:v>
                </c:pt>
                <c:pt idx="23">
                  <c:v>59</c:v>
                </c:pt>
                <c:pt idx="24">
                  <c:v>53.96</c:v>
                </c:pt>
                <c:pt idx="25">
                  <c:v>50</c:v>
                </c:pt>
                <c:pt idx="26">
                  <c:v>48.02</c:v>
                </c:pt>
                <c:pt idx="27">
                  <c:v>46.94</c:v>
                </c:pt>
                <c:pt idx="28">
                  <c:v>46.94</c:v>
                </c:pt>
                <c:pt idx="29">
                  <c:v>46.04</c:v>
                </c:pt>
                <c:pt idx="30">
                  <c:v>46.04</c:v>
                </c:pt>
                <c:pt idx="31">
                  <c:v>42.98</c:v>
                </c:pt>
                <c:pt idx="32">
                  <c:v>42.98</c:v>
                </c:pt>
                <c:pt idx="33">
                  <c:v>42.08</c:v>
                </c:pt>
                <c:pt idx="34">
                  <c:v>42.08</c:v>
                </c:pt>
                <c:pt idx="35">
                  <c:v>41</c:v>
                </c:pt>
                <c:pt idx="36">
                  <c:v>41</c:v>
                </c:pt>
                <c:pt idx="37">
                  <c:v>48.92</c:v>
                </c:pt>
                <c:pt idx="38">
                  <c:v>55.94</c:v>
                </c:pt>
                <c:pt idx="39">
                  <c:v>64.94</c:v>
                </c:pt>
                <c:pt idx="40">
                  <c:v>68</c:v>
                </c:pt>
                <c:pt idx="41">
                  <c:v>69.08</c:v>
                </c:pt>
                <c:pt idx="42">
                  <c:v>71.06</c:v>
                </c:pt>
                <c:pt idx="43">
                  <c:v>71.959999999999994</c:v>
                </c:pt>
                <c:pt idx="44">
                  <c:v>71.959999999999994</c:v>
                </c:pt>
                <c:pt idx="45">
                  <c:v>69.98</c:v>
                </c:pt>
                <c:pt idx="46">
                  <c:v>66.02</c:v>
                </c:pt>
                <c:pt idx="47">
                  <c:v>60.98</c:v>
                </c:pt>
                <c:pt idx="48">
                  <c:v>57.92</c:v>
                </c:pt>
                <c:pt idx="49">
                  <c:v>55.94</c:v>
                </c:pt>
                <c:pt idx="50">
                  <c:v>53.06</c:v>
                </c:pt>
                <c:pt idx="51">
                  <c:v>51.98</c:v>
                </c:pt>
                <c:pt idx="52">
                  <c:v>51.08</c:v>
                </c:pt>
                <c:pt idx="53">
                  <c:v>50</c:v>
                </c:pt>
                <c:pt idx="54">
                  <c:v>50</c:v>
                </c:pt>
                <c:pt idx="55">
                  <c:v>48.02</c:v>
                </c:pt>
                <c:pt idx="56">
                  <c:v>44.96</c:v>
                </c:pt>
                <c:pt idx="57">
                  <c:v>44.06</c:v>
                </c:pt>
                <c:pt idx="58">
                  <c:v>44.06</c:v>
                </c:pt>
                <c:pt idx="59">
                  <c:v>44.96</c:v>
                </c:pt>
                <c:pt idx="60">
                  <c:v>46.04</c:v>
                </c:pt>
                <c:pt idx="61">
                  <c:v>50</c:v>
                </c:pt>
                <c:pt idx="62">
                  <c:v>57.02</c:v>
                </c:pt>
                <c:pt idx="63">
                  <c:v>64.040000000000006</c:v>
                </c:pt>
                <c:pt idx="64">
                  <c:v>66.92</c:v>
                </c:pt>
                <c:pt idx="65">
                  <c:v>69.08</c:v>
                </c:pt>
                <c:pt idx="66">
                  <c:v>69.08</c:v>
                </c:pt>
                <c:pt idx="67">
                  <c:v>71.06</c:v>
                </c:pt>
                <c:pt idx="68">
                  <c:v>69.08</c:v>
                </c:pt>
                <c:pt idx="69">
                  <c:v>66.02</c:v>
                </c:pt>
                <c:pt idx="70">
                  <c:v>62.959999999999901</c:v>
                </c:pt>
                <c:pt idx="71">
                  <c:v>60.98</c:v>
                </c:pt>
                <c:pt idx="72">
                  <c:v>59</c:v>
                </c:pt>
                <c:pt idx="73">
                  <c:v>55.94</c:v>
                </c:pt>
                <c:pt idx="74">
                  <c:v>55.04</c:v>
                </c:pt>
                <c:pt idx="75">
                  <c:v>51.98</c:v>
                </c:pt>
                <c:pt idx="76">
                  <c:v>50</c:v>
                </c:pt>
                <c:pt idx="77">
                  <c:v>48.92</c:v>
                </c:pt>
                <c:pt idx="78">
                  <c:v>46.94</c:v>
                </c:pt>
                <c:pt idx="79">
                  <c:v>46.04</c:v>
                </c:pt>
                <c:pt idx="80">
                  <c:v>46.04</c:v>
                </c:pt>
                <c:pt idx="81">
                  <c:v>44.06</c:v>
                </c:pt>
                <c:pt idx="82">
                  <c:v>44.06</c:v>
                </c:pt>
                <c:pt idx="83">
                  <c:v>42.08</c:v>
                </c:pt>
                <c:pt idx="84">
                  <c:v>44.06</c:v>
                </c:pt>
                <c:pt idx="85">
                  <c:v>53.06</c:v>
                </c:pt>
                <c:pt idx="86">
                  <c:v>55.94</c:v>
                </c:pt>
                <c:pt idx="87">
                  <c:v>62.959999999999901</c:v>
                </c:pt>
                <c:pt idx="88">
                  <c:v>68</c:v>
                </c:pt>
                <c:pt idx="89">
                  <c:v>69.98</c:v>
                </c:pt>
                <c:pt idx="90">
                  <c:v>71.959999999999994</c:v>
                </c:pt>
                <c:pt idx="91">
                  <c:v>71.959999999999994</c:v>
                </c:pt>
                <c:pt idx="92">
                  <c:v>71.959999999999994</c:v>
                </c:pt>
                <c:pt idx="93">
                  <c:v>71.06</c:v>
                </c:pt>
                <c:pt idx="94">
                  <c:v>68</c:v>
                </c:pt>
                <c:pt idx="95">
                  <c:v>64.94</c:v>
                </c:pt>
                <c:pt idx="96">
                  <c:v>62.959999999999901</c:v>
                </c:pt>
                <c:pt idx="97">
                  <c:v>57.02</c:v>
                </c:pt>
                <c:pt idx="98">
                  <c:v>55.94</c:v>
                </c:pt>
                <c:pt idx="99">
                  <c:v>53.96</c:v>
                </c:pt>
                <c:pt idx="100">
                  <c:v>51.98</c:v>
                </c:pt>
                <c:pt idx="101">
                  <c:v>51.98</c:v>
                </c:pt>
                <c:pt idx="102">
                  <c:v>50</c:v>
                </c:pt>
                <c:pt idx="103">
                  <c:v>48.92</c:v>
                </c:pt>
                <c:pt idx="104">
                  <c:v>48.92</c:v>
                </c:pt>
                <c:pt idx="105">
                  <c:v>48.02</c:v>
                </c:pt>
                <c:pt idx="106">
                  <c:v>48.02</c:v>
                </c:pt>
                <c:pt idx="107">
                  <c:v>48.02</c:v>
                </c:pt>
                <c:pt idx="108">
                  <c:v>46.94</c:v>
                </c:pt>
                <c:pt idx="109">
                  <c:v>55.04</c:v>
                </c:pt>
                <c:pt idx="110">
                  <c:v>60.08</c:v>
                </c:pt>
                <c:pt idx="111">
                  <c:v>68</c:v>
                </c:pt>
                <c:pt idx="112">
                  <c:v>73.040000000000006</c:v>
                </c:pt>
                <c:pt idx="113">
                  <c:v>75.92</c:v>
                </c:pt>
                <c:pt idx="114">
                  <c:v>77</c:v>
                </c:pt>
                <c:pt idx="115">
                  <c:v>77</c:v>
                </c:pt>
                <c:pt idx="116">
                  <c:v>75.92</c:v>
                </c:pt>
                <c:pt idx="117">
                  <c:v>73.94</c:v>
                </c:pt>
                <c:pt idx="118">
                  <c:v>73.040000000000006</c:v>
                </c:pt>
                <c:pt idx="119">
                  <c:v>73.040000000000006</c:v>
                </c:pt>
                <c:pt idx="120">
                  <c:v>71.06</c:v>
                </c:pt>
                <c:pt idx="121">
                  <c:v>69.98</c:v>
                </c:pt>
                <c:pt idx="122">
                  <c:v>66.92</c:v>
                </c:pt>
                <c:pt idx="123">
                  <c:v>66.92</c:v>
                </c:pt>
                <c:pt idx="124">
                  <c:v>62.959999999999901</c:v>
                </c:pt>
                <c:pt idx="125">
                  <c:v>62.959999999999901</c:v>
                </c:pt>
                <c:pt idx="126">
                  <c:v>62.059999999999903</c:v>
                </c:pt>
                <c:pt idx="127">
                  <c:v>60.08</c:v>
                </c:pt>
                <c:pt idx="128">
                  <c:v>57.92</c:v>
                </c:pt>
                <c:pt idx="129">
                  <c:v>57.92</c:v>
                </c:pt>
                <c:pt idx="130">
                  <c:v>55.94</c:v>
                </c:pt>
                <c:pt idx="131">
                  <c:v>55.94</c:v>
                </c:pt>
                <c:pt idx="132">
                  <c:v>55.94</c:v>
                </c:pt>
                <c:pt idx="133">
                  <c:v>62.059999999999903</c:v>
                </c:pt>
                <c:pt idx="134">
                  <c:v>69.98</c:v>
                </c:pt>
                <c:pt idx="135">
                  <c:v>73.94</c:v>
                </c:pt>
                <c:pt idx="136">
                  <c:v>78.08</c:v>
                </c:pt>
                <c:pt idx="137">
                  <c:v>78.98</c:v>
                </c:pt>
                <c:pt idx="138">
                  <c:v>80.06</c:v>
                </c:pt>
                <c:pt idx="139">
                  <c:v>80.959999999999994</c:v>
                </c:pt>
                <c:pt idx="140">
                  <c:v>78.08</c:v>
                </c:pt>
                <c:pt idx="141">
                  <c:v>78.08</c:v>
                </c:pt>
                <c:pt idx="142">
                  <c:v>75.92</c:v>
                </c:pt>
                <c:pt idx="143">
                  <c:v>75.02</c:v>
                </c:pt>
                <c:pt idx="144">
                  <c:v>69.98</c:v>
                </c:pt>
                <c:pt idx="145">
                  <c:v>71.06</c:v>
                </c:pt>
                <c:pt idx="146">
                  <c:v>66.92</c:v>
                </c:pt>
                <c:pt idx="147">
                  <c:v>64.94</c:v>
                </c:pt>
                <c:pt idx="148">
                  <c:v>62.959999999999901</c:v>
                </c:pt>
                <c:pt idx="149">
                  <c:v>62.059999999999903</c:v>
                </c:pt>
                <c:pt idx="150">
                  <c:v>60.98</c:v>
                </c:pt>
                <c:pt idx="151">
                  <c:v>60.08</c:v>
                </c:pt>
                <c:pt idx="152">
                  <c:v>60.08</c:v>
                </c:pt>
                <c:pt idx="153">
                  <c:v>59</c:v>
                </c:pt>
                <c:pt idx="154">
                  <c:v>60.08</c:v>
                </c:pt>
                <c:pt idx="155">
                  <c:v>57.92</c:v>
                </c:pt>
                <c:pt idx="156">
                  <c:v>59</c:v>
                </c:pt>
                <c:pt idx="157">
                  <c:v>64.94</c:v>
                </c:pt>
                <c:pt idx="158">
                  <c:v>71.06</c:v>
                </c:pt>
                <c:pt idx="159">
                  <c:v>73.94</c:v>
                </c:pt>
                <c:pt idx="160">
                  <c:v>78.08</c:v>
                </c:pt>
                <c:pt idx="161">
                  <c:v>78.98</c:v>
                </c:pt>
                <c:pt idx="162">
                  <c:v>80.959999999999994</c:v>
                </c:pt>
                <c:pt idx="163">
                  <c:v>80.959999999999994</c:v>
                </c:pt>
                <c:pt idx="164">
                  <c:v>80.959999999999994</c:v>
                </c:pt>
                <c:pt idx="165">
                  <c:v>78.98</c:v>
                </c:pt>
                <c:pt idx="166">
                  <c:v>75.92</c:v>
                </c:pt>
                <c:pt idx="167">
                  <c:v>73.94</c:v>
                </c:pt>
                <c:pt idx="168">
                  <c:v>69.98</c:v>
                </c:pt>
                <c:pt idx="169">
                  <c:v>68</c:v>
                </c:pt>
                <c:pt idx="170">
                  <c:v>66.02</c:v>
                </c:pt>
                <c:pt idx="171">
                  <c:v>66.02</c:v>
                </c:pt>
                <c:pt idx="172">
                  <c:v>66.02</c:v>
                </c:pt>
                <c:pt idx="173">
                  <c:v>66.02</c:v>
                </c:pt>
                <c:pt idx="174">
                  <c:v>62.959999999999901</c:v>
                </c:pt>
                <c:pt idx="175">
                  <c:v>64.040000000000006</c:v>
                </c:pt>
                <c:pt idx="176">
                  <c:v>64.040000000000006</c:v>
                </c:pt>
                <c:pt idx="177">
                  <c:v>62.959999999999901</c:v>
                </c:pt>
                <c:pt idx="178">
                  <c:v>60.98</c:v>
                </c:pt>
                <c:pt idx="179">
                  <c:v>60.98</c:v>
                </c:pt>
                <c:pt idx="180">
                  <c:v>60.98</c:v>
                </c:pt>
                <c:pt idx="181">
                  <c:v>64.94</c:v>
                </c:pt>
                <c:pt idx="182">
                  <c:v>66.92</c:v>
                </c:pt>
                <c:pt idx="183">
                  <c:v>71.959999999999994</c:v>
                </c:pt>
                <c:pt idx="184">
                  <c:v>73.040000000000006</c:v>
                </c:pt>
                <c:pt idx="185">
                  <c:v>75.02</c:v>
                </c:pt>
                <c:pt idx="186">
                  <c:v>77</c:v>
                </c:pt>
                <c:pt idx="187">
                  <c:v>77</c:v>
                </c:pt>
                <c:pt idx="188">
                  <c:v>78.98</c:v>
                </c:pt>
              </c:numCache>
            </c:numRef>
          </c:val>
          <c:smooth val="0"/>
          <c:extLst>
            <c:ext xmlns:c16="http://schemas.microsoft.com/office/drawing/2014/chart" uri="{C3380CC4-5D6E-409C-BE32-E72D297353CC}">
              <c16:uniqueId val="{00000001-889F-4642-B24C-553E9DFF4B05}"/>
            </c:ext>
          </c:extLst>
        </c:ser>
        <c:ser>
          <c:idx val="2"/>
          <c:order val="2"/>
          <c:tx>
            <c:strRef>
              <c:f>formatdata!$C$1</c:f>
              <c:strCache>
                <c:ptCount val="1"/>
                <c:pt idx="0">
                  <c:v>Humidity</c:v>
                </c:pt>
              </c:strCache>
            </c:strRef>
          </c:tx>
          <c:spPr>
            <a:ln w="28575" cap="rnd">
              <a:solidFill>
                <a:schemeClr val="accent3"/>
              </a:solidFill>
              <a:round/>
            </a:ln>
            <a:effectLst/>
          </c:spPr>
          <c:marker>
            <c:symbol val="none"/>
          </c:marker>
          <c:val>
            <c:numRef>
              <c:f>formatdata!$C$2:$C$190</c:f>
              <c:numCache>
                <c:formatCode>General</c:formatCode>
                <c:ptCount val="189"/>
                <c:pt idx="0">
                  <c:v>48.897284183762999</c:v>
                </c:pt>
                <c:pt idx="1">
                  <c:v>61.913247554004002</c:v>
                </c:pt>
                <c:pt idx="2">
                  <c:v>62.225312550639998</c:v>
                </c:pt>
                <c:pt idx="3">
                  <c:v>72.260618939253007</c:v>
                </c:pt>
                <c:pt idx="4">
                  <c:v>69.646389672146995</c:v>
                </c:pt>
                <c:pt idx="5">
                  <c:v>72.260618939253007</c:v>
                </c:pt>
                <c:pt idx="6">
                  <c:v>75.319972812855994</c:v>
                </c:pt>
                <c:pt idx="7">
                  <c:v>72.679601462421004</c:v>
                </c:pt>
                <c:pt idx="8">
                  <c:v>66.620363339567007</c:v>
                </c:pt>
                <c:pt idx="9">
                  <c:v>75.319972812855994</c:v>
                </c:pt>
                <c:pt idx="10">
                  <c:v>69.521786837685994</c:v>
                </c:pt>
                <c:pt idx="11">
                  <c:v>69.521786837685994</c:v>
                </c:pt>
                <c:pt idx="12">
                  <c:v>69.646389672146995</c:v>
                </c:pt>
                <c:pt idx="13">
                  <c:v>55.046476441697003</c:v>
                </c:pt>
                <c:pt idx="14">
                  <c:v>45.993794672180002</c:v>
                </c:pt>
                <c:pt idx="15">
                  <c:v>39.636484526324999</c:v>
                </c:pt>
                <c:pt idx="16">
                  <c:v>34.539706012758998</c:v>
                </c:pt>
                <c:pt idx="17">
                  <c:v>33.628498620743997</c:v>
                </c:pt>
                <c:pt idx="18">
                  <c:v>30.398894889868</c:v>
                </c:pt>
                <c:pt idx="19">
                  <c:v>30.714252522308001</c:v>
                </c:pt>
                <c:pt idx="20">
                  <c:v>27.343368294552</c:v>
                </c:pt>
                <c:pt idx="21">
                  <c:v>29.421107591354001</c:v>
                </c:pt>
                <c:pt idx="22">
                  <c:v>39.183839375951003</c:v>
                </c:pt>
                <c:pt idx="23">
                  <c:v>43.875674180323003</c:v>
                </c:pt>
                <c:pt idx="24">
                  <c:v>54.534546384907003</c:v>
                </c:pt>
                <c:pt idx="25">
                  <c:v>63.101629529279002</c:v>
                </c:pt>
                <c:pt idx="26">
                  <c:v>67.942265381454007</c:v>
                </c:pt>
                <c:pt idx="27">
                  <c:v>70.756646043570996</c:v>
                </c:pt>
                <c:pt idx="28">
                  <c:v>70.756646043570996</c:v>
                </c:pt>
                <c:pt idx="29">
                  <c:v>70.658045543322004</c:v>
                </c:pt>
                <c:pt idx="30">
                  <c:v>73.201672074914995</c:v>
                </c:pt>
                <c:pt idx="31">
                  <c:v>79.390286642183</c:v>
                </c:pt>
                <c:pt idx="32">
                  <c:v>76.077010996322002</c:v>
                </c:pt>
                <c:pt idx="33">
                  <c:v>78.753376184583999</c:v>
                </c:pt>
                <c:pt idx="34">
                  <c:v>78.753376184583999</c:v>
                </c:pt>
                <c:pt idx="35">
                  <c:v>82.104692489024998</c:v>
                </c:pt>
                <c:pt idx="36">
                  <c:v>82.104692489024998</c:v>
                </c:pt>
                <c:pt idx="37">
                  <c:v>70.971964459347006</c:v>
                </c:pt>
                <c:pt idx="38">
                  <c:v>52.935170405058003</c:v>
                </c:pt>
                <c:pt idx="39">
                  <c:v>41.524660943752998</c:v>
                </c:pt>
                <c:pt idx="40">
                  <c:v>35.819023407528</c:v>
                </c:pt>
                <c:pt idx="41">
                  <c:v>34.515809249439002</c:v>
                </c:pt>
                <c:pt idx="42">
                  <c:v>31.151274073463998</c:v>
                </c:pt>
                <c:pt idx="43">
                  <c:v>30.215464079583999</c:v>
                </c:pt>
                <c:pt idx="44">
                  <c:v>31.293364225584</c:v>
                </c:pt>
                <c:pt idx="45">
                  <c:v>36.386997379645003</c:v>
                </c:pt>
                <c:pt idx="46">
                  <c:v>39.994527654351998</c:v>
                </c:pt>
                <c:pt idx="47">
                  <c:v>51.505492740567</c:v>
                </c:pt>
                <c:pt idx="48">
                  <c:v>57.445914140707004</c:v>
                </c:pt>
                <c:pt idx="49">
                  <c:v>61.697619772929002</c:v>
                </c:pt>
                <c:pt idx="50">
                  <c:v>66.196513833378006</c:v>
                </c:pt>
                <c:pt idx="51">
                  <c:v>68.877362479151003</c:v>
                </c:pt>
                <c:pt idx="52">
                  <c:v>68.297978074013002</c:v>
                </c:pt>
                <c:pt idx="53">
                  <c:v>71.088489426375006</c:v>
                </c:pt>
                <c:pt idx="54">
                  <c:v>68.173048569669007</c:v>
                </c:pt>
                <c:pt idx="55">
                  <c:v>73.402721805054</c:v>
                </c:pt>
                <c:pt idx="56">
                  <c:v>79.552255325388003</c:v>
                </c:pt>
                <c:pt idx="57">
                  <c:v>78.920027625265007</c:v>
                </c:pt>
                <c:pt idx="58">
                  <c:v>78.920027625265007</c:v>
                </c:pt>
                <c:pt idx="59">
                  <c:v>76.261148548036005</c:v>
                </c:pt>
                <c:pt idx="60">
                  <c:v>76.360744861859004</c:v>
                </c:pt>
                <c:pt idx="61">
                  <c:v>76.720923803697005</c:v>
                </c:pt>
                <c:pt idx="62">
                  <c:v>61.838774319797999</c:v>
                </c:pt>
                <c:pt idx="63">
                  <c:v>48.195378266970003</c:v>
                </c:pt>
                <c:pt idx="64">
                  <c:v>40.417401328958</c:v>
                </c:pt>
                <c:pt idx="65">
                  <c:v>37.523507614787</c:v>
                </c:pt>
                <c:pt idx="66">
                  <c:v>37.523507614787</c:v>
                </c:pt>
                <c:pt idx="67">
                  <c:v>33.642276077597003</c:v>
                </c:pt>
                <c:pt idx="68">
                  <c:v>37.523507614787</c:v>
                </c:pt>
                <c:pt idx="69">
                  <c:v>44.983643850339</c:v>
                </c:pt>
                <c:pt idx="70">
                  <c:v>50.055164265978</c:v>
                </c:pt>
                <c:pt idx="71">
                  <c:v>51.505492740567</c:v>
                </c:pt>
                <c:pt idx="72">
                  <c:v>59.604608806526997</c:v>
                </c:pt>
                <c:pt idx="73">
                  <c:v>66.541382376325998</c:v>
                </c:pt>
                <c:pt idx="74">
                  <c:v>68.750377788704995</c:v>
                </c:pt>
                <c:pt idx="75">
                  <c:v>74.307349532130999</c:v>
                </c:pt>
                <c:pt idx="76">
                  <c:v>79.956420984676001</c:v>
                </c:pt>
                <c:pt idx="77">
                  <c:v>79.870781661167996</c:v>
                </c:pt>
                <c:pt idx="78">
                  <c:v>86.028130972357005</c:v>
                </c:pt>
                <c:pt idx="79">
                  <c:v>85.976252301000002</c:v>
                </c:pt>
                <c:pt idx="80">
                  <c:v>85.976252301000002</c:v>
                </c:pt>
                <c:pt idx="81">
                  <c:v>88.909043890296005</c:v>
                </c:pt>
                <c:pt idx="82">
                  <c:v>85.262756549263997</c:v>
                </c:pt>
                <c:pt idx="83">
                  <c:v>88.816089115541999</c:v>
                </c:pt>
                <c:pt idx="84">
                  <c:v>85.262756549263997</c:v>
                </c:pt>
                <c:pt idx="85">
                  <c:v>73.905075949332996</c:v>
                </c:pt>
                <c:pt idx="86">
                  <c:v>71.717959085678004</c:v>
                </c:pt>
                <c:pt idx="87">
                  <c:v>55.830161087984997</c:v>
                </c:pt>
                <c:pt idx="88">
                  <c:v>48.797949894361999</c:v>
                </c:pt>
                <c:pt idx="89">
                  <c:v>43.784608609644998</c:v>
                </c:pt>
                <c:pt idx="90">
                  <c:v>44.092571572411998</c:v>
                </c:pt>
                <c:pt idx="91">
                  <c:v>42.632430318720999</c:v>
                </c:pt>
                <c:pt idx="92">
                  <c:v>42.632430318720999</c:v>
                </c:pt>
                <c:pt idx="93">
                  <c:v>43.952808991395997</c:v>
                </c:pt>
                <c:pt idx="94">
                  <c:v>48.797949894361999</c:v>
                </c:pt>
                <c:pt idx="95">
                  <c:v>52.093093105561998</c:v>
                </c:pt>
                <c:pt idx="96">
                  <c:v>58.142820591560998</c:v>
                </c:pt>
                <c:pt idx="97">
                  <c:v>71.830365829442997</c:v>
                </c:pt>
                <c:pt idx="98">
                  <c:v>77.246795999401002</c:v>
                </c:pt>
                <c:pt idx="99">
                  <c:v>80.266011265195004</c:v>
                </c:pt>
                <c:pt idx="100">
                  <c:v>86.313549377715006</c:v>
                </c:pt>
                <c:pt idx="101">
                  <c:v>82.880385175757993</c:v>
                </c:pt>
                <c:pt idx="102">
                  <c:v>86.202442841334005</c:v>
                </c:pt>
                <c:pt idx="103">
                  <c:v>86.141284587184998</c:v>
                </c:pt>
                <c:pt idx="104">
                  <c:v>86.141284587184998</c:v>
                </c:pt>
                <c:pt idx="105">
                  <c:v>89.091584214285007</c:v>
                </c:pt>
                <c:pt idx="106">
                  <c:v>86.090017231195006</c:v>
                </c:pt>
                <c:pt idx="107">
                  <c:v>86.090017231195006</c:v>
                </c:pt>
                <c:pt idx="108">
                  <c:v>89.656134409309004</c:v>
                </c:pt>
                <c:pt idx="109">
                  <c:v>79.811182429167005</c:v>
                </c:pt>
                <c:pt idx="110">
                  <c:v>72.145507882090996</c:v>
                </c:pt>
                <c:pt idx="111">
                  <c:v>54.688053341340002</c:v>
                </c:pt>
                <c:pt idx="112">
                  <c:v>46.068163473185997</c:v>
                </c:pt>
                <c:pt idx="113">
                  <c:v>46.506326792909</c:v>
                </c:pt>
                <c:pt idx="114">
                  <c:v>46.669625348465999</c:v>
                </c:pt>
                <c:pt idx="115">
                  <c:v>46.669625348465999</c:v>
                </c:pt>
                <c:pt idx="116">
                  <c:v>49.979117495884999</c:v>
                </c:pt>
                <c:pt idx="117">
                  <c:v>53.397094170712997</c:v>
                </c:pt>
                <c:pt idx="118">
                  <c:v>57.227125645660998</c:v>
                </c:pt>
                <c:pt idx="119">
                  <c:v>55.037015331204998</c:v>
                </c:pt>
                <c:pt idx="120">
                  <c:v>58.847971651164997</c:v>
                </c:pt>
                <c:pt idx="121">
                  <c:v>61.051107934259001</c:v>
                </c:pt>
                <c:pt idx="122">
                  <c:v>65.634540174899996</c:v>
                </c:pt>
                <c:pt idx="123">
                  <c:v>65.634540174899996</c:v>
                </c:pt>
                <c:pt idx="124">
                  <c:v>72.437660318587007</c:v>
                </c:pt>
                <c:pt idx="125">
                  <c:v>72.437660318587007</c:v>
                </c:pt>
                <c:pt idx="126">
                  <c:v>72.346821714672004</c:v>
                </c:pt>
                <c:pt idx="127">
                  <c:v>77.603412846276001</c:v>
                </c:pt>
                <c:pt idx="128">
                  <c:v>83.831702542695993</c:v>
                </c:pt>
                <c:pt idx="129">
                  <c:v>86.639151568653006</c:v>
                </c:pt>
                <c:pt idx="130">
                  <c:v>90.036281705392994</c:v>
                </c:pt>
                <c:pt idx="131">
                  <c:v>86.531884394108005</c:v>
                </c:pt>
                <c:pt idx="132">
                  <c:v>86.531884394108005</c:v>
                </c:pt>
                <c:pt idx="133">
                  <c:v>74.769652314474001</c:v>
                </c:pt>
                <c:pt idx="134">
                  <c:v>63.480539479394999</c:v>
                </c:pt>
                <c:pt idx="135">
                  <c:v>55.521946436074003</c:v>
                </c:pt>
                <c:pt idx="136">
                  <c:v>46.528188094986</c:v>
                </c:pt>
                <c:pt idx="137">
                  <c:v>46.96757376811</c:v>
                </c:pt>
                <c:pt idx="138">
                  <c:v>45.333890837523001</c:v>
                </c:pt>
                <c:pt idx="139">
                  <c:v>44.021266992732997</c:v>
                </c:pt>
                <c:pt idx="140">
                  <c:v>48.379703189810002</c:v>
                </c:pt>
                <c:pt idx="141">
                  <c:v>49.971847445519003</c:v>
                </c:pt>
                <c:pt idx="142">
                  <c:v>49.979117495884999</c:v>
                </c:pt>
                <c:pt idx="143">
                  <c:v>49.846493874396003</c:v>
                </c:pt>
                <c:pt idx="144">
                  <c:v>61.051107934259001</c:v>
                </c:pt>
                <c:pt idx="145">
                  <c:v>58.847971651164997</c:v>
                </c:pt>
                <c:pt idx="146">
                  <c:v>67.813430858596007</c:v>
                </c:pt>
                <c:pt idx="147">
                  <c:v>72.636050676411998</c:v>
                </c:pt>
                <c:pt idx="148">
                  <c:v>77.846834739521</c:v>
                </c:pt>
                <c:pt idx="149">
                  <c:v>80.352964765246</c:v>
                </c:pt>
                <c:pt idx="150">
                  <c:v>80.798233627008997</c:v>
                </c:pt>
                <c:pt idx="151">
                  <c:v>83.421885156152001</c:v>
                </c:pt>
                <c:pt idx="152">
                  <c:v>83.421885156152001</c:v>
                </c:pt>
                <c:pt idx="153">
                  <c:v>83.351127453407997</c:v>
                </c:pt>
                <c:pt idx="154">
                  <c:v>83.421885156152001</c:v>
                </c:pt>
                <c:pt idx="155">
                  <c:v>86.639151568653006</c:v>
                </c:pt>
                <c:pt idx="156">
                  <c:v>86.697136399328002</c:v>
                </c:pt>
                <c:pt idx="157">
                  <c:v>75.526486555437003</c:v>
                </c:pt>
                <c:pt idx="158">
                  <c:v>63.203446818662997</c:v>
                </c:pt>
                <c:pt idx="159">
                  <c:v>59.611438312282999</c:v>
                </c:pt>
                <c:pt idx="160">
                  <c:v>53.982484750510999</c:v>
                </c:pt>
                <c:pt idx="161">
                  <c:v>52.406818718133998</c:v>
                </c:pt>
                <c:pt idx="162">
                  <c:v>47.263671578718998</c:v>
                </c:pt>
                <c:pt idx="163">
                  <c:v>47.263671578718998</c:v>
                </c:pt>
                <c:pt idx="164">
                  <c:v>45.469977975859003</c:v>
                </c:pt>
                <c:pt idx="165">
                  <c:v>48.513245772051</c:v>
                </c:pt>
                <c:pt idx="166">
                  <c:v>51.967956826588001</c:v>
                </c:pt>
                <c:pt idx="167">
                  <c:v>55.521946436074003</c:v>
                </c:pt>
                <c:pt idx="168">
                  <c:v>63.480539479394999</c:v>
                </c:pt>
                <c:pt idx="169">
                  <c:v>67.934987286894994</c:v>
                </c:pt>
                <c:pt idx="170">
                  <c:v>72.743427315857005</c:v>
                </c:pt>
                <c:pt idx="171">
                  <c:v>69.959500486126004</c:v>
                </c:pt>
                <c:pt idx="172">
                  <c:v>69.959500486126004</c:v>
                </c:pt>
                <c:pt idx="173">
                  <c:v>69.959500486126004</c:v>
                </c:pt>
                <c:pt idx="174">
                  <c:v>75.345564108887004</c:v>
                </c:pt>
                <c:pt idx="175">
                  <c:v>74.954456791336995</c:v>
                </c:pt>
                <c:pt idx="176">
                  <c:v>74.954456791336995</c:v>
                </c:pt>
                <c:pt idx="177">
                  <c:v>75.345564108887004</c:v>
                </c:pt>
                <c:pt idx="178">
                  <c:v>77.679888272610995</c:v>
                </c:pt>
                <c:pt idx="179">
                  <c:v>80.798233627008997</c:v>
                </c:pt>
                <c:pt idx="180">
                  <c:v>83.480518260067001</c:v>
                </c:pt>
                <c:pt idx="181">
                  <c:v>78.012013621432004</c:v>
                </c:pt>
                <c:pt idx="182">
                  <c:v>75.705545650996996</c:v>
                </c:pt>
                <c:pt idx="183">
                  <c:v>66.224956807916996</c:v>
                </c:pt>
                <c:pt idx="184">
                  <c:v>65.927975147145006</c:v>
                </c:pt>
                <c:pt idx="185">
                  <c:v>61.692553954216002</c:v>
                </c:pt>
                <c:pt idx="186">
                  <c:v>60.008901812121998</c:v>
                </c:pt>
                <c:pt idx="187">
                  <c:v>60.008901812121998</c:v>
                </c:pt>
                <c:pt idx="188">
                  <c:v>56.214604768443003</c:v>
                </c:pt>
              </c:numCache>
            </c:numRef>
          </c:val>
          <c:smooth val="0"/>
          <c:extLst>
            <c:ext xmlns:c16="http://schemas.microsoft.com/office/drawing/2014/chart" uri="{C3380CC4-5D6E-409C-BE32-E72D297353CC}">
              <c16:uniqueId val="{00000002-889F-4642-B24C-553E9DFF4B05}"/>
            </c:ext>
          </c:extLst>
        </c:ser>
        <c:dLbls>
          <c:showLegendKey val="0"/>
          <c:showVal val="0"/>
          <c:showCatName val="0"/>
          <c:showSerName val="0"/>
          <c:showPercent val="0"/>
          <c:showBubbleSize val="0"/>
        </c:dLbls>
        <c:smooth val="0"/>
        <c:axId val="454476768"/>
        <c:axId val="454477424"/>
      </c:lineChart>
      <c:catAx>
        <c:axId val="4544767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477424"/>
        <c:crosses val="autoZero"/>
        <c:auto val="1"/>
        <c:lblAlgn val="ctr"/>
        <c:lblOffset val="100"/>
        <c:noMultiLvlLbl val="0"/>
      </c:catAx>
      <c:valAx>
        <c:axId val="454477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47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9604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4BDDD-E77C-4F65-80AE-A2B49D0566BE}"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07904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138332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468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435897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42877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124553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911758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58503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41206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5341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4BDDD-E77C-4F65-80AE-A2B49D0566BE}"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9529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4BDDD-E77C-4F65-80AE-A2B49D0566BE}"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7494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24664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49172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59295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4BDDD-E77C-4F65-80AE-A2B49D0566BE}"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73470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74BDDD-E77C-4F65-80AE-A2B49D0566BE}" type="datetimeFigureOut">
              <a:rPr lang="en-US" smtClean="0"/>
              <a:t>3/29/2022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6577286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Python Project Portfolio</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154955" y="4777379"/>
            <a:ext cx="8825658" cy="1559625"/>
          </a:xfrm>
        </p:spPr>
        <p:txBody>
          <a:bodyPr>
            <a:normAutofit/>
          </a:bodyPr>
          <a:lstStyle/>
          <a:p>
            <a:r>
              <a:rPr lang="en-US" dirty="0"/>
              <a:t>-Ethan Angel</a:t>
            </a:r>
          </a:p>
        </p:txBody>
      </p:sp>
    </p:spTree>
    <p:extLst>
      <p:ext uri="{BB962C8B-B14F-4D97-AF65-F5344CB8AC3E}">
        <p14:creationId xmlns:p14="http://schemas.microsoft.com/office/powerpoint/2010/main" val="7375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638" y="865364"/>
            <a:ext cx="5092906" cy="1574808"/>
          </a:xfrm>
        </p:spPr>
        <p:txBody>
          <a:bodyPr>
            <a:normAutofit/>
          </a:bodyPr>
          <a:lstStyle/>
          <a:p>
            <a:r>
              <a:rPr lang="en-US" sz="4400" dirty="0" err="1"/>
              <a:t>Weather.db</a:t>
            </a:r>
            <a:r>
              <a:rPr lang="en-US" sz="4400" dirty="0"/>
              <a:t> File</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17679" y="2503175"/>
            <a:ext cx="5084979" cy="1371600"/>
          </a:xfrm>
        </p:spPr>
        <p:txBody>
          <a:bodyPr/>
          <a:lstStyle/>
          <a:p>
            <a:r>
              <a:rPr lang="en-US" dirty="0"/>
              <a:t>Screenshot of Windows Explorer showing database file </a:t>
            </a:r>
            <a:r>
              <a:rPr lang="en-US" dirty="0" err="1"/>
              <a:t>Weather.db</a:t>
            </a:r>
            <a:r>
              <a:rPr lang="en-US" dirty="0"/>
              <a:t> was created.</a:t>
            </a:r>
          </a:p>
          <a:p>
            <a:endParaRPr lang="en-US" dirty="0"/>
          </a:p>
        </p:txBody>
      </p:sp>
      <p:pic>
        <p:nvPicPr>
          <p:cNvPr id="3" name="Picture 2">
            <a:extLst>
              <a:ext uri="{FF2B5EF4-FFF2-40B4-BE49-F238E27FC236}">
                <a16:creationId xmlns:a16="http://schemas.microsoft.com/office/drawing/2014/main" id="{FB9715F6-0FF6-45D5-B4AE-59E73E9486A8}"/>
              </a:ext>
            </a:extLst>
          </p:cNvPr>
          <p:cNvPicPr>
            <a:picLocks noChangeAspect="1"/>
          </p:cNvPicPr>
          <p:nvPr/>
        </p:nvPicPr>
        <p:blipFill rotWithShape="1">
          <a:blip r:embed="rId2"/>
          <a:srcRect t="63950" r="20393" b="20702"/>
          <a:stretch/>
        </p:blipFill>
        <p:spPr>
          <a:xfrm>
            <a:off x="5768569" y="3306966"/>
            <a:ext cx="5671744" cy="694394"/>
          </a:xfrm>
          <a:prstGeom prst="rect">
            <a:avLst/>
          </a:prstGeom>
        </p:spPr>
      </p:pic>
    </p:spTree>
    <p:extLst>
      <p:ext uri="{BB962C8B-B14F-4D97-AF65-F5344CB8AC3E}">
        <p14:creationId xmlns:p14="http://schemas.microsoft.com/office/powerpoint/2010/main" val="152368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3:</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Querying the database with SQL</a:t>
            </a:r>
          </a:p>
        </p:txBody>
      </p:sp>
    </p:spTree>
    <p:extLst>
      <p:ext uri="{BB962C8B-B14F-4D97-AF65-F5344CB8AC3E}">
        <p14:creationId xmlns:p14="http://schemas.microsoft.com/office/powerpoint/2010/main" val="324834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3" name="Table 2">
            <a:extLst>
              <a:ext uri="{FF2B5EF4-FFF2-40B4-BE49-F238E27FC236}">
                <a16:creationId xmlns:a16="http://schemas.microsoft.com/office/drawing/2014/main" id="{7B62C8ED-A7BA-47D3-B8F8-1DF5F7B90734}"/>
              </a:ext>
            </a:extLst>
          </p:cNvPr>
          <p:cNvGraphicFramePr>
            <a:graphicFrameLocks noGrp="1"/>
          </p:cNvGraphicFramePr>
          <p:nvPr>
            <p:extLst>
              <p:ext uri="{D42A27DB-BD31-4B8C-83A1-F6EECF244321}">
                <p14:modId xmlns:p14="http://schemas.microsoft.com/office/powerpoint/2010/main" val="2610899562"/>
              </p:ext>
            </p:extLst>
          </p:nvPr>
        </p:nvGraphicFramePr>
        <p:xfrm>
          <a:off x="95692" y="2052638"/>
          <a:ext cx="11940364" cy="1112520"/>
        </p:xfrm>
        <a:graphic>
          <a:graphicData uri="http://schemas.openxmlformats.org/drawingml/2006/table">
            <a:tbl>
              <a:tblPr firstRow="1" bandRow="1">
                <a:tableStyleId>{5C22544A-7EE6-4342-B048-85BDC9FD1C3A}</a:tableStyleId>
              </a:tblPr>
              <a:tblGrid>
                <a:gridCol w="5970182">
                  <a:extLst>
                    <a:ext uri="{9D8B030D-6E8A-4147-A177-3AD203B41FA5}">
                      <a16:colId xmlns:a16="http://schemas.microsoft.com/office/drawing/2014/main" val="2444092035"/>
                    </a:ext>
                  </a:extLst>
                </a:gridCol>
                <a:gridCol w="5970182">
                  <a:extLst>
                    <a:ext uri="{9D8B030D-6E8A-4147-A177-3AD203B41FA5}">
                      <a16:colId xmlns:a16="http://schemas.microsoft.com/office/drawing/2014/main" val="1438520776"/>
                    </a:ext>
                  </a:extLst>
                </a:gridCol>
              </a:tblGrid>
              <a:tr h="370840">
                <a:tc>
                  <a:txBody>
                    <a:bodyPr/>
                    <a:lstStyle/>
                    <a:p>
                      <a:r>
                        <a:rPr lang="en-US" dirty="0"/>
                        <a:t>Achievements</a:t>
                      </a:r>
                    </a:p>
                  </a:txBody>
                  <a:tcPr/>
                </a:tc>
                <a:tc>
                  <a:txBody>
                    <a:bodyPr/>
                    <a:lstStyle/>
                    <a:p>
                      <a:r>
                        <a:rPr lang="en-US" dirty="0"/>
                        <a:t>Specifications</a:t>
                      </a:r>
                    </a:p>
                  </a:txBody>
                  <a:tcPr/>
                </a:tc>
                <a:extLst>
                  <a:ext uri="{0D108BD9-81ED-4DB2-BD59-A6C34878D82A}">
                    <a16:rowId xmlns:a16="http://schemas.microsoft.com/office/drawing/2014/main" val="3524155149"/>
                  </a:ext>
                </a:extLst>
              </a:tr>
              <a:tr h="370840">
                <a:tc>
                  <a:txBody>
                    <a:bodyPr/>
                    <a:lstStyle/>
                    <a:p>
                      <a:r>
                        <a:rPr lang="en-US" dirty="0"/>
                        <a:t>Query to retrieve all columns</a:t>
                      </a:r>
                      <a:r>
                        <a:rPr lang="en-US" baseline="0" dirty="0"/>
                        <a:t> and rows</a:t>
                      </a:r>
                      <a:endParaRPr lang="en-US" dirty="0"/>
                    </a:p>
                  </a:txBody>
                  <a:tcPr/>
                </a:tc>
                <a:tc>
                  <a:txBody>
                    <a:bodyPr/>
                    <a:lstStyle/>
                    <a:p>
                      <a:r>
                        <a:rPr lang="en-US" dirty="0"/>
                        <a:t>Screenshot of query and results</a:t>
                      </a:r>
                    </a:p>
                  </a:txBody>
                  <a:tcPr/>
                </a:tc>
                <a:extLst>
                  <a:ext uri="{0D108BD9-81ED-4DB2-BD59-A6C34878D82A}">
                    <a16:rowId xmlns:a16="http://schemas.microsoft.com/office/drawing/2014/main" val="3331866693"/>
                  </a:ext>
                </a:extLst>
              </a:tr>
              <a:tr h="370840">
                <a:tc>
                  <a:txBody>
                    <a:bodyPr/>
                    <a:lstStyle/>
                    <a:p>
                      <a:r>
                        <a:rPr lang="en-US" dirty="0"/>
                        <a:t>Query to retrieve lowest</a:t>
                      </a:r>
                      <a:r>
                        <a:rPr lang="en-US" baseline="0" dirty="0"/>
                        <a:t> and highest temperature</a:t>
                      </a:r>
                      <a:endParaRPr lang="en-US" dirty="0"/>
                    </a:p>
                  </a:txBody>
                  <a:tcPr/>
                </a:tc>
                <a:tc>
                  <a:txBody>
                    <a:bodyPr/>
                    <a:lstStyle/>
                    <a:p>
                      <a:r>
                        <a:rPr lang="en-US" dirty="0"/>
                        <a:t>Screenshot of query</a:t>
                      </a:r>
                      <a:r>
                        <a:rPr lang="en-US" baseline="0" dirty="0"/>
                        <a:t> and results</a:t>
                      </a:r>
                      <a:endParaRPr lang="en-US" dirty="0"/>
                    </a:p>
                  </a:txBody>
                  <a:tcPr/>
                </a:tc>
                <a:extLst>
                  <a:ext uri="{0D108BD9-81ED-4DB2-BD59-A6C34878D82A}">
                    <a16:rowId xmlns:a16="http://schemas.microsoft.com/office/drawing/2014/main" val="1105473319"/>
                  </a:ext>
                </a:extLst>
              </a:tr>
            </a:tbl>
          </a:graphicData>
        </a:graphic>
      </p:graphicFrame>
    </p:spTree>
    <p:extLst>
      <p:ext uri="{BB962C8B-B14F-4D97-AF65-F5344CB8AC3E}">
        <p14:creationId xmlns:p14="http://schemas.microsoft.com/office/powerpoint/2010/main" val="334446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128528" y="2199536"/>
            <a:ext cx="3932237" cy="1600200"/>
          </a:xfrm>
        </p:spPr>
        <p:txBody>
          <a:bodyPr>
            <a:normAutofit fontScale="90000"/>
          </a:bodyPr>
          <a:lstStyle/>
          <a:p>
            <a:r>
              <a:rPr lang="en-US" sz="4400" dirty="0"/>
              <a:t>Query to retrieve all columns and all rows (Screenshot)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128529" y="4237179"/>
            <a:ext cx="3932237" cy="2620821"/>
          </a:xfrm>
        </p:spPr>
        <p:txBody>
          <a:bodyPr/>
          <a:lstStyle/>
          <a:p>
            <a:r>
              <a:rPr lang="en-US" dirty="0"/>
              <a:t>Screenshot of SQL query command and results.</a:t>
            </a:r>
          </a:p>
        </p:txBody>
      </p:sp>
      <p:pic>
        <p:nvPicPr>
          <p:cNvPr id="3" name="Picture 2">
            <a:extLst>
              <a:ext uri="{FF2B5EF4-FFF2-40B4-BE49-F238E27FC236}">
                <a16:creationId xmlns:a16="http://schemas.microsoft.com/office/drawing/2014/main" id="{F075D1ED-7751-42E2-917A-0C71A9760D0A}"/>
              </a:ext>
            </a:extLst>
          </p:cNvPr>
          <p:cNvPicPr>
            <a:picLocks noChangeAspect="1"/>
          </p:cNvPicPr>
          <p:nvPr/>
        </p:nvPicPr>
        <p:blipFill>
          <a:blip r:embed="rId2"/>
          <a:stretch>
            <a:fillRect/>
          </a:stretch>
        </p:blipFill>
        <p:spPr>
          <a:xfrm>
            <a:off x="4508409" y="1136063"/>
            <a:ext cx="7555062" cy="3988500"/>
          </a:xfrm>
          <a:prstGeom prst="rect">
            <a:avLst/>
          </a:prstGeom>
        </p:spPr>
      </p:pic>
    </p:spTree>
    <p:extLst>
      <p:ext uri="{BB962C8B-B14F-4D97-AF65-F5344CB8AC3E}">
        <p14:creationId xmlns:p14="http://schemas.microsoft.com/office/powerpoint/2010/main" val="181003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987425"/>
            <a:ext cx="3932237" cy="2738414"/>
          </a:xfrm>
        </p:spPr>
        <p:txBody>
          <a:bodyPr>
            <a:normAutofit fontScale="90000"/>
          </a:bodyPr>
          <a:lstStyle/>
          <a:p>
            <a:r>
              <a:rPr lang="en-US" sz="4400" dirty="0"/>
              <a:t>Query to retrieve lowest and highest temperatures</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3848668"/>
            <a:ext cx="3932237" cy="2020319"/>
          </a:xfrm>
        </p:spPr>
        <p:txBody>
          <a:bodyPr/>
          <a:lstStyle/>
          <a:p>
            <a:r>
              <a:rPr lang="en-US" dirty="0"/>
              <a:t>Screenshot of SQL query command and results.</a:t>
            </a:r>
          </a:p>
          <a:p>
            <a:endParaRPr lang="en-US" dirty="0"/>
          </a:p>
        </p:txBody>
      </p:sp>
      <p:pic>
        <p:nvPicPr>
          <p:cNvPr id="3" name="Picture 2">
            <a:extLst>
              <a:ext uri="{FF2B5EF4-FFF2-40B4-BE49-F238E27FC236}">
                <a16:creationId xmlns:a16="http://schemas.microsoft.com/office/drawing/2014/main" id="{BD06F68A-5E3F-44B0-91EC-3338EC9E857C}"/>
              </a:ext>
            </a:extLst>
          </p:cNvPr>
          <p:cNvPicPr>
            <a:picLocks noChangeAspect="1"/>
          </p:cNvPicPr>
          <p:nvPr/>
        </p:nvPicPr>
        <p:blipFill>
          <a:blip r:embed="rId2"/>
          <a:stretch>
            <a:fillRect/>
          </a:stretch>
        </p:blipFill>
        <p:spPr>
          <a:xfrm>
            <a:off x="4531891" y="1959909"/>
            <a:ext cx="7415467" cy="4551992"/>
          </a:xfrm>
          <a:prstGeom prst="rect">
            <a:avLst/>
          </a:prstGeom>
        </p:spPr>
      </p:pic>
    </p:spTree>
    <p:extLst>
      <p:ext uri="{BB962C8B-B14F-4D97-AF65-F5344CB8AC3E}">
        <p14:creationId xmlns:p14="http://schemas.microsoft.com/office/powerpoint/2010/main" val="177896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4:</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Querying and manipulating data with SQL and Python</a:t>
            </a:r>
          </a:p>
        </p:txBody>
      </p:sp>
    </p:spTree>
    <p:extLst>
      <p:ext uri="{BB962C8B-B14F-4D97-AF65-F5344CB8AC3E}">
        <p14:creationId xmlns:p14="http://schemas.microsoft.com/office/powerpoint/2010/main" val="409835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3" name="Table 2">
            <a:extLst>
              <a:ext uri="{FF2B5EF4-FFF2-40B4-BE49-F238E27FC236}">
                <a16:creationId xmlns:a16="http://schemas.microsoft.com/office/drawing/2014/main" id="{FDA9DBB9-0C77-411E-80AB-0880E1EEC367}"/>
              </a:ext>
            </a:extLst>
          </p:cNvPr>
          <p:cNvGraphicFramePr>
            <a:graphicFrameLocks noGrp="1"/>
          </p:cNvGraphicFramePr>
          <p:nvPr>
            <p:extLst>
              <p:ext uri="{D42A27DB-BD31-4B8C-83A1-F6EECF244321}">
                <p14:modId xmlns:p14="http://schemas.microsoft.com/office/powerpoint/2010/main" val="810391252"/>
              </p:ext>
            </p:extLst>
          </p:nvPr>
        </p:nvGraphicFramePr>
        <p:xfrm>
          <a:off x="85059" y="2052638"/>
          <a:ext cx="11940364" cy="1483360"/>
        </p:xfrm>
        <a:graphic>
          <a:graphicData uri="http://schemas.openxmlformats.org/drawingml/2006/table">
            <a:tbl>
              <a:tblPr firstRow="1" bandRow="1">
                <a:tableStyleId>{5C22544A-7EE6-4342-B048-85BDC9FD1C3A}</a:tableStyleId>
              </a:tblPr>
              <a:tblGrid>
                <a:gridCol w="5970182">
                  <a:extLst>
                    <a:ext uri="{9D8B030D-6E8A-4147-A177-3AD203B41FA5}">
                      <a16:colId xmlns:a16="http://schemas.microsoft.com/office/drawing/2014/main" val="810774460"/>
                    </a:ext>
                  </a:extLst>
                </a:gridCol>
                <a:gridCol w="5970182">
                  <a:extLst>
                    <a:ext uri="{9D8B030D-6E8A-4147-A177-3AD203B41FA5}">
                      <a16:colId xmlns:a16="http://schemas.microsoft.com/office/drawing/2014/main" val="3853766492"/>
                    </a:ext>
                  </a:extLst>
                </a:gridCol>
              </a:tblGrid>
              <a:tr h="370840">
                <a:tc>
                  <a:txBody>
                    <a:bodyPr/>
                    <a:lstStyle/>
                    <a:p>
                      <a:r>
                        <a:rPr lang="en-US" dirty="0"/>
                        <a:t>Achievements</a:t>
                      </a:r>
                    </a:p>
                  </a:txBody>
                  <a:tcPr/>
                </a:tc>
                <a:tc>
                  <a:txBody>
                    <a:bodyPr/>
                    <a:lstStyle/>
                    <a:p>
                      <a:r>
                        <a:rPr lang="en-US" dirty="0"/>
                        <a:t>Specifications</a:t>
                      </a:r>
                    </a:p>
                  </a:txBody>
                  <a:tcPr/>
                </a:tc>
                <a:extLst>
                  <a:ext uri="{0D108BD9-81ED-4DB2-BD59-A6C34878D82A}">
                    <a16:rowId xmlns:a16="http://schemas.microsoft.com/office/drawing/2014/main" val="2502757464"/>
                  </a:ext>
                </a:extLst>
              </a:tr>
              <a:tr h="370840">
                <a:tc>
                  <a:txBody>
                    <a:bodyPr/>
                    <a:lstStyle/>
                    <a:p>
                      <a:r>
                        <a:rPr lang="en-US" dirty="0"/>
                        <a:t>Python code</a:t>
                      </a:r>
                    </a:p>
                  </a:txBody>
                  <a:tcPr/>
                </a:tc>
                <a:tc>
                  <a:txBody>
                    <a:bodyPr/>
                    <a:lstStyle/>
                    <a:p>
                      <a:r>
                        <a:rPr lang="en-US" dirty="0"/>
                        <a:t>Screenshot</a:t>
                      </a:r>
                      <a:r>
                        <a:rPr lang="en-US" baseline="0" dirty="0"/>
                        <a:t> of code</a:t>
                      </a:r>
                      <a:endParaRPr lang="en-US" dirty="0"/>
                    </a:p>
                  </a:txBody>
                  <a:tcPr/>
                </a:tc>
                <a:extLst>
                  <a:ext uri="{0D108BD9-81ED-4DB2-BD59-A6C34878D82A}">
                    <a16:rowId xmlns:a16="http://schemas.microsoft.com/office/drawing/2014/main" val="1457927402"/>
                  </a:ext>
                </a:extLst>
              </a:tr>
              <a:tr h="370840">
                <a:tc>
                  <a:txBody>
                    <a:bodyPr/>
                    <a:lstStyle/>
                    <a:p>
                      <a:r>
                        <a:rPr lang="en-US" dirty="0"/>
                        <a:t>Retrieve</a:t>
                      </a:r>
                      <a:r>
                        <a:rPr lang="en-US" baseline="0" dirty="0"/>
                        <a:t> and convert data into CSV format</a:t>
                      </a:r>
                      <a:endParaRPr lang="en-US" dirty="0"/>
                    </a:p>
                  </a:txBody>
                  <a:tcPr/>
                </a:tc>
                <a:tc>
                  <a:txBody>
                    <a:bodyPr/>
                    <a:lstStyle/>
                    <a:p>
                      <a:r>
                        <a:rPr lang="en-US" dirty="0"/>
                        <a:t>Screenshot</a:t>
                      </a:r>
                      <a:r>
                        <a:rPr lang="en-US" baseline="0" dirty="0"/>
                        <a:t> of data in Excel file</a:t>
                      </a:r>
                      <a:endParaRPr lang="en-US" dirty="0"/>
                    </a:p>
                  </a:txBody>
                  <a:tcPr/>
                </a:tc>
                <a:extLst>
                  <a:ext uri="{0D108BD9-81ED-4DB2-BD59-A6C34878D82A}">
                    <a16:rowId xmlns:a16="http://schemas.microsoft.com/office/drawing/2014/main" val="2001538409"/>
                  </a:ext>
                </a:extLst>
              </a:tr>
              <a:tr h="370840">
                <a:tc>
                  <a:txBody>
                    <a:bodyPr/>
                    <a:lstStyle/>
                    <a:p>
                      <a:r>
                        <a:rPr lang="en-US" dirty="0"/>
                        <a:t>Temperature and Humidity chart</a:t>
                      </a:r>
                    </a:p>
                  </a:txBody>
                  <a:tcPr/>
                </a:tc>
                <a:tc>
                  <a:txBody>
                    <a:bodyPr/>
                    <a:lstStyle/>
                    <a:p>
                      <a:r>
                        <a:rPr lang="en-US" dirty="0"/>
                        <a:t>Chart of data from database </a:t>
                      </a:r>
                    </a:p>
                  </a:txBody>
                  <a:tcPr/>
                </a:tc>
                <a:extLst>
                  <a:ext uri="{0D108BD9-81ED-4DB2-BD59-A6C34878D82A}">
                    <a16:rowId xmlns:a16="http://schemas.microsoft.com/office/drawing/2014/main" val="2804186232"/>
                  </a:ext>
                </a:extLst>
              </a:tr>
            </a:tbl>
          </a:graphicData>
        </a:graphic>
      </p:graphicFrame>
    </p:spTree>
    <p:extLst>
      <p:ext uri="{BB962C8B-B14F-4D97-AF65-F5344CB8AC3E}">
        <p14:creationId xmlns:p14="http://schemas.microsoft.com/office/powerpoint/2010/main" val="337586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4875" y="463985"/>
            <a:ext cx="3932238" cy="1920240"/>
          </a:xfrm>
        </p:spPr>
        <p:txBody>
          <a:bodyPr>
            <a:normAutofit/>
          </a:bodyPr>
          <a:lstStyle/>
          <a:p>
            <a:r>
              <a:rPr lang="en-US" sz="4400" dirty="0"/>
              <a:t>Python code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4876" y="2574767"/>
            <a:ext cx="3932237" cy="3811588"/>
          </a:xfrm>
        </p:spPr>
        <p:txBody>
          <a:bodyPr/>
          <a:lstStyle/>
          <a:p>
            <a:r>
              <a:rPr lang="en-US" dirty="0"/>
              <a:t>ExtractTempHumidity.py code with name and date in comments.</a:t>
            </a:r>
          </a:p>
        </p:txBody>
      </p:sp>
      <p:pic>
        <p:nvPicPr>
          <p:cNvPr id="3" name="Picture 2">
            <a:extLst>
              <a:ext uri="{FF2B5EF4-FFF2-40B4-BE49-F238E27FC236}">
                <a16:creationId xmlns:a16="http://schemas.microsoft.com/office/drawing/2014/main" id="{9D19122C-46D5-4C13-BE23-2D438965ACC0}"/>
              </a:ext>
            </a:extLst>
          </p:cNvPr>
          <p:cNvPicPr>
            <a:picLocks noChangeAspect="1"/>
          </p:cNvPicPr>
          <p:nvPr/>
        </p:nvPicPr>
        <p:blipFill rotWithShape="1">
          <a:blip r:embed="rId2"/>
          <a:srcRect t="3712"/>
          <a:stretch/>
        </p:blipFill>
        <p:spPr>
          <a:xfrm>
            <a:off x="3788987" y="3100710"/>
            <a:ext cx="8403013" cy="3757290"/>
          </a:xfrm>
          <a:prstGeom prst="rect">
            <a:avLst/>
          </a:prstGeom>
        </p:spPr>
      </p:pic>
    </p:spTree>
    <p:extLst>
      <p:ext uri="{BB962C8B-B14F-4D97-AF65-F5344CB8AC3E}">
        <p14:creationId xmlns:p14="http://schemas.microsoft.com/office/powerpoint/2010/main" val="259845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39788" y="987424"/>
            <a:ext cx="3932238" cy="2315333"/>
          </a:xfrm>
        </p:spPr>
        <p:txBody>
          <a:bodyPr>
            <a:normAutofit fontScale="90000"/>
          </a:bodyPr>
          <a:lstStyle/>
          <a:p>
            <a:r>
              <a:rPr lang="en-US" sz="4400" dirty="0"/>
              <a:t>Retrieving and Converting Data to CSV Format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39787" y="3575713"/>
            <a:ext cx="3932237" cy="2763538"/>
          </a:xfrm>
        </p:spPr>
        <p:txBody>
          <a:bodyPr/>
          <a:lstStyle/>
          <a:p>
            <a:r>
              <a:rPr lang="en-US" dirty="0"/>
              <a:t>Formatdata.csv file open in Excel showing 3 columns of data.</a:t>
            </a:r>
          </a:p>
          <a:p>
            <a:endParaRPr lang="en-US" dirty="0"/>
          </a:p>
          <a:p>
            <a:endParaRPr lang="en-US" dirty="0"/>
          </a:p>
        </p:txBody>
      </p:sp>
      <p:pic>
        <p:nvPicPr>
          <p:cNvPr id="3" name="Picture 2">
            <a:extLst>
              <a:ext uri="{FF2B5EF4-FFF2-40B4-BE49-F238E27FC236}">
                <a16:creationId xmlns:a16="http://schemas.microsoft.com/office/drawing/2014/main" id="{797F98CD-0A5E-4146-BAD9-47F9FCBF0D89}"/>
              </a:ext>
            </a:extLst>
          </p:cNvPr>
          <p:cNvPicPr>
            <a:picLocks noChangeAspect="1"/>
          </p:cNvPicPr>
          <p:nvPr/>
        </p:nvPicPr>
        <p:blipFill rotWithShape="1">
          <a:blip r:embed="rId2"/>
          <a:srcRect t="4511"/>
          <a:stretch/>
        </p:blipFill>
        <p:spPr>
          <a:xfrm>
            <a:off x="6586460" y="309382"/>
            <a:ext cx="4569275" cy="6548617"/>
          </a:xfrm>
          <a:prstGeom prst="rect">
            <a:avLst/>
          </a:prstGeom>
        </p:spPr>
      </p:pic>
    </p:spTree>
    <p:extLst>
      <p:ext uri="{BB962C8B-B14F-4D97-AF65-F5344CB8AC3E}">
        <p14:creationId xmlns:p14="http://schemas.microsoft.com/office/powerpoint/2010/main" val="278358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987425"/>
            <a:ext cx="3932237" cy="1600200"/>
          </a:xfrm>
        </p:spPr>
        <p:txBody>
          <a:bodyPr>
            <a:normAutofit fontScale="90000"/>
          </a:bodyPr>
          <a:lstStyle/>
          <a:p>
            <a:r>
              <a:rPr lang="en-US" sz="4400" dirty="0"/>
              <a:t>Temperature and Humidity Chart</a:t>
            </a:r>
            <a:br>
              <a:rPr lang="en-US" sz="4400" dirty="0"/>
            </a:br>
            <a:r>
              <a:rPr lang="en-US" sz="4400" dirty="0"/>
              <a:t>(Graph)</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866030"/>
            <a:ext cx="3932237" cy="3002958"/>
          </a:xfrm>
        </p:spPr>
        <p:txBody>
          <a:bodyPr/>
          <a:lstStyle/>
          <a:p>
            <a:r>
              <a:rPr lang="en-US" dirty="0"/>
              <a:t>Excel chart based on temperature and humidity data from database.</a:t>
            </a:r>
          </a:p>
        </p:txBody>
      </p:sp>
      <p:graphicFrame>
        <p:nvGraphicFramePr>
          <p:cNvPr id="8" name="Chart 7">
            <a:extLst>
              <a:ext uri="{FF2B5EF4-FFF2-40B4-BE49-F238E27FC236}">
                <a16:creationId xmlns:a16="http://schemas.microsoft.com/office/drawing/2014/main" id="{8BE03D53-5746-4A85-9601-98037B0ACFDD}"/>
              </a:ext>
            </a:extLst>
          </p:cNvPr>
          <p:cNvGraphicFramePr>
            <a:graphicFrameLocks/>
          </p:cNvGraphicFramePr>
          <p:nvPr/>
        </p:nvGraphicFramePr>
        <p:xfrm>
          <a:off x="5904614" y="178752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151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1:</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Design and Library setup</a:t>
            </a:r>
          </a:p>
        </p:txBody>
      </p:sp>
    </p:spTree>
    <p:extLst>
      <p:ext uri="{BB962C8B-B14F-4D97-AF65-F5344CB8AC3E}">
        <p14:creationId xmlns:p14="http://schemas.microsoft.com/office/powerpoint/2010/main" val="2823256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5:</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Developing Graphical Models and Interpreting Results</a:t>
            </a:r>
          </a:p>
        </p:txBody>
      </p:sp>
    </p:spTree>
    <p:extLst>
      <p:ext uri="{BB962C8B-B14F-4D97-AF65-F5344CB8AC3E}">
        <p14:creationId xmlns:p14="http://schemas.microsoft.com/office/powerpoint/2010/main" val="228106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3" name="Table 2">
            <a:extLst>
              <a:ext uri="{FF2B5EF4-FFF2-40B4-BE49-F238E27FC236}">
                <a16:creationId xmlns:a16="http://schemas.microsoft.com/office/drawing/2014/main" id="{C1C7D096-1048-467F-BEB3-CA5BD9F4DD9A}"/>
              </a:ext>
            </a:extLst>
          </p:cNvPr>
          <p:cNvGraphicFramePr>
            <a:graphicFrameLocks noGrp="1"/>
          </p:cNvGraphicFramePr>
          <p:nvPr>
            <p:extLst>
              <p:ext uri="{D42A27DB-BD31-4B8C-83A1-F6EECF244321}">
                <p14:modId xmlns:p14="http://schemas.microsoft.com/office/powerpoint/2010/main" val="419040454"/>
              </p:ext>
            </p:extLst>
          </p:nvPr>
        </p:nvGraphicFramePr>
        <p:xfrm>
          <a:off x="157015" y="2232660"/>
          <a:ext cx="11900306" cy="1854200"/>
        </p:xfrm>
        <a:graphic>
          <a:graphicData uri="http://schemas.openxmlformats.org/drawingml/2006/table">
            <a:tbl>
              <a:tblPr firstRow="1" bandRow="1">
                <a:tableStyleId>{5C22544A-7EE6-4342-B048-85BDC9FD1C3A}</a:tableStyleId>
              </a:tblPr>
              <a:tblGrid>
                <a:gridCol w="5950153">
                  <a:extLst>
                    <a:ext uri="{9D8B030D-6E8A-4147-A177-3AD203B41FA5}">
                      <a16:colId xmlns:a16="http://schemas.microsoft.com/office/drawing/2014/main" val="2841350374"/>
                    </a:ext>
                  </a:extLst>
                </a:gridCol>
                <a:gridCol w="5950153">
                  <a:extLst>
                    <a:ext uri="{9D8B030D-6E8A-4147-A177-3AD203B41FA5}">
                      <a16:colId xmlns:a16="http://schemas.microsoft.com/office/drawing/2014/main" val="1108273638"/>
                    </a:ext>
                  </a:extLst>
                </a:gridCol>
              </a:tblGrid>
              <a:tr h="370840">
                <a:tc>
                  <a:txBody>
                    <a:bodyPr/>
                    <a:lstStyle/>
                    <a:p>
                      <a:r>
                        <a:rPr lang="en-US" dirty="0"/>
                        <a:t>Achievements</a:t>
                      </a:r>
                    </a:p>
                  </a:txBody>
                  <a:tcPr/>
                </a:tc>
                <a:tc>
                  <a:txBody>
                    <a:bodyPr/>
                    <a:lstStyle/>
                    <a:p>
                      <a:r>
                        <a:rPr lang="en-US" dirty="0"/>
                        <a:t>Specifications</a:t>
                      </a:r>
                    </a:p>
                  </a:txBody>
                  <a:tcPr/>
                </a:tc>
                <a:extLst>
                  <a:ext uri="{0D108BD9-81ED-4DB2-BD59-A6C34878D82A}">
                    <a16:rowId xmlns:a16="http://schemas.microsoft.com/office/drawing/2014/main" val="2583727874"/>
                  </a:ext>
                </a:extLst>
              </a:tr>
              <a:tr h="370840">
                <a:tc>
                  <a:txBody>
                    <a:bodyPr/>
                    <a:lstStyle/>
                    <a:p>
                      <a:r>
                        <a:rPr lang="en-US" dirty="0"/>
                        <a:t>Histogram</a:t>
                      </a:r>
                    </a:p>
                  </a:txBody>
                  <a:tcPr/>
                </a:tc>
                <a:tc>
                  <a:txBody>
                    <a:bodyPr/>
                    <a:lstStyle/>
                    <a:p>
                      <a:r>
                        <a:rPr lang="en-US" dirty="0"/>
                        <a:t>Picture/screenshot of plot from data with code</a:t>
                      </a:r>
                    </a:p>
                  </a:txBody>
                  <a:tcPr/>
                </a:tc>
                <a:extLst>
                  <a:ext uri="{0D108BD9-81ED-4DB2-BD59-A6C34878D82A}">
                    <a16:rowId xmlns:a16="http://schemas.microsoft.com/office/drawing/2014/main" val="2180273170"/>
                  </a:ext>
                </a:extLst>
              </a:tr>
              <a:tr h="370840">
                <a:tc>
                  <a:txBody>
                    <a:bodyPr/>
                    <a:lstStyle/>
                    <a:p>
                      <a:r>
                        <a:rPr lang="en-US" dirty="0"/>
                        <a:t>Box Plot</a:t>
                      </a:r>
                    </a:p>
                  </a:txBody>
                  <a:tcPr/>
                </a:tc>
                <a:tc>
                  <a:txBody>
                    <a:bodyPr/>
                    <a:lstStyle/>
                    <a:p>
                      <a:r>
                        <a:rPr lang="en-US" dirty="0"/>
                        <a:t>Picture/screenshot of plot from data with code</a:t>
                      </a:r>
                    </a:p>
                  </a:txBody>
                  <a:tcPr/>
                </a:tc>
                <a:extLst>
                  <a:ext uri="{0D108BD9-81ED-4DB2-BD59-A6C34878D82A}">
                    <a16:rowId xmlns:a16="http://schemas.microsoft.com/office/drawing/2014/main" val="1959068288"/>
                  </a:ext>
                </a:extLst>
              </a:tr>
              <a:tr h="370840">
                <a:tc>
                  <a:txBody>
                    <a:bodyPr/>
                    <a:lstStyle/>
                    <a:p>
                      <a:r>
                        <a:rPr lang="en-US" dirty="0"/>
                        <a:t>Analysis</a:t>
                      </a:r>
                    </a:p>
                  </a:txBody>
                  <a:tcPr/>
                </a:tc>
                <a:tc>
                  <a:txBody>
                    <a:bodyPr/>
                    <a:lstStyle/>
                    <a:p>
                      <a:r>
                        <a:rPr lang="en-US" dirty="0"/>
                        <a:t>Question,</a:t>
                      </a:r>
                      <a:r>
                        <a:rPr lang="en-US" baseline="0" dirty="0"/>
                        <a:t> plot, and answer</a:t>
                      </a:r>
                      <a:endParaRPr lang="en-US" dirty="0"/>
                    </a:p>
                  </a:txBody>
                  <a:tcPr/>
                </a:tc>
                <a:extLst>
                  <a:ext uri="{0D108BD9-81ED-4DB2-BD59-A6C34878D82A}">
                    <a16:rowId xmlns:a16="http://schemas.microsoft.com/office/drawing/2014/main" val="3194387394"/>
                  </a:ext>
                </a:extLst>
              </a:tr>
              <a:tr h="370840">
                <a:tc>
                  <a:txBody>
                    <a:bodyPr/>
                    <a:lstStyle/>
                    <a:p>
                      <a:r>
                        <a:rPr lang="en-US" dirty="0"/>
                        <a:t>Prediction</a:t>
                      </a:r>
                    </a:p>
                  </a:txBody>
                  <a:tcPr/>
                </a:tc>
                <a:tc>
                  <a:txBody>
                    <a:bodyPr/>
                    <a:lstStyle/>
                    <a:p>
                      <a:r>
                        <a:rPr lang="en-US" dirty="0"/>
                        <a:t>Prediction based on data</a:t>
                      </a:r>
                    </a:p>
                  </a:txBody>
                  <a:tcPr/>
                </a:tc>
                <a:extLst>
                  <a:ext uri="{0D108BD9-81ED-4DB2-BD59-A6C34878D82A}">
                    <a16:rowId xmlns:a16="http://schemas.microsoft.com/office/drawing/2014/main" val="2680617680"/>
                  </a:ext>
                </a:extLst>
              </a:tr>
            </a:tbl>
          </a:graphicData>
        </a:graphic>
      </p:graphicFrame>
    </p:spTree>
    <p:extLst>
      <p:ext uri="{BB962C8B-B14F-4D97-AF65-F5344CB8AC3E}">
        <p14:creationId xmlns:p14="http://schemas.microsoft.com/office/powerpoint/2010/main" val="2730787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43934" y="386899"/>
            <a:ext cx="5092906" cy="1574808"/>
          </a:xfrm>
        </p:spPr>
        <p:txBody>
          <a:bodyPr>
            <a:normAutofit/>
          </a:bodyPr>
          <a:lstStyle/>
          <a:p>
            <a:r>
              <a:rPr lang="en-US" sz="4400" dirty="0"/>
              <a:t>Histogram</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43934" y="2083981"/>
            <a:ext cx="6095999" cy="2690037"/>
          </a:xfrm>
        </p:spPr>
        <p:txBody>
          <a:bodyPr>
            <a:normAutofit/>
          </a:bodyPr>
          <a:lstStyle/>
          <a:p>
            <a:r>
              <a:rPr lang="en-US" dirty="0"/>
              <a:t>Histogram and code used to generate it</a:t>
            </a:r>
          </a:p>
        </p:txBody>
      </p:sp>
      <p:pic>
        <p:nvPicPr>
          <p:cNvPr id="3" name="Picture 2">
            <a:extLst>
              <a:ext uri="{FF2B5EF4-FFF2-40B4-BE49-F238E27FC236}">
                <a16:creationId xmlns:a16="http://schemas.microsoft.com/office/drawing/2014/main" id="{B76572B3-31CA-471D-B28A-F506ED87F248}"/>
              </a:ext>
            </a:extLst>
          </p:cNvPr>
          <p:cNvPicPr>
            <a:picLocks noChangeAspect="1"/>
          </p:cNvPicPr>
          <p:nvPr/>
        </p:nvPicPr>
        <p:blipFill>
          <a:blip r:embed="rId2"/>
          <a:stretch>
            <a:fillRect/>
          </a:stretch>
        </p:blipFill>
        <p:spPr>
          <a:xfrm>
            <a:off x="7517335" y="0"/>
            <a:ext cx="4674665" cy="3518702"/>
          </a:xfrm>
          <a:prstGeom prst="rect">
            <a:avLst/>
          </a:prstGeom>
        </p:spPr>
      </p:pic>
      <p:sp>
        <p:nvSpPr>
          <p:cNvPr id="4" name="Rectangle 3">
            <a:extLst>
              <a:ext uri="{FF2B5EF4-FFF2-40B4-BE49-F238E27FC236}">
                <a16:creationId xmlns:a16="http://schemas.microsoft.com/office/drawing/2014/main" id="{20B00A53-11D1-44A0-AE22-18BDC7B61AA4}"/>
              </a:ext>
            </a:extLst>
          </p:cNvPr>
          <p:cNvSpPr/>
          <p:nvPr/>
        </p:nvSpPr>
        <p:spPr>
          <a:xfrm>
            <a:off x="0" y="3718679"/>
            <a:ext cx="6096000" cy="3139321"/>
          </a:xfrm>
          <a:prstGeom prst="rect">
            <a:avLst/>
          </a:prstGeom>
        </p:spPr>
        <p:txBody>
          <a:bodyPr>
            <a:spAutoFit/>
          </a:bodyPr>
          <a:lstStyle/>
          <a:p>
            <a:r>
              <a:rPr lang="en-US" dirty="0"/>
              <a:t>#Purpose: Create a histogram of humidity data from the second period</a:t>
            </a:r>
          </a:p>
          <a:p>
            <a:r>
              <a:rPr lang="en-US" dirty="0"/>
              <a:t>#Name: Ethan Angel</a:t>
            </a:r>
          </a:p>
          <a:p>
            <a:r>
              <a:rPr lang="en-US" dirty="0"/>
              <a:t>#Date: 12/6/20</a:t>
            </a:r>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a:t>df1 = </a:t>
            </a:r>
            <a:r>
              <a:rPr lang="en-US" dirty="0" err="1"/>
              <a:t>pd.read_csv</a:t>
            </a:r>
            <a:r>
              <a:rPr lang="en-US" dirty="0"/>
              <a:t>("formatdata.csv")</a:t>
            </a:r>
          </a:p>
          <a:p>
            <a:r>
              <a:rPr lang="en-US" dirty="0"/>
              <a:t>df2 = </a:t>
            </a:r>
            <a:r>
              <a:rPr lang="en-US" dirty="0" err="1"/>
              <a:t>pd.read_csv</a:t>
            </a:r>
            <a:r>
              <a:rPr lang="en-US" dirty="0"/>
              <a:t>("formatdata2.csv")</a:t>
            </a:r>
          </a:p>
          <a:p>
            <a:r>
              <a:rPr lang="en-US" dirty="0"/>
              <a:t>df2['Humidity'].hist(bins=10, alpha=0.5); </a:t>
            </a:r>
            <a:r>
              <a:rPr lang="en-US" dirty="0" err="1"/>
              <a:t>plt.suptitle</a:t>
            </a:r>
            <a:r>
              <a:rPr lang="en-US" dirty="0"/>
              <a:t>('Histogram of Humidity')</a:t>
            </a:r>
          </a:p>
          <a:p>
            <a:r>
              <a:rPr lang="en-US" dirty="0" err="1"/>
              <a:t>plt.show</a:t>
            </a:r>
            <a:r>
              <a:rPr lang="en-US" dirty="0"/>
              <a:t>()</a:t>
            </a:r>
          </a:p>
        </p:txBody>
      </p:sp>
    </p:spTree>
    <p:extLst>
      <p:ext uri="{BB962C8B-B14F-4D97-AF65-F5344CB8AC3E}">
        <p14:creationId xmlns:p14="http://schemas.microsoft.com/office/powerpoint/2010/main" val="161532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17270" y="0"/>
            <a:ext cx="5092906" cy="1574808"/>
          </a:xfrm>
        </p:spPr>
        <p:txBody>
          <a:bodyPr>
            <a:normAutofit/>
          </a:bodyPr>
          <a:lstStyle/>
          <a:p>
            <a:r>
              <a:rPr lang="en-US" sz="4400" dirty="0"/>
              <a:t>Box Plot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17270" y="1679945"/>
            <a:ext cx="5084979" cy="1371600"/>
          </a:xfrm>
        </p:spPr>
        <p:txBody>
          <a:bodyPr>
            <a:normAutofit/>
          </a:bodyPr>
          <a:lstStyle/>
          <a:p>
            <a:r>
              <a:rPr lang="en-US" dirty="0"/>
              <a:t>Box Plot and code used to generate it</a:t>
            </a:r>
          </a:p>
        </p:txBody>
      </p:sp>
      <p:sp>
        <p:nvSpPr>
          <p:cNvPr id="3" name="Rectangle 2">
            <a:extLst>
              <a:ext uri="{FF2B5EF4-FFF2-40B4-BE49-F238E27FC236}">
                <a16:creationId xmlns:a16="http://schemas.microsoft.com/office/drawing/2014/main" id="{604E54F4-AB1A-4E72-BB0E-1C03E99A77CF}"/>
              </a:ext>
            </a:extLst>
          </p:cNvPr>
          <p:cNvSpPr/>
          <p:nvPr/>
        </p:nvSpPr>
        <p:spPr>
          <a:xfrm>
            <a:off x="17270" y="3718679"/>
            <a:ext cx="6096000" cy="3139321"/>
          </a:xfrm>
          <a:prstGeom prst="rect">
            <a:avLst/>
          </a:prstGeom>
        </p:spPr>
        <p:txBody>
          <a:bodyPr>
            <a:spAutoFit/>
          </a:bodyPr>
          <a:lstStyle/>
          <a:p>
            <a:r>
              <a:rPr lang="en-US" dirty="0"/>
              <a:t>#Purpose: Create box plot for period 2 data</a:t>
            </a:r>
          </a:p>
          <a:p>
            <a:r>
              <a:rPr lang="en-US" dirty="0"/>
              <a:t>#Name: Ethan Angel</a:t>
            </a:r>
          </a:p>
          <a:p>
            <a:r>
              <a:rPr lang="en-US" dirty="0"/>
              <a:t>#Date: 12/6/20</a:t>
            </a:r>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a:t>df2 = </a:t>
            </a:r>
            <a:r>
              <a:rPr lang="en-US" dirty="0" err="1"/>
              <a:t>pd.read_csv</a:t>
            </a:r>
            <a:r>
              <a:rPr lang="en-US" dirty="0"/>
              <a:t>("formatdata.csv")</a:t>
            </a:r>
          </a:p>
          <a:p>
            <a:r>
              <a:rPr lang="en-US" dirty="0"/>
              <a:t>df2.boxplot(); </a:t>
            </a:r>
            <a:r>
              <a:rPr lang="en-US" dirty="0" err="1"/>
              <a:t>plt.suptitle</a:t>
            </a:r>
            <a:r>
              <a:rPr lang="en-US" dirty="0"/>
              <a:t>('Period 2 box plot')</a:t>
            </a:r>
          </a:p>
          <a:p>
            <a:r>
              <a:rPr lang="en-US" dirty="0" err="1"/>
              <a:t>plt.show</a:t>
            </a:r>
            <a:r>
              <a:rPr lang="en-US" dirty="0"/>
              <a:t>()</a:t>
            </a:r>
          </a:p>
          <a:p>
            <a:r>
              <a:rPr lang="en-US" dirty="0"/>
              <a:t>print(df2.info())</a:t>
            </a:r>
          </a:p>
          <a:p>
            <a:r>
              <a:rPr lang="en-US" dirty="0"/>
              <a:t>print(df2.describe())</a:t>
            </a:r>
          </a:p>
          <a:p>
            <a:r>
              <a:rPr lang="en-US" dirty="0"/>
              <a:t>print("Median is ",df2.median())</a:t>
            </a:r>
          </a:p>
        </p:txBody>
      </p:sp>
      <p:pic>
        <p:nvPicPr>
          <p:cNvPr id="4" name="Picture 3">
            <a:extLst>
              <a:ext uri="{FF2B5EF4-FFF2-40B4-BE49-F238E27FC236}">
                <a16:creationId xmlns:a16="http://schemas.microsoft.com/office/drawing/2014/main" id="{9FA45FE9-4405-4407-B6EB-211570AE8DA6}"/>
              </a:ext>
            </a:extLst>
          </p:cNvPr>
          <p:cNvPicPr>
            <a:picLocks noChangeAspect="1"/>
          </p:cNvPicPr>
          <p:nvPr/>
        </p:nvPicPr>
        <p:blipFill>
          <a:blip r:embed="rId2"/>
          <a:stretch>
            <a:fillRect/>
          </a:stretch>
        </p:blipFill>
        <p:spPr>
          <a:xfrm>
            <a:off x="7517335" y="0"/>
            <a:ext cx="4674665" cy="3518702"/>
          </a:xfrm>
          <a:prstGeom prst="rect">
            <a:avLst/>
          </a:prstGeom>
        </p:spPr>
      </p:pic>
    </p:spTree>
    <p:extLst>
      <p:ext uri="{BB962C8B-B14F-4D97-AF65-F5344CB8AC3E}">
        <p14:creationId xmlns:p14="http://schemas.microsoft.com/office/powerpoint/2010/main" val="365966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Analysis</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151191" y="1339422"/>
            <a:ext cx="4411481" cy="3811588"/>
          </a:xfrm>
        </p:spPr>
        <p:txBody>
          <a:bodyPr/>
          <a:lstStyle/>
          <a:p>
            <a:r>
              <a:rPr lang="en-US" dirty="0"/>
              <a:t>Questioning temperature variation via box chart,</a:t>
            </a:r>
          </a:p>
          <a:p>
            <a:r>
              <a:rPr lang="en-US" dirty="0"/>
              <a:t>“What is the variation in temperature over the course of Period 2?”</a:t>
            </a:r>
          </a:p>
          <a:p>
            <a:pPr marL="285750" indent="-285750">
              <a:buFont typeface="Arial" panose="020B0604020202020204" pitchFamily="34" charset="0"/>
              <a:buChar char="•"/>
            </a:pPr>
            <a:endParaRPr lang="en-US" dirty="0"/>
          </a:p>
          <a:p>
            <a:r>
              <a:rPr lang="en-US" dirty="0"/>
              <a:t>Answered by Chart: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graphicFrame>
        <p:nvGraphicFramePr>
          <p:cNvPr id="3" name="Object 2">
            <a:extLst>
              <a:ext uri="{FF2B5EF4-FFF2-40B4-BE49-F238E27FC236}">
                <a16:creationId xmlns:a16="http://schemas.microsoft.com/office/drawing/2014/main" id="{C8E1AB3A-6C1B-401C-B132-D9C6001463AB}"/>
              </a:ext>
            </a:extLst>
          </p:cNvPr>
          <p:cNvGraphicFramePr>
            <a:graphicFrameLocks noChangeAspect="1"/>
          </p:cNvGraphicFramePr>
          <p:nvPr>
            <p:extLst>
              <p:ext uri="{D42A27DB-BD31-4B8C-83A1-F6EECF244321}">
                <p14:modId xmlns:p14="http://schemas.microsoft.com/office/powerpoint/2010/main" val="2270277796"/>
              </p:ext>
            </p:extLst>
          </p:nvPr>
        </p:nvGraphicFramePr>
        <p:xfrm>
          <a:off x="8077200" y="2565400"/>
          <a:ext cx="4114800" cy="4292600"/>
        </p:xfrm>
        <a:graphic>
          <a:graphicData uri="http://schemas.openxmlformats.org/presentationml/2006/ole">
            <mc:AlternateContent xmlns:mc="http://schemas.openxmlformats.org/markup-compatibility/2006">
              <mc:Choice xmlns:v="urn:schemas-microsoft-com:vml" Requires="v">
                <p:oleObj spid="_x0000_s2087" name="Image" r:id="rId3" imgW="4114080" imgH="4291920" progId="Photoshop.Image.18">
                  <p:embed/>
                </p:oleObj>
              </mc:Choice>
              <mc:Fallback>
                <p:oleObj name="Image" r:id="rId3" imgW="4114080" imgH="4291920" progId="Photoshop.Image.18">
                  <p:embed/>
                  <p:pic>
                    <p:nvPicPr>
                      <p:cNvPr id="3" name="Object 2">
                        <a:extLst>
                          <a:ext uri="{FF2B5EF4-FFF2-40B4-BE49-F238E27FC236}">
                            <a16:creationId xmlns:a16="http://schemas.microsoft.com/office/drawing/2014/main" id="{C8E1AB3A-6C1B-401C-B132-D9C6001463AB}"/>
                          </a:ext>
                        </a:extLst>
                      </p:cNvPr>
                      <p:cNvPicPr/>
                      <p:nvPr/>
                    </p:nvPicPr>
                    <p:blipFill>
                      <a:blip r:embed="rId4"/>
                      <a:stretch>
                        <a:fillRect/>
                      </a:stretch>
                    </p:blipFill>
                    <p:spPr>
                      <a:xfrm>
                        <a:off x="8077200" y="2565400"/>
                        <a:ext cx="4114800" cy="4292600"/>
                      </a:xfrm>
                      <a:prstGeom prst="rect">
                        <a:avLst/>
                      </a:prstGeom>
                    </p:spPr>
                  </p:pic>
                </p:oleObj>
              </mc:Fallback>
            </mc:AlternateContent>
          </a:graphicData>
        </a:graphic>
      </p:graphicFrame>
    </p:spTree>
    <p:extLst>
      <p:ext uri="{BB962C8B-B14F-4D97-AF65-F5344CB8AC3E}">
        <p14:creationId xmlns:p14="http://schemas.microsoft.com/office/powerpoint/2010/main" val="349937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Prediction</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95509" y="2769781"/>
            <a:ext cx="8787538" cy="3811588"/>
          </a:xfrm>
        </p:spPr>
        <p:txBody>
          <a:bodyPr/>
          <a:lstStyle/>
          <a:p>
            <a:r>
              <a:rPr lang="en-US" dirty="0"/>
              <a:t>The humidity trends in the same pattern over the course of multiple periods, as such, it is reasonable to assume it will continue trending in that same pattern for the foreseeable future.</a:t>
            </a:r>
          </a:p>
          <a:p>
            <a:endParaRPr lang="en-US" dirty="0"/>
          </a:p>
        </p:txBody>
      </p:sp>
      <p:pic>
        <p:nvPicPr>
          <p:cNvPr id="4" name="Picture 3">
            <a:extLst>
              <a:ext uri="{FF2B5EF4-FFF2-40B4-BE49-F238E27FC236}">
                <a16:creationId xmlns:a16="http://schemas.microsoft.com/office/drawing/2014/main" id="{E8176785-BE7D-42BF-AE2B-EF199B170E81}"/>
              </a:ext>
            </a:extLst>
          </p:cNvPr>
          <p:cNvPicPr>
            <a:picLocks noChangeAspect="1"/>
          </p:cNvPicPr>
          <p:nvPr/>
        </p:nvPicPr>
        <p:blipFill>
          <a:blip r:embed="rId2"/>
          <a:stretch>
            <a:fillRect/>
          </a:stretch>
        </p:blipFill>
        <p:spPr>
          <a:xfrm>
            <a:off x="7517335" y="3339298"/>
            <a:ext cx="4674665" cy="3518702"/>
          </a:xfrm>
          <a:prstGeom prst="rect">
            <a:avLst/>
          </a:prstGeom>
        </p:spPr>
      </p:pic>
    </p:spTree>
    <p:extLst>
      <p:ext uri="{BB962C8B-B14F-4D97-AF65-F5344CB8AC3E}">
        <p14:creationId xmlns:p14="http://schemas.microsoft.com/office/powerpoint/2010/main" val="8280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2F6DE3-4095-4872-9456-F0D6D7D7E15D}"/>
              </a:ext>
            </a:extLst>
          </p:cNvPr>
          <p:cNvGraphicFramePr>
            <a:graphicFrameLocks noGrp="1"/>
          </p:cNvGraphicFramePr>
          <p:nvPr>
            <p:extLst>
              <p:ext uri="{D42A27DB-BD31-4B8C-83A1-F6EECF244321}">
                <p14:modId xmlns:p14="http://schemas.microsoft.com/office/powerpoint/2010/main" val="2611601162"/>
              </p:ext>
            </p:extLst>
          </p:nvPr>
        </p:nvGraphicFramePr>
        <p:xfrm>
          <a:off x="0" y="487680"/>
          <a:ext cx="11727712" cy="6370320"/>
        </p:xfrm>
        <a:graphic>
          <a:graphicData uri="http://schemas.openxmlformats.org/drawingml/2006/table">
            <a:tbl>
              <a:tblPr firstRow="1" bandRow="1">
                <a:tableStyleId>{5C22544A-7EE6-4342-B048-85BDC9FD1C3A}</a:tableStyleId>
              </a:tblPr>
              <a:tblGrid>
                <a:gridCol w="5863856">
                  <a:extLst>
                    <a:ext uri="{9D8B030D-6E8A-4147-A177-3AD203B41FA5}">
                      <a16:colId xmlns:a16="http://schemas.microsoft.com/office/drawing/2014/main" val="2154061038"/>
                    </a:ext>
                  </a:extLst>
                </a:gridCol>
                <a:gridCol w="5863856">
                  <a:extLst>
                    <a:ext uri="{9D8B030D-6E8A-4147-A177-3AD203B41FA5}">
                      <a16:colId xmlns:a16="http://schemas.microsoft.com/office/drawing/2014/main" val="679734950"/>
                    </a:ext>
                  </a:extLst>
                </a:gridCol>
              </a:tblGrid>
              <a:tr h="370840">
                <a:tc>
                  <a:txBody>
                    <a:bodyPr/>
                    <a:lstStyle/>
                    <a:p>
                      <a:r>
                        <a:rPr lang="en-US" dirty="0"/>
                        <a:t>Achievements</a:t>
                      </a:r>
                    </a:p>
                  </a:txBody>
                  <a:tcPr marL="77801" marR="77801"/>
                </a:tc>
                <a:tc>
                  <a:txBody>
                    <a:bodyPr/>
                    <a:lstStyle/>
                    <a:p>
                      <a:r>
                        <a:rPr lang="en-US" dirty="0"/>
                        <a:t>Specifications</a:t>
                      </a:r>
                    </a:p>
                  </a:txBody>
                  <a:tcPr marL="77801" marR="77801"/>
                </a:tc>
                <a:extLst>
                  <a:ext uri="{0D108BD9-81ED-4DB2-BD59-A6C34878D82A}">
                    <a16:rowId xmlns:a16="http://schemas.microsoft.com/office/drawing/2014/main" val="304822564"/>
                  </a:ext>
                </a:extLst>
              </a:tr>
              <a:tr h="370840">
                <a:tc>
                  <a:txBody>
                    <a:bodyPr/>
                    <a:lstStyle/>
                    <a:p>
                      <a:r>
                        <a:rPr lang="en-US" dirty="0"/>
                        <a:t>Develop Flowchart</a:t>
                      </a:r>
                    </a:p>
                  </a:txBody>
                  <a:tcPr marL="77801" marR="77801"/>
                </a:tc>
                <a:tc>
                  <a:txBody>
                    <a:bodyPr/>
                    <a:lstStyle/>
                    <a:p>
                      <a:r>
                        <a:rPr lang="en-US" dirty="0"/>
                        <a:t>N/A</a:t>
                      </a:r>
                    </a:p>
                  </a:txBody>
                  <a:tcPr marL="77801" marR="77801"/>
                </a:tc>
                <a:extLst>
                  <a:ext uri="{0D108BD9-81ED-4DB2-BD59-A6C34878D82A}">
                    <a16:rowId xmlns:a16="http://schemas.microsoft.com/office/drawing/2014/main" val="3359320926"/>
                  </a:ext>
                </a:extLst>
              </a:tr>
              <a:tr h="370840">
                <a:tc>
                  <a:txBody>
                    <a:bodyPr/>
                    <a:lstStyle/>
                    <a:p>
                      <a:r>
                        <a:rPr lang="en-US" dirty="0"/>
                        <a:t>Software Library Installation</a:t>
                      </a:r>
                    </a:p>
                  </a:txBody>
                  <a:tcPr marL="77801" marR="77801"/>
                </a:tc>
                <a:tc>
                  <a:txBody>
                    <a:bodyPr/>
                    <a:lstStyle/>
                    <a:p>
                      <a:r>
                        <a:rPr lang="en-US" dirty="0"/>
                        <a:t>Screenshot of software library installed</a:t>
                      </a:r>
                    </a:p>
                  </a:txBody>
                  <a:tcPr marL="77801" marR="77801"/>
                </a:tc>
                <a:extLst>
                  <a:ext uri="{0D108BD9-81ED-4DB2-BD59-A6C34878D82A}">
                    <a16:rowId xmlns:a16="http://schemas.microsoft.com/office/drawing/2014/main" val="544378228"/>
                  </a:ext>
                </a:extLst>
              </a:tr>
              <a:tr h="370840">
                <a:tc>
                  <a:txBody>
                    <a:bodyPr/>
                    <a:lstStyle/>
                    <a:p>
                      <a:r>
                        <a:rPr lang="en-US" dirty="0"/>
                        <a:t>Code</a:t>
                      </a:r>
                    </a:p>
                  </a:txBody>
                  <a:tcPr/>
                </a:tc>
                <a:tc>
                  <a:txBody>
                    <a:bodyPr/>
                    <a:lstStyle/>
                    <a:p>
                      <a:r>
                        <a:rPr lang="en-US" dirty="0"/>
                        <a:t>Screenshot of code in Spyder with name, date, and zip code</a:t>
                      </a:r>
                    </a:p>
                  </a:txBody>
                  <a:tcPr/>
                </a:tc>
                <a:extLst>
                  <a:ext uri="{0D108BD9-81ED-4DB2-BD59-A6C34878D82A}">
                    <a16:rowId xmlns:a16="http://schemas.microsoft.com/office/drawing/2014/main" val="948404242"/>
                  </a:ext>
                </a:extLst>
              </a:tr>
              <a:tr h="370840">
                <a:tc>
                  <a:txBody>
                    <a:bodyPr/>
                    <a:lstStyle/>
                    <a:p>
                      <a:r>
                        <a:rPr lang="en-US" dirty="0"/>
                        <a:t>Execution</a:t>
                      </a:r>
                    </a:p>
                  </a:txBody>
                  <a:tcPr/>
                </a:tc>
                <a:tc>
                  <a:txBody>
                    <a:bodyPr/>
                    <a:lstStyle/>
                    <a:p>
                      <a:r>
                        <a:rPr lang="en-US" dirty="0"/>
                        <a:t>Screenshot of Python</a:t>
                      </a:r>
                      <a:r>
                        <a:rPr lang="en-US" baseline="0" dirty="0"/>
                        <a:t> console showing program ran successfully</a:t>
                      </a:r>
                      <a:endParaRPr lang="en-US" dirty="0"/>
                    </a:p>
                  </a:txBody>
                  <a:tcPr/>
                </a:tc>
                <a:extLst>
                  <a:ext uri="{0D108BD9-81ED-4DB2-BD59-A6C34878D82A}">
                    <a16:rowId xmlns:a16="http://schemas.microsoft.com/office/drawing/2014/main" val="1499174768"/>
                  </a:ext>
                </a:extLst>
              </a:tr>
              <a:tr h="370840">
                <a:tc>
                  <a:txBody>
                    <a:bodyPr/>
                    <a:lstStyle/>
                    <a:p>
                      <a:r>
                        <a:rPr lang="en-US" dirty="0"/>
                        <a:t>Database file</a:t>
                      </a:r>
                    </a:p>
                  </a:txBody>
                  <a:tcPr/>
                </a:tc>
                <a:tc>
                  <a:txBody>
                    <a:bodyPr/>
                    <a:lstStyle/>
                    <a:p>
                      <a:r>
                        <a:rPr lang="en-US" dirty="0"/>
                        <a:t>Screenshot from</a:t>
                      </a:r>
                      <a:r>
                        <a:rPr lang="en-US" baseline="0" dirty="0"/>
                        <a:t> Windows Explorer showing database file was created</a:t>
                      </a:r>
                      <a:endParaRPr lang="en-US" dirty="0"/>
                    </a:p>
                  </a:txBody>
                  <a:tcPr/>
                </a:tc>
                <a:extLst>
                  <a:ext uri="{0D108BD9-81ED-4DB2-BD59-A6C34878D82A}">
                    <a16:rowId xmlns:a16="http://schemas.microsoft.com/office/drawing/2014/main" val="413526666"/>
                  </a:ext>
                </a:extLst>
              </a:tr>
              <a:tr h="370840">
                <a:tc>
                  <a:txBody>
                    <a:bodyPr/>
                    <a:lstStyle/>
                    <a:p>
                      <a:r>
                        <a:rPr lang="en-US" dirty="0"/>
                        <a:t>Query to retrieve all columns</a:t>
                      </a:r>
                      <a:r>
                        <a:rPr lang="en-US" baseline="0" dirty="0"/>
                        <a:t> and rows</a:t>
                      </a:r>
                      <a:endParaRPr lang="en-US" dirty="0"/>
                    </a:p>
                  </a:txBody>
                  <a:tcPr/>
                </a:tc>
                <a:tc>
                  <a:txBody>
                    <a:bodyPr/>
                    <a:lstStyle/>
                    <a:p>
                      <a:r>
                        <a:rPr lang="en-US" dirty="0"/>
                        <a:t>Screenshot of query and results</a:t>
                      </a:r>
                    </a:p>
                  </a:txBody>
                  <a:tcPr/>
                </a:tc>
                <a:extLst>
                  <a:ext uri="{0D108BD9-81ED-4DB2-BD59-A6C34878D82A}">
                    <a16:rowId xmlns:a16="http://schemas.microsoft.com/office/drawing/2014/main" val="3096898069"/>
                  </a:ext>
                </a:extLst>
              </a:tr>
              <a:tr h="370840">
                <a:tc>
                  <a:txBody>
                    <a:bodyPr/>
                    <a:lstStyle/>
                    <a:p>
                      <a:r>
                        <a:rPr lang="en-US" dirty="0"/>
                        <a:t>Query to retrieve lowest</a:t>
                      </a:r>
                      <a:r>
                        <a:rPr lang="en-US" baseline="0" dirty="0"/>
                        <a:t> and highest temperature</a:t>
                      </a:r>
                      <a:endParaRPr lang="en-US" dirty="0"/>
                    </a:p>
                  </a:txBody>
                  <a:tcPr/>
                </a:tc>
                <a:tc>
                  <a:txBody>
                    <a:bodyPr/>
                    <a:lstStyle/>
                    <a:p>
                      <a:r>
                        <a:rPr lang="en-US" dirty="0"/>
                        <a:t>Screenshot of query</a:t>
                      </a:r>
                      <a:r>
                        <a:rPr lang="en-US" baseline="0" dirty="0"/>
                        <a:t> and results</a:t>
                      </a:r>
                      <a:endParaRPr lang="en-US" dirty="0"/>
                    </a:p>
                  </a:txBody>
                  <a:tcPr/>
                </a:tc>
                <a:extLst>
                  <a:ext uri="{0D108BD9-81ED-4DB2-BD59-A6C34878D82A}">
                    <a16:rowId xmlns:a16="http://schemas.microsoft.com/office/drawing/2014/main" val="4048096861"/>
                  </a:ext>
                </a:extLst>
              </a:tr>
              <a:tr h="370840">
                <a:tc>
                  <a:txBody>
                    <a:bodyPr/>
                    <a:lstStyle/>
                    <a:p>
                      <a:r>
                        <a:rPr lang="en-US" dirty="0"/>
                        <a:t>Python code</a:t>
                      </a:r>
                    </a:p>
                  </a:txBody>
                  <a:tcPr/>
                </a:tc>
                <a:tc>
                  <a:txBody>
                    <a:bodyPr/>
                    <a:lstStyle/>
                    <a:p>
                      <a:r>
                        <a:rPr lang="en-US" dirty="0"/>
                        <a:t>Screenshot</a:t>
                      </a:r>
                      <a:r>
                        <a:rPr lang="en-US" baseline="0" dirty="0"/>
                        <a:t> of code</a:t>
                      </a:r>
                      <a:endParaRPr lang="en-US" dirty="0"/>
                    </a:p>
                  </a:txBody>
                  <a:tcPr/>
                </a:tc>
                <a:extLst>
                  <a:ext uri="{0D108BD9-81ED-4DB2-BD59-A6C34878D82A}">
                    <a16:rowId xmlns:a16="http://schemas.microsoft.com/office/drawing/2014/main" val="2958890430"/>
                  </a:ext>
                </a:extLst>
              </a:tr>
              <a:tr h="370840">
                <a:tc>
                  <a:txBody>
                    <a:bodyPr/>
                    <a:lstStyle/>
                    <a:p>
                      <a:r>
                        <a:rPr lang="en-US" dirty="0"/>
                        <a:t>Retrieve</a:t>
                      </a:r>
                      <a:r>
                        <a:rPr lang="en-US" baseline="0" dirty="0"/>
                        <a:t> and convert data into CSV format</a:t>
                      </a:r>
                      <a:endParaRPr lang="en-US" dirty="0"/>
                    </a:p>
                  </a:txBody>
                  <a:tcPr/>
                </a:tc>
                <a:tc>
                  <a:txBody>
                    <a:bodyPr/>
                    <a:lstStyle/>
                    <a:p>
                      <a:r>
                        <a:rPr lang="en-US" dirty="0"/>
                        <a:t>Screenshot</a:t>
                      </a:r>
                      <a:r>
                        <a:rPr lang="en-US" baseline="0" dirty="0"/>
                        <a:t> of data in Excel file</a:t>
                      </a:r>
                      <a:endParaRPr lang="en-US" dirty="0"/>
                    </a:p>
                  </a:txBody>
                  <a:tcPr/>
                </a:tc>
                <a:extLst>
                  <a:ext uri="{0D108BD9-81ED-4DB2-BD59-A6C34878D82A}">
                    <a16:rowId xmlns:a16="http://schemas.microsoft.com/office/drawing/2014/main" val="1826368779"/>
                  </a:ext>
                </a:extLst>
              </a:tr>
              <a:tr h="370840">
                <a:tc>
                  <a:txBody>
                    <a:bodyPr/>
                    <a:lstStyle/>
                    <a:p>
                      <a:r>
                        <a:rPr lang="en-US" dirty="0"/>
                        <a:t>Temperature and Humidity chart</a:t>
                      </a:r>
                    </a:p>
                  </a:txBody>
                  <a:tcPr/>
                </a:tc>
                <a:tc>
                  <a:txBody>
                    <a:bodyPr/>
                    <a:lstStyle/>
                    <a:p>
                      <a:r>
                        <a:rPr lang="en-US" dirty="0"/>
                        <a:t>Chart of data from database </a:t>
                      </a:r>
                    </a:p>
                  </a:txBody>
                  <a:tcPr/>
                </a:tc>
                <a:extLst>
                  <a:ext uri="{0D108BD9-81ED-4DB2-BD59-A6C34878D82A}">
                    <a16:rowId xmlns:a16="http://schemas.microsoft.com/office/drawing/2014/main" val="4125309900"/>
                  </a:ext>
                </a:extLst>
              </a:tr>
              <a:tr h="370840">
                <a:tc>
                  <a:txBody>
                    <a:bodyPr/>
                    <a:lstStyle/>
                    <a:p>
                      <a:r>
                        <a:rPr lang="en-US" dirty="0"/>
                        <a:t>Histogram</a:t>
                      </a:r>
                    </a:p>
                  </a:txBody>
                  <a:tcPr/>
                </a:tc>
                <a:tc>
                  <a:txBody>
                    <a:bodyPr/>
                    <a:lstStyle/>
                    <a:p>
                      <a:r>
                        <a:rPr lang="en-US" dirty="0"/>
                        <a:t>Picture/screenshot of plot from data with code</a:t>
                      </a:r>
                    </a:p>
                  </a:txBody>
                  <a:tcPr/>
                </a:tc>
                <a:extLst>
                  <a:ext uri="{0D108BD9-81ED-4DB2-BD59-A6C34878D82A}">
                    <a16:rowId xmlns:a16="http://schemas.microsoft.com/office/drawing/2014/main" val="2884391027"/>
                  </a:ext>
                </a:extLst>
              </a:tr>
              <a:tr h="370840">
                <a:tc>
                  <a:txBody>
                    <a:bodyPr/>
                    <a:lstStyle/>
                    <a:p>
                      <a:r>
                        <a:rPr lang="en-US" dirty="0"/>
                        <a:t>Box Plot</a:t>
                      </a:r>
                    </a:p>
                  </a:txBody>
                  <a:tcPr/>
                </a:tc>
                <a:tc>
                  <a:txBody>
                    <a:bodyPr/>
                    <a:lstStyle/>
                    <a:p>
                      <a:r>
                        <a:rPr lang="en-US" dirty="0"/>
                        <a:t>Picture/screenshot of plot from data with code</a:t>
                      </a:r>
                    </a:p>
                  </a:txBody>
                  <a:tcPr/>
                </a:tc>
                <a:extLst>
                  <a:ext uri="{0D108BD9-81ED-4DB2-BD59-A6C34878D82A}">
                    <a16:rowId xmlns:a16="http://schemas.microsoft.com/office/drawing/2014/main" val="3072087774"/>
                  </a:ext>
                </a:extLst>
              </a:tr>
              <a:tr h="370840">
                <a:tc>
                  <a:txBody>
                    <a:bodyPr/>
                    <a:lstStyle/>
                    <a:p>
                      <a:r>
                        <a:rPr lang="en-US" dirty="0"/>
                        <a:t>Analysis</a:t>
                      </a:r>
                    </a:p>
                  </a:txBody>
                  <a:tcPr/>
                </a:tc>
                <a:tc>
                  <a:txBody>
                    <a:bodyPr/>
                    <a:lstStyle/>
                    <a:p>
                      <a:r>
                        <a:rPr lang="en-US" dirty="0"/>
                        <a:t>Question,</a:t>
                      </a:r>
                      <a:r>
                        <a:rPr lang="en-US" baseline="0" dirty="0"/>
                        <a:t> plot, and answer</a:t>
                      </a:r>
                      <a:endParaRPr lang="en-US" dirty="0"/>
                    </a:p>
                  </a:txBody>
                  <a:tcPr/>
                </a:tc>
                <a:extLst>
                  <a:ext uri="{0D108BD9-81ED-4DB2-BD59-A6C34878D82A}">
                    <a16:rowId xmlns:a16="http://schemas.microsoft.com/office/drawing/2014/main" val="541647757"/>
                  </a:ext>
                </a:extLst>
              </a:tr>
              <a:tr h="370840">
                <a:tc>
                  <a:txBody>
                    <a:bodyPr/>
                    <a:lstStyle/>
                    <a:p>
                      <a:r>
                        <a:rPr lang="en-US" dirty="0"/>
                        <a:t>Prediction</a:t>
                      </a:r>
                    </a:p>
                  </a:txBody>
                  <a:tcPr/>
                </a:tc>
                <a:tc>
                  <a:txBody>
                    <a:bodyPr/>
                    <a:lstStyle/>
                    <a:p>
                      <a:r>
                        <a:rPr lang="en-US" dirty="0"/>
                        <a:t>Prediction based on data</a:t>
                      </a:r>
                    </a:p>
                  </a:txBody>
                  <a:tcPr/>
                </a:tc>
                <a:extLst>
                  <a:ext uri="{0D108BD9-81ED-4DB2-BD59-A6C34878D82A}">
                    <a16:rowId xmlns:a16="http://schemas.microsoft.com/office/drawing/2014/main" val="3793763253"/>
                  </a:ext>
                </a:extLst>
              </a:tr>
            </a:tbl>
          </a:graphicData>
        </a:graphic>
      </p:graphicFrame>
      <p:sp>
        <p:nvSpPr>
          <p:cNvPr id="7" name="Title 1">
            <a:extLst>
              <a:ext uri="{FF2B5EF4-FFF2-40B4-BE49-F238E27FC236}">
                <a16:creationId xmlns:a16="http://schemas.microsoft.com/office/drawing/2014/main" id="{26ECA022-7A2E-481F-BF73-D19D71488A8A}"/>
              </a:ext>
            </a:extLst>
          </p:cNvPr>
          <p:cNvSpPr>
            <a:spLocks noGrp="1"/>
          </p:cNvSpPr>
          <p:nvPr>
            <p:ph type="title"/>
          </p:nvPr>
        </p:nvSpPr>
        <p:spPr>
          <a:xfrm>
            <a:off x="148857" y="0"/>
            <a:ext cx="4922874" cy="487680"/>
          </a:xfrm>
        </p:spPr>
        <p:txBody>
          <a:bodyPr/>
          <a:lstStyle/>
          <a:p>
            <a:r>
              <a:rPr lang="en-US" sz="3200" dirty="0"/>
              <a:t>Demonstrated Skills</a:t>
            </a:r>
          </a:p>
        </p:txBody>
      </p:sp>
    </p:spTree>
    <p:extLst>
      <p:ext uri="{BB962C8B-B14F-4D97-AF65-F5344CB8AC3E}">
        <p14:creationId xmlns:p14="http://schemas.microsoft.com/office/powerpoint/2010/main" val="2399748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In Closing,</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154955" y="4777379"/>
            <a:ext cx="8825658" cy="1559625"/>
          </a:xfrm>
        </p:spPr>
        <p:txBody>
          <a:bodyPr>
            <a:normAutofit lnSpcReduction="10000"/>
          </a:bodyPr>
          <a:lstStyle/>
          <a:p>
            <a:r>
              <a:rPr lang="en-US" dirty="0"/>
              <a:t>Many skills relevant to this field have been acquired and demonstrated. Please consider this moving forward.</a:t>
            </a:r>
          </a:p>
          <a:p>
            <a:endParaRPr lang="en-US" dirty="0"/>
          </a:p>
          <a:p>
            <a:r>
              <a:rPr lang="en-US" dirty="0"/>
              <a:t>-Ethan Angel</a:t>
            </a:r>
          </a:p>
        </p:txBody>
      </p:sp>
    </p:spTree>
    <p:extLst>
      <p:ext uri="{BB962C8B-B14F-4D97-AF65-F5344CB8AC3E}">
        <p14:creationId xmlns:p14="http://schemas.microsoft.com/office/powerpoint/2010/main" val="301356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3" name="Table 2">
            <a:extLst>
              <a:ext uri="{FF2B5EF4-FFF2-40B4-BE49-F238E27FC236}">
                <a16:creationId xmlns:a16="http://schemas.microsoft.com/office/drawing/2014/main" id="{DA2F6DE3-4095-4872-9456-F0D6D7D7E15D}"/>
              </a:ext>
            </a:extLst>
          </p:cNvPr>
          <p:cNvGraphicFramePr>
            <a:graphicFrameLocks noGrp="1"/>
          </p:cNvGraphicFramePr>
          <p:nvPr>
            <p:extLst>
              <p:ext uri="{D42A27DB-BD31-4B8C-83A1-F6EECF244321}">
                <p14:modId xmlns:p14="http://schemas.microsoft.com/office/powerpoint/2010/main" val="844940833"/>
              </p:ext>
            </p:extLst>
          </p:nvPr>
        </p:nvGraphicFramePr>
        <p:xfrm>
          <a:off x="191386" y="2052638"/>
          <a:ext cx="11727712" cy="1112520"/>
        </p:xfrm>
        <a:graphic>
          <a:graphicData uri="http://schemas.openxmlformats.org/drawingml/2006/table">
            <a:tbl>
              <a:tblPr firstRow="1" bandRow="1">
                <a:tableStyleId>{5C22544A-7EE6-4342-B048-85BDC9FD1C3A}</a:tableStyleId>
              </a:tblPr>
              <a:tblGrid>
                <a:gridCol w="5863856">
                  <a:extLst>
                    <a:ext uri="{9D8B030D-6E8A-4147-A177-3AD203B41FA5}">
                      <a16:colId xmlns:a16="http://schemas.microsoft.com/office/drawing/2014/main" val="2154061038"/>
                    </a:ext>
                  </a:extLst>
                </a:gridCol>
                <a:gridCol w="5863856">
                  <a:extLst>
                    <a:ext uri="{9D8B030D-6E8A-4147-A177-3AD203B41FA5}">
                      <a16:colId xmlns:a16="http://schemas.microsoft.com/office/drawing/2014/main" val="679734950"/>
                    </a:ext>
                  </a:extLst>
                </a:gridCol>
              </a:tblGrid>
              <a:tr h="370840">
                <a:tc>
                  <a:txBody>
                    <a:bodyPr/>
                    <a:lstStyle/>
                    <a:p>
                      <a:r>
                        <a:rPr lang="en-US" dirty="0"/>
                        <a:t>Achievements</a:t>
                      </a:r>
                    </a:p>
                  </a:txBody>
                  <a:tcPr marL="77801" marR="77801"/>
                </a:tc>
                <a:tc>
                  <a:txBody>
                    <a:bodyPr/>
                    <a:lstStyle/>
                    <a:p>
                      <a:r>
                        <a:rPr lang="en-US" dirty="0"/>
                        <a:t>Specifications</a:t>
                      </a:r>
                    </a:p>
                  </a:txBody>
                  <a:tcPr marL="77801" marR="77801"/>
                </a:tc>
                <a:extLst>
                  <a:ext uri="{0D108BD9-81ED-4DB2-BD59-A6C34878D82A}">
                    <a16:rowId xmlns:a16="http://schemas.microsoft.com/office/drawing/2014/main" val="304822564"/>
                  </a:ext>
                </a:extLst>
              </a:tr>
              <a:tr h="370840">
                <a:tc>
                  <a:txBody>
                    <a:bodyPr/>
                    <a:lstStyle/>
                    <a:p>
                      <a:r>
                        <a:rPr lang="en-US" dirty="0"/>
                        <a:t>Develop Flowchart</a:t>
                      </a:r>
                    </a:p>
                  </a:txBody>
                  <a:tcPr marL="77801" marR="77801"/>
                </a:tc>
                <a:tc>
                  <a:txBody>
                    <a:bodyPr/>
                    <a:lstStyle/>
                    <a:p>
                      <a:r>
                        <a:rPr lang="en-US" dirty="0"/>
                        <a:t>N/A</a:t>
                      </a:r>
                    </a:p>
                  </a:txBody>
                  <a:tcPr marL="77801" marR="77801"/>
                </a:tc>
                <a:extLst>
                  <a:ext uri="{0D108BD9-81ED-4DB2-BD59-A6C34878D82A}">
                    <a16:rowId xmlns:a16="http://schemas.microsoft.com/office/drawing/2014/main" val="3359320926"/>
                  </a:ext>
                </a:extLst>
              </a:tr>
              <a:tr h="370840">
                <a:tc>
                  <a:txBody>
                    <a:bodyPr/>
                    <a:lstStyle/>
                    <a:p>
                      <a:r>
                        <a:rPr lang="en-US" dirty="0"/>
                        <a:t>Software Library Installation</a:t>
                      </a:r>
                    </a:p>
                  </a:txBody>
                  <a:tcPr marL="77801" marR="77801"/>
                </a:tc>
                <a:tc>
                  <a:txBody>
                    <a:bodyPr/>
                    <a:lstStyle/>
                    <a:p>
                      <a:r>
                        <a:rPr lang="en-US" dirty="0"/>
                        <a:t>Screenshot of software library installed</a:t>
                      </a:r>
                    </a:p>
                  </a:txBody>
                  <a:tcPr marL="77801" marR="77801"/>
                </a:tc>
                <a:extLst>
                  <a:ext uri="{0D108BD9-81ED-4DB2-BD59-A6C34878D82A}">
                    <a16:rowId xmlns:a16="http://schemas.microsoft.com/office/drawing/2014/main" val="544378228"/>
                  </a:ext>
                </a:extLst>
              </a:tr>
            </a:tbl>
          </a:graphicData>
        </a:graphic>
      </p:graphicFrame>
    </p:spTree>
    <p:extLst>
      <p:ext uri="{BB962C8B-B14F-4D97-AF65-F5344CB8AC3E}">
        <p14:creationId xmlns:p14="http://schemas.microsoft.com/office/powerpoint/2010/main" val="266672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Flowchart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154954" y="3657600"/>
            <a:ext cx="6224041" cy="3040912"/>
          </a:xfrm>
        </p:spPr>
        <p:txBody>
          <a:bodyPr>
            <a:normAutofit/>
          </a:bodyPr>
          <a:lstStyle/>
          <a:p>
            <a:r>
              <a:rPr lang="en-US" dirty="0"/>
              <a:t>Created a flowchart including certain processes, such as:</a:t>
            </a:r>
          </a:p>
          <a:p>
            <a:pPr marL="285750" indent="-285750">
              <a:buFont typeface="Wingdings" panose="05000000000000000000" pitchFamily="2" charset="2"/>
              <a:buChar char="v"/>
            </a:pPr>
            <a:r>
              <a:rPr lang="en-US" dirty="0"/>
              <a:t>Install python</a:t>
            </a:r>
          </a:p>
          <a:p>
            <a:pPr marL="285750" indent="-285750">
              <a:buFont typeface="Wingdings" panose="05000000000000000000" pitchFamily="2" charset="2"/>
              <a:buChar char="v"/>
            </a:pPr>
            <a:r>
              <a:rPr lang="en-US" dirty="0"/>
              <a:t>Download weather data to a database.</a:t>
            </a:r>
          </a:p>
          <a:p>
            <a:pPr marL="285750" indent="-285750">
              <a:buFont typeface="Wingdings" panose="05000000000000000000" pitchFamily="2" charset="2"/>
              <a:buChar char="v"/>
            </a:pPr>
            <a:r>
              <a:rPr lang="en-US" dirty="0"/>
              <a:t>Extract weather data from database into a comma separated file with python</a:t>
            </a:r>
          </a:p>
          <a:p>
            <a:pPr marL="285750" indent="-285750">
              <a:buFont typeface="Wingdings" panose="05000000000000000000" pitchFamily="2" charset="2"/>
              <a:buChar char="v"/>
            </a:pPr>
            <a:r>
              <a:rPr lang="en-US" dirty="0"/>
              <a:t>Cleanse weather data</a:t>
            </a:r>
          </a:p>
          <a:p>
            <a:pPr marL="285750" indent="-285750">
              <a:buFont typeface="Wingdings" panose="05000000000000000000" pitchFamily="2" charset="2"/>
              <a:buChar char="v"/>
            </a:pPr>
            <a:r>
              <a:rPr lang="en-US" dirty="0"/>
              <a:t>Use Excel to manipulate data</a:t>
            </a:r>
          </a:p>
          <a:p>
            <a:pPr marL="285750" indent="-285750">
              <a:buFont typeface="Wingdings" panose="05000000000000000000" pitchFamily="2" charset="2"/>
              <a:buChar char="v"/>
            </a:pPr>
            <a:r>
              <a:rPr lang="en-US" dirty="0"/>
              <a:t>Use python data analytics modules to develop graphical models</a:t>
            </a:r>
          </a:p>
          <a:p>
            <a:pPr marL="285750" indent="-285750">
              <a:buFont typeface="Arial" panose="020B0604020202020204" pitchFamily="34" charset="0"/>
              <a:buChar char="•"/>
            </a:pPr>
            <a:endParaRPr lang="en-US" dirty="0"/>
          </a:p>
          <a:p>
            <a:endParaRPr lang="en-US" dirty="0"/>
          </a:p>
          <a:p>
            <a:endParaRPr lang="en-US" dirty="0"/>
          </a:p>
          <a:p>
            <a:endParaRPr lang="en-US" dirty="0"/>
          </a:p>
        </p:txBody>
      </p:sp>
      <p:pic>
        <p:nvPicPr>
          <p:cNvPr id="8" name="Picture 7" descr="Diagram&#10;&#10;Description automatically generated">
            <a:extLst>
              <a:ext uri="{FF2B5EF4-FFF2-40B4-BE49-F238E27FC236}">
                <a16:creationId xmlns:a16="http://schemas.microsoft.com/office/drawing/2014/main" id="{CF8F2CC1-F19C-4FED-942A-6F3F0FFBC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887" y="0"/>
            <a:ext cx="2528822" cy="6858000"/>
          </a:xfrm>
          <a:prstGeom prst="rect">
            <a:avLst/>
          </a:prstGeom>
        </p:spPr>
      </p:pic>
    </p:spTree>
    <p:extLst>
      <p:ext uri="{BB962C8B-B14F-4D97-AF65-F5344CB8AC3E}">
        <p14:creationId xmlns:p14="http://schemas.microsoft.com/office/powerpoint/2010/main" val="306461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37488" y="1233377"/>
            <a:ext cx="4311228" cy="2195623"/>
          </a:xfrm>
        </p:spPr>
        <p:txBody>
          <a:bodyPr>
            <a:normAutofit/>
          </a:bodyPr>
          <a:lstStyle/>
          <a:p>
            <a:r>
              <a:rPr lang="en-US" sz="4400" dirty="0"/>
              <a:t>Software</a:t>
            </a:r>
            <a:br>
              <a:rPr lang="en-US" sz="4400" dirty="0"/>
            </a:br>
            <a:r>
              <a:rPr lang="en-US" sz="4400" dirty="0"/>
              <a:t>Inventory</a:t>
            </a:r>
            <a:br>
              <a:rPr lang="en-US" sz="4400" dirty="0"/>
            </a:br>
            <a:r>
              <a:rPr lang="en-US" sz="4400" dirty="0"/>
              <a:t>(Screenshots)</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37488" y="3714610"/>
            <a:ext cx="5084979" cy="1371600"/>
          </a:xfrm>
        </p:spPr>
        <p:txBody>
          <a:bodyPr/>
          <a:lstStyle/>
          <a:p>
            <a:r>
              <a:rPr lang="en-US" dirty="0"/>
              <a:t>Included screenshot of NOAA-SDK library installed. Specifically, “Successfully installed </a:t>
            </a:r>
            <a:r>
              <a:rPr lang="en-US" dirty="0" err="1"/>
              <a:t>noaa-sdk</a:t>
            </a:r>
            <a:r>
              <a:rPr lang="en-US" dirty="0"/>
              <a:t>" of pip</a:t>
            </a:r>
            <a:br>
              <a:rPr lang="en-US" dirty="0"/>
            </a:br>
            <a:r>
              <a:rPr lang="en-US" dirty="0"/>
              <a:t>install command is visible in screenshot.</a:t>
            </a:r>
          </a:p>
          <a:p>
            <a:endParaRPr lang="en-US" dirty="0"/>
          </a:p>
          <a:p>
            <a:endParaRPr lang="en-US" dirty="0"/>
          </a:p>
        </p:txBody>
      </p:sp>
      <p:pic>
        <p:nvPicPr>
          <p:cNvPr id="3" name="Picture 2">
            <a:extLst>
              <a:ext uri="{FF2B5EF4-FFF2-40B4-BE49-F238E27FC236}">
                <a16:creationId xmlns:a16="http://schemas.microsoft.com/office/drawing/2014/main" id="{FD825F55-DF7C-43A6-AAA7-AB707BA547C5}"/>
              </a:ext>
            </a:extLst>
          </p:cNvPr>
          <p:cNvPicPr>
            <a:picLocks noChangeAspect="1"/>
          </p:cNvPicPr>
          <p:nvPr/>
        </p:nvPicPr>
        <p:blipFill rotWithShape="1">
          <a:blip r:embed="rId2"/>
          <a:srcRect r="17239"/>
          <a:stretch/>
        </p:blipFill>
        <p:spPr>
          <a:xfrm>
            <a:off x="4608550" y="0"/>
            <a:ext cx="7583450" cy="4648200"/>
          </a:xfrm>
          <a:prstGeom prst="rect">
            <a:avLst/>
          </a:prstGeom>
        </p:spPr>
      </p:pic>
    </p:spTree>
    <p:extLst>
      <p:ext uri="{BB962C8B-B14F-4D97-AF65-F5344CB8AC3E}">
        <p14:creationId xmlns:p14="http://schemas.microsoft.com/office/powerpoint/2010/main" val="185730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2:</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Downloading weather data</a:t>
            </a:r>
          </a:p>
        </p:txBody>
      </p:sp>
    </p:spTree>
    <p:extLst>
      <p:ext uri="{BB962C8B-B14F-4D97-AF65-F5344CB8AC3E}">
        <p14:creationId xmlns:p14="http://schemas.microsoft.com/office/powerpoint/2010/main" val="267585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13" name="Table 12">
            <a:extLst>
              <a:ext uri="{FF2B5EF4-FFF2-40B4-BE49-F238E27FC236}">
                <a16:creationId xmlns:a16="http://schemas.microsoft.com/office/drawing/2014/main" id="{712A2915-2A59-4D7E-AD38-94D758C9DA6B}"/>
              </a:ext>
            </a:extLst>
          </p:cNvPr>
          <p:cNvGraphicFramePr>
            <a:graphicFrameLocks noGrp="1"/>
          </p:cNvGraphicFramePr>
          <p:nvPr>
            <p:extLst>
              <p:ext uri="{D42A27DB-BD31-4B8C-83A1-F6EECF244321}">
                <p14:modId xmlns:p14="http://schemas.microsoft.com/office/powerpoint/2010/main" val="1032335890"/>
              </p:ext>
            </p:extLst>
          </p:nvPr>
        </p:nvGraphicFramePr>
        <p:xfrm>
          <a:off x="183061" y="1948941"/>
          <a:ext cx="11825877" cy="2291080"/>
        </p:xfrm>
        <a:graphic>
          <a:graphicData uri="http://schemas.openxmlformats.org/drawingml/2006/table">
            <a:tbl>
              <a:tblPr firstRow="1" bandRow="1">
                <a:tableStyleId>{5C22544A-7EE6-4342-B048-85BDC9FD1C3A}</a:tableStyleId>
              </a:tblPr>
              <a:tblGrid>
                <a:gridCol w="6158339">
                  <a:extLst>
                    <a:ext uri="{9D8B030D-6E8A-4147-A177-3AD203B41FA5}">
                      <a16:colId xmlns:a16="http://schemas.microsoft.com/office/drawing/2014/main" val="2104678882"/>
                    </a:ext>
                  </a:extLst>
                </a:gridCol>
                <a:gridCol w="5667538">
                  <a:extLst>
                    <a:ext uri="{9D8B030D-6E8A-4147-A177-3AD203B41FA5}">
                      <a16:colId xmlns:a16="http://schemas.microsoft.com/office/drawing/2014/main" val="69749859"/>
                    </a:ext>
                  </a:extLst>
                </a:gridCol>
              </a:tblGrid>
              <a:tr h="370840">
                <a:tc>
                  <a:txBody>
                    <a:bodyPr/>
                    <a:lstStyle/>
                    <a:p>
                      <a:r>
                        <a:rPr lang="en-US" dirty="0"/>
                        <a:t>Achievements</a:t>
                      </a:r>
                    </a:p>
                  </a:txBody>
                  <a:tcPr/>
                </a:tc>
                <a:tc>
                  <a:txBody>
                    <a:bodyPr/>
                    <a:lstStyle/>
                    <a:p>
                      <a:r>
                        <a:rPr lang="en-US" dirty="0"/>
                        <a:t>Specifications</a:t>
                      </a:r>
                    </a:p>
                  </a:txBody>
                  <a:tcPr/>
                </a:tc>
                <a:extLst>
                  <a:ext uri="{0D108BD9-81ED-4DB2-BD59-A6C34878D82A}">
                    <a16:rowId xmlns:a16="http://schemas.microsoft.com/office/drawing/2014/main" val="899457404"/>
                  </a:ext>
                </a:extLst>
              </a:tr>
              <a:tr h="370840">
                <a:tc>
                  <a:txBody>
                    <a:bodyPr/>
                    <a:lstStyle/>
                    <a:p>
                      <a:r>
                        <a:rPr lang="en-US" dirty="0"/>
                        <a:t>Code</a:t>
                      </a:r>
                    </a:p>
                  </a:txBody>
                  <a:tcPr/>
                </a:tc>
                <a:tc>
                  <a:txBody>
                    <a:bodyPr/>
                    <a:lstStyle/>
                    <a:p>
                      <a:r>
                        <a:rPr lang="en-US" dirty="0"/>
                        <a:t>Screenshot of code in Spyder with name, date, and zip code</a:t>
                      </a:r>
                    </a:p>
                  </a:txBody>
                  <a:tcPr/>
                </a:tc>
                <a:extLst>
                  <a:ext uri="{0D108BD9-81ED-4DB2-BD59-A6C34878D82A}">
                    <a16:rowId xmlns:a16="http://schemas.microsoft.com/office/drawing/2014/main" val="747178962"/>
                  </a:ext>
                </a:extLst>
              </a:tr>
              <a:tr h="370840">
                <a:tc>
                  <a:txBody>
                    <a:bodyPr/>
                    <a:lstStyle/>
                    <a:p>
                      <a:r>
                        <a:rPr lang="en-US" dirty="0"/>
                        <a:t>Execution</a:t>
                      </a:r>
                    </a:p>
                  </a:txBody>
                  <a:tcPr/>
                </a:tc>
                <a:tc>
                  <a:txBody>
                    <a:bodyPr/>
                    <a:lstStyle/>
                    <a:p>
                      <a:r>
                        <a:rPr lang="en-US" dirty="0"/>
                        <a:t>Screenshot of Python</a:t>
                      </a:r>
                      <a:r>
                        <a:rPr lang="en-US" baseline="0" dirty="0"/>
                        <a:t> console showing program ran successfully</a:t>
                      </a:r>
                      <a:endParaRPr lang="en-US" dirty="0"/>
                    </a:p>
                  </a:txBody>
                  <a:tcPr/>
                </a:tc>
                <a:extLst>
                  <a:ext uri="{0D108BD9-81ED-4DB2-BD59-A6C34878D82A}">
                    <a16:rowId xmlns:a16="http://schemas.microsoft.com/office/drawing/2014/main" val="389133300"/>
                  </a:ext>
                </a:extLst>
              </a:tr>
              <a:tr h="370840">
                <a:tc>
                  <a:txBody>
                    <a:bodyPr/>
                    <a:lstStyle/>
                    <a:p>
                      <a:r>
                        <a:rPr lang="en-US" dirty="0"/>
                        <a:t>Database file</a:t>
                      </a:r>
                    </a:p>
                  </a:txBody>
                  <a:tcPr/>
                </a:tc>
                <a:tc>
                  <a:txBody>
                    <a:bodyPr/>
                    <a:lstStyle/>
                    <a:p>
                      <a:r>
                        <a:rPr lang="en-US" dirty="0"/>
                        <a:t>Screenshot from</a:t>
                      </a:r>
                      <a:r>
                        <a:rPr lang="en-US" baseline="0" dirty="0"/>
                        <a:t> Windows Explorer showing database file was created</a:t>
                      </a:r>
                      <a:endParaRPr lang="en-US" dirty="0"/>
                    </a:p>
                  </a:txBody>
                  <a:tcPr/>
                </a:tc>
                <a:extLst>
                  <a:ext uri="{0D108BD9-81ED-4DB2-BD59-A6C34878D82A}">
                    <a16:rowId xmlns:a16="http://schemas.microsoft.com/office/drawing/2014/main" val="1396901481"/>
                  </a:ext>
                </a:extLst>
              </a:tr>
            </a:tbl>
          </a:graphicData>
        </a:graphic>
      </p:graphicFrame>
    </p:spTree>
    <p:extLst>
      <p:ext uri="{BB962C8B-B14F-4D97-AF65-F5344CB8AC3E}">
        <p14:creationId xmlns:p14="http://schemas.microsoft.com/office/powerpoint/2010/main" val="376418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0" y="610183"/>
            <a:ext cx="5092906" cy="1574808"/>
          </a:xfrm>
        </p:spPr>
        <p:txBody>
          <a:bodyPr>
            <a:normAutofit fontScale="90000"/>
          </a:bodyPr>
          <a:lstStyle/>
          <a:p>
            <a:r>
              <a:rPr lang="en-US" sz="4400" dirty="0"/>
              <a:t>BuildWeatherDb.py Code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927" y="2349795"/>
            <a:ext cx="5084979" cy="1371600"/>
          </a:xfrm>
        </p:spPr>
        <p:txBody>
          <a:bodyPr/>
          <a:lstStyle/>
          <a:p>
            <a:r>
              <a:rPr lang="en-US" dirty="0"/>
              <a:t>Includes:</a:t>
            </a:r>
          </a:p>
          <a:p>
            <a:pPr marL="285750" indent="-285750">
              <a:buFont typeface="Wingdings" panose="05000000000000000000" pitchFamily="2" charset="2"/>
              <a:buChar char="v"/>
            </a:pPr>
            <a:r>
              <a:rPr lang="en-US" dirty="0"/>
              <a:t>Screenshot of code in Spyder</a:t>
            </a:r>
          </a:p>
        </p:txBody>
      </p:sp>
      <p:sp>
        <p:nvSpPr>
          <p:cNvPr id="4" name="TextBox 3">
            <a:extLst>
              <a:ext uri="{FF2B5EF4-FFF2-40B4-BE49-F238E27FC236}">
                <a16:creationId xmlns:a16="http://schemas.microsoft.com/office/drawing/2014/main" id="{E314D43D-BD18-490A-845A-6F4286E763E3}"/>
              </a:ext>
            </a:extLst>
          </p:cNvPr>
          <p:cNvSpPr txBox="1"/>
          <p:nvPr/>
        </p:nvSpPr>
        <p:spPr>
          <a:xfrm>
            <a:off x="6838521" y="3808853"/>
            <a:ext cx="1260451" cy="369332"/>
          </a:xfrm>
          <a:prstGeom prst="rect">
            <a:avLst/>
          </a:prstGeom>
          <a:noFill/>
        </p:spPr>
        <p:txBody>
          <a:bodyPr wrap="square" rtlCol="0">
            <a:spAutoFit/>
          </a:bodyPr>
          <a:lstStyle/>
          <a:p>
            <a:r>
              <a:rPr lang="en-US" dirty="0"/>
              <a:t>ceis110</a:t>
            </a:r>
          </a:p>
        </p:txBody>
      </p:sp>
      <p:pic>
        <p:nvPicPr>
          <p:cNvPr id="3" name="Picture 2">
            <a:extLst>
              <a:ext uri="{FF2B5EF4-FFF2-40B4-BE49-F238E27FC236}">
                <a16:creationId xmlns:a16="http://schemas.microsoft.com/office/drawing/2014/main" id="{CDE9E4EB-742A-43A9-AC5A-1D6BC51342FA}"/>
              </a:ext>
            </a:extLst>
          </p:cNvPr>
          <p:cNvPicPr>
            <a:picLocks noChangeAspect="1"/>
          </p:cNvPicPr>
          <p:nvPr/>
        </p:nvPicPr>
        <p:blipFill rotWithShape="1">
          <a:blip r:embed="rId2"/>
          <a:srcRect t="12248"/>
          <a:stretch/>
        </p:blipFill>
        <p:spPr>
          <a:xfrm>
            <a:off x="3111691" y="2585071"/>
            <a:ext cx="9080309" cy="4272929"/>
          </a:xfrm>
          <a:prstGeom prst="rect">
            <a:avLst/>
          </a:prstGeom>
        </p:spPr>
      </p:pic>
    </p:spTree>
    <p:extLst>
      <p:ext uri="{BB962C8B-B14F-4D97-AF65-F5344CB8AC3E}">
        <p14:creationId xmlns:p14="http://schemas.microsoft.com/office/powerpoint/2010/main" val="418838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122549" y="440062"/>
            <a:ext cx="5092906" cy="1574808"/>
          </a:xfrm>
        </p:spPr>
        <p:txBody>
          <a:bodyPr>
            <a:normAutofit/>
          </a:bodyPr>
          <a:lstStyle/>
          <a:p>
            <a:r>
              <a:rPr lang="en-US" sz="4400" dirty="0"/>
              <a:t>Python Console</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0" y="2158410"/>
            <a:ext cx="5084979" cy="1371600"/>
          </a:xfrm>
        </p:spPr>
        <p:txBody>
          <a:bodyPr/>
          <a:lstStyle/>
          <a:p>
            <a:r>
              <a:rPr lang="en-US" dirty="0"/>
              <a:t>Screenshot of program output in Python console showing program executed successfully.</a:t>
            </a:r>
          </a:p>
          <a:p>
            <a:endParaRPr lang="en-US" dirty="0"/>
          </a:p>
        </p:txBody>
      </p:sp>
      <p:pic>
        <p:nvPicPr>
          <p:cNvPr id="3" name="Picture 2">
            <a:extLst>
              <a:ext uri="{FF2B5EF4-FFF2-40B4-BE49-F238E27FC236}">
                <a16:creationId xmlns:a16="http://schemas.microsoft.com/office/drawing/2014/main" id="{B2F5E987-AEB9-42BB-8C65-7B632DBBD086}"/>
              </a:ext>
            </a:extLst>
          </p:cNvPr>
          <p:cNvPicPr>
            <a:picLocks noChangeAspect="1"/>
          </p:cNvPicPr>
          <p:nvPr/>
        </p:nvPicPr>
        <p:blipFill rotWithShape="1">
          <a:blip r:embed="rId2"/>
          <a:srcRect t="12708"/>
          <a:stretch/>
        </p:blipFill>
        <p:spPr>
          <a:xfrm>
            <a:off x="2975637" y="2543821"/>
            <a:ext cx="9216364" cy="4314180"/>
          </a:xfrm>
          <a:prstGeom prst="rect">
            <a:avLst/>
          </a:prstGeom>
        </p:spPr>
      </p:pic>
    </p:spTree>
    <p:extLst>
      <p:ext uri="{BB962C8B-B14F-4D97-AF65-F5344CB8AC3E}">
        <p14:creationId xmlns:p14="http://schemas.microsoft.com/office/powerpoint/2010/main" val="2588403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0F883F57245246A7747A9329048B46" ma:contentTypeVersion="13" ma:contentTypeDescription="Create a new document." ma:contentTypeScope="" ma:versionID="405fbacda404f3661f41405c2d23432b">
  <xsd:schema xmlns:xsd="http://www.w3.org/2001/XMLSchema" xmlns:xs="http://www.w3.org/2001/XMLSchema" xmlns:p="http://schemas.microsoft.com/office/2006/metadata/properties" xmlns:ns2="b8820432-3450-4e09-b17f-565094e588be" xmlns:ns3="b7b956fb-0613-46b7-a92d-14c47de7bd00" targetNamespace="http://schemas.microsoft.com/office/2006/metadata/properties" ma:root="true" ma:fieldsID="6eb31255b3e73debb3c9a025dfec9584" ns2:_="" ns3:_="">
    <xsd:import namespace="b8820432-3450-4e09-b17f-565094e588be"/>
    <xsd:import namespace="b7b956fb-0613-46b7-a92d-14c47de7bd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820432-3450-4e09-b17f-565094e58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omments" ma:index="18" nillable="true" ma:displayName="Comment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b956fb-0613-46b7-a92d-14c47de7bd00" elementFormDefault="qualified">
    <xsd:import namespace="http://schemas.microsoft.com/office/2006/documentManagement/types"/>
    <xsd:import namespace="http://schemas.microsoft.com/office/infopath/2007/PartnerControls"/>
    <xsd:element name="SharedWithUsers" ma:index="1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ments xmlns="b8820432-3450-4e09-b17f-565094e588be" xsi:nil="true"/>
  </documentManagement>
</p:properties>
</file>

<file path=customXml/itemProps1.xml><?xml version="1.0" encoding="utf-8"?>
<ds:datastoreItem xmlns:ds="http://schemas.openxmlformats.org/officeDocument/2006/customXml" ds:itemID="{1E50A56C-6408-495D-B136-465C7A3ED218}">
  <ds:schemaRefs>
    <ds:schemaRef ds:uri="http://schemas.microsoft.com/sharepoint/v3/contenttype/forms"/>
  </ds:schemaRefs>
</ds:datastoreItem>
</file>

<file path=customXml/itemProps2.xml><?xml version="1.0" encoding="utf-8"?>
<ds:datastoreItem xmlns:ds="http://schemas.openxmlformats.org/officeDocument/2006/customXml" ds:itemID="{1FCA1992-992F-4046-AD35-76E070260A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820432-3450-4e09-b17f-565094e588be"/>
    <ds:schemaRef ds:uri="b7b956fb-0613-46b7-a92d-14c47de7b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CFF4E1-BE83-4193-A644-9AFC44A97A03}">
  <ds:schemaRefs>
    <ds:schemaRef ds:uri="http://purl.org/dc/dcmitype/"/>
    <ds:schemaRef ds:uri="http://schemas.microsoft.com/office/2006/metadata/properties"/>
    <ds:schemaRef ds:uri="http://purl.org/dc/elements/1.1/"/>
    <ds:schemaRef ds:uri="http://schemas.openxmlformats.org/package/2006/metadata/core-properties"/>
    <ds:schemaRef ds:uri="http://purl.org/dc/terms/"/>
    <ds:schemaRef ds:uri="b8820432-3450-4e09-b17f-565094e588be"/>
    <ds:schemaRef ds:uri="http://www.w3.org/XML/1998/namespace"/>
    <ds:schemaRef ds:uri="http://schemas.microsoft.com/office/2006/documentManagement/types"/>
    <ds:schemaRef ds:uri="http://schemas.microsoft.com/office/infopath/2007/PartnerControls"/>
    <ds:schemaRef ds:uri="b7b956fb-0613-46b7-a92d-14c47de7bd00"/>
  </ds:schemaRefs>
</ds:datastoreItem>
</file>

<file path=docProps/app.xml><?xml version="1.0" encoding="utf-8"?>
<Properties xmlns="http://schemas.openxmlformats.org/officeDocument/2006/extended-properties" xmlns:vt="http://schemas.openxmlformats.org/officeDocument/2006/docPropsVTypes">
  <Template>Ion</Template>
  <TotalTime>234</TotalTime>
  <Words>828</Words>
  <Application>Microsoft Office PowerPoint</Application>
  <PresentationFormat>Widescreen</PresentationFormat>
  <Paragraphs>155</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Century Gothic</vt:lpstr>
      <vt:lpstr>Wingdings</vt:lpstr>
      <vt:lpstr>Wingdings 3</vt:lpstr>
      <vt:lpstr>Ion</vt:lpstr>
      <vt:lpstr>Image</vt:lpstr>
      <vt:lpstr>Python Project Portfolio</vt:lpstr>
      <vt:lpstr>Part 1:</vt:lpstr>
      <vt:lpstr>Skills</vt:lpstr>
      <vt:lpstr>Flowchart</vt:lpstr>
      <vt:lpstr>Software Inventory (Screenshots)</vt:lpstr>
      <vt:lpstr>Part 2:</vt:lpstr>
      <vt:lpstr>Skills</vt:lpstr>
      <vt:lpstr>BuildWeatherDb.py Code (Screenshot)</vt:lpstr>
      <vt:lpstr>Python Console (Screenshot)</vt:lpstr>
      <vt:lpstr>Weather.db File (Screenshot)</vt:lpstr>
      <vt:lpstr>Part 3:</vt:lpstr>
      <vt:lpstr>Skills</vt:lpstr>
      <vt:lpstr>Query to retrieve all columns and all rows (Screenshot)</vt:lpstr>
      <vt:lpstr>Query to retrieve lowest and highest temperatures (Screenshot)</vt:lpstr>
      <vt:lpstr>Part 4:</vt:lpstr>
      <vt:lpstr>Skills</vt:lpstr>
      <vt:lpstr>Python code (Screenshot)</vt:lpstr>
      <vt:lpstr>Retrieving and Converting Data to CSV Format (Screenshot)</vt:lpstr>
      <vt:lpstr>Temperature and Humidity Chart (Graph)</vt:lpstr>
      <vt:lpstr>Part 5:</vt:lpstr>
      <vt:lpstr>Skills</vt:lpstr>
      <vt:lpstr>Histogram</vt:lpstr>
      <vt:lpstr>Box Plot</vt:lpstr>
      <vt:lpstr>Analysis </vt:lpstr>
      <vt:lpstr>Prediction </vt:lpstr>
      <vt:lpstr>Demonstrated Skills</vt:lpstr>
      <vt:lpstr>In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Ethan</dc:creator>
  <cp:lastModifiedBy>Ethan</cp:lastModifiedBy>
  <cp:revision>89</cp:revision>
  <dcterms:created xsi:type="dcterms:W3CDTF">2018-12-20T22:43:36Z</dcterms:created>
  <dcterms:modified xsi:type="dcterms:W3CDTF">2022-03-29T21:50:43Z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0x0101006B0F883F57245246A7747A9329048B46</vt:lpwstr>
  </property>
</Properties>
</file>