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70" r:id="rId3"/>
    <p:sldId id="276" r:id="rId4"/>
    <p:sldId id="305" r:id="rId5"/>
    <p:sldId id="309" r:id="rId6"/>
    <p:sldId id="308" r:id="rId7"/>
    <p:sldId id="292" r:id="rId8"/>
    <p:sldId id="306" r:id="rId9"/>
    <p:sldId id="302" r:id="rId10"/>
    <p:sldId id="304" r:id="rId11"/>
    <p:sldId id="289" r:id="rId12"/>
    <p:sldId id="307" r:id="rId13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D6DCE5"/>
    <a:srgbClr val="EAEAEA"/>
    <a:srgbClr val="F8F8F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224" autoAdjust="0"/>
  </p:normalViewPr>
  <p:slideViewPr>
    <p:cSldViewPr snapToGrid="0">
      <p:cViewPr>
        <p:scale>
          <a:sx n="66" d="100"/>
          <a:sy n="66" d="100"/>
        </p:scale>
        <p:origin x="73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B43A-A2EF-41AC-9700-6C9549437FC5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D193-ACB1-4AE5-9AB0-2654172D3F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37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zz.ch/finanzen/zum-ersten-mal-in-aktien-investieren-aktien-sind-kein-buch-mit-sieben-siegeln-ld.1311749" TargetMode="External"/><Relationship Id="rId3" Type="http://schemas.openxmlformats.org/officeDocument/2006/relationships/hyperlink" Target="https://www.boerse.de/geldanlage/-So-macht-man-Freu-n-de-von-boersede-Interview/8005144" TargetMode="External"/><Relationship Id="rId7" Type="http://schemas.openxmlformats.org/officeDocument/2006/relationships/hyperlink" Target="http://www.manager-magazin.de/finanzen/boerse/aktien-kaufen-warum-privatleute-den-boersenprofis-unterlegen-sind-a-962578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zz.ch/finanzen/schweizer-privatanleger-waehlen-sicherheit-statt-rendite-1.18418409" TargetMode="External"/><Relationship Id="rId5" Type="http://schemas.openxmlformats.org/officeDocument/2006/relationships/hyperlink" Target="https://www.handelsblatt.com/finanzen/vorsorge/altersvorsorge-sparen/vom-sparschwein-zum-tagesgeld-irrationale-angst-vor-aktien/12519440-3.html?ticket=ST-2338502-5cbaz7IBN707tlVCTieu-ap2" TargetMode="External"/><Relationship Id="rId4" Type="http://schemas.openxmlformats.org/officeDocument/2006/relationships/hyperlink" Target="https://www.consorsbank.de/content/dam/de-cb/editorial/PDF/Anlegen/Aktien/29.03.17-StudieProAktie.pdf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zz.ch/finanzen/zum-ersten-mal-in-aktien-investieren-aktien-sind-kein-buch-mit-sieben-siegeln-ld.1311749" TargetMode="External"/><Relationship Id="rId3" Type="http://schemas.openxmlformats.org/officeDocument/2006/relationships/hyperlink" Target="https://www.boerse.de/geldanlage/-So-macht-man-Freu-n-de-von-boersede-Interview/8005144" TargetMode="External"/><Relationship Id="rId7" Type="http://schemas.openxmlformats.org/officeDocument/2006/relationships/hyperlink" Target="http://www.manager-magazin.de/finanzen/boerse/aktien-kaufen-warum-privatleute-den-boersenprofis-unterlegen-sind-a-962578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zz.ch/finanzen/schweizer-privatanleger-waehlen-sicherheit-statt-rendite-1.18418409" TargetMode="External"/><Relationship Id="rId5" Type="http://schemas.openxmlformats.org/officeDocument/2006/relationships/hyperlink" Target="https://www.handelsblatt.com/finanzen/vorsorge/altersvorsorge-sparen/vom-sparschwein-zum-tagesgeld-irrationale-angst-vor-aktien/12519440-3.html?ticket=ST-2338502-5cbaz7IBN707tlVCTieu-ap2" TargetMode="External"/><Relationship Id="rId4" Type="http://schemas.openxmlformats.org/officeDocument/2006/relationships/hyperlink" Target="https://www.consorsbank.de/content/dam/de-cb/editorial/PDF/Anlegen/Aktien/29.03.17-StudieProAktie.pdf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345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u="none" dirty="0">
                <a:solidFill>
                  <a:schemeClr val="tx1"/>
                </a:solidFill>
              </a:rPr>
              <a:t>Quellen zur Relevanz:</a:t>
            </a:r>
            <a:r>
              <a:rPr lang="de-CH" u="none" dirty="0">
                <a:solidFill>
                  <a:schemeClr val="tx1"/>
                </a:solidFill>
                <a:sym typeface="Wingdings" panose="05000000000000000000" pitchFamily="2" charset="2"/>
              </a:rPr>
              <a:t></a:t>
            </a:r>
            <a:endParaRPr lang="de-CH" u="none" dirty="0">
              <a:solidFill>
                <a:schemeClr val="tx1"/>
              </a:solidFill>
            </a:endParaRPr>
          </a:p>
          <a:p>
            <a:endParaRPr lang="de-CH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u="none" dirty="0"/>
              <a:t>Bilder</a:t>
            </a:r>
            <a:br>
              <a:rPr lang="de-CH" u="none" dirty="0"/>
            </a:br>
            <a:r>
              <a:rPr lang="de-CH" dirty="0">
                <a:hlinkClick r:id="rId3"/>
              </a:rPr>
              <a:t>https://</a:t>
            </a:r>
            <a:r>
              <a:rPr lang="de-CH" dirty="0" err="1">
                <a:hlinkClick r:id="rId3"/>
              </a:rPr>
              <a:t>www.boerse.de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geldanlage</a:t>
            </a:r>
            <a:r>
              <a:rPr lang="de-CH" dirty="0">
                <a:hlinkClick r:id="rId3"/>
              </a:rPr>
              <a:t>/-So-macht-man-Freu-n-de-von-</a:t>
            </a:r>
            <a:r>
              <a:rPr lang="de-CH" dirty="0" err="1">
                <a:hlinkClick r:id="rId3"/>
              </a:rPr>
              <a:t>boersede</a:t>
            </a:r>
            <a:r>
              <a:rPr lang="de-CH" dirty="0">
                <a:hlinkClick r:id="rId3"/>
              </a:rPr>
              <a:t>-Interview/8005144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u="none" dirty="0"/>
              <a:t>Nur ¼ glaubt, sein Vermögen richtig zu investieren</a:t>
            </a:r>
            <a:br>
              <a:rPr lang="de-CH" u="none" dirty="0"/>
            </a:br>
            <a:r>
              <a:rPr lang="de-CH" dirty="0">
                <a:hlinkClick r:id="rId4"/>
              </a:rPr>
              <a:t>https://</a:t>
            </a:r>
            <a:r>
              <a:rPr lang="de-CH" dirty="0" err="1">
                <a:hlinkClick r:id="rId4"/>
              </a:rPr>
              <a:t>www.consorsbank.de</a:t>
            </a:r>
            <a:r>
              <a:rPr lang="de-CH" dirty="0">
                <a:hlinkClick r:id="rId4"/>
              </a:rPr>
              <a:t>/</a:t>
            </a:r>
            <a:r>
              <a:rPr lang="de-CH" dirty="0" err="1">
                <a:hlinkClick r:id="rId4"/>
              </a:rPr>
              <a:t>content</a:t>
            </a:r>
            <a:r>
              <a:rPr lang="de-CH" dirty="0">
                <a:hlinkClick r:id="rId4"/>
              </a:rPr>
              <a:t>/</a:t>
            </a:r>
            <a:r>
              <a:rPr lang="de-CH" dirty="0" err="1">
                <a:hlinkClick r:id="rId4"/>
              </a:rPr>
              <a:t>dam</a:t>
            </a:r>
            <a:r>
              <a:rPr lang="de-CH" dirty="0">
                <a:hlinkClick r:id="rId4"/>
              </a:rPr>
              <a:t>/de-</a:t>
            </a:r>
            <a:r>
              <a:rPr lang="de-CH" dirty="0" err="1">
                <a:hlinkClick r:id="rId4"/>
              </a:rPr>
              <a:t>cb</a:t>
            </a:r>
            <a:r>
              <a:rPr lang="de-CH" dirty="0">
                <a:hlinkClick r:id="rId4"/>
              </a:rPr>
              <a:t>/</a:t>
            </a:r>
            <a:r>
              <a:rPr lang="de-CH" dirty="0" err="1">
                <a:hlinkClick r:id="rId4"/>
              </a:rPr>
              <a:t>editorial</a:t>
            </a:r>
            <a:r>
              <a:rPr lang="de-CH" dirty="0">
                <a:hlinkClick r:id="rId4"/>
              </a:rPr>
              <a:t>/PDF/Anlegen/Aktien/29.03.17-</a:t>
            </a:r>
            <a:r>
              <a:rPr lang="de-CH" dirty="0" err="1">
                <a:hlinkClick r:id="rId4"/>
              </a:rPr>
              <a:t>StudieProAktie.pdf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Sicherheit als wichtigstes Kriterium: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>
                <a:hlinkClick r:id="rId5"/>
              </a:rPr>
              <a:t>https://</a:t>
            </a:r>
            <a:r>
              <a:rPr lang="de-CH" dirty="0" err="1">
                <a:hlinkClick r:id="rId5"/>
              </a:rPr>
              <a:t>www.handelsblatt.com</a:t>
            </a:r>
            <a:r>
              <a:rPr lang="de-CH" dirty="0">
                <a:hlinkClick r:id="rId5"/>
              </a:rPr>
              <a:t>/</a:t>
            </a:r>
            <a:r>
              <a:rPr lang="de-CH" dirty="0" err="1">
                <a:hlinkClick r:id="rId5"/>
              </a:rPr>
              <a:t>finanzen</a:t>
            </a:r>
            <a:r>
              <a:rPr lang="de-CH" dirty="0">
                <a:hlinkClick r:id="rId5"/>
              </a:rPr>
              <a:t>/vorsorge/altersvorsorge-sparen/vom-sparschwein-zum-tagesgeld-irrationale-angst-vor-aktien/</a:t>
            </a:r>
            <a:r>
              <a:rPr lang="de-CH" dirty="0" err="1">
                <a:hlinkClick r:id="rId5"/>
              </a:rPr>
              <a:t>12519440-3.html?ticket</a:t>
            </a:r>
            <a:r>
              <a:rPr lang="de-CH" dirty="0">
                <a:hlinkClick r:id="rId5"/>
              </a:rPr>
              <a:t>=ST-2338502-</a:t>
            </a:r>
            <a:r>
              <a:rPr lang="de-CH" dirty="0" err="1">
                <a:hlinkClick r:id="rId5"/>
              </a:rPr>
              <a:t>5cbaz7IBN707tlVCTieu</a:t>
            </a:r>
            <a:r>
              <a:rPr lang="de-CH" dirty="0">
                <a:hlinkClick r:id="rId5"/>
              </a:rPr>
              <a:t>-</a:t>
            </a:r>
            <a:r>
              <a:rPr lang="de-CH" dirty="0" err="1">
                <a:hlinkClick r:id="rId5"/>
              </a:rPr>
              <a:t>ap2</a:t>
            </a:r>
            <a:endParaRPr lang="de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>
                <a:hlinkClick r:id="rId6"/>
              </a:rPr>
              <a:t>https://</a:t>
            </a:r>
            <a:r>
              <a:rPr lang="de-CH" dirty="0" err="1">
                <a:hlinkClick r:id="rId6"/>
              </a:rPr>
              <a:t>www.nzz.ch</a:t>
            </a:r>
            <a:r>
              <a:rPr lang="de-CH" dirty="0">
                <a:hlinkClick r:id="rId6"/>
              </a:rPr>
              <a:t>/</a:t>
            </a:r>
            <a:r>
              <a:rPr lang="de-CH" dirty="0" err="1">
                <a:hlinkClick r:id="rId6"/>
              </a:rPr>
              <a:t>finanzen</a:t>
            </a:r>
            <a:r>
              <a:rPr lang="de-CH" dirty="0">
                <a:hlinkClick r:id="rId6"/>
              </a:rPr>
              <a:t>/schweizer-privatanleger-waehlen-sicherheit-statt-rendite-1.18418409</a:t>
            </a:r>
            <a:br>
              <a:rPr lang="de-CH" dirty="0"/>
            </a:br>
            <a:endParaRPr lang="de-CH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Angst vor Schwankungen / Wieso mehr in Aktien investiert werden sollte: </a:t>
            </a:r>
            <a:br>
              <a:rPr lang="de-CH" dirty="0"/>
            </a:br>
            <a:r>
              <a:rPr lang="de-CH" dirty="0">
                <a:hlinkClick r:id="rId8"/>
              </a:rPr>
              <a:t>https://</a:t>
            </a:r>
            <a:r>
              <a:rPr lang="de-CH" dirty="0" err="1">
                <a:hlinkClick r:id="rId8"/>
              </a:rPr>
              <a:t>www.nzz.ch</a:t>
            </a:r>
            <a:r>
              <a:rPr lang="de-CH" dirty="0">
                <a:hlinkClick r:id="rId8"/>
              </a:rPr>
              <a:t>/</a:t>
            </a:r>
            <a:r>
              <a:rPr lang="de-CH" dirty="0" err="1">
                <a:hlinkClick r:id="rId8"/>
              </a:rPr>
              <a:t>finanzen</a:t>
            </a:r>
            <a:r>
              <a:rPr lang="de-CH" dirty="0">
                <a:hlinkClick r:id="rId8"/>
              </a:rPr>
              <a:t>/zum-ersten-mal-in-aktien-investieren-aktien-sind-kein-buch-mit-sieben-siegeln-ld.1311749</a:t>
            </a:r>
            <a:endParaRPr lang="de-CH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Unterlegenheit: </a:t>
            </a:r>
            <a:b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de-CH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www.manager-magazin.de</a:t>
            </a: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CH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finanzen</a:t>
            </a: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CH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boerse</a:t>
            </a: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/aktien-kaufen-warum-privatleute-den-boersenprofis-unterlegen-sind-a-962578.html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3D193-ACB1-4AE5-9AB0-2654172D3F4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019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u="none" dirty="0">
                <a:solidFill>
                  <a:schemeClr val="tx1"/>
                </a:solidFill>
              </a:rPr>
              <a:t>Quellen zur Relevanz:</a:t>
            </a:r>
          </a:p>
          <a:p>
            <a:endParaRPr lang="de-CH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u="none" dirty="0"/>
              <a:t>Bilder</a:t>
            </a:r>
            <a:br>
              <a:rPr lang="de-CH" u="none" dirty="0"/>
            </a:br>
            <a:r>
              <a:rPr lang="de-CH" dirty="0">
                <a:hlinkClick r:id="rId3"/>
              </a:rPr>
              <a:t>https://</a:t>
            </a:r>
            <a:r>
              <a:rPr lang="de-CH" dirty="0" err="1">
                <a:hlinkClick r:id="rId3"/>
              </a:rPr>
              <a:t>www.boerse.de</a:t>
            </a:r>
            <a:r>
              <a:rPr lang="de-CH" dirty="0">
                <a:hlinkClick r:id="rId3"/>
              </a:rPr>
              <a:t>/</a:t>
            </a:r>
            <a:r>
              <a:rPr lang="de-CH" dirty="0" err="1">
                <a:hlinkClick r:id="rId3"/>
              </a:rPr>
              <a:t>geldanlage</a:t>
            </a:r>
            <a:r>
              <a:rPr lang="de-CH" dirty="0">
                <a:hlinkClick r:id="rId3"/>
              </a:rPr>
              <a:t>/-So-macht-man-Freu-n-de-von-</a:t>
            </a:r>
            <a:r>
              <a:rPr lang="de-CH" dirty="0" err="1">
                <a:hlinkClick r:id="rId3"/>
              </a:rPr>
              <a:t>boersede</a:t>
            </a:r>
            <a:r>
              <a:rPr lang="de-CH" dirty="0">
                <a:hlinkClick r:id="rId3"/>
              </a:rPr>
              <a:t>-Interview/8005144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u="none" dirty="0"/>
              <a:t>Nur ¼ glaubt, sein Vermögen richtig zu investieren</a:t>
            </a:r>
            <a:br>
              <a:rPr lang="de-CH" u="none" dirty="0"/>
            </a:br>
            <a:r>
              <a:rPr lang="de-CH" dirty="0">
                <a:hlinkClick r:id="rId4"/>
              </a:rPr>
              <a:t>https://</a:t>
            </a:r>
            <a:r>
              <a:rPr lang="de-CH" dirty="0" err="1">
                <a:hlinkClick r:id="rId4"/>
              </a:rPr>
              <a:t>www.consorsbank.de</a:t>
            </a:r>
            <a:r>
              <a:rPr lang="de-CH" dirty="0">
                <a:hlinkClick r:id="rId4"/>
              </a:rPr>
              <a:t>/</a:t>
            </a:r>
            <a:r>
              <a:rPr lang="de-CH" dirty="0" err="1">
                <a:hlinkClick r:id="rId4"/>
              </a:rPr>
              <a:t>content</a:t>
            </a:r>
            <a:r>
              <a:rPr lang="de-CH" dirty="0">
                <a:hlinkClick r:id="rId4"/>
              </a:rPr>
              <a:t>/</a:t>
            </a:r>
            <a:r>
              <a:rPr lang="de-CH" dirty="0" err="1">
                <a:hlinkClick r:id="rId4"/>
              </a:rPr>
              <a:t>dam</a:t>
            </a:r>
            <a:r>
              <a:rPr lang="de-CH" dirty="0">
                <a:hlinkClick r:id="rId4"/>
              </a:rPr>
              <a:t>/de-</a:t>
            </a:r>
            <a:r>
              <a:rPr lang="de-CH" dirty="0" err="1">
                <a:hlinkClick r:id="rId4"/>
              </a:rPr>
              <a:t>cb</a:t>
            </a:r>
            <a:r>
              <a:rPr lang="de-CH" dirty="0">
                <a:hlinkClick r:id="rId4"/>
              </a:rPr>
              <a:t>/</a:t>
            </a:r>
            <a:r>
              <a:rPr lang="de-CH" dirty="0" err="1">
                <a:hlinkClick r:id="rId4"/>
              </a:rPr>
              <a:t>editorial</a:t>
            </a:r>
            <a:r>
              <a:rPr lang="de-CH" dirty="0">
                <a:hlinkClick r:id="rId4"/>
              </a:rPr>
              <a:t>/PDF/Anlegen/Aktien/29.03.17-</a:t>
            </a:r>
            <a:r>
              <a:rPr lang="de-CH" dirty="0" err="1">
                <a:hlinkClick r:id="rId4"/>
              </a:rPr>
              <a:t>StudieProAktie.pdf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Sicherheit als wichtigstes Kriterium: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>
                <a:hlinkClick r:id="rId5"/>
              </a:rPr>
              <a:t>https://</a:t>
            </a:r>
            <a:r>
              <a:rPr lang="de-CH" dirty="0" err="1">
                <a:hlinkClick r:id="rId5"/>
              </a:rPr>
              <a:t>www.handelsblatt.com</a:t>
            </a:r>
            <a:r>
              <a:rPr lang="de-CH" dirty="0">
                <a:hlinkClick r:id="rId5"/>
              </a:rPr>
              <a:t>/</a:t>
            </a:r>
            <a:r>
              <a:rPr lang="de-CH" dirty="0" err="1">
                <a:hlinkClick r:id="rId5"/>
              </a:rPr>
              <a:t>finanzen</a:t>
            </a:r>
            <a:r>
              <a:rPr lang="de-CH" dirty="0">
                <a:hlinkClick r:id="rId5"/>
              </a:rPr>
              <a:t>/vorsorge/altersvorsorge-sparen/vom-sparschwein-zum-tagesgeld-irrationale-angst-vor-aktien/</a:t>
            </a:r>
            <a:r>
              <a:rPr lang="de-CH" dirty="0" err="1">
                <a:hlinkClick r:id="rId5"/>
              </a:rPr>
              <a:t>12519440-3.html?ticket</a:t>
            </a:r>
            <a:r>
              <a:rPr lang="de-CH" dirty="0">
                <a:hlinkClick r:id="rId5"/>
              </a:rPr>
              <a:t>=ST-2338502-</a:t>
            </a:r>
            <a:r>
              <a:rPr lang="de-CH" dirty="0" err="1">
                <a:hlinkClick r:id="rId5"/>
              </a:rPr>
              <a:t>5cbaz7IBN707tlVCTieu</a:t>
            </a:r>
            <a:r>
              <a:rPr lang="de-CH" dirty="0">
                <a:hlinkClick r:id="rId5"/>
              </a:rPr>
              <a:t>-</a:t>
            </a:r>
            <a:r>
              <a:rPr lang="de-CH" dirty="0" err="1">
                <a:hlinkClick r:id="rId5"/>
              </a:rPr>
              <a:t>ap2</a:t>
            </a:r>
            <a:endParaRPr lang="de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>
                <a:hlinkClick r:id="rId6"/>
              </a:rPr>
              <a:t>https://</a:t>
            </a:r>
            <a:r>
              <a:rPr lang="de-CH" dirty="0" err="1">
                <a:hlinkClick r:id="rId6"/>
              </a:rPr>
              <a:t>www.nzz.ch</a:t>
            </a:r>
            <a:r>
              <a:rPr lang="de-CH" dirty="0">
                <a:hlinkClick r:id="rId6"/>
              </a:rPr>
              <a:t>/</a:t>
            </a:r>
            <a:r>
              <a:rPr lang="de-CH" dirty="0" err="1">
                <a:hlinkClick r:id="rId6"/>
              </a:rPr>
              <a:t>finanzen</a:t>
            </a:r>
            <a:r>
              <a:rPr lang="de-CH" dirty="0">
                <a:hlinkClick r:id="rId6"/>
              </a:rPr>
              <a:t>/schweizer-privatanleger-waehlen-sicherheit-statt-rendite-1.18418409</a:t>
            </a:r>
            <a:br>
              <a:rPr lang="de-CH" dirty="0"/>
            </a:br>
            <a:endParaRPr lang="de-CH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Angst vor Schwankungen / Wieso mehr in Aktien investiert werden sollte: </a:t>
            </a:r>
            <a:br>
              <a:rPr lang="de-CH" dirty="0"/>
            </a:br>
            <a:r>
              <a:rPr lang="de-CH" dirty="0">
                <a:hlinkClick r:id="rId8"/>
              </a:rPr>
              <a:t>https://</a:t>
            </a:r>
            <a:r>
              <a:rPr lang="de-CH" dirty="0" err="1">
                <a:hlinkClick r:id="rId8"/>
              </a:rPr>
              <a:t>www.nzz.ch</a:t>
            </a:r>
            <a:r>
              <a:rPr lang="de-CH" dirty="0">
                <a:hlinkClick r:id="rId8"/>
              </a:rPr>
              <a:t>/</a:t>
            </a:r>
            <a:r>
              <a:rPr lang="de-CH" dirty="0" err="1">
                <a:hlinkClick r:id="rId8"/>
              </a:rPr>
              <a:t>finanzen</a:t>
            </a:r>
            <a:r>
              <a:rPr lang="de-CH" dirty="0">
                <a:hlinkClick r:id="rId8"/>
              </a:rPr>
              <a:t>/zum-ersten-mal-in-aktien-investieren-aktien-sind-kein-buch-mit-sieben-siegeln-ld.1311749</a:t>
            </a:r>
            <a:endParaRPr lang="de-CH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Unterlegenheit: </a:t>
            </a:r>
            <a:b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de-CH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www.manager-magazin.de</a:t>
            </a: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CH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finanzen</a:t>
            </a: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CH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boerse</a:t>
            </a: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/aktien-kaufen-warum-privatleute-den-boersenprofis-unterlegen-sind-a-962578.html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3D193-ACB1-4AE5-9AB0-2654172D3F4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46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220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710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13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CH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 werden die Anforderungen wie folgt erheben: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CH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 der </a:t>
            </a:r>
            <a:r>
              <a:rPr lang="de-CH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Artefaktekonstruktion</a:t>
            </a:r>
            <a:r>
              <a:rPr lang="de-CH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wollen wir wie folgt </a:t>
            </a:r>
            <a:r>
              <a:rPr lang="de-CH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vogehen</a:t>
            </a:r>
            <a:r>
              <a:rPr lang="de-CH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CH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 planen Iterationen für die einzelnen Stufen und werden nicht mehr weiter iterieren, sobald sich die Vorhersagen gut mit den tatsächlichen werten übereinstimmen.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03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1FEB2-01F8-4B25-9E52-6F11615D3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D0D1EA-EB74-45BB-89F7-87C6EE5EF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7D4BE-4126-42DC-B1C6-E53522D6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332C3C-9A3E-419C-9757-5EF35861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17CA1-A03E-479A-BE3B-9F88C854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29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8CB91-A889-4A71-BE18-D07BCE13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D5FFBC-3E3A-4A7E-8F09-1E470482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A9EDA-788F-41BE-AF74-4EF62F42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EE5F4-1BFA-4515-B693-DF136835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86B0F1-5FCF-4FBB-8209-63E0DE9E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11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BE74A0-6089-40DB-A62D-E2EB8F8AF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9D69ED-DBB3-4815-A50E-B81D6E88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0F7E56-5906-46DA-844C-44F0A4A8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8187A-C2E7-4435-9185-8F881DD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FBBE4-FAF2-4276-9CD3-ACBEE4C9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46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538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 userDrawn="1">
  <p:cSld name="Title and Foo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97058" y="234195"/>
            <a:ext cx="9419117" cy="4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291F"/>
              </a:buClr>
              <a:buSzPts val="1800"/>
              <a:buFont typeface="Roboto Condensed"/>
              <a:buNone/>
              <a:defRPr sz="2400" b="1" i="0" u="none" strike="noStrike" cap="none">
                <a:solidFill>
                  <a:sysClr val="windowText" lastClr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016176" y="6298427"/>
            <a:ext cx="16077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97057" y="817872"/>
            <a:ext cx="10985343" cy="37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8466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tabLst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33072" y="708975"/>
            <a:ext cx="1109084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540379" y="6298427"/>
            <a:ext cx="5414091" cy="35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59265" marR="0" lvl="0" indent="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tabLst/>
              <a:defRPr sz="1067" b="0" i="0" u="none" strike="noStrike" cap="non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BC6D4C-EDAF-4240-9986-76A7981CD5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439" y="339120"/>
            <a:ext cx="1297571" cy="282869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819118-C0BB-8349-B678-DFDBA48B3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71962"/>
            <a:ext cx="11014312" cy="4564565"/>
          </a:xfrm>
        </p:spPr>
        <p:txBody>
          <a:bodyPr/>
          <a:lstStyle>
            <a:lvl1pPr>
              <a:defRPr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 dirty="0"/>
              <a:t>Mastertextformat bearbeiten
Zweite Ebene
Dritte Ebene
Vierte Ebene
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597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85">
          <p15:clr>
            <a:srgbClr val="FBAE40"/>
          </p15:clr>
        </p15:guide>
        <p15:guide id="4" pos="5475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55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D7DC0-7A58-42A2-97F2-AEC682B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0810B-B713-4EEE-9E5A-5F077F0C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94861-CCA1-4955-93E8-90EBDD1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1C1DD-F3DC-432C-B9F8-8121E6FB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FBB32-F358-42E5-BF9A-AF15E58C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09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AF88-06CE-4B43-95C4-6960701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FE8C71-EFB5-40ED-A317-A3D834E5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13C4F-CE47-4EF7-8D9C-A9F8056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9405B-588C-4BFC-BB87-9A539C65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FD3251-C304-4A9A-A906-DDDDB9A7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64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4A9EC-D623-438A-A9AF-C2026635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40C06-C21C-4432-9A08-494A0981A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30595A-03C0-4914-B6CA-088B2E7DF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C70212-A58E-496D-A313-C2449FA1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FCDC3D-456D-45C6-9D19-A0A0F677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81A6A6-9D61-42F6-825F-E6A1909D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36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D76A1-945C-4F81-A81F-A2B8B013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3956C0-E4F7-447D-8AE8-F56501D3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C74535-36AD-43CD-9692-D9604FFC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A94A3E-8477-4703-A853-FE7AA40F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B7CA1D-06C1-4917-BF68-5ACF4E9FD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76091B-6A78-44E4-B43E-BF53A5DD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FEA5A0-6FC2-44BF-8B51-481AC10E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CCF0D1-81DD-4F0B-A47D-D420D3F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59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D1E45-73D6-40D6-A3E3-F33D2EE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E2C8F-FA92-4C9E-BBF6-C2282BFB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6EBD54-F0AD-41A8-B66B-1B33F232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6BC724-4149-42C6-B2F9-11EEA959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091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4D99-8447-4982-B7AA-9ADBBB47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429FB5-6959-4FB5-9CAF-B5B3056B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F7B26-17B0-4918-88F5-2E19E64C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5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8F5E7-AFDE-4D72-AF0D-105F81E8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2455D-1E1A-4169-BF54-AE3E8B92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183A0D-0F30-44CC-834A-5BC2BEF9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F0558-24C1-485A-8C26-82FA4EFF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8266B6-EF65-42B1-B1C0-45DF3CEA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F7F63-85F9-4D1E-8FD4-92462095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296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70994-E457-41B4-A959-20B5E7B7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7A1DB5-92A0-4132-A1EA-78B902A3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3CAB74-990D-40CE-BE59-C796D507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DBADA-2EDE-4FB3-B0C1-3A37E330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548A72-822B-4BC8-9DA5-5C596FAA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D33E8-50EA-46DD-9718-38BF1F97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9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C255B6-5A91-42BD-91C9-8B1B81CF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485B18-F547-4049-9227-35056CF4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09C87-8143-4A2F-93D3-53B12E0CB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CF18-E347-4281-9107-D1E5BA525701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891CD-FB9A-4FA3-90F3-AB2E50FD6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0565C-0D2D-46A3-B456-C59C74FA2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15D5-15D3-42A3-8962-F2EC85EB88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>
            <a:spLocks noGrp="1"/>
          </p:cNvSpPr>
          <p:nvPr>
            <p:ph type="sldNum" idx="4294967295"/>
          </p:nvPr>
        </p:nvSpPr>
        <p:spPr>
          <a:xfrm>
            <a:off x="9347200" y="6292851"/>
            <a:ext cx="2844800" cy="3640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fld id="{00000000-1234-1234-1234-123412341234}" type="slidenum"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800"/>
              </a:pPr>
              <a:t>1</a:t>
            </a:fld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25"/>
          <p:cNvCxnSpPr/>
          <p:nvPr/>
        </p:nvCxnSpPr>
        <p:spPr>
          <a:xfrm>
            <a:off x="747184" y="-87418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16" name="Google Shape;516;p25"/>
          <p:cNvCxnSpPr/>
          <p:nvPr/>
        </p:nvCxnSpPr>
        <p:spPr>
          <a:xfrm>
            <a:off x="747184" y="-87418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17" name="Google Shape;517;p25"/>
          <p:cNvSpPr/>
          <p:nvPr/>
        </p:nvSpPr>
        <p:spPr>
          <a:xfrm>
            <a:off x="4911319" y="0"/>
            <a:ext cx="7280680" cy="6858000"/>
          </a:xfrm>
          <a:custGeom>
            <a:avLst/>
            <a:gdLst/>
            <a:ahLst/>
            <a:cxnLst/>
            <a:rect l="l" t="t" r="r" b="b"/>
            <a:pathLst>
              <a:path w="5460510" h="5143500" extrusionOk="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4918256" y="0"/>
            <a:ext cx="7280680" cy="6858000"/>
          </a:xfrm>
          <a:custGeom>
            <a:avLst/>
            <a:gdLst/>
            <a:ahLst/>
            <a:cxnLst/>
            <a:rect l="l" t="t" r="r" b="b"/>
            <a:pathLst>
              <a:path w="5460510" h="5143500" extrusionOk="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alpha val="66274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66FE33-4973-4DC6-BDB4-9F30FB5F9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28"/>
          <a:stretch/>
        </p:blipFill>
        <p:spPr>
          <a:xfrm>
            <a:off x="4911319" y="0"/>
            <a:ext cx="7291566" cy="6858000"/>
          </a:xfrm>
          <a:prstGeom prst="rect">
            <a:avLst/>
          </a:prstGeom>
        </p:spPr>
      </p:pic>
      <p:sp>
        <p:nvSpPr>
          <p:cNvPr id="519" name="Google Shape;519;p25"/>
          <p:cNvSpPr txBox="1"/>
          <p:nvPr/>
        </p:nvSpPr>
        <p:spPr>
          <a:xfrm>
            <a:off x="948783" y="4994205"/>
            <a:ext cx="3765962" cy="129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t" anchorCtr="0">
            <a:noAutofit/>
          </a:bodyPr>
          <a:lstStyle/>
          <a:p>
            <a:pPr>
              <a:lnSpc>
                <a:spcPct val="110000"/>
              </a:lnSpc>
              <a:buClr>
                <a:srgbClr val="000000"/>
              </a:buClr>
              <a:buSzPts val="1000"/>
            </a:pPr>
            <a:r>
              <a:rPr lang="de-CH" sz="1333" dirty="0">
                <a:solidFill>
                  <a:schemeClr val="bg1">
                    <a:lumMod val="65000"/>
                  </a:schemeClr>
                </a:solidFill>
                <a:latin typeface="+mj-lt"/>
                <a:ea typeface="Arial"/>
                <a:cs typeface="Calibri"/>
                <a:sym typeface="Calibri"/>
              </a:rPr>
              <a:t>Dario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ts val="1000"/>
            </a:pPr>
            <a:r>
              <a:rPr lang="de-CH" sz="1333" dirty="0">
                <a:solidFill>
                  <a:schemeClr val="bg1">
                    <a:lumMod val="65000"/>
                  </a:schemeClr>
                </a:solidFill>
                <a:latin typeface="+mj-lt"/>
                <a:ea typeface="Arial"/>
                <a:cs typeface="Arial"/>
                <a:sym typeface="Calibri"/>
              </a:rPr>
              <a:t>Dean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ts val="1000"/>
            </a:pPr>
            <a:r>
              <a:rPr lang="de-CH" sz="1333" dirty="0">
                <a:solidFill>
                  <a:schemeClr val="bg1">
                    <a:lumMod val="65000"/>
                  </a:schemeClr>
                </a:solidFill>
                <a:latin typeface="+mj-lt"/>
                <a:ea typeface="Arial"/>
                <a:cs typeface="Arial"/>
                <a:sym typeface="Calibri"/>
              </a:rPr>
              <a:t>Flavio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ts val="1000"/>
            </a:pPr>
            <a:r>
              <a:rPr lang="de-CH" sz="1333" dirty="0">
                <a:solidFill>
                  <a:schemeClr val="bg1">
                    <a:lumMod val="65000"/>
                  </a:schemeClr>
                </a:solidFill>
                <a:latin typeface="+mj-lt"/>
                <a:ea typeface="Arial"/>
                <a:cs typeface="Arial"/>
                <a:sym typeface="Calibri"/>
              </a:rPr>
              <a:t>Eliah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ts val="1000"/>
            </a:pPr>
            <a:r>
              <a:rPr lang="de-CH" sz="1333" dirty="0" err="1">
                <a:solidFill>
                  <a:schemeClr val="bg1">
                    <a:lumMod val="65000"/>
                  </a:schemeClr>
                </a:solidFill>
                <a:latin typeface="+mj-lt"/>
                <a:ea typeface="Arial"/>
                <a:cs typeface="Arial"/>
                <a:sym typeface="Calibri"/>
              </a:rPr>
              <a:t>Nkolay</a:t>
            </a:r>
            <a:endParaRPr sz="1867" dirty="0">
              <a:solidFill>
                <a:schemeClr val="bg1">
                  <a:lumMod val="6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948783" y="4227552"/>
            <a:ext cx="4644000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000"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Arial"/>
                <a:cs typeface="Arial"/>
                <a:sym typeface="Raleway"/>
              </a:rPr>
              <a:t>Finance Group</a:t>
            </a:r>
          </a:p>
        </p:txBody>
      </p:sp>
      <p:cxnSp>
        <p:nvCxnSpPr>
          <p:cNvPr id="522" name="Google Shape;522;p25"/>
          <p:cNvCxnSpPr/>
          <p:nvPr/>
        </p:nvCxnSpPr>
        <p:spPr>
          <a:xfrm rot="10800000">
            <a:off x="948783" y="3770328"/>
            <a:ext cx="1210068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3" name="Google Shape;523;p25" descr="https://upload.wikimedia.org/wikipedia/en/thumb/b/b5/University_of_St._Gallen_logo_english.svg/800px-University_of_St._Gallen_logo_english.svg.png"/>
          <p:cNvPicPr preferRelativeResize="0"/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8783" y="722119"/>
            <a:ext cx="3074583" cy="65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B7487DAC-2C39-49D7-BDAC-34CAE2537326}"/>
              </a:ext>
            </a:extLst>
          </p:cNvPr>
          <p:cNvSpPr/>
          <p:nvPr/>
        </p:nvSpPr>
        <p:spPr>
          <a:xfrm rot="5400000">
            <a:off x="3333729" y="1546019"/>
            <a:ext cx="6858000" cy="376596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21" name="Google Shape;521;p25"/>
          <p:cNvSpPr/>
          <p:nvPr/>
        </p:nvSpPr>
        <p:spPr>
          <a:xfrm>
            <a:off x="948782" y="1787841"/>
            <a:ext cx="6065475" cy="184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t" anchorCtr="0">
            <a:noAutofit/>
          </a:bodyPr>
          <a:lstStyle/>
          <a:p>
            <a:pPr marL="533400" indent="-533400">
              <a:spcAft>
                <a:spcPts val="1200"/>
              </a:spcAft>
              <a:buClr>
                <a:srgbClr val="000000"/>
              </a:buClr>
              <a:buSzPts val="2800"/>
            </a:pPr>
            <a:r>
              <a:rPr lang="de-CH" sz="2800" b="1" dirty="0">
                <a:latin typeface="Roboto Condensed"/>
                <a:sym typeface="Raleway"/>
              </a:rPr>
              <a:t>IC:	Technology and Market</a:t>
            </a:r>
            <a:br>
              <a:rPr lang="de-CH" sz="2800" b="1" dirty="0">
                <a:latin typeface="Roboto Condensed"/>
                <a:sym typeface="Raleway"/>
              </a:rPr>
            </a:br>
            <a:r>
              <a:rPr lang="de-CH" sz="2800" b="1" dirty="0" err="1">
                <a:latin typeface="Roboto Condensed"/>
                <a:sym typeface="Raleway"/>
              </a:rPr>
              <a:t>Intelligence</a:t>
            </a:r>
            <a:endParaRPr lang="de-CH" sz="2800" b="1" dirty="0">
              <a:latin typeface="Roboto Condensed"/>
              <a:sym typeface="Raleway"/>
            </a:endParaRPr>
          </a:p>
          <a:p>
            <a:pPr>
              <a:spcAft>
                <a:spcPts val="1200"/>
              </a:spcAft>
              <a:buClr>
                <a:srgbClr val="000000"/>
              </a:buClr>
              <a:buSzPts val="2800"/>
            </a:pPr>
            <a:endParaRPr lang="de-CH" sz="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1200"/>
              </a:spcAft>
              <a:buClr>
                <a:srgbClr val="000000"/>
              </a:buClr>
              <a:buSzPts val="2800"/>
            </a:pPr>
            <a:r>
              <a:rPr lang="de-CH" b="1" dirty="0" err="1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xx.05.2019</a:t>
            </a:r>
            <a:endParaRPr lang="de-CH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68D44221-199B-45B5-B75D-8D2BD032F89B}"/>
              </a:ext>
            </a:extLst>
          </p:cNvPr>
          <p:cNvSpPr/>
          <p:nvPr/>
        </p:nvSpPr>
        <p:spPr>
          <a:xfrm>
            <a:off x="4758926" y="4543482"/>
            <a:ext cx="2699004" cy="158938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Evaluation und Iteration</a:t>
            </a:r>
          </a:p>
          <a:p>
            <a:pPr marL="533400" indent="-1682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Evaluation des Outputs</a:t>
            </a:r>
          </a:p>
          <a:p>
            <a:pPr marL="533400" indent="-1682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Feedback-Loop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E25ACB6-D551-4CF3-B77C-18877701B440}"/>
              </a:ext>
            </a:extLst>
          </p:cNvPr>
          <p:cNvSpPr/>
          <p:nvPr/>
        </p:nvSpPr>
        <p:spPr>
          <a:xfrm>
            <a:off x="4758926" y="2273200"/>
            <a:ext cx="2699004" cy="158938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err="1">
                <a:solidFill>
                  <a:schemeClr val="tx1"/>
                </a:solidFill>
              </a:rPr>
              <a:t>Erarbeitung</a:t>
            </a:r>
            <a:r>
              <a:rPr lang="en-GB" sz="1400" b="1" dirty="0">
                <a:solidFill>
                  <a:schemeClr val="tx1"/>
                </a:solidFill>
              </a:rPr>
              <a:t> des </a:t>
            </a:r>
            <a:r>
              <a:rPr lang="en-GB" sz="1400" b="1" dirty="0" err="1">
                <a:solidFill>
                  <a:schemeClr val="tx1"/>
                </a:solidFill>
              </a:rPr>
              <a:t>Artefakts</a:t>
            </a:r>
            <a:br>
              <a:rPr lang="en-GB" sz="1400" b="1" dirty="0">
                <a:solidFill>
                  <a:schemeClr val="tx1"/>
                </a:solidFill>
              </a:rPr>
            </a:br>
            <a:endParaRPr lang="en-GB" sz="400" b="1" dirty="0">
              <a:solidFill>
                <a:schemeClr val="tx1"/>
              </a:solidFill>
            </a:endParaRPr>
          </a:p>
          <a:p>
            <a:pPr marL="533400" indent="-1936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APIs</a:t>
            </a:r>
          </a:p>
          <a:p>
            <a:pPr marL="533400" indent="-193675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Webcrawlers</a:t>
            </a:r>
            <a:endParaRPr lang="en-GB" sz="1400" dirty="0">
              <a:solidFill>
                <a:schemeClr val="tx1"/>
              </a:solidFill>
            </a:endParaRPr>
          </a:p>
          <a:p>
            <a:pPr marL="533400" indent="-1936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Machine Learning</a:t>
            </a:r>
          </a:p>
          <a:p>
            <a:pPr marL="533400" indent="-193675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Visualisierung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F18437C-16BC-4A7A-A477-E11489E0A613}"/>
              </a:ext>
            </a:extLst>
          </p:cNvPr>
          <p:cNvSpPr/>
          <p:nvPr/>
        </p:nvSpPr>
        <p:spPr>
          <a:xfrm>
            <a:off x="5255954" y="3441413"/>
            <a:ext cx="1656000" cy="165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6D729A39-7853-42B2-A05D-0AFBE71E9B67}"/>
              </a:ext>
            </a:extLst>
          </p:cNvPr>
          <p:cNvSpPr/>
          <p:nvPr/>
        </p:nvSpPr>
        <p:spPr>
          <a:xfrm rot="5311074">
            <a:off x="5388720" y="3560915"/>
            <a:ext cx="1433751" cy="1396871"/>
          </a:xfrm>
          <a:prstGeom prst="arc">
            <a:avLst>
              <a:gd name="adj1" fmla="val 11092009"/>
              <a:gd name="adj2" fmla="val 52284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B8E4D6F-2BE8-8E4A-9A75-BE969DFDC5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B8E4D6F-2BE8-8E4A-9A75-BE969DFDC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597058" y="234195"/>
            <a:ext cx="9419117" cy="4747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VORGEHEN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60" name="Google Shape;560;p29"/>
          <p:cNvSpPr txBox="1">
            <a:spLocks noGrp="1"/>
          </p:cNvSpPr>
          <p:nvPr>
            <p:ph type="sldNum" idx="12"/>
          </p:nvPr>
        </p:nvSpPr>
        <p:spPr>
          <a:xfrm>
            <a:off x="10016176" y="6298427"/>
            <a:ext cx="1607737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0" bIns="60933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89E975-945A-4D51-A746-2EA10DB646F6}"/>
              </a:ext>
            </a:extLst>
          </p:cNvPr>
          <p:cNvSpPr/>
          <p:nvPr/>
        </p:nvSpPr>
        <p:spPr>
          <a:xfrm>
            <a:off x="452439" y="945336"/>
            <a:ext cx="11171474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Aft>
                <a:spcPts val="600"/>
              </a:spcAft>
            </a:pPr>
            <a:r>
              <a:rPr lang="de-CH" sz="1600" b="1" dirty="0">
                <a:solidFill>
                  <a:schemeClr val="dk1"/>
                </a:solidFill>
              </a:rPr>
              <a:t>ITERATIVER PROZESS ZUR ERARBEITUNG UNSERES ARTEFAKTS. </a:t>
            </a:r>
            <a:endParaRPr lang="de-CH" sz="1600" dirty="0">
              <a:solidFill>
                <a:schemeClr val="dk1"/>
              </a:solidFill>
            </a:endParaRPr>
          </a:p>
        </p:txBody>
      </p:sp>
      <p:sp>
        <p:nvSpPr>
          <p:cNvPr id="12" name="Google Shape;561;p29">
            <a:extLst>
              <a:ext uri="{FF2B5EF4-FFF2-40B4-BE49-F238E27FC236}">
                <a16:creationId xmlns:a16="http://schemas.microsoft.com/office/drawing/2014/main" id="{2442AD51-A39E-4153-AE83-FB6413DCB770}"/>
              </a:ext>
            </a:extLst>
          </p:cNvPr>
          <p:cNvSpPr/>
          <p:nvPr/>
        </p:nvSpPr>
        <p:spPr>
          <a:xfrm>
            <a:off x="8645210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sym typeface="Calibri"/>
              </a:rPr>
              <a:t>1</a:t>
            </a:r>
            <a:endParaRPr sz="1200" b="1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3" name="Google Shape;564;p29">
            <a:extLst>
              <a:ext uri="{FF2B5EF4-FFF2-40B4-BE49-F238E27FC236}">
                <a16:creationId xmlns:a16="http://schemas.microsoft.com/office/drawing/2014/main" id="{FE4FE43B-EEF1-48B6-83CF-C1D1BC6C2768}"/>
              </a:ext>
            </a:extLst>
          </p:cNvPr>
          <p:cNvSpPr/>
          <p:nvPr/>
        </p:nvSpPr>
        <p:spPr>
          <a:xfrm>
            <a:off x="8974758" y="375050"/>
            <a:ext cx="216000" cy="216000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>
                <a:solidFill>
                  <a:schemeClr val="dk1"/>
                </a:solidFill>
                <a:latin typeface="+mj-lt"/>
                <a:sym typeface="Calibri"/>
              </a:rPr>
              <a:t>2</a:t>
            </a:r>
            <a:endParaRPr sz="1200" b="1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4" name="Google Shape;567;p29">
            <a:extLst>
              <a:ext uri="{FF2B5EF4-FFF2-40B4-BE49-F238E27FC236}">
                <a16:creationId xmlns:a16="http://schemas.microsoft.com/office/drawing/2014/main" id="{44540FDA-5929-4E63-86DB-AF9B2EBBC9DB}"/>
              </a:ext>
            </a:extLst>
          </p:cNvPr>
          <p:cNvSpPr/>
          <p:nvPr/>
        </p:nvSpPr>
        <p:spPr>
          <a:xfrm>
            <a:off x="9304306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70;p29">
            <a:extLst>
              <a:ext uri="{FF2B5EF4-FFF2-40B4-BE49-F238E27FC236}">
                <a16:creationId xmlns:a16="http://schemas.microsoft.com/office/drawing/2014/main" id="{A05FFE99-D3F6-4931-A18E-7ACEEADFCD92}"/>
              </a:ext>
            </a:extLst>
          </p:cNvPr>
          <p:cNvSpPr/>
          <p:nvPr/>
        </p:nvSpPr>
        <p:spPr>
          <a:xfrm>
            <a:off x="963385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4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70;p29">
            <a:extLst>
              <a:ext uri="{FF2B5EF4-FFF2-40B4-BE49-F238E27FC236}">
                <a16:creationId xmlns:a16="http://schemas.microsoft.com/office/drawing/2014/main" id="{55ED737A-C6A4-44BD-92B1-74D7C306E363}"/>
              </a:ext>
            </a:extLst>
          </p:cNvPr>
          <p:cNvSpPr/>
          <p:nvPr/>
        </p:nvSpPr>
        <p:spPr>
          <a:xfrm>
            <a:off x="996340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de-CH" sz="12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8393AD-DAA6-4F14-8D30-771F8AAA5BE7}"/>
              </a:ext>
            </a:extLst>
          </p:cNvPr>
          <p:cNvSpPr/>
          <p:nvPr/>
        </p:nvSpPr>
        <p:spPr>
          <a:xfrm>
            <a:off x="537607" y="2836078"/>
            <a:ext cx="3013313" cy="2711282"/>
          </a:xfrm>
          <a:prstGeom prst="rect">
            <a:avLst/>
          </a:prstGeom>
          <a:noFill/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1EEDE5-10BF-41E8-981B-1D5927AE166D}"/>
              </a:ext>
            </a:extLst>
          </p:cNvPr>
          <p:cNvSpPr/>
          <p:nvPr/>
        </p:nvSpPr>
        <p:spPr>
          <a:xfrm>
            <a:off x="8626616" y="2836078"/>
            <a:ext cx="3013313" cy="2711282"/>
          </a:xfrm>
          <a:prstGeom prst="rect">
            <a:avLst/>
          </a:prstGeom>
          <a:noFill/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8B7D769-8C86-4D44-B1B6-8D186BE4218D}"/>
              </a:ext>
            </a:extLst>
          </p:cNvPr>
          <p:cNvSpPr/>
          <p:nvPr/>
        </p:nvSpPr>
        <p:spPr>
          <a:xfrm>
            <a:off x="4030117" y="2134056"/>
            <a:ext cx="4159815" cy="4133891"/>
          </a:xfrm>
          <a:prstGeom prst="rect">
            <a:avLst/>
          </a:prstGeom>
          <a:noFill/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160F48F-57B1-4B56-934A-925345530053}"/>
              </a:ext>
            </a:extLst>
          </p:cNvPr>
          <p:cNvGrpSpPr/>
          <p:nvPr/>
        </p:nvGrpSpPr>
        <p:grpSpPr>
          <a:xfrm rot="18143505" flipV="1">
            <a:off x="2433439" y="3086681"/>
            <a:ext cx="2232000" cy="2232000"/>
            <a:chOff x="2522917" y="2838242"/>
            <a:chExt cx="2232000" cy="2228454"/>
          </a:xfrm>
          <a:solidFill>
            <a:schemeClr val="bg1"/>
          </a:solidFill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4458798-C147-4E5D-B236-65440FE9161E}"/>
                </a:ext>
              </a:extLst>
            </p:cNvPr>
            <p:cNvSpPr/>
            <p:nvPr/>
          </p:nvSpPr>
          <p:spPr>
            <a:xfrm>
              <a:off x="2522917" y="2838242"/>
              <a:ext cx="2232000" cy="2228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Bogen 20">
              <a:extLst>
                <a:ext uri="{FF2B5EF4-FFF2-40B4-BE49-F238E27FC236}">
                  <a16:creationId xmlns:a16="http://schemas.microsoft.com/office/drawing/2014/main" id="{56C853BB-96CE-4EC9-A5C9-820A0EEB6FE9}"/>
                </a:ext>
              </a:extLst>
            </p:cNvPr>
            <p:cNvSpPr/>
            <p:nvPr/>
          </p:nvSpPr>
          <p:spPr>
            <a:xfrm rot="5095796">
              <a:off x="2634057" y="3003226"/>
              <a:ext cx="2004060" cy="1950264"/>
            </a:xfrm>
            <a:prstGeom prst="arc">
              <a:avLst>
                <a:gd name="adj1" fmla="val 11092272"/>
                <a:gd name="adj2" fmla="val 21547861"/>
              </a:avLst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7CE1B43-BB1E-4A8C-A68C-04CE603BC4DE}"/>
                </a:ext>
              </a:extLst>
            </p:cNvPr>
            <p:cNvSpPr/>
            <p:nvPr/>
          </p:nvSpPr>
          <p:spPr>
            <a:xfrm rot="16200000">
              <a:off x="2590800" y="3011962"/>
              <a:ext cx="2004060" cy="1950264"/>
            </a:xfrm>
            <a:prstGeom prst="arc">
              <a:avLst>
                <a:gd name="adj1" fmla="val 10400625"/>
                <a:gd name="adj2" fmla="val 52081"/>
              </a:avLst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B27734B-7DD3-4D8C-8C8B-EED043514AA0}"/>
              </a:ext>
            </a:extLst>
          </p:cNvPr>
          <p:cNvGrpSpPr/>
          <p:nvPr/>
        </p:nvGrpSpPr>
        <p:grpSpPr>
          <a:xfrm rot="3622940">
            <a:off x="7474041" y="3098428"/>
            <a:ext cx="2196000" cy="2196000"/>
            <a:chOff x="2530751" y="2875186"/>
            <a:chExt cx="2196000" cy="2196000"/>
          </a:xfrm>
          <a:solidFill>
            <a:schemeClr val="bg1"/>
          </a:solidFill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6E4DBBD-4E19-4147-9199-25A758163878}"/>
                </a:ext>
              </a:extLst>
            </p:cNvPr>
            <p:cNvSpPr/>
            <p:nvPr/>
          </p:nvSpPr>
          <p:spPr>
            <a:xfrm>
              <a:off x="2530751" y="2875186"/>
              <a:ext cx="2196000" cy="21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Bogen 25">
              <a:extLst>
                <a:ext uri="{FF2B5EF4-FFF2-40B4-BE49-F238E27FC236}">
                  <a16:creationId xmlns:a16="http://schemas.microsoft.com/office/drawing/2014/main" id="{5D8FC87D-7D16-453D-B5C4-8B076C7585A5}"/>
                </a:ext>
              </a:extLst>
            </p:cNvPr>
            <p:cNvSpPr/>
            <p:nvPr/>
          </p:nvSpPr>
          <p:spPr>
            <a:xfrm rot="16200000">
              <a:off x="2590800" y="3011961"/>
              <a:ext cx="2004060" cy="1950264"/>
            </a:xfrm>
            <a:prstGeom prst="arc">
              <a:avLst>
                <a:gd name="adj1" fmla="val 10713646"/>
                <a:gd name="adj2" fmla="val 21542958"/>
              </a:avLst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Bogen 26">
              <a:extLst>
                <a:ext uri="{FF2B5EF4-FFF2-40B4-BE49-F238E27FC236}">
                  <a16:creationId xmlns:a16="http://schemas.microsoft.com/office/drawing/2014/main" id="{B41F29F0-26A8-45A7-B1D9-A8DB14806D9A}"/>
                </a:ext>
              </a:extLst>
            </p:cNvPr>
            <p:cNvSpPr/>
            <p:nvPr/>
          </p:nvSpPr>
          <p:spPr>
            <a:xfrm rot="5095796">
              <a:off x="2634057" y="3003226"/>
              <a:ext cx="2004060" cy="1950264"/>
            </a:xfrm>
            <a:prstGeom prst="arc">
              <a:avLst>
                <a:gd name="adj1" fmla="val 11092009"/>
                <a:gd name="adj2" fmla="val 52284"/>
              </a:avLst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BF70DF69-F0B0-4FCA-BEF2-4542901EBE1B}"/>
              </a:ext>
            </a:extLst>
          </p:cNvPr>
          <p:cNvSpPr/>
          <p:nvPr/>
        </p:nvSpPr>
        <p:spPr>
          <a:xfrm>
            <a:off x="559119" y="2301696"/>
            <a:ext cx="296132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600"/>
              </a:spcAft>
            </a:pPr>
            <a:r>
              <a:rPr lang="de-CH" sz="1600" b="1" dirty="0">
                <a:solidFill>
                  <a:schemeClr val="dk1"/>
                </a:solidFill>
              </a:rPr>
              <a:t>UMFELD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33B236-D86B-4E63-A76E-A21C74E01101}"/>
              </a:ext>
            </a:extLst>
          </p:cNvPr>
          <p:cNvSpPr/>
          <p:nvPr/>
        </p:nvSpPr>
        <p:spPr>
          <a:xfrm>
            <a:off x="4030117" y="1570219"/>
            <a:ext cx="4159815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600"/>
              </a:spcAft>
            </a:pPr>
            <a:r>
              <a:rPr lang="de-CH" sz="1600" b="1" dirty="0">
                <a:solidFill>
                  <a:schemeClr val="dk1"/>
                </a:solidFill>
              </a:rPr>
              <a:t>DESIGNWISSENSCHAFT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C0EFE5-EDC2-4D7A-94D9-28E91553B4D1}"/>
              </a:ext>
            </a:extLst>
          </p:cNvPr>
          <p:cNvSpPr/>
          <p:nvPr/>
        </p:nvSpPr>
        <p:spPr>
          <a:xfrm>
            <a:off x="8626616" y="2301696"/>
            <a:ext cx="296132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600"/>
              </a:spcAft>
            </a:pPr>
            <a:r>
              <a:rPr lang="de-CH" sz="1600" b="1" dirty="0">
                <a:solidFill>
                  <a:schemeClr val="dk1"/>
                </a:solidFill>
              </a:rPr>
              <a:t>WISSENSBASIS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C98961-E927-4884-9F92-DE0224344C74}"/>
              </a:ext>
            </a:extLst>
          </p:cNvPr>
          <p:cNvSpPr/>
          <p:nvPr/>
        </p:nvSpPr>
        <p:spPr>
          <a:xfrm>
            <a:off x="2545080" y="3286084"/>
            <a:ext cx="1905000" cy="178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             </a:t>
            </a:r>
            <a:r>
              <a:rPr lang="en-GB" sz="1400" b="1" dirty="0" err="1">
                <a:solidFill>
                  <a:schemeClr val="tx1"/>
                </a:solidFill>
              </a:rPr>
              <a:t>Relevanz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74638" indent="-9207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u="sng" dirty="0" err="1">
                <a:solidFill>
                  <a:schemeClr val="tx1"/>
                </a:solidFill>
              </a:rPr>
              <a:t>Identifikation</a:t>
            </a:r>
            <a:r>
              <a:rPr lang="en-GB" sz="1400" dirty="0">
                <a:solidFill>
                  <a:schemeClr val="tx1"/>
                </a:solidFill>
              </a:rPr>
              <a:t> der </a:t>
            </a:r>
            <a:r>
              <a:rPr lang="en-GB" sz="1400" dirty="0" err="1">
                <a:solidFill>
                  <a:schemeClr val="tx1"/>
                </a:solidFill>
              </a:rPr>
              <a:t>Anforderungen</a:t>
            </a:r>
            <a:r>
              <a:rPr lang="en-GB" sz="1400" dirty="0">
                <a:solidFill>
                  <a:schemeClr val="tx1"/>
                </a:solidFill>
              </a:rPr>
              <a:t> an das </a:t>
            </a:r>
            <a:r>
              <a:rPr lang="en-GB" sz="1400" dirty="0" err="1">
                <a:solidFill>
                  <a:schemeClr val="tx1"/>
                </a:solidFill>
              </a:rPr>
              <a:t>Artefakt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</a:p>
          <a:p>
            <a:pPr marL="274638" indent="-9207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u="sng" dirty="0" err="1">
                <a:solidFill>
                  <a:schemeClr val="tx1"/>
                </a:solidFill>
              </a:rPr>
              <a:t>Überprüfung</a:t>
            </a:r>
            <a:r>
              <a:rPr lang="en-GB" sz="1400" dirty="0">
                <a:solidFill>
                  <a:schemeClr val="tx1"/>
                </a:solidFill>
              </a:rPr>
              <a:t> des </a:t>
            </a:r>
            <a:r>
              <a:rPr lang="en-GB" sz="1400" dirty="0" err="1">
                <a:solidFill>
                  <a:schemeClr val="tx1"/>
                </a:solidFill>
              </a:rPr>
              <a:t>erarbeiteten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Artefakts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ED8B672-1735-4B55-8A5A-BB4A9D8EBFCF}"/>
              </a:ext>
            </a:extLst>
          </p:cNvPr>
          <p:cNvSpPr/>
          <p:nvPr/>
        </p:nvSpPr>
        <p:spPr>
          <a:xfrm>
            <a:off x="7629573" y="3286084"/>
            <a:ext cx="1905000" cy="178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                 </a:t>
            </a:r>
            <a:r>
              <a:rPr lang="en-GB" sz="1400" b="1" dirty="0">
                <a:solidFill>
                  <a:schemeClr val="tx1"/>
                </a:solidFill>
              </a:rPr>
              <a:t>Rigor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u="sng" dirty="0" err="1">
                <a:solidFill>
                  <a:schemeClr val="tx1"/>
                </a:solidFill>
              </a:rPr>
              <a:t>Begründung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für</a:t>
            </a:r>
            <a:r>
              <a:rPr lang="en-GB" sz="1400" dirty="0">
                <a:solidFill>
                  <a:schemeClr val="tx1"/>
                </a:solidFill>
              </a:rPr>
              <a:t> die </a:t>
            </a:r>
            <a:r>
              <a:rPr lang="en-GB" sz="1400" dirty="0" err="1">
                <a:solidFill>
                  <a:schemeClr val="tx1"/>
                </a:solidFill>
              </a:rPr>
              <a:t>Erarbeitung</a:t>
            </a:r>
            <a:r>
              <a:rPr lang="en-GB" sz="1400" dirty="0">
                <a:solidFill>
                  <a:schemeClr val="tx1"/>
                </a:solidFill>
              </a:rPr>
              <a:t> des </a:t>
            </a:r>
            <a:r>
              <a:rPr lang="en-GB" sz="1400" dirty="0" err="1">
                <a:solidFill>
                  <a:schemeClr val="tx1"/>
                </a:solidFill>
              </a:rPr>
              <a:t>Artefakts</a:t>
            </a:r>
            <a:endParaRPr lang="en-GB" sz="14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u="sng" dirty="0" err="1">
                <a:solidFill>
                  <a:schemeClr val="tx1"/>
                </a:solidFill>
              </a:rPr>
              <a:t>Ergänzung</a:t>
            </a:r>
            <a:r>
              <a:rPr lang="en-GB" sz="1400" dirty="0">
                <a:solidFill>
                  <a:schemeClr val="tx1"/>
                </a:solidFill>
              </a:rPr>
              <a:t> der </a:t>
            </a:r>
            <a:r>
              <a:rPr lang="en-GB" sz="1400" dirty="0" err="1">
                <a:solidFill>
                  <a:schemeClr val="tx1"/>
                </a:solidFill>
              </a:rPr>
              <a:t>Wissensbasis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Bogen 31">
            <a:extLst>
              <a:ext uri="{FF2B5EF4-FFF2-40B4-BE49-F238E27FC236}">
                <a16:creationId xmlns:a16="http://schemas.microsoft.com/office/drawing/2014/main" id="{1FCE7C42-236F-422C-848F-7FBB49354C9B}"/>
              </a:ext>
            </a:extLst>
          </p:cNvPr>
          <p:cNvSpPr/>
          <p:nvPr/>
        </p:nvSpPr>
        <p:spPr>
          <a:xfrm rot="16415278">
            <a:off x="5357407" y="3565213"/>
            <a:ext cx="1433751" cy="1396871"/>
          </a:xfrm>
          <a:prstGeom prst="arc">
            <a:avLst>
              <a:gd name="adj1" fmla="val 10713646"/>
              <a:gd name="adj2" fmla="val 2154295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40BECBF-153E-40F3-A6A6-64994B93F59B}"/>
              </a:ext>
            </a:extLst>
          </p:cNvPr>
          <p:cNvSpPr/>
          <p:nvPr/>
        </p:nvSpPr>
        <p:spPr>
          <a:xfrm>
            <a:off x="5425446" y="3688080"/>
            <a:ext cx="1298035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Design &amp; </a:t>
            </a:r>
            <a:r>
              <a:rPr lang="en-GB" sz="1400" b="1" dirty="0" err="1">
                <a:solidFill>
                  <a:schemeClr val="tx1"/>
                </a:solidFill>
              </a:rPr>
              <a:t>Lösungs-gestaltung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2556ED4-F68C-48E9-A048-088CE78B9CF2}"/>
              </a:ext>
            </a:extLst>
          </p:cNvPr>
          <p:cNvSpPr/>
          <p:nvPr/>
        </p:nvSpPr>
        <p:spPr>
          <a:xfrm>
            <a:off x="579883" y="2871827"/>
            <a:ext cx="2077543" cy="220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err="1">
                <a:solidFill>
                  <a:schemeClr val="tx1"/>
                </a:solidFill>
              </a:rPr>
              <a:t>Anwendungsfeld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8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Potentielle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Nutzer</a:t>
            </a:r>
            <a:r>
              <a:rPr lang="en-GB" sz="1400" dirty="0">
                <a:solidFill>
                  <a:schemeClr val="tx1"/>
                </a:solidFill>
              </a:rPr>
              <a:t> (</a:t>
            </a:r>
            <a:r>
              <a:rPr lang="en-GB" sz="1400" dirty="0" err="1">
                <a:solidFill>
                  <a:schemeClr val="tx1"/>
                </a:solidFill>
              </a:rPr>
              <a:t>Kleinanleger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Kooperationspartner</a:t>
            </a:r>
            <a:endParaRPr lang="en-GB" sz="14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Technik-</a:t>
            </a:r>
            <a:r>
              <a:rPr lang="en-GB" sz="1400" dirty="0" err="1">
                <a:solidFill>
                  <a:schemeClr val="tx1"/>
                </a:solidFill>
              </a:rPr>
              <a:t>Affinität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der </a:t>
            </a:r>
            <a:r>
              <a:rPr lang="en-GB" sz="1400" dirty="0" err="1">
                <a:solidFill>
                  <a:schemeClr val="tx1"/>
                </a:solidFill>
              </a:rPr>
              <a:t>Nutzer</a:t>
            </a:r>
            <a:endParaRPr lang="en-GB" sz="14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Designanforderungen</a:t>
            </a:r>
            <a:endParaRPr lang="en-GB" sz="14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Komplementär</a:t>
            </a:r>
            <a:r>
              <a:rPr lang="en-GB" sz="1400" dirty="0">
                <a:solidFill>
                  <a:schemeClr val="tx1"/>
                </a:solidFill>
              </a:rPr>
              <a:t>- und </a:t>
            </a:r>
            <a:r>
              <a:rPr lang="en-GB" sz="1400" dirty="0" err="1">
                <a:solidFill>
                  <a:schemeClr val="tx1"/>
                </a:solidFill>
              </a:rPr>
              <a:t>Substitutionsprodukte</a:t>
            </a:r>
            <a:endParaRPr lang="en-GB" sz="1400" dirty="0">
              <a:solidFill>
                <a:schemeClr val="tx1"/>
              </a:solidFill>
            </a:endParaRPr>
          </a:p>
          <a:p>
            <a:pPr marL="274638" indent="-92075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74666CD-A25A-4A7A-BB6E-FD01AAE5D37E}"/>
              </a:ext>
            </a:extLst>
          </p:cNvPr>
          <p:cNvSpPr/>
          <p:nvPr/>
        </p:nvSpPr>
        <p:spPr>
          <a:xfrm>
            <a:off x="9576850" y="2871827"/>
            <a:ext cx="2077543" cy="220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err="1">
                <a:solidFill>
                  <a:schemeClr val="tx1"/>
                </a:solidFill>
              </a:rPr>
              <a:t>Grundlagen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8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Bestätitge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Nutzerbedürfnisse</a:t>
            </a:r>
            <a:endParaRPr lang="en-GB" sz="14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Schliessung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einer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Marktlücke</a:t>
            </a:r>
            <a:endParaRPr lang="en-GB" sz="14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Vorhandene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Vorhersagemodelle</a:t>
            </a:r>
            <a:endParaRPr lang="en-GB" sz="1400" dirty="0">
              <a:solidFill>
                <a:schemeClr val="tx1"/>
              </a:solidFill>
            </a:endParaRP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</a:rPr>
              <a:t>Techniken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zur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Datenbeschaffung</a:t>
            </a:r>
            <a:r>
              <a:rPr lang="en-GB" sz="1400" dirty="0">
                <a:solidFill>
                  <a:schemeClr val="tx1"/>
                </a:solidFill>
              </a:rPr>
              <a:t> und –analyse</a:t>
            </a:r>
          </a:p>
          <a:p>
            <a:pPr marL="182563" indent="-90488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6203582-46B0-43D1-8D95-37055FEC35F6}"/>
              </a:ext>
            </a:extLst>
          </p:cNvPr>
          <p:cNvSpPr/>
          <p:nvPr/>
        </p:nvSpPr>
        <p:spPr>
          <a:xfrm>
            <a:off x="594268" y="5808318"/>
            <a:ext cx="216479" cy="2086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5E7AC7F-3D57-40D9-B61D-23EFB5771D29}"/>
              </a:ext>
            </a:extLst>
          </p:cNvPr>
          <p:cNvSpPr/>
          <p:nvPr/>
        </p:nvSpPr>
        <p:spPr>
          <a:xfrm>
            <a:off x="3605586" y="4831677"/>
            <a:ext cx="216479" cy="2086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F10881C-A997-4832-9F1C-D220A3278430}"/>
              </a:ext>
            </a:extLst>
          </p:cNvPr>
          <p:cNvSpPr/>
          <p:nvPr/>
        </p:nvSpPr>
        <p:spPr>
          <a:xfrm>
            <a:off x="895149" y="5743582"/>
            <a:ext cx="2749685" cy="155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i="1" dirty="0" err="1">
                <a:solidFill>
                  <a:schemeClr val="tx1"/>
                </a:solidFill>
              </a:rPr>
              <a:t>Eventuell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i="1" dirty="0" err="1">
                <a:solidFill>
                  <a:schemeClr val="tx1"/>
                </a:solidFill>
              </a:rPr>
              <a:t>noch</a:t>
            </a:r>
            <a:r>
              <a:rPr lang="en-GB" sz="1400" i="1" dirty="0">
                <a:solidFill>
                  <a:schemeClr val="tx1"/>
                </a:solidFill>
              </a:rPr>
              <a:t> Interviews </a:t>
            </a:r>
            <a:r>
              <a:rPr lang="en-GB" sz="1400" i="1" dirty="0" err="1">
                <a:solidFill>
                  <a:schemeClr val="tx1"/>
                </a:solidFill>
              </a:rPr>
              <a:t>mit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i="1" dirty="0" err="1">
                <a:solidFill>
                  <a:schemeClr val="tx1"/>
                </a:solidFill>
              </a:rPr>
              <a:t>Freunden</a:t>
            </a:r>
            <a:r>
              <a:rPr lang="en-GB" sz="1400" i="1" dirty="0">
                <a:solidFill>
                  <a:schemeClr val="tx1"/>
                </a:solidFill>
              </a:rPr>
              <a:t>/</a:t>
            </a:r>
            <a:r>
              <a:rPr lang="en-GB" sz="1400" i="1" dirty="0" err="1">
                <a:solidFill>
                  <a:schemeClr val="tx1"/>
                </a:solidFill>
              </a:rPr>
              <a:t>Bekannten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i="1" dirty="0" err="1">
                <a:solidFill>
                  <a:schemeClr val="tx1"/>
                </a:solidFill>
              </a:rPr>
              <a:t>als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i="1" dirty="0" err="1">
                <a:solidFill>
                  <a:schemeClr val="tx1"/>
                </a:solidFill>
              </a:rPr>
              <a:t>Relevanz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i="1" dirty="0" err="1">
                <a:solidFill>
                  <a:schemeClr val="tx1"/>
                </a:solidFill>
              </a:rPr>
              <a:t>angeben</a:t>
            </a:r>
            <a:r>
              <a:rPr lang="en-GB" sz="1400" i="1" dirty="0">
                <a:solidFill>
                  <a:schemeClr val="tx1"/>
                </a:solidFill>
              </a:rPr>
              <a:t> (</a:t>
            </a:r>
            <a:r>
              <a:rPr lang="en-GB" sz="1400" i="1" dirty="0" err="1">
                <a:solidFill>
                  <a:schemeClr val="tx1"/>
                </a:solidFill>
              </a:rPr>
              <a:t>können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i="1" dirty="0" err="1">
                <a:solidFill>
                  <a:schemeClr val="tx1"/>
                </a:solidFill>
              </a:rPr>
              <a:t>welche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i="1" dirty="0" err="1">
                <a:solidFill>
                  <a:schemeClr val="tx1"/>
                </a:solidFill>
              </a:rPr>
              <a:t>erfinden</a:t>
            </a:r>
            <a:r>
              <a:rPr lang="en-GB" sz="1400" i="1" dirty="0">
                <a:solidFill>
                  <a:schemeClr val="tx1"/>
                </a:solidFill>
              </a:rPr>
              <a:t> und </a:t>
            </a:r>
            <a:r>
              <a:rPr lang="en-GB" sz="1400" i="1" dirty="0" err="1">
                <a:solidFill>
                  <a:schemeClr val="tx1"/>
                </a:solidFill>
              </a:rPr>
              <a:t>dann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i="1" dirty="0" err="1">
                <a:solidFill>
                  <a:schemeClr val="tx1"/>
                </a:solidFill>
              </a:rPr>
              <a:t>im</a:t>
            </a:r>
            <a:r>
              <a:rPr lang="en-GB" sz="1400" i="1" dirty="0">
                <a:solidFill>
                  <a:schemeClr val="tx1"/>
                </a:solidFill>
              </a:rPr>
              <a:t> Tableau </a:t>
            </a:r>
            <a:r>
              <a:rPr lang="en-GB" sz="1400" i="1" dirty="0" err="1">
                <a:solidFill>
                  <a:schemeClr val="tx1"/>
                </a:solidFill>
              </a:rPr>
              <a:t>abbilden</a:t>
            </a:r>
            <a:r>
              <a:rPr lang="en-GB" sz="1400" i="1" dirty="0">
                <a:solidFill>
                  <a:schemeClr val="tx1"/>
                </a:solidFill>
              </a:rPr>
              <a:t>)</a:t>
            </a:r>
          </a:p>
          <a:p>
            <a:r>
              <a:rPr lang="en-GB" sz="1400" i="1" dirty="0">
                <a:solidFill>
                  <a:schemeClr val="tx1"/>
                </a:solidFill>
              </a:rPr>
              <a:t>#</a:t>
            </a:r>
            <a:r>
              <a:rPr lang="en-GB" sz="1400" i="1" dirty="0" err="1">
                <a:solidFill>
                  <a:schemeClr val="tx1"/>
                </a:solidFill>
              </a:rPr>
              <a:t>DoItForBack</a:t>
            </a:r>
            <a:endParaRPr lang="en-GB" sz="1400" i="1" dirty="0">
              <a:solidFill>
                <a:schemeClr val="tx1"/>
              </a:solidFill>
            </a:endParaRPr>
          </a:p>
          <a:p>
            <a:pPr marL="274638" indent="-92075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2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60D4BC32-1261-B845-90C7-92CDC411B3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61266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" name="Google Shape;606;p32"/>
          <p:cNvSpPr txBox="1">
            <a:spLocks noGrp="1"/>
          </p:cNvSpPr>
          <p:nvPr>
            <p:ph type="ctrTitle"/>
          </p:nvPr>
        </p:nvSpPr>
        <p:spPr>
          <a:xfrm>
            <a:off x="914400" y="255649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267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GESTALTUGN</a:t>
            </a:r>
            <a:r>
              <a:rPr lang="en-US" sz="4267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DES </a:t>
            </a:r>
            <a:r>
              <a:rPr lang="en-US" sz="4267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ARTEFAKTS</a:t>
            </a:r>
            <a:br>
              <a:rPr lang="en-US" sz="4267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2667" dirty="0" err="1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BAUSTEINE</a:t>
            </a: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667" dirty="0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 </a:t>
            </a:r>
            <a:r>
              <a:rPr lang="en-US" sz="2667" dirty="0" err="1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DATENBESCHAFFUNG</a:t>
            </a:r>
            <a:endParaRPr sz="4267" dirty="0">
              <a:solidFill>
                <a:schemeClr val="bg1">
                  <a:lumMod val="65000"/>
                </a:schemeClr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7" name="Google Shape;607;p32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fld id="{00000000-1234-1234-1234-123412341234}" type="slidenum"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800"/>
              </a:pPr>
              <a:t>11</a:t>
            </a:fld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66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2B07C-2604-432E-9909-EC5667F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GESTALTUNG</a:t>
            </a:r>
            <a:r>
              <a:rPr lang="en-GB" dirty="0"/>
              <a:t> DES </a:t>
            </a:r>
            <a:r>
              <a:rPr lang="en-GB" dirty="0" err="1"/>
              <a:t>ARTEFAKTS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C859D-7599-41BB-86C4-CBBC858D4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VORGEHEN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E3799E-7CE3-45E1-BD67-62C5014094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D58E83-BC5E-44C7-A8BD-6A856B51A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71962"/>
            <a:ext cx="5608320" cy="456456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>
                <a:latin typeface="Roboto Condensed"/>
              </a:rPr>
              <a:t>Retrieve </a:t>
            </a:r>
            <a:r>
              <a:rPr lang="en-GB" b="1" dirty="0" err="1">
                <a:latin typeface="Roboto Condensed"/>
              </a:rPr>
              <a:t>S&amp;P500</a:t>
            </a:r>
            <a:r>
              <a:rPr lang="en-GB" b="1" dirty="0">
                <a:latin typeface="Roboto Condensed"/>
              </a:rPr>
              <a:t> Ticker List (and company names)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Roboto Condensed"/>
              </a:rPr>
              <a:t>WebCrawler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>
                <a:latin typeface="Roboto Condensed"/>
              </a:rPr>
              <a:t>Get Data </a:t>
            </a:r>
            <a:r>
              <a:rPr lang="en-GB" b="1" dirty="0" err="1">
                <a:latin typeface="Roboto Condensed"/>
              </a:rPr>
              <a:t>fom</a:t>
            </a:r>
            <a:r>
              <a:rPr lang="en-GB" b="1" dirty="0">
                <a:latin typeface="Roboto Condensed"/>
              </a:rPr>
              <a:t> Yahoo Finance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Roboto Condensed"/>
              </a:rPr>
              <a:t>API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>
                <a:latin typeface="Roboto Condensed"/>
              </a:rPr>
              <a:t>Forecast Stock Data for all </a:t>
            </a:r>
            <a:r>
              <a:rPr lang="en-GB" b="1" dirty="0" err="1">
                <a:latin typeface="Roboto Condensed"/>
              </a:rPr>
              <a:t>S&amp;P500</a:t>
            </a:r>
            <a:r>
              <a:rPr lang="en-GB" b="1" dirty="0">
                <a:latin typeface="Roboto Condensed"/>
              </a:rPr>
              <a:t> Companies 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Roboto Condensed"/>
              </a:rPr>
              <a:t>Machine Learning (Regression)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>
                <a:latin typeface="Roboto Condensed"/>
              </a:rPr>
              <a:t>Retrieve Number of LinkedIn Job Postings for selected companies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Roboto Condensed"/>
              </a:rPr>
              <a:t>WebCrawler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>
                <a:latin typeface="Roboto Condensed"/>
              </a:rPr>
              <a:t>Extract actual stock data from Google Finance for comparison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Roboto Condensed"/>
              </a:rPr>
              <a:t>API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5860763-F12D-4F8A-B622-D50DABC109E5}"/>
              </a:ext>
            </a:extLst>
          </p:cNvPr>
          <p:cNvSpPr txBox="1">
            <a:spLocks/>
          </p:cNvSpPr>
          <p:nvPr/>
        </p:nvSpPr>
        <p:spPr>
          <a:xfrm>
            <a:off x="6812280" y="1471962"/>
            <a:ext cx="4770120" cy="4564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>
                <a:latin typeface="Roboto Condensed"/>
              </a:rPr>
              <a:t>Further Data for comparison and reasoning of stock price development (influencing factors)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Roboto Condensed"/>
              </a:rPr>
              <a:t>US </a:t>
            </a:r>
            <a:r>
              <a:rPr lang="en-GB" sz="1600" dirty="0" err="1">
                <a:latin typeface="Roboto Condensed"/>
              </a:rPr>
              <a:t>BIP</a:t>
            </a:r>
            <a:r>
              <a:rPr lang="en-GB" sz="1600" dirty="0">
                <a:latin typeface="Roboto Condensed"/>
              </a:rPr>
              <a:t> Development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Roboto Condensed"/>
              </a:rPr>
              <a:t>USD Development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Roboto Condensed"/>
              </a:rPr>
              <a:t>Sentiment Analysis on the general Market Environment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61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597058" y="234195"/>
            <a:ext cx="9419117" cy="4747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INHALT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60" name="Google Shape;560;p29"/>
          <p:cNvSpPr txBox="1">
            <a:spLocks noGrp="1"/>
          </p:cNvSpPr>
          <p:nvPr>
            <p:ph type="sldNum" idx="12"/>
          </p:nvPr>
        </p:nvSpPr>
        <p:spPr>
          <a:xfrm>
            <a:off x="10016176" y="6298427"/>
            <a:ext cx="1607737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0" bIns="60933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561" name="Google Shape;561;p29"/>
          <p:cNvSpPr/>
          <p:nvPr/>
        </p:nvSpPr>
        <p:spPr>
          <a:xfrm>
            <a:off x="1043892" y="1321318"/>
            <a:ext cx="665381" cy="665381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1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9"/>
          <p:cNvSpPr txBox="1"/>
          <p:nvPr/>
        </p:nvSpPr>
        <p:spPr>
          <a:xfrm>
            <a:off x="1820885" y="1623589"/>
            <a:ext cx="4275116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333" dirty="0">
                <a:solidFill>
                  <a:srgbClr val="A5A5A5"/>
                </a:solidFill>
                <a:latin typeface="+mj-lt"/>
                <a:ea typeface="Arial"/>
                <a:cs typeface="Calibri"/>
                <a:sym typeface="Calibri"/>
              </a:rPr>
              <a:t>Pro</a:t>
            </a:r>
            <a:r>
              <a:rPr lang="en-US" sz="1333" dirty="0">
                <a:solidFill>
                  <a:schemeClr val="bg1">
                    <a:lumMod val="65000"/>
                  </a:schemeClr>
                </a:solidFill>
                <a:latin typeface="+mj-lt"/>
                <a:ea typeface="Arial"/>
                <a:cs typeface="Calibri"/>
                <a:sym typeface="Calibri"/>
              </a:rPr>
              <a:t>blem </a:t>
            </a:r>
            <a:r>
              <a:rPr lang="en-US" sz="1333" dirty="0">
                <a:solidFill>
                  <a:srgbClr val="A5A5A5"/>
                </a:solidFill>
                <a:latin typeface="+mj-lt"/>
                <a:ea typeface="Arial"/>
                <a:cs typeface="Calibri"/>
                <a:sym typeface="Calibri"/>
              </a:rPr>
              <a:t>I Stakeholder I </a:t>
            </a:r>
            <a:r>
              <a:rPr lang="en-US" sz="1333" dirty="0" err="1">
                <a:solidFill>
                  <a:srgbClr val="A5A5A5"/>
                </a:solidFill>
                <a:latin typeface="+mj-lt"/>
                <a:ea typeface="Arial"/>
                <a:cs typeface="Calibri"/>
                <a:sym typeface="Calibri"/>
              </a:rPr>
              <a:t>Relevanz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9"/>
          <p:cNvSpPr/>
          <p:nvPr/>
        </p:nvSpPr>
        <p:spPr>
          <a:xfrm>
            <a:off x="1820884" y="1353719"/>
            <a:ext cx="3420000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333" b="1" dirty="0" err="1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PROBLEMSTELLUNG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9"/>
          <p:cNvSpPr/>
          <p:nvPr/>
        </p:nvSpPr>
        <p:spPr>
          <a:xfrm>
            <a:off x="1043892" y="2197149"/>
            <a:ext cx="665381" cy="665381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867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2</a:t>
            </a:r>
            <a:endParaRPr sz="1867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9"/>
          <p:cNvSpPr txBox="1"/>
          <p:nvPr/>
        </p:nvSpPr>
        <p:spPr>
          <a:xfrm>
            <a:off x="1820885" y="2499420"/>
            <a:ext cx="4275116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de-CH" sz="1333" dirty="0">
                <a:solidFill>
                  <a:srgbClr val="A5A5A5"/>
                </a:solidFill>
                <a:latin typeface="+mj-lt"/>
                <a:ea typeface="Calibri"/>
                <a:cs typeface="Calibri"/>
                <a:sym typeface="Calibri"/>
              </a:rPr>
              <a:t>ART DER FORSCHUNG  I  ZIEL  I  VORGEHENSMODELL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9"/>
          <p:cNvSpPr/>
          <p:nvPr/>
        </p:nvSpPr>
        <p:spPr>
          <a:xfrm>
            <a:off x="1820884" y="2229549"/>
            <a:ext cx="3420000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333" b="1" dirty="0" err="1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METHODIK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9"/>
          <p:cNvSpPr/>
          <p:nvPr/>
        </p:nvSpPr>
        <p:spPr>
          <a:xfrm>
            <a:off x="1043892" y="3063037"/>
            <a:ext cx="665381" cy="665381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867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9"/>
          <p:cNvSpPr txBox="1"/>
          <p:nvPr/>
        </p:nvSpPr>
        <p:spPr>
          <a:xfrm>
            <a:off x="1820885" y="3365308"/>
            <a:ext cx="4275116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333" dirty="0">
                <a:solidFill>
                  <a:srgbClr val="A5A5A5"/>
                </a:solidFill>
                <a:latin typeface="+mj-lt"/>
                <a:ea typeface="Arial"/>
                <a:cs typeface="Calibri"/>
                <a:sym typeface="Calibri"/>
              </a:rPr>
              <a:t>XXXX I XXXX I XXXX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9"/>
          <p:cNvSpPr/>
          <p:nvPr/>
        </p:nvSpPr>
        <p:spPr>
          <a:xfrm>
            <a:off x="1820884" y="3095437"/>
            <a:ext cx="3420000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333" b="1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Raleway"/>
              </a:rPr>
              <a:t>XXXXX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9"/>
          <p:cNvSpPr/>
          <p:nvPr/>
        </p:nvSpPr>
        <p:spPr>
          <a:xfrm>
            <a:off x="1023380" y="3918983"/>
            <a:ext cx="665381" cy="665381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4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9"/>
          <p:cNvSpPr txBox="1"/>
          <p:nvPr/>
        </p:nvSpPr>
        <p:spPr>
          <a:xfrm>
            <a:off x="1800373" y="4221254"/>
            <a:ext cx="4275116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333" dirty="0">
                <a:solidFill>
                  <a:srgbClr val="A5A5A5"/>
                </a:solidFill>
                <a:latin typeface="+mj-lt"/>
                <a:ea typeface="Arial"/>
                <a:cs typeface="Calibri"/>
                <a:sym typeface="Calibri"/>
              </a:rPr>
              <a:t>XXXX I XXXX I XXXX I XXXX 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9"/>
          <p:cNvSpPr/>
          <p:nvPr/>
        </p:nvSpPr>
        <p:spPr>
          <a:xfrm>
            <a:off x="1820884" y="3951384"/>
            <a:ext cx="3420000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333" b="1" dirty="0" err="1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XXXXX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6494433" y="1425492"/>
            <a:ext cx="4992095" cy="422055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70;p29">
            <a:extLst>
              <a:ext uri="{FF2B5EF4-FFF2-40B4-BE49-F238E27FC236}">
                <a16:creationId xmlns:a16="http://schemas.microsoft.com/office/drawing/2014/main" id="{27E28694-81F9-41B4-95DC-2E49AA733FA9}"/>
              </a:ext>
            </a:extLst>
          </p:cNvPr>
          <p:cNvSpPr/>
          <p:nvPr/>
        </p:nvSpPr>
        <p:spPr>
          <a:xfrm>
            <a:off x="1026695" y="4767120"/>
            <a:ext cx="665381" cy="665381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de-CH" sz="1867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" name="Google Shape;571;p29">
            <a:extLst>
              <a:ext uri="{FF2B5EF4-FFF2-40B4-BE49-F238E27FC236}">
                <a16:creationId xmlns:a16="http://schemas.microsoft.com/office/drawing/2014/main" id="{53571A05-BC1B-4159-9F4A-DF300E2C77DA}"/>
              </a:ext>
            </a:extLst>
          </p:cNvPr>
          <p:cNvSpPr txBox="1"/>
          <p:nvPr/>
        </p:nvSpPr>
        <p:spPr>
          <a:xfrm>
            <a:off x="1803688" y="5069391"/>
            <a:ext cx="4275116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333" dirty="0">
                <a:solidFill>
                  <a:srgbClr val="A5A5A5"/>
                </a:solidFill>
                <a:latin typeface="+mj-lt"/>
                <a:ea typeface="Calibri"/>
                <a:cs typeface="Calibri"/>
                <a:sym typeface="Calibri"/>
              </a:rPr>
              <a:t>XXXX I XXXX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72;p29">
            <a:extLst>
              <a:ext uri="{FF2B5EF4-FFF2-40B4-BE49-F238E27FC236}">
                <a16:creationId xmlns:a16="http://schemas.microsoft.com/office/drawing/2014/main" id="{D66335BC-4686-4389-92D5-81B9FA800B6E}"/>
              </a:ext>
            </a:extLst>
          </p:cNvPr>
          <p:cNvSpPr/>
          <p:nvPr/>
        </p:nvSpPr>
        <p:spPr>
          <a:xfrm>
            <a:off x="1820884" y="4799521"/>
            <a:ext cx="3420000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333" b="1" dirty="0" err="1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XXXXX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7D883-6A7C-4DCF-BBC4-79F55F5301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035"/>
          <a:stretch/>
        </p:blipFill>
        <p:spPr>
          <a:xfrm>
            <a:off x="6456597" y="1425492"/>
            <a:ext cx="5167316" cy="4214199"/>
          </a:xfrm>
          <a:prstGeom prst="rect">
            <a:avLst/>
          </a:prstGeom>
        </p:spPr>
      </p:pic>
      <p:sp>
        <p:nvSpPr>
          <p:cNvPr id="21" name="Google Shape;561;p29">
            <a:extLst>
              <a:ext uri="{FF2B5EF4-FFF2-40B4-BE49-F238E27FC236}">
                <a16:creationId xmlns:a16="http://schemas.microsoft.com/office/drawing/2014/main" id="{6356EBE4-C146-43A6-BD61-A86B46EEDD9F}"/>
              </a:ext>
            </a:extLst>
          </p:cNvPr>
          <p:cNvSpPr/>
          <p:nvPr/>
        </p:nvSpPr>
        <p:spPr>
          <a:xfrm>
            <a:off x="7776530" y="368645"/>
            <a:ext cx="288000" cy="288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2" name="Google Shape;564;p29">
            <a:extLst>
              <a:ext uri="{FF2B5EF4-FFF2-40B4-BE49-F238E27FC236}">
                <a16:creationId xmlns:a16="http://schemas.microsoft.com/office/drawing/2014/main" id="{AD852669-9ABC-4C7F-8BCE-E458663F3BC0}"/>
              </a:ext>
            </a:extLst>
          </p:cNvPr>
          <p:cNvSpPr/>
          <p:nvPr/>
        </p:nvSpPr>
        <p:spPr>
          <a:xfrm>
            <a:off x="8278988" y="368645"/>
            <a:ext cx="288000" cy="288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2</a:t>
            </a:r>
            <a:endParaRPr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67;p29">
            <a:extLst>
              <a:ext uri="{FF2B5EF4-FFF2-40B4-BE49-F238E27FC236}">
                <a16:creationId xmlns:a16="http://schemas.microsoft.com/office/drawing/2014/main" id="{6DC10782-6D7F-4B1D-8AD8-C4AA4A2B2415}"/>
              </a:ext>
            </a:extLst>
          </p:cNvPr>
          <p:cNvSpPr/>
          <p:nvPr/>
        </p:nvSpPr>
        <p:spPr>
          <a:xfrm>
            <a:off x="8781446" y="368645"/>
            <a:ext cx="288000" cy="288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3</a:t>
            </a:r>
            <a:endParaRPr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4" name="Google Shape;570;p29">
            <a:extLst>
              <a:ext uri="{FF2B5EF4-FFF2-40B4-BE49-F238E27FC236}">
                <a16:creationId xmlns:a16="http://schemas.microsoft.com/office/drawing/2014/main" id="{19E2AEED-79C7-4526-B7D8-6B0669018E49}"/>
              </a:ext>
            </a:extLst>
          </p:cNvPr>
          <p:cNvSpPr/>
          <p:nvPr/>
        </p:nvSpPr>
        <p:spPr>
          <a:xfrm>
            <a:off x="9283904" y="368645"/>
            <a:ext cx="288000" cy="288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4</a:t>
            </a:r>
            <a:endParaRPr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70;p29">
            <a:extLst>
              <a:ext uri="{FF2B5EF4-FFF2-40B4-BE49-F238E27FC236}">
                <a16:creationId xmlns:a16="http://schemas.microsoft.com/office/drawing/2014/main" id="{E563421E-2D15-423F-A007-37DC3E41EF98}"/>
              </a:ext>
            </a:extLst>
          </p:cNvPr>
          <p:cNvSpPr/>
          <p:nvPr/>
        </p:nvSpPr>
        <p:spPr>
          <a:xfrm>
            <a:off x="9786362" y="368645"/>
            <a:ext cx="288000" cy="288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de-CH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C350BE87-F9F6-BA44-90C4-C261C8904A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1764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" name="Google Shape;606;p32"/>
          <p:cNvSpPr txBox="1">
            <a:spLocks noGrp="1"/>
          </p:cNvSpPr>
          <p:nvPr>
            <p:ph type="ctrTitle"/>
          </p:nvPr>
        </p:nvSpPr>
        <p:spPr>
          <a:xfrm>
            <a:off x="914400" y="255649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267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PROBLEMSTELLUNG</a:t>
            </a:r>
            <a:br>
              <a:rPr lang="en-US" sz="4267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2667" dirty="0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  I  STAKEHOLDER  I  RELEVANZ</a:t>
            </a:r>
            <a:endParaRPr sz="4267" dirty="0">
              <a:solidFill>
                <a:schemeClr val="bg1">
                  <a:lumMod val="65000"/>
                </a:schemeClr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7" name="Google Shape;607;p32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fld id="{00000000-1234-1234-1234-123412341234}" type="slidenum"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800"/>
              </a:pPr>
              <a:t>3</a:t>
            </a:fld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2B07C-2604-432E-9909-EC5667F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C859D-7599-41BB-86C4-CBBC858D4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E3799E-7CE3-45E1-BD67-62C5014094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D58E83-BC5E-44C7-A8BD-6A856B51A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2" name="Google Shape;561;p29">
            <a:extLst>
              <a:ext uri="{FF2B5EF4-FFF2-40B4-BE49-F238E27FC236}">
                <a16:creationId xmlns:a16="http://schemas.microsoft.com/office/drawing/2014/main" id="{889F838B-103B-4719-BA9F-E3BACA07A696}"/>
              </a:ext>
            </a:extLst>
          </p:cNvPr>
          <p:cNvSpPr/>
          <p:nvPr/>
        </p:nvSpPr>
        <p:spPr>
          <a:xfrm>
            <a:off x="8645210" y="375050"/>
            <a:ext cx="216000" cy="216000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sym typeface="Calibri"/>
              </a:rPr>
              <a:t>1</a:t>
            </a:r>
            <a:endParaRPr sz="1200" b="1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3" name="Google Shape;564;p29">
            <a:extLst>
              <a:ext uri="{FF2B5EF4-FFF2-40B4-BE49-F238E27FC236}">
                <a16:creationId xmlns:a16="http://schemas.microsoft.com/office/drawing/2014/main" id="{C5250F98-BF89-4FFE-AE16-F85FA1993C99}"/>
              </a:ext>
            </a:extLst>
          </p:cNvPr>
          <p:cNvSpPr/>
          <p:nvPr/>
        </p:nvSpPr>
        <p:spPr>
          <a:xfrm>
            <a:off x="8974758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sym typeface="Calibri"/>
              </a:rPr>
              <a:t>2</a:t>
            </a:r>
            <a:endParaRPr sz="1200" b="1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4" name="Google Shape;567;p29">
            <a:extLst>
              <a:ext uri="{FF2B5EF4-FFF2-40B4-BE49-F238E27FC236}">
                <a16:creationId xmlns:a16="http://schemas.microsoft.com/office/drawing/2014/main" id="{290A2A6E-BBE2-4435-9687-3927AE61E670}"/>
              </a:ext>
            </a:extLst>
          </p:cNvPr>
          <p:cNvSpPr/>
          <p:nvPr/>
        </p:nvSpPr>
        <p:spPr>
          <a:xfrm>
            <a:off x="9304306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3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70;p29">
            <a:extLst>
              <a:ext uri="{FF2B5EF4-FFF2-40B4-BE49-F238E27FC236}">
                <a16:creationId xmlns:a16="http://schemas.microsoft.com/office/drawing/2014/main" id="{D8BFE349-68F0-44C9-90D6-4DCDE0C7D3F6}"/>
              </a:ext>
            </a:extLst>
          </p:cNvPr>
          <p:cNvSpPr/>
          <p:nvPr/>
        </p:nvSpPr>
        <p:spPr>
          <a:xfrm>
            <a:off x="963385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4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70;p29">
            <a:extLst>
              <a:ext uri="{FF2B5EF4-FFF2-40B4-BE49-F238E27FC236}">
                <a16:creationId xmlns:a16="http://schemas.microsoft.com/office/drawing/2014/main" id="{B44FB4D8-5D85-4FCE-AFBC-3EA10EF5E417}"/>
              </a:ext>
            </a:extLst>
          </p:cNvPr>
          <p:cNvSpPr/>
          <p:nvPr/>
        </p:nvSpPr>
        <p:spPr>
          <a:xfrm>
            <a:off x="996340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de-CH" sz="12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E96E5EB-BC11-4C99-AF87-1D58C3702BD5}"/>
              </a:ext>
            </a:extLst>
          </p:cNvPr>
          <p:cNvSpPr/>
          <p:nvPr/>
        </p:nvSpPr>
        <p:spPr>
          <a:xfrm>
            <a:off x="597059" y="3935114"/>
            <a:ext cx="2603342" cy="2149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1C5545C-9C59-4952-8D36-1B2D6C9B2F06}"/>
              </a:ext>
            </a:extLst>
          </p:cNvPr>
          <p:cNvSpPr/>
          <p:nvPr/>
        </p:nvSpPr>
        <p:spPr>
          <a:xfrm>
            <a:off x="3596639" y="3935114"/>
            <a:ext cx="8028000" cy="21498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Trotz einfachem Zugang zum Aktienhandel (z.B. durch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Ebanking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) machen nur wenige Privatpersonen davon gebrauch. Die Gründe dafür sind vielfältig: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9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Trotzdem glauben ¾ nicht das Beste aus ihrem Vermögen zu machen.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8E536D-AB81-42A3-A98A-D1466E75DFB3}"/>
              </a:ext>
            </a:extLst>
          </p:cNvPr>
          <p:cNvSpPr txBox="1"/>
          <p:nvPr/>
        </p:nvSpPr>
        <p:spPr>
          <a:xfrm>
            <a:off x="1659877" y="4821435"/>
            <a:ext cx="155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RELEVANZ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A0FD23E-BB64-4810-A67F-012E15A5CA83}"/>
              </a:ext>
            </a:extLst>
          </p:cNvPr>
          <p:cNvSpPr/>
          <p:nvPr/>
        </p:nvSpPr>
        <p:spPr>
          <a:xfrm>
            <a:off x="597059" y="1482424"/>
            <a:ext cx="2603342" cy="1012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A84ADF-4FFA-49BE-A232-03739D03DD03}"/>
              </a:ext>
            </a:extLst>
          </p:cNvPr>
          <p:cNvSpPr txBox="1"/>
          <p:nvPr/>
        </p:nvSpPr>
        <p:spPr>
          <a:xfrm>
            <a:off x="1659877" y="1680752"/>
            <a:ext cx="1553065" cy="60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GESTALTUNGSPROBLEM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8DD1682-B808-417C-91DA-1171FB8CD746}"/>
              </a:ext>
            </a:extLst>
          </p:cNvPr>
          <p:cNvSpPr/>
          <p:nvPr/>
        </p:nvSpPr>
        <p:spPr>
          <a:xfrm>
            <a:off x="3596638" y="1482424"/>
            <a:ext cx="8028000" cy="99745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Investitionen in Aktien als bekanntes Anlagemodell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Beschaffung der dafür benötigten Informationen für Laien jedoch relativ schwierig / unübersichtlich (Informationsüberfluss)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6B388C7-43D1-422C-A089-AD2DE4E696DF}"/>
              </a:ext>
            </a:extLst>
          </p:cNvPr>
          <p:cNvSpPr/>
          <p:nvPr/>
        </p:nvSpPr>
        <p:spPr>
          <a:xfrm>
            <a:off x="597059" y="2707558"/>
            <a:ext cx="2603342" cy="1012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E65C6E3-81CB-4230-A08B-8328B704C64C}"/>
              </a:ext>
            </a:extLst>
          </p:cNvPr>
          <p:cNvSpPr/>
          <p:nvPr/>
        </p:nvSpPr>
        <p:spPr>
          <a:xfrm>
            <a:off x="3596638" y="2707558"/>
            <a:ext cx="8028000" cy="99745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Vor allem Privatpersonen / Kleinanleger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Aber auch Banken / Vermögensverwalter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CC48A-45F9-49D2-97D9-F50783458526}"/>
              </a:ext>
            </a:extLst>
          </p:cNvPr>
          <p:cNvSpPr txBox="1"/>
          <p:nvPr/>
        </p:nvSpPr>
        <p:spPr>
          <a:xfrm>
            <a:off x="1659877" y="3049142"/>
            <a:ext cx="1553065" cy="34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STAKEHOLDER</a:t>
            </a:r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C8953C72-7D5B-491A-855F-EF46845DE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3798" y="2872572"/>
            <a:ext cx="621881" cy="682552"/>
          </a:xfrm>
          <a:custGeom>
            <a:avLst/>
            <a:gdLst>
              <a:gd name="T0" fmla="*/ 2147483647 w 3994"/>
              <a:gd name="T1" fmla="*/ 2147483647 h 4711"/>
              <a:gd name="T2" fmla="*/ 2147483647 w 3994"/>
              <a:gd name="T3" fmla="*/ 2147483647 h 4711"/>
              <a:gd name="T4" fmla="*/ 2147483647 w 3994"/>
              <a:gd name="T5" fmla="*/ 2147483647 h 4711"/>
              <a:gd name="T6" fmla="*/ 2147483647 w 3994"/>
              <a:gd name="T7" fmla="*/ 2147483647 h 4711"/>
              <a:gd name="T8" fmla="*/ 2147483647 w 3994"/>
              <a:gd name="T9" fmla="*/ 2147483647 h 4711"/>
              <a:gd name="T10" fmla="*/ 2147483647 w 3994"/>
              <a:gd name="T11" fmla="*/ 2147483647 h 4711"/>
              <a:gd name="T12" fmla="*/ 2147483647 w 3994"/>
              <a:gd name="T13" fmla="*/ 2147483647 h 4711"/>
              <a:gd name="T14" fmla="*/ 2147483647 w 3994"/>
              <a:gd name="T15" fmla="*/ 2147483647 h 4711"/>
              <a:gd name="T16" fmla="*/ 2147483647 w 3994"/>
              <a:gd name="T17" fmla="*/ 2147483647 h 4711"/>
              <a:gd name="T18" fmla="*/ 2147483647 w 3994"/>
              <a:gd name="T19" fmla="*/ 2147483647 h 4711"/>
              <a:gd name="T20" fmla="*/ 2147483647 w 3994"/>
              <a:gd name="T21" fmla="*/ 2147483647 h 4711"/>
              <a:gd name="T22" fmla="*/ 2147483647 w 3994"/>
              <a:gd name="T23" fmla="*/ 2147483647 h 4711"/>
              <a:gd name="T24" fmla="*/ 2147483647 w 3994"/>
              <a:gd name="T25" fmla="*/ 2147483647 h 4711"/>
              <a:gd name="T26" fmla="*/ 2147483647 w 3994"/>
              <a:gd name="T27" fmla="*/ 2147483647 h 4711"/>
              <a:gd name="T28" fmla="*/ 2147483647 w 3994"/>
              <a:gd name="T29" fmla="*/ 2147483647 h 4711"/>
              <a:gd name="T30" fmla="*/ 2147483647 w 3994"/>
              <a:gd name="T31" fmla="*/ 2147483647 h 4711"/>
              <a:gd name="T32" fmla="*/ 2147483647 w 3994"/>
              <a:gd name="T33" fmla="*/ 2147483647 h 4711"/>
              <a:gd name="T34" fmla="*/ 2147483647 w 3994"/>
              <a:gd name="T35" fmla="*/ 2147483647 h 4711"/>
              <a:gd name="T36" fmla="*/ 2147483647 w 3994"/>
              <a:gd name="T37" fmla="*/ 2147483647 h 4711"/>
              <a:gd name="T38" fmla="*/ 2147483647 w 3994"/>
              <a:gd name="T39" fmla="*/ 2147483647 h 4711"/>
              <a:gd name="T40" fmla="*/ 2147483647 w 3994"/>
              <a:gd name="T41" fmla="*/ 2147483647 h 4711"/>
              <a:gd name="T42" fmla="*/ 2147483647 w 3994"/>
              <a:gd name="T43" fmla="*/ 2147483647 h 4711"/>
              <a:gd name="T44" fmla="*/ 2147483647 w 3994"/>
              <a:gd name="T45" fmla="*/ 2147483647 h 4711"/>
              <a:gd name="T46" fmla="*/ 2147483647 w 3994"/>
              <a:gd name="T47" fmla="*/ 2147483647 h 4711"/>
              <a:gd name="T48" fmla="*/ 2147483647 w 3994"/>
              <a:gd name="T49" fmla="*/ 2147483647 h 4711"/>
              <a:gd name="T50" fmla="*/ 2147483647 w 3994"/>
              <a:gd name="T51" fmla="*/ 2147483647 h 4711"/>
              <a:gd name="T52" fmla="*/ 2147483647 w 3994"/>
              <a:gd name="T53" fmla="*/ 2147483647 h 4711"/>
              <a:gd name="T54" fmla="*/ 2147483647 w 3994"/>
              <a:gd name="T55" fmla="*/ 2147483647 h 4711"/>
              <a:gd name="T56" fmla="*/ 2147483647 w 3994"/>
              <a:gd name="T57" fmla="*/ 2147483647 h 4711"/>
              <a:gd name="T58" fmla="*/ 2147483647 w 3994"/>
              <a:gd name="T59" fmla="*/ 2147483647 h 4711"/>
              <a:gd name="T60" fmla="*/ 2147483647 w 3994"/>
              <a:gd name="T61" fmla="*/ 2147483647 h 4711"/>
              <a:gd name="T62" fmla="*/ 2147483647 w 3994"/>
              <a:gd name="T63" fmla="*/ 2147483647 h 4711"/>
              <a:gd name="T64" fmla="*/ 2147483647 w 3994"/>
              <a:gd name="T65" fmla="*/ 2147483647 h 4711"/>
              <a:gd name="T66" fmla="*/ 2147483647 w 3994"/>
              <a:gd name="T67" fmla="*/ 2147483647 h 4711"/>
              <a:gd name="T68" fmla="*/ 2147483647 w 3994"/>
              <a:gd name="T69" fmla="*/ 2147483647 h 4711"/>
              <a:gd name="T70" fmla="*/ 2147483647 w 3994"/>
              <a:gd name="T71" fmla="*/ 2147483647 h 4711"/>
              <a:gd name="T72" fmla="*/ 2147483647 w 3994"/>
              <a:gd name="T73" fmla="*/ 2147483647 h 4711"/>
              <a:gd name="T74" fmla="*/ 2147483647 w 3994"/>
              <a:gd name="T75" fmla="*/ 2147483647 h 4711"/>
              <a:gd name="T76" fmla="*/ 2147483647 w 3994"/>
              <a:gd name="T77" fmla="*/ 2147483647 h 4711"/>
              <a:gd name="T78" fmla="*/ 2147483647 w 3994"/>
              <a:gd name="T79" fmla="*/ 2147483647 h 4711"/>
              <a:gd name="T80" fmla="*/ 2147483647 w 3994"/>
              <a:gd name="T81" fmla="*/ 2147483647 h 4711"/>
              <a:gd name="T82" fmla="*/ 2147483647 w 3994"/>
              <a:gd name="T83" fmla="*/ 2147483647 h 4711"/>
              <a:gd name="T84" fmla="*/ 2147483647 w 3994"/>
              <a:gd name="T85" fmla="*/ 2147483647 h 4711"/>
              <a:gd name="T86" fmla="*/ 2147483647 w 3994"/>
              <a:gd name="T87" fmla="*/ 2147483647 h 4711"/>
              <a:gd name="T88" fmla="*/ 2147483647 w 3994"/>
              <a:gd name="T89" fmla="*/ 2147483647 h 4711"/>
              <a:gd name="T90" fmla="*/ 2147483647 w 3994"/>
              <a:gd name="T91" fmla="*/ 2147483647 h 4711"/>
              <a:gd name="T92" fmla="*/ 2147483647 w 3994"/>
              <a:gd name="T93" fmla="*/ 2147483647 h 4711"/>
              <a:gd name="T94" fmla="*/ 2147483647 w 3994"/>
              <a:gd name="T95" fmla="*/ 2147483647 h 4711"/>
              <a:gd name="T96" fmla="*/ 2147483647 w 3994"/>
              <a:gd name="T97" fmla="*/ 2147483647 h 4711"/>
              <a:gd name="T98" fmla="*/ 2147483647 w 3994"/>
              <a:gd name="T99" fmla="*/ 2147483647 h 4711"/>
              <a:gd name="T100" fmla="*/ 2147483647 w 3994"/>
              <a:gd name="T101" fmla="*/ 2147483647 h 4711"/>
              <a:gd name="T102" fmla="*/ 2147483647 w 3994"/>
              <a:gd name="T103" fmla="*/ 2147483647 h 4711"/>
              <a:gd name="T104" fmla="*/ 2147483647 w 3994"/>
              <a:gd name="T105" fmla="*/ 2147483647 h 4711"/>
              <a:gd name="T106" fmla="*/ 2147483647 w 3994"/>
              <a:gd name="T107" fmla="*/ 2147483647 h 4711"/>
              <a:gd name="T108" fmla="*/ 2147483647 w 3994"/>
              <a:gd name="T109" fmla="*/ 2147483647 h 4711"/>
              <a:gd name="T110" fmla="*/ 2147483647 w 3994"/>
              <a:gd name="T111" fmla="*/ 2147483647 h 4711"/>
              <a:gd name="T112" fmla="*/ 2147483647 w 3994"/>
              <a:gd name="T113" fmla="*/ 2147483647 h 4711"/>
              <a:gd name="T114" fmla="*/ 2147483647 w 3994"/>
              <a:gd name="T115" fmla="*/ 2147483647 h 4711"/>
              <a:gd name="T116" fmla="*/ 2147483647 w 3994"/>
              <a:gd name="T117" fmla="*/ 2147483647 h 4711"/>
              <a:gd name="T118" fmla="*/ 2147483647 w 3994"/>
              <a:gd name="T119" fmla="*/ 2147483647 h 4711"/>
              <a:gd name="T120" fmla="*/ 2147483647 w 3994"/>
              <a:gd name="T121" fmla="*/ 2147483647 h 4711"/>
              <a:gd name="T122" fmla="*/ 2147483647 w 3994"/>
              <a:gd name="T123" fmla="*/ 2147483647 h 4711"/>
              <a:gd name="T124" fmla="*/ 2147483647 w 3994"/>
              <a:gd name="T125" fmla="*/ 2147483647 h 471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994"/>
              <a:gd name="T190" fmla="*/ 0 h 4711"/>
              <a:gd name="T191" fmla="*/ 3994 w 3994"/>
              <a:gd name="T192" fmla="*/ 4711 h 471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994" h="4711">
                <a:moveTo>
                  <a:pt x="1052" y="492"/>
                </a:moveTo>
                <a:lnTo>
                  <a:pt x="1052" y="563"/>
                </a:lnTo>
                <a:lnTo>
                  <a:pt x="1050" y="588"/>
                </a:lnTo>
                <a:lnTo>
                  <a:pt x="1048" y="613"/>
                </a:lnTo>
                <a:lnTo>
                  <a:pt x="1042" y="638"/>
                </a:lnTo>
                <a:lnTo>
                  <a:pt x="1035" y="660"/>
                </a:lnTo>
                <a:lnTo>
                  <a:pt x="1026" y="682"/>
                </a:lnTo>
                <a:lnTo>
                  <a:pt x="1015" y="701"/>
                </a:lnTo>
                <a:lnTo>
                  <a:pt x="1002" y="720"/>
                </a:lnTo>
                <a:lnTo>
                  <a:pt x="989" y="738"/>
                </a:lnTo>
                <a:lnTo>
                  <a:pt x="973" y="753"/>
                </a:lnTo>
                <a:lnTo>
                  <a:pt x="957" y="767"/>
                </a:lnTo>
                <a:lnTo>
                  <a:pt x="939" y="779"/>
                </a:lnTo>
                <a:lnTo>
                  <a:pt x="920" y="789"/>
                </a:lnTo>
                <a:lnTo>
                  <a:pt x="900" y="797"/>
                </a:lnTo>
                <a:lnTo>
                  <a:pt x="880" y="804"/>
                </a:lnTo>
                <a:lnTo>
                  <a:pt x="859" y="807"/>
                </a:lnTo>
                <a:lnTo>
                  <a:pt x="837" y="808"/>
                </a:lnTo>
                <a:lnTo>
                  <a:pt x="816" y="807"/>
                </a:lnTo>
                <a:lnTo>
                  <a:pt x="796" y="804"/>
                </a:lnTo>
                <a:lnTo>
                  <a:pt x="775" y="797"/>
                </a:lnTo>
                <a:lnTo>
                  <a:pt x="754" y="789"/>
                </a:lnTo>
                <a:lnTo>
                  <a:pt x="737" y="779"/>
                </a:lnTo>
                <a:lnTo>
                  <a:pt x="719" y="767"/>
                </a:lnTo>
                <a:lnTo>
                  <a:pt x="702" y="753"/>
                </a:lnTo>
                <a:lnTo>
                  <a:pt x="687" y="738"/>
                </a:lnTo>
                <a:lnTo>
                  <a:pt x="672" y="720"/>
                </a:lnTo>
                <a:lnTo>
                  <a:pt x="659" y="701"/>
                </a:lnTo>
                <a:lnTo>
                  <a:pt x="648" y="682"/>
                </a:lnTo>
                <a:lnTo>
                  <a:pt x="640" y="660"/>
                </a:lnTo>
                <a:lnTo>
                  <a:pt x="632" y="638"/>
                </a:lnTo>
                <a:lnTo>
                  <a:pt x="628" y="613"/>
                </a:lnTo>
                <a:lnTo>
                  <a:pt x="624" y="588"/>
                </a:lnTo>
                <a:lnTo>
                  <a:pt x="622" y="563"/>
                </a:lnTo>
                <a:lnTo>
                  <a:pt x="624" y="449"/>
                </a:lnTo>
                <a:lnTo>
                  <a:pt x="646" y="454"/>
                </a:lnTo>
                <a:lnTo>
                  <a:pt x="670" y="459"/>
                </a:lnTo>
                <a:lnTo>
                  <a:pt x="694" y="460"/>
                </a:lnTo>
                <a:lnTo>
                  <a:pt x="719" y="461"/>
                </a:lnTo>
                <a:lnTo>
                  <a:pt x="738" y="461"/>
                </a:lnTo>
                <a:lnTo>
                  <a:pt x="756" y="459"/>
                </a:lnTo>
                <a:lnTo>
                  <a:pt x="775" y="457"/>
                </a:lnTo>
                <a:lnTo>
                  <a:pt x="793" y="453"/>
                </a:lnTo>
                <a:lnTo>
                  <a:pt x="811" y="449"/>
                </a:lnTo>
                <a:lnTo>
                  <a:pt x="829" y="443"/>
                </a:lnTo>
                <a:lnTo>
                  <a:pt x="847" y="438"/>
                </a:lnTo>
                <a:lnTo>
                  <a:pt x="863" y="431"/>
                </a:lnTo>
                <a:lnTo>
                  <a:pt x="880" y="423"/>
                </a:lnTo>
                <a:lnTo>
                  <a:pt x="896" y="414"/>
                </a:lnTo>
                <a:lnTo>
                  <a:pt x="911" y="405"/>
                </a:lnTo>
                <a:lnTo>
                  <a:pt x="927" y="395"/>
                </a:lnTo>
                <a:lnTo>
                  <a:pt x="940" y="384"/>
                </a:lnTo>
                <a:lnTo>
                  <a:pt x="954" y="373"/>
                </a:lnTo>
                <a:lnTo>
                  <a:pt x="968" y="361"/>
                </a:lnTo>
                <a:lnTo>
                  <a:pt x="980" y="348"/>
                </a:lnTo>
                <a:lnTo>
                  <a:pt x="990" y="354"/>
                </a:lnTo>
                <a:lnTo>
                  <a:pt x="1001" y="361"/>
                </a:lnTo>
                <a:lnTo>
                  <a:pt x="1013" y="370"/>
                </a:lnTo>
                <a:lnTo>
                  <a:pt x="1019" y="376"/>
                </a:lnTo>
                <a:lnTo>
                  <a:pt x="1024" y="383"/>
                </a:lnTo>
                <a:lnTo>
                  <a:pt x="1030" y="391"/>
                </a:lnTo>
                <a:lnTo>
                  <a:pt x="1035" y="401"/>
                </a:lnTo>
                <a:lnTo>
                  <a:pt x="1039" y="412"/>
                </a:lnTo>
                <a:lnTo>
                  <a:pt x="1044" y="424"/>
                </a:lnTo>
                <a:lnTo>
                  <a:pt x="1048" y="438"/>
                </a:lnTo>
                <a:lnTo>
                  <a:pt x="1050" y="454"/>
                </a:lnTo>
                <a:lnTo>
                  <a:pt x="1052" y="471"/>
                </a:lnTo>
                <a:lnTo>
                  <a:pt x="1052" y="492"/>
                </a:lnTo>
                <a:close/>
                <a:moveTo>
                  <a:pt x="570" y="598"/>
                </a:moveTo>
                <a:lnTo>
                  <a:pt x="505" y="403"/>
                </a:lnTo>
                <a:lnTo>
                  <a:pt x="501" y="384"/>
                </a:lnTo>
                <a:lnTo>
                  <a:pt x="500" y="365"/>
                </a:lnTo>
                <a:lnTo>
                  <a:pt x="501" y="347"/>
                </a:lnTo>
                <a:lnTo>
                  <a:pt x="505" y="329"/>
                </a:lnTo>
                <a:lnTo>
                  <a:pt x="512" y="313"/>
                </a:lnTo>
                <a:lnTo>
                  <a:pt x="522" y="296"/>
                </a:lnTo>
                <a:lnTo>
                  <a:pt x="534" y="280"/>
                </a:lnTo>
                <a:lnTo>
                  <a:pt x="548" y="264"/>
                </a:lnTo>
                <a:lnTo>
                  <a:pt x="564" y="251"/>
                </a:lnTo>
                <a:lnTo>
                  <a:pt x="582" y="237"/>
                </a:lnTo>
                <a:lnTo>
                  <a:pt x="600" y="223"/>
                </a:lnTo>
                <a:lnTo>
                  <a:pt x="621" y="211"/>
                </a:lnTo>
                <a:lnTo>
                  <a:pt x="643" y="200"/>
                </a:lnTo>
                <a:lnTo>
                  <a:pt x="665" y="189"/>
                </a:lnTo>
                <a:lnTo>
                  <a:pt x="688" y="178"/>
                </a:lnTo>
                <a:lnTo>
                  <a:pt x="712" y="169"/>
                </a:lnTo>
                <a:lnTo>
                  <a:pt x="735" y="161"/>
                </a:lnTo>
                <a:lnTo>
                  <a:pt x="760" y="153"/>
                </a:lnTo>
                <a:lnTo>
                  <a:pt x="783" y="146"/>
                </a:lnTo>
                <a:lnTo>
                  <a:pt x="807" y="140"/>
                </a:lnTo>
                <a:lnTo>
                  <a:pt x="830" y="136"/>
                </a:lnTo>
                <a:lnTo>
                  <a:pt x="854" y="132"/>
                </a:lnTo>
                <a:lnTo>
                  <a:pt x="874" y="129"/>
                </a:lnTo>
                <a:lnTo>
                  <a:pt x="895" y="128"/>
                </a:lnTo>
                <a:lnTo>
                  <a:pt x="914" y="127"/>
                </a:lnTo>
                <a:lnTo>
                  <a:pt x="932" y="128"/>
                </a:lnTo>
                <a:lnTo>
                  <a:pt x="949" y="129"/>
                </a:lnTo>
                <a:lnTo>
                  <a:pt x="962" y="132"/>
                </a:lnTo>
                <a:lnTo>
                  <a:pt x="975" y="136"/>
                </a:lnTo>
                <a:lnTo>
                  <a:pt x="986" y="140"/>
                </a:lnTo>
                <a:lnTo>
                  <a:pt x="993" y="147"/>
                </a:lnTo>
                <a:lnTo>
                  <a:pt x="998" y="154"/>
                </a:lnTo>
                <a:lnTo>
                  <a:pt x="1013" y="187"/>
                </a:lnTo>
                <a:lnTo>
                  <a:pt x="1073" y="209"/>
                </a:lnTo>
                <a:lnTo>
                  <a:pt x="1082" y="215"/>
                </a:lnTo>
                <a:lnTo>
                  <a:pt x="1092" y="220"/>
                </a:lnTo>
                <a:lnTo>
                  <a:pt x="1100" y="227"/>
                </a:lnTo>
                <a:lnTo>
                  <a:pt x="1108" y="235"/>
                </a:lnTo>
                <a:lnTo>
                  <a:pt x="1117" y="245"/>
                </a:lnTo>
                <a:lnTo>
                  <a:pt x="1123" y="255"/>
                </a:lnTo>
                <a:lnTo>
                  <a:pt x="1129" y="267"/>
                </a:lnTo>
                <a:lnTo>
                  <a:pt x="1136" y="278"/>
                </a:lnTo>
                <a:lnTo>
                  <a:pt x="1140" y="292"/>
                </a:lnTo>
                <a:lnTo>
                  <a:pt x="1144" y="306"/>
                </a:lnTo>
                <a:lnTo>
                  <a:pt x="1147" y="319"/>
                </a:lnTo>
                <a:lnTo>
                  <a:pt x="1150" y="333"/>
                </a:lnTo>
                <a:lnTo>
                  <a:pt x="1150" y="348"/>
                </a:lnTo>
                <a:lnTo>
                  <a:pt x="1150" y="364"/>
                </a:lnTo>
                <a:lnTo>
                  <a:pt x="1148" y="379"/>
                </a:lnTo>
                <a:lnTo>
                  <a:pt x="1147" y="394"/>
                </a:lnTo>
                <a:lnTo>
                  <a:pt x="1107" y="587"/>
                </a:lnTo>
                <a:lnTo>
                  <a:pt x="1103" y="614"/>
                </a:lnTo>
                <a:lnTo>
                  <a:pt x="1097" y="642"/>
                </a:lnTo>
                <a:lnTo>
                  <a:pt x="1090" y="669"/>
                </a:lnTo>
                <a:lnTo>
                  <a:pt x="1081" y="694"/>
                </a:lnTo>
                <a:lnTo>
                  <a:pt x="1068" y="719"/>
                </a:lnTo>
                <a:lnTo>
                  <a:pt x="1055" y="741"/>
                </a:lnTo>
                <a:lnTo>
                  <a:pt x="1039" y="763"/>
                </a:lnTo>
                <a:lnTo>
                  <a:pt x="1022" y="782"/>
                </a:lnTo>
                <a:lnTo>
                  <a:pt x="1004" y="800"/>
                </a:lnTo>
                <a:lnTo>
                  <a:pt x="983" y="817"/>
                </a:lnTo>
                <a:lnTo>
                  <a:pt x="962" y="830"/>
                </a:lnTo>
                <a:lnTo>
                  <a:pt x="939" y="841"/>
                </a:lnTo>
                <a:lnTo>
                  <a:pt x="916" y="851"/>
                </a:lnTo>
                <a:lnTo>
                  <a:pt x="891" y="858"/>
                </a:lnTo>
                <a:lnTo>
                  <a:pt x="865" y="862"/>
                </a:lnTo>
                <a:lnTo>
                  <a:pt x="837" y="863"/>
                </a:lnTo>
                <a:lnTo>
                  <a:pt x="811" y="862"/>
                </a:lnTo>
                <a:lnTo>
                  <a:pt x="786" y="858"/>
                </a:lnTo>
                <a:lnTo>
                  <a:pt x="761" y="851"/>
                </a:lnTo>
                <a:lnTo>
                  <a:pt x="738" y="843"/>
                </a:lnTo>
                <a:lnTo>
                  <a:pt x="716" y="832"/>
                </a:lnTo>
                <a:lnTo>
                  <a:pt x="695" y="818"/>
                </a:lnTo>
                <a:lnTo>
                  <a:pt x="675" y="803"/>
                </a:lnTo>
                <a:lnTo>
                  <a:pt x="657" y="786"/>
                </a:lnTo>
                <a:lnTo>
                  <a:pt x="639" y="767"/>
                </a:lnTo>
                <a:lnTo>
                  <a:pt x="624" y="746"/>
                </a:lnTo>
                <a:lnTo>
                  <a:pt x="610" y="724"/>
                </a:lnTo>
                <a:lnTo>
                  <a:pt x="598" y="701"/>
                </a:lnTo>
                <a:lnTo>
                  <a:pt x="588" y="676"/>
                </a:lnTo>
                <a:lnTo>
                  <a:pt x="580" y="651"/>
                </a:lnTo>
                <a:lnTo>
                  <a:pt x="574" y="625"/>
                </a:lnTo>
                <a:lnTo>
                  <a:pt x="570" y="598"/>
                </a:lnTo>
                <a:close/>
                <a:moveTo>
                  <a:pt x="2740" y="2532"/>
                </a:moveTo>
                <a:lnTo>
                  <a:pt x="2740" y="2532"/>
                </a:lnTo>
                <a:lnTo>
                  <a:pt x="2748" y="2534"/>
                </a:lnTo>
                <a:lnTo>
                  <a:pt x="2755" y="2535"/>
                </a:lnTo>
                <a:lnTo>
                  <a:pt x="2760" y="2539"/>
                </a:lnTo>
                <a:lnTo>
                  <a:pt x="2767" y="2543"/>
                </a:lnTo>
                <a:lnTo>
                  <a:pt x="2771" y="2549"/>
                </a:lnTo>
                <a:lnTo>
                  <a:pt x="2774" y="2556"/>
                </a:lnTo>
                <a:lnTo>
                  <a:pt x="2777" y="2563"/>
                </a:lnTo>
                <a:lnTo>
                  <a:pt x="2777" y="2571"/>
                </a:lnTo>
                <a:lnTo>
                  <a:pt x="2777" y="2578"/>
                </a:lnTo>
                <a:lnTo>
                  <a:pt x="2774" y="2585"/>
                </a:lnTo>
                <a:lnTo>
                  <a:pt x="2771" y="2591"/>
                </a:lnTo>
                <a:lnTo>
                  <a:pt x="2767" y="2597"/>
                </a:lnTo>
                <a:lnTo>
                  <a:pt x="2760" y="2601"/>
                </a:lnTo>
                <a:lnTo>
                  <a:pt x="2755" y="2605"/>
                </a:lnTo>
                <a:lnTo>
                  <a:pt x="2748" y="2607"/>
                </a:lnTo>
                <a:lnTo>
                  <a:pt x="2740" y="2608"/>
                </a:lnTo>
                <a:lnTo>
                  <a:pt x="2733" y="2607"/>
                </a:lnTo>
                <a:lnTo>
                  <a:pt x="2726" y="2605"/>
                </a:lnTo>
                <a:lnTo>
                  <a:pt x="2719" y="2601"/>
                </a:lnTo>
                <a:lnTo>
                  <a:pt x="2714" y="2597"/>
                </a:lnTo>
                <a:lnTo>
                  <a:pt x="2709" y="2591"/>
                </a:lnTo>
                <a:lnTo>
                  <a:pt x="2705" y="2585"/>
                </a:lnTo>
                <a:lnTo>
                  <a:pt x="2703" y="2578"/>
                </a:lnTo>
                <a:lnTo>
                  <a:pt x="2703" y="2571"/>
                </a:lnTo>
                <a:lnTo>
                  <a:pt x="2703" y="2563"/>
                </a:lnTo>
                <a:lnTo>
                  <a:pt x="2705" y="2556"/>
                </a:lnTo>
                <a:lnTo>
                  <a:pt x="2709" y="2549"/>
                </a:lnTo>
                <a:lnTo>
                  <a:pt x="2714" y="2543"/>
                </a:lnTo>
                <a:lnTo>
                  <a:pt x="2719" y="2539"/>
                </a:lnTo>
                <a:lnTo>
                  <a:pt x="2726" y="2535"/>
                </a:lnTo>
                <a:lnTo>
                  <a:pt x="2733" y="2534"/>
                </a:lnTo>
                <a:lnTo>
                  <a:pt x="2740" y="2532"/>
                </a:lnTo>
                <a:close/>
                <a:moveTo>
                  <a:pt x="1256" y="2571"/>
                </a:moveTo>
                <a:lnTo>
                  <a:pt x="1256" y="2571"/>
                </a:lnTo>
                <a:lnTo>
                  <a:pt x="1256" y="2578"/>
                </a:lnTo>
                <a:lnTo>
                  <a:pt x="1258" y="2585"/>
                </a:lnTo>
                <a:lnTo>
                  <a:pt x="1261" y="2591"/>
                </a:lnTo>
                <a:lnTo>
                  <a:pt x="1267" y="2597"/>
                </a:lnTo>
                <a:lnTo>
                  <a:pt x="1272" y="2601"/>
                </a:lnTo>
                <a:lnTo>
                  <a:pt x="1278" y="2605"/>
                </a:lnTo>
                <a:lnTo>
                  <a:pt x="1285" y="2607"/>
                </a:lnTo>
                <a:lnTo>
                  <a:pt x="1293" y="2608"/>
                </a:lnTo>
                <a:lnTo>
                  <a:pt x="1300" y="2607"/>
                </a:lnTo>
                <a:lnTo>
                  <a:pt x="1308" y="2605"/>
                </a:lnTo>
                <a:lnTo>
                  <a:pt x="1313" y="2601"/>
                </a:lnTo>
                <a:lnTo>
                  <a:pt x="1319" y="2597"/>
                </a:lnTo>
                <a:lnTo>
                  <a:pt x="1324" y="2591"/>
                </a:lnTo>
                <a:lnTo>
                  <a:pt x="1327" y="2585"/>
                </a:lnTo>
                <a:lnTo>
                  <a:pt x="1330" y="2578"/>
                </a:lnTo>
                <a:lnTo>
                  <a:pt x="1330" y="2571"/>
                </a:lnTo>
                <a:lnTo>
                  <a:pt x="1330" y="2563"/>
                </a:lnTo>
                <a:lnTo>
                  <a:pt x="1327" y="2556"/>
                </a:lnTo>
                <a:lnTo>
                  <a:pt x="1324" y="2549"/>
                </a:lnTo>
                <a:lnTo>
                  <a:pt x="1319" y="2543"/>
                </a:lnTo>
                <a:lnTo>
                  <a:pt x="1313" y="2539"/>
                </a:lnTo>
                <a:lnTo>
                  <a:pt x="1308" y="2535"/>
                </a:lnTo>
                <a:lnTo>
                  <a:pt x="1300" y="2534"/>
                </a:lnTo>
                <a:lnTo>
                  <a:pt x="1293" y="2532"/>
                </a:lnTo>
                <a:lnTo>
                  <a:pt x="1285" y="2534"/>
                </a:lnTo>
                <a:lnTo>
                  <a:pt x="1278" y="2535"/>
                </a:lnTo>
                <a:lnTo>
                  <a:pt x="1272" y="2539"/>
                </a:lnTo>
                <a:lnTo>
                  <a:pt x="1267" y="2543"/>
                </a:lnTo>
                <a:lnTo>
                  <a:pt x="1261" y="2549"/>
                </a:lnTo>
                <a:lnTo>
                  <a:pt x="1258" y="2556"/>
                </a:lnTo>
                <a:lnTo>
                  <a:pt x="1256" y="2563"/>
                </a:lnTo>
                <a:lnTo>
                  <a:pt x="1256" y="2571"/>
                </a:lnTo>
                <a:close/>
                <a:moveTo>
                  <a:pt x="1251" y="2704"/>
                </a:moveTo>
                <a:lnTo>
                  <a:pt x="1505" y="3027"/>
                </a:lnTo>
                <a:lnTo>
                  <a:pt x="1486" y="2704"/>
                </a:lnTo>
                <a:lnTo>
                  <a:pt x="1251" y="2704"/>
                </a:lnTo>
                <a:close/>
                <a:moveTo>
                  <a:pt x="2785" y="2704"/>
                </a:moveTo>
                <a:lnTo>
                  <a:pt x="2546" y="2704"/>
                </a:lnTo>
                <a:lnTo>
                  <a:pt x="2526" y="3034"/>
                </a:lnTo>
                <a:lnTo>
                  <a:pt x="2785" y="2704"/>
                </a:lnTo>
                <a:close/>
                <a:moveTo>
                  <a:pt x="3814" y="2411"/>
                </a:moveTo>
                <a:lnTo>
                  <a:pt x="3636" y="2411"/>
                </a:lnTo>
                <a:lnTo>
                  <a:pt x="3704" y="2710"/>
                </a:lnTo>
                <a:lnTo>
                  <a:pt x="3814" y="2412"/>
                </a:lnTo>
                <a:lnTo>
                  <a:pt x="3814" y="2411"/>
                </a:lnTo>
                <a:close/>
                <a:moveTo>
                  <a:pt x="3072" y="1142"/>
                </a:moveTo>
                <a:lnTo>
                  <a:pt x="2858" y="1197"/>
                </a:lnTo>
                <a:lnTo>
                  <a:pt x="2858" y="2601"/>
                </a:lnTo>
                <a:lnTo>
                  <a:pt x="2939" y="2200"/>
                </a:lnTo>
                <a:lnTo>
                  <a:pt x="3552" y="2200"/>
                </a:lnTo>
                <a:lnTo>
                  <a:pt x="3552" y="1625"/>
                </a:lnTo>
                <a:lnTo>
                  <a:pt x="3581" y="1462"/>
                </a:lnTo>
                <a:lnTo>
                  <a:pt x="3635" y="1472"/>
                </a:lnTo>
                <a:lnTo>
                  <a:pt x="3607" y="1630"/>
                </a:lnTo>
                <a:lnTo>
                  <a:pt x="3607" y="2278"/>
                </a:lnTo>
                <a:lnTo>
                  <a:pt x="3624" y="2356"/>
                </a:lnTo>
                <a:lnTo>
                  <a:pt x="3811" y="2356"/>
                </a:lnTo>
                <a:lnTo>
                  <a:pt x="3750" y="1301"/>
                </a:lnTo>
                <a:lnTo>
                  <a:pt x="3749" y="1287"/>
                </a:lnTo>
                <a:lnTo>
                  <a:pt x="3743" y="1275"/>
                </a:lnTo>
                <a:lnTo>
                  <a:pt x="3737" y="1263"/>
                </a:lnTo>
                <a:lnTo>
                  <a:pt x="3727" y="1250"/>
                </a:lnTo>
                <a:lnTo>
                  <a:pt x="3715" y="1239"/>
                </a:lnTo>
                <a:lnTo>
                  <a:pt x="3701" y="1230"/>
                </a:lnTo>
                <a:lnTo>
                  <a:pt x="3686" y="1220"/>
                </a:lnTo>
                <a:lnTo>
                  <a:pt x="3668" y="1213"/>
                </a:lnTo>
                <a:lnTo>
                  <a:pt x="3471" y="1142"/>
                </a:lnTo>
                <a:lnTo>
                  <a:pt x="3388" y="1471"/>
                </a:lnTo>
                <a:lnTo>
                  <a:pt x="3385" y="1483"/>
                </a:lnTo>
                <a:lnTo>
                  <a:pt x="3381" y="1494"/>
                </a:lnTo>
                <a:lnTo>
                  <a:pt x="3376" y="1504"/>
                </a:lnTo>
                <a:lnTo>
                  <a:pt x="3370" y="1513"/>
                </a:lnTo>
                <a:lnTo>
                  <a:pt x="3363" y="1522"/>
                </a:lnTo>
                <a:lnTo>
                  <a:pt x="3357" y="1530"/>
                </a:lnTo>
                <a:lnTo>
                  <a:pt x="3350" y="1537"/>
                </a:lnTo>
                <a:lnTo>
                  <a:pt x="3341" y="1542"/>
                </a:lnTo>
                <a:lnTo>
                  <a:pt x="3333" y="1548"/>
                </a:lnTo>
                <a:lnTo>
                  <a:pt x="3325" y="1552"/>
                </a:lnTo>
                <a:lnTo>
                  <a:pt x="3307" y="1559"/>
                </a:lnTo>
                <a:lnTo>
                  <a:pt x="3289" y="1562"/>
                </a:lnTo>
                <a:lnTo>
                  <a:pt x="3270" y="1562"/>
                </a:lnTo>
                <a:lnTo>
                  <a:pt x="3251" y="1560"/>
                </a:lnTo>
                <a:lnTo>
                  <a:pt x="3233" y="1555"/>
                </a:lnTo>
                <a:lnTo>
                  <a:pt x="3215" y="1546"/>
                </a:lnTo>
                <a:lnTo>
                  <a:pt x="3198" y="1537"/>
                </a:lnTo>
                <a:lnTo>
                  <a:pt x="3183" y="1523"/>
                </a:lnTo>
                <a:lnTo>
                  <a:pt x="3178" y="1516"/>
                </a:lnTo>
                <a:lnTo>
                  <a:pt x="3171" y="1508"/>
                </a:lnTo>
                <a:lnTo>
                  <a:pt x="3165" y="1500"/>
                </a:lnTo>
                <a:lnTo>
                  <a:pt x="3161" y="1491"/>
                </a:lnTo>
                <a:lnTo>
                  <a:pt x="3157" y="1482"/>
                </a:lnTo>
                <a:lnTo>
                  <a:pt x="3154" y="1471"/>
                </a:lnTo>
                <a:lnTo>
                  <a:pt x="3072" y="1142"/>
                </a:lnTo>
                <a:close/>
                <a:moveTo>
                  <a:pt x="114" y="2687"/>
                </a:moveTo>
                <a:lnTo>
                  <a:pt x="179" y="2687"/>
                </a:lnTo>
                <a:lnTo>
                  <a:pt x="346" y="2687"/>
                </a:lnTo>
                <a:lnTo>
                  <a:pt x="295" y="1435"/>
                </a:lnTo>
                <a:lnTo>
                  <a:pt x="350" y="1433"/>
                </a:lnTo>
                <a:lnTo>
                  <a:pt x="392" y="2458"/>
                </a:lnTo>
                <a:lnTo>
                  <a:pt x="1179" y="2458"/>
                </a:lnTo>
                <a:lnTo>
                  <a:pt x="1179" y="1078"/>
                </a:lnTo>
                <a:lnTo>
                  <a:pt x="1035" y="1040"/>
                </a:lnTo>
                <a:lnTo>
                  <a:pt x="1082" y="938"/>
                </a:lnTo>
                <a:lnTo>
                  <a:pt x="1212" y="975"/>
                </a:lnTo>
                <a:lnTo>
                  <a:pt x="1227" y="958"/>
                </a:lnTo>
                <a:lnTo>
                  <a:pt x="1243" y="945"/>
                </a:lnTo>
                <a:lnTo>
                  <a:pt x="1261" y="932"/>
                </a:lnTo>
                <a:lnTo>
                  <a:pt x="1282" y="920"/>
                </a:lnTo>
                <a:lnTo>
                  <a:pt x="1304" y="909"/>
                </a:lnTo>
                <a:lnTo>
                  <a:pt x="1327" y="899"/>
                </a:lnTo>
                <a:lnTo>
                  <a:pt x="1378" y="880"/>
                </a:lnTo>
                <a:lnTo>
                  <a:pt x="1777" y="735"/>
                </a:lnTo>
                <a:lnTo>
                  <a:pt x="1907" y="1502"/>
                </a:lnTo>
                <a:lnTo>
                  <a:pt x="1973" y="949"/>
                </a:lnTo>
                <a:lnTo>
                  <a:pt x="1956" y="940"/>
                </a:lnTo>
                <a:lnTo>
                  <a:pt x="1941" y="931"/>
                </a:lnTo>
                <a:lnTo>
                  <a:pt x="1929" y="918"/>
                </a:lnTo>
                <a:lnTo>
                  <a:pt x="1919" y="905"/>
                </a:lnTo>
                <a:lnTo>
                  <a:pt x="2018" y="810"/>
                </a:lnTo>
                <a:lnTo>
                  <a:pt x="2117" y="905"/>
                </a:lnTo>
                <a:lnTo>
                  <a:pt x="2108" y="918"/>
                </a:lnTo>
                <a:lnTo>
                  <a:pt x="2094" y="931"/>
                </a:lnTo>
                <a:lnTo>
                  <a:pt x="2080" y="940"/>
                </a:lnTo>
                <a:lnTo>
                  <a:pt x="2064" y="949"/>
                </a:lnTo>
                <a:lnTo>
                  <a:pt x="2130" y="1502"/>
                </a:lnTo>
                <a:lnTo>
                  <a:pt x="2259" y="735"/>
                </a:lnTo>
                <a:lnTo>
                  <a:pt x="2659" y="880"/>
                </a:lnTo>
                <a:lnTo>
                  <a:pt x="2698" y="895"/>
                </a:lnTo>
                <a:lnTo>
                  <a:pt x="2736" y="910"/>
                </a:lnTo>
                <a:lnTo>
                  <a:pt x="2754" y="920"/>
                </a:lnTo>
                <a:lnTo>
                  <a:pt x="2770" y="928"/>
                </a:lnTo>
                <a:lnTo>
                  <a:pt x="2785" y="938"/>
                </a:lnTo>
                <a:lnTo>
                  <a:pt x="2799" y="949"/>
                </a:lnTo>
                <a:lnTo>
                  <a:pt x="2811" y="960"/>
                </a:lnTo>
                <a:lnTo>
                  <a:pt x="2824" y="972"/>
                </a:lnTo>
                <a:lnTo>
                  <a:pt x="2833" y="986"/>
                </a:lnTo>
                <a:lnTo>
                  <a:pt x="2842" y="1001"/>
                </a:lnTo>
                <a:lnTo>
                  <a:pt x="2849" y="1018"/>
                </a:lnTo>
                <a:lnTo>
                  <a:pt x="2854" y="1034"/>
                </a:lnTo>
                <a:lnTo>
                  <a:pt x="2857" y="1053"/>
                </a:lnTo>
                <a:lnTo>
                  <a:pt x="2858" y="1074"/>
                </a:lnTo>
                <a:lnTo>
                  <a:pt x="2858" y="1084"/>
                </a:lnTo>
                <a:lnTo>
                  <a:pt x="3098" y="1022"/>
                </a:lnTo>
                <a:lnTo>
                  <a:pt x="3208" y="1458"/>
                </a:lnTo>
                <a:lnTo>
                  <a:pt x="3212" y="1468"/>
                </a:lnTo>
                <a:lnTo>
                  <a:pt x="3218" y="1478"/>
                </a:lnTo>
                <a:lnTo>
                  <a:pt x="3224" y="1484"/>
                </a:lnTo>
                <a:lnTo>
                  <a:pt x="3231" y="1491"/>
                </a:lnTo>
                <a:lnTo>
                  <a:pt x="3241" y="1495"/>
                </a:lnTo>
                <a:lnTo>
                  <a:pt x="3251" y="1500"/>
                </a:lnTo>
                <a:lnTo>
                  <a:pt x="3262" y="1501"/>
                </a:lnTo>
                <a:lnTo>
                  <a:pt x="3271" y="1502"/>
                </a:lnTo>
                <a:lnTo>
                  <a:pt x="3282" y="1501"/>
                </a:lnTo>
                <a:lnTo>
                  <a:pt x="3292" y="1500"/>
                </a:lnTo>
                <a:lnTo>
                  <a:pt x="3301" y="1495"/>
                </a:lnTo>
                <a:lnTo>
                  <a:pt x="3311" y="1491"/>
                </a:lnTo>
                <a:lnTo>
                  <a:pt x="3319" y="1484"/>
                </a:lnTo>
                <a:lnTo>
                  <a:pt x="3326" y="1478"/>
                </a:lnTo>
                <a:lnTo>
                  <a:pt x="3332" y="1468"/>
                </a:lnTo>
                <a:lnTo>
                  <a:pt x="3335" y="1458"/>
                </a:lnTo>
                <a:lnTo>
                  <a:pt x="3446" y="1016"/>
                </a:lnTo>
                <a:lnTo>
                  <a:pt x="3719" y="1115"/>
                </a:lnTo>
                <a:lnTo>
                  <a:pt x="3732" y="1121"/>
                </a:lnTo>
                <a:lnTo>
                  <a:pt x="3748" y="1128"/>
                </a:lnTo>
                <a:lnTo>
                  <a:pt x="3761" y="1136"/>
                </a:lnTo>
                <a:lnTo>
                  <a:pt x="3774" y="1144"/>
                </a:lnTo>
                <a:lnTo>
                  <a:pt x="3786" y="1154"/>
                </a:lnTo>
                <a:lnTo>
                  <a:pt x="3797" y="1164"/>
                </a:lnTo>
                <a:lnTo>
                  <a:pt x="3808" y="1173"/>
                </a:lnTo>
                <a:lnTo>
                  <a:pt x="3818" y="1186"/>
                </a:lnTo>
                <a:lnTo>
                  <a:pt x="3826" y="1197"/>
                </a:lnTo>
                <a:lnTo>
                  <a:pt x="3834" y="1209"/>
                </a:lnTo>
                <a:lnTo>
                  <a:pt x="3841" y="1223"/>
                </a:lnTo>
                <a:lnTo>
                  <a:pt x="3848" y="1235"/>
                </a:lnTo>
                <a:lnTo>
                  <a:pt x="3852" y="1250"/>
                </a:lnTo>
                <a:lnTo>
                  <a:pt x="3856" y="1264"/>
                </a:lnTo>
                <a:lnTo>
                  <a:pt x="3859" y="1279"/>
                </a:lnTo>
                <a:lnTo>
                  <a:pt x="3860" y="1294"/>
                </a:lnTo>
                <a:lnTo>
                  <a:pt x="3925" y="2429"/>
                </a:lnTo>
                <a:lnTo>
                  <a:pt x="3796" y="2777"/>
                </a:lnTo>
                <a:lnTo>
                  <a:pt x="3994" y="3791"/>
                </a:lnTo>
                <a:lnTo>
                  <a:pt x="3943" y="3791"/>
                </a:lnTo>
                <a:lnTo>
                  <a:pt x="3657" y="3791"/>
                </a:lnTo>
                <a:lnTo>
                  <a:pt x="3529" y="4711"/>
                </a:lnTo>
                <a:lnTo>
                  <a:pt x="3417" y="4711"/>
                </a:lnTo>
                <a:lnTo>
                  <a:pt x="3545" y="3791"/>
                </a:lnTo>
                <a:lnTo>
                  <a:pt x="3304" y="3791"/>
                </a:lnTo>
                <a:lnTo>
                  <a:pt x="3299" y="4711"/>
                </a:lnTo>
                <a:lnTo>
                  <a:pt x="3244" y="4711"/>
                </a:lnTo>
                <a:lnTo>
                  <a:pt x="3249" y="3791"/>
                </a:lnTo>
                <a:lnTo>
                  <a:pt x="2970" y="3791"/>
                </a:lnTo>
                <a:lnTo>
                  <a:pt x="3098" y="4711"/>
                </a:lnTo>
                <a:lnTo>
                  <a:pt x="3043" y="4711"/>
                </a:lnTo>
                <a:lnTo>
                  <a:pt x="2915" y="3791"/>
                </a:lnTo>
                <a:lnTo>
                  <a:pt x="2613" y="3791"/>
                </a:lnTo>
                <a:lnTo>
                  <a:pt x="2829" y="2740"/>
                </a:lnTo>
                <a:lnTo>
                  <a:pt x="2519" y="3130"/>
                </a:lnTo>
                <a:lnTo>
                  <a:pt x="2424" y="4704"/>
                </a:lnTo>
                <a:lnTo>
                  <a:pt x="2043" y="4704"/>
                </a:lnTo>
                <a:lnTo>
                  <a:pt x="2043" y="2839"/>
                </a:lnTo>
                <a:lnTo>
                  <a:pt x="1988" y="2839"/>
                </a:lnTo>
                <a:lnTo>
                  <a:pt x="1988" y="4704"/>
                </a:lnTo>
                <a:lnTo>
                  <a:pt x="1607" y="4704"/>
                </a:lnTo>
                <a:lnTo>
                  <a:pt x="1512" y="3123"/>
                </a:lnTo>
                <a:lnTo>
                  <a:pt x="1348" y="2916"/>
                </a:lnTo>
                <a:lnTo>
                  <a:pt x="1231" y="4700"/>
                </a:lnTo>
                <a:lnTo>
                  <a:pt x="865" y="4700"/>
                </a:lnTo>
                <a:lnTo>
                  <a:pt x="865" y="2839"/>
                </a:lnTo>
                <a:lnTo>
                  <a:pt x="810" y="2839"/>
                </a:lnTo>
                <a:lnTo>
                  <a:pt x="810" y="4700"/>
                </a:lnTo>
                <a:lnTo>
                  <a:pt x="423" y="4700"/>
                </a:lnTo>
                <a:lnTo>
                  <a:pt x="304" y="3207"/>
                </a:lnTo>
                <a:lnTo>
                  <a:pt x="112" y="2797"/>
                </a:lnTo>
                <a:lnTo>
                  <a:pt x="0" y="2797"/>
                </a:lnTo>
                <a:lnTo>
                  <a:pt x="52" y="1274"/>
                </a:lnTo>
                <a:lnTo>
                  <a:pt x="54" y="1257"/>
                </a:lnTo>
                <a:lnTo>
                  <a:pt x="56" y="1242"/>
                </a:lnTo>
                <a:lnTo>
                  <a:pt x="59" y="1227"/>
                </a:lnTo>
                <a:lnTo>
                  <a:pt x="65" y="1212"/>
                </a:lnTo>
                <a:lnTo>
                  <a:pt x="70" y="1197"/>
                </a:lnTo>
                <a:lnTo>
                  <a:pt x="78" y="1183"/>
                </a:lnTo>
                <a:lnTo>
                  <a:pt x="87" y="1169"/>
                </a:lnTo>
                <a:lnTo>
                  <a:pt x="95" y="1157"/>
                </a:lnTo>
                <a:lnTo>
                  <a:pt x="106" y="1144"/>
                </a:lnTo>
                <a:lnTo>
                  <a:pt x="117" y="1133"/>
                </a:lnTo>
                <a:lnTo>
                  <a:pt x="128" y="1122"/>
                </a:lnTo>
                <a:lnTo>
                  <a:pt x="140" y="1113"/>
                </a:lnTo>
                <a:lnTo>
                  <a:pt x="154" y="1103"/>
                </a:lnTo>
                <a:lnTo>
                  <a:pt x="168" y="1096"/>
                </a:lnTo>
                <a:lnTo>
                  <a:pt x="183" y="1089"/>
                </a:lnTo>
                <a:lnTo>
                  <a:pt x="198" y="1084"/>
                </a:lnTo>
                <a:lnTo>
                  <a:pt x="596" y="951"/>
                </a:lnTo>
                <a:lnTo>
                  <a:pt x="643" y="1052"/>
                </a:lnTo>
                <a:lnTo>
                  <a:pt x="233" y="1188"/>
                </a:lnTo>
                <a:lnTo>
                  <a:pt x="218" y="1194"/>
                </a:lnTo>
                <a:lnTo>
                  <a:pt x="205" y="1202"/>
                </a:lnTo>
                <a:lnTo>
                  <a:pt x="193" y="1212"/>
                </a:lnTo>
                <a:lnTo>
                  <a:pt x="183" y="1224"/>
                </a:lnTo>
                <a:lnTo>
                  <a:pt x="175" y="1237"/>
                </a:lnTo>
                <a:lnTo>
                  <a:pt x="168" y="1249"/>
                </a:lnTo>
                <a:lnTo>
                  <a:pt x="164" y="1263"/>
                </a:lnTo>
                <a:lnTo>
                  <a:pt x="162" y="1278"/>
                </a:lnTo>
                <a:lnTo>
                  <a:pt x="114" y="2687"/>
                </a:lnTo>
                <a:close/>
                <a:moveTo>
                  <a:pt x="348" y="2742"/>
                </a:moveTo>
                <a:lnTo>
                  <a:pt x="205" y="2742"/>
                </a:lnTo>
                <a:lnTo>
                  <a:pt x="362" y="3069"/>
                </a:lnTo>
                <a:lnTo>
                  <a:pt x="348" y="2742"/>
                </a:lnTo>
                <a:close/>
                <a:moveTo>
                  <a:pt x="2211" y="209"/>
                </a:moveTo>
                <a:lnTo>
                  <a:pt x="2211" y="209"/>
                </a:lnTo>
                <a:lnTo>
                  <a:pt x="2206" y="194"/>
                </a:lnTo>
                <a:lnTo>
                  <a:pt x="2197" y="180"/>
                </a:lnTo>
                <a:lnTo>
                  <a:pt x="2188" y="167"/>
                </a:lnTo>
                <a:lnTo>
                  <a:pt x="2178" y="154"/>
                </a:lnTo>
                <a:lnTo>
                  <a:pt x="2168" y="143"/>
                </a:lnTo>
                <a:lnTo>
                  <a:pt x="2156" y="134"/>
                </a:lnTo>
                <a:lnTo>
                  <a:pt x="2145" y="125"/>
                </a:lnTo>
                <a:lnTo>
                  <a:pt x="2133" y="117"/>
                </a:lnTo>
                <a:lnTo>
                  <a:pt x="2122" y="132"/>
                </a:lnTo>
                <a:lnTo>
                  <a:pt x="2108" y="146"/>
                </a:lnTo>
                <a:lnTo>
                  <a:pt x="2094" y="158"/>
                </a:lnTo>
                <a:lnTo>
                  <a:pt x="2079" y="168"/>
                </a:lnTo>
                <a:lnTo>
                  <a:pt x="2064" y="176"/>
                </a:lnTo>
                <a:lnTo>
                  <a:pt x="2046" y="183"/>
                </a:lnTo>
                <a:lnTo>
                  <a:pt x="2029" y="186"/>
                </a:lnTo>
                <a:lnTo>
                  <a:pt x="2010" y="187"/>
                </a:lnTo>
                <a:lnTo>
                  <a:pt x="1992" y="186"/>
                </a:lnTo>
                <a:lnTo>
                  <a:pt x="1976" y="183"/>
                </a:lnTo>
                <a:lnTo>
                  <a:pt x="1959" y="178"/>
                </a:lnTo>
                <a:lnTo>
                  <a:pt x="1944" y="169"/>
                </a:lnTo>
                <a:lnTo>
                  <a:pt x="1929" y="160"/>
                </a:lnTo>
                <a:lnTo>
                  <a:pt x="1915" y="149"/>
                </a:lnTo>
                <a:lnTo>
                  <a:pt x="1903" y="136"/>
                </a:lnTo>
                <a:lnTo>
                  <a:pt x="1892" y="123"/>
                </a:lnTo>
                <a:lnTo>
                  <a:pt x="1881" y="129"/>
                </a:lnTo>
                <a:lnTo>
                  <a:pt x="1870" y="138"/>
                </a:lnTo>
                <a:lnTo>
                  <a:pt x="1859" y="147"/>
                </a:lnTo>
                <a:lnTo>
                  <a:pt x="1849" y="158"/>
                </a:lnTo>
                <a:lnTo>
                  <a:pt x="1841" y="171"/>
                </a:lnTo>
                <a:lnTo>
                  <a:pt x="1832" y="183"/>
                </a:lnTo>
                <a:lnTo>
                  <a:pt x="1826" y="197"/>
                </a:lnTo>
                <a:lnTo>
                  <a:pt x="1819" y="211"/>
                </a:lnTo>
                <a:lnTo>
                  <a:pt x="1815" y="227"/>
                </a:lnTo>
                <a:lnTo>
                  <a:pt x="1810" y="242"/>
                </a:lnTo>
                <a:lnTo>
                  <a:pt x="1808" y="259"/>
                </a:lnTo>
                <a:lnTo>
                  <a:pt x="1806" y="277"/>
                </a:lnTo>
                <a:lnTo>
                  <a:pt x="1806" y="365"/>
                </a:lnTo>
                <a:lnTo>
                  <a:pt x="1808" y="390"/>
                </a:lnTo>
                <a:lnTo>
                  <a:pt x="1810" y="414"/>
                </a:lnTo>
                <a:lnTo>
                  <a:pt x="1816" y="437"/>
                </a:lnTo>
                <a:lnTo>
                  <a:pt x="1823" y="460"/>
                </a:lnTo>
                <a:lnTo>
                  <a:pt x="1832" y="481"/>
                </a:lnTo>
                <a:lnTo>
                  <a:pt x="1842" y="500"/>
                </a:lnTo>
                <a:lnTo>
                  <a:pt x="1855" y="519"/>
                </a:lnTo>
                <a:lnTo>
                  <a:pt x="1868" y="536"/>
                </a:lnTo>
                <a:lnTo>
                  <a:pt x="1883" y="551"/>
                </a:lnTo>
                <a:lnTo>
                  <a:pt x="1900" y="565"/>
                </a:lnTo>
                <a:lnTo>
                  <a:pt x="1916" y="576"/>
                </a:lnTo>
                <a:lnTo>
                  <a:pt x="1936" y="587"/>
                </a:lnTo>
                <a:lnTo>
                  <a:pt x="1955" y="593"/>
                </a:lnTo>
                <a:lnTo>
                  <a:pt x="1974" y="599"/>
                </a:lnTo>
                <a:lnTo>
                  <a:pt x="1995" y="603"/>
                </a:lnTo>
                <a:lnTo>
                  <a:pt x="2016" y="604"/>
                </a:lnTo>
                <a:lnTo>
                  <a:pt x="2036" y="603"/>
                </a:lnTo>
                <a:lnTo>
                  <a:pt x="2057" y="599"/>
                </a:lnTo>
                <a:lnTo>
                  <a:pt x="2076" y="593"/>
                </a:lnTo>
                <a:lnTo>
                  <a:pt x="2095" y="587"/>
                </a:lnTo>
                <a:lnTo>
                  <a:pt x="2115" y="576"/>
                </a:lnTo>
                <a:lnTo>
                  <a:pt x="2131" y="565"/>
                </a:lnTo>
                <a:lnTo>
                  <a:pt x="2148" y="551"/>
                </a:lnTo>
                <a:lnTo>
                  <a:pt x="2163" y="536"/>
                </a:lnTo>
                <a:lnTo>
                  <a:pt x="2177" y="519"/>
                </a:lnTo>
                <a:lnTo>
                  <a:pt x="2189" y="500"/>
                </a:lnTo>
                <a:lnTo>
                  <a:pt x="2199" y="481"/>
                </a:lnTo>
                <a:lnTo>
                  <a:pt x="2208" y="460"/>
                </a:lnTo>
                <a:lnTo>
                  <a:pt x="2215" y="437"/>
                </a:lnTo>
                <a:lnTo>
                  <a:pt x="2221" y="414"/>
                </a:lnTo>
                <a:lnTo>
                  <a:pt x="2223" y="390"/>
                </a:lnTo>
                <a:lnTo>
                  <a:pt x="2225" y="365"/>
                </a:lnTo>
                <a:lnTo>
                  <a:pt x="2225" y="281"/>
                </a:lnTo>
                <a:lnTo>
                  <a:pt x="2223" y="262"/>
                </a:lnTo>
                <a:lnTo>
                  <a:pt x="2221" y="244"/>
                </a:lnTo>
                <a:lnTo>
                  <a:pt x="2217" y="226"/>
                </a:lnTo>
                <a:lnTo>
                  <a:pt x="2211" y="209"/>
                </a:lnTo>
                <a:close/>
                <a:moveTo>
                  <a:pt x="2016" y="0"/>
                </a:moveTo>
                <a:lnTo>
                  <a:pt x="2016" y="0"/>
                </a:lnTo>
                <a:lnTo>
                  <a:pt x="2043" y="1"/>
                </a:lnTo>
                <a:lnTo>
                  <a:pt x="2069" y="6"/>
                </a:lnTo>
                <a:lnTo>
                  <a:pt x="2095" y="14"/>
                </a:lnTo>
                <a:lnTo>
                  <a:pt x="2120" y="23"/>
                </a:lnTo>
                <a:lnTo>
                  <a:pt x="2144" y="36"/>
                </a:lnTo>
                <a:lnTo>
                  <a:pt x="2164" y="51"/>
                </a:lnTo>
                <a:lnTo>
                  <a:pt x="2185" y="67"/>
                </a:lnTo>
                <a:lnTo>
                  <a:pt x="2204" y="87"/>
                </a:lnTo>
                <a:lnTo>
                  <a:pt x="2221" y="109"/>
                </a:lnTo>
                <a:lnTo>
                  <a:pt x="2236" y="131"/>
                </a:lnTo>
                <a:lnTo>
                  <a:pt x="2248" y="156"/>
                </a:lnTo>
                <a:lnTo>
                  <a:pt x="2259" y="182"/>
                </a:lnTo>
                <a:lnTo>
                  <a:pt x="2269" y="208"/>
                </a:lnTo>
                <a:lnTo>
                  <a:pt x="2274" y="235"/>
                </a:lnTo>
                <a:lnTo>
                  <a:pt x="2279" y="264"/>
                </a:lnTo>
                <a:lnTo>
                  <a:pt x="2280" y="295"/>
                </a:lnTo>
                <a:lnTo>
                  <a:pt x="2280" y="365"/>
                </a:lnTo>
                <a:lnTo>
                  <a:pt x="2279" y="394"/>
                </a:lnTo>
                <a:lnTo>
                  <a:pt x="2274" y="423"/>
                </a:lnTo>
                <a:lnTo>
                  <a:pt x="2269" y="452"/>
                </a:lnTo>
                <a:lnTo>
                  <a:pt x="2259" y="478"/>
                </a:lnTo>
                <a:lnTo>
                  <a:pt x="2248" y="504"/>
                </a:lnTo>
                <a:lnTo>
                  <a:pt x="2236" y="527"/>
                </a:lnTo>
                <a:lnTo>
                  <a:pt x="2221" y="551"/>
                </a:lnTo>
                <a:lnTo>
                  <a:pt x="2204" y="571"/>
                </a:lnTo>
                <a:lnTo>
                  <a:pt x="2185" y="591"/>
                </a:lnTo>
                <a:lnTo>
                  <a:pt x="2164" y="609"/>
                </a:lnTo>
                <a:lnTo>
                  <a:pt x="2144" y="624"/>
                </a:lnTo>
                <a:lnTo>
                  <a:pt x="2120" y="636"/>
                </a:lnTo>
                <a:lnTo>
                  <a:pt x="2095" y="646"/>
                </a:lnTo>
                <a:lnTo>
                  <a:pt x="2069" y="653"/>
                </a:lnTo>
                <a:lnTo>
                  <a:pt x="2043" y="658"/>
                </a:lnTo>
                <a:lnTo>
                  <a:pt x="2016" y="660"/>
                </a:lnTo>
                <a:lnTo>
                  <a:pt x="1988" y="658"/>
                </a:lnTo>
                <a:lnTo>
                  <a:pt x="1962" y="653"/>
                </a:lnTo>
                <a:lnTo>
                  <a:pt x="1936" y="646"/>
                </a:lnTo>
                <a:lnTo>
                  <a:pt x="1911" y="636"/>
                </a:lnTo>
                <a:lnTo>
                  <a:pt x="1888" y="624"/>
                </a:lnTo>
                <a:lnTo>
                  <a:pt x="1867" y="609"/>
                </a:lnTo>
                <a:lnTo>
                  <a:pt x="1846" y="591"/>
                </a:lnTo>
                <a:lnTo>
                  <a:pt x="1827" y="571"/>
                </a:lnTo>
                <a:lnTo>
                  <a:pt x="1810" y="551"/>
                </a:lnTo>
                <a:lnTo>
                  <a:pt x="1795" y="527"/>
                </a:lnTo>
                <a:lnTo>
                  <a:pt x="1783" y="504"/>
                </a:lnTo>
                <a:lnTo>
                  <a:pt x="1772" y="478"/>
                </a:lnTo>
                <a:lnTo>
                  <a:pt x="1762" y="452"/>
                </a:lnTo>
                <a:lnTo>
                  <a:pt x="1757" y="423"/>
                </a:lnTo>
                <a:lnTo>
                  <a:pt x="1753" y="394"/>
                </a:lnTo>
                <a:lnTo>
                  <a:pt x="1751" y="365"/>
                </a:lnTo>
                <a:lnTo>
                  <a:pt x="1751" y="295"/>
                </a:lnTo>
                <a:lnTo>
                  <a:pt x="1753" y="264"/>
                </a:lnTo>
                <a:lnTo>
                  <a:pt x="1757" y="235"/>
                </a:lnTo>
                <a:lnTo>
                  <a:pt x="1762" y="208"/>
                </a:lnTo>
                <a:lnTo>
                  <a:pt x="1772" y="182"/>
                </a:lnTo>
                <a:lnTo>
                  <a:pt x="1783" y="156"/>
                </a:lnTo>
                <a:lnTo>
                  <a:pt x="1795" y="131"/>
                </a:lnTo>
                <a:lnTo>
                  <a:pt x="1810" y="109"/>
                </a:lnTo>
                <a:lnTo>
                  <a:pt x="1827" y="87"/>
                </a:lnTo>
                <a:lnTo>
                  <a:pt x="1846" y="67"/>
                </a:lnTo>
                <a:lnTo>
                  <a:pt x="1867" y="51"/>
                </a:lnTo>
                <a:lnTo>
                  <a:pt x="1888" y="36"/>
                </a:lnTo>
                <a:lnTo>
                  <a:pt x="1911" y="23"/>
                </a:lnTo>
                <a:lnTo>
                  <a:pt x="1936" y="14"/>
                </a:lnTo>
                <a:lnTo>
                  <a:pt x="1962" y="6"/>
                </a:lnTo>
                <a:lnTo>
                  <a:pt x="1988" y="1"/>
                </a:lnTo>
                <a:lnTo>
                  <a:pt x="2016" y="0"/>
                </a:lnTo>
                <a:close/>
                <a:moveTo>
                  <a:pt x="3508" y="792"/>
                </a:moveTo>
                <a:lnTo>
                  <a:pt x="3508" y="792"/>
                </a:lnTo>
                <a:lnTo>
                  <a:pt x="3526" y="800"/>
                </a:lnTo>
                <a:lnTo>
                  <a:pt x="3547" y="806"/>
                </a:lnTo>
                <a:lnTo>
                  <a:pt x="3567" y="808"/>
                </a:lnTo>
                <a:lnTo>
                  <a:pt x="3588" y="808"/>
                </a:lnTo>
                <a:lnTo>
                  <a:pt x="3591" y="807"/>
                </a:lnTo>
                <a:lnTo>
                  <a:pt x="3588" y="819"/>
                </a:lnTo>
                <a:lnTo>
                  <a:pt x="3585" y="830"/>
                </a:lnTo>
                <a:lnTo>
                  <a:pt x="3581" y="841"/>
                </a:lnTo>
                <a:lnTo>
                  <a:pt x="3577" y="852"/>
                </a:lnTo>
                <a:lnTo>
                  <a:pt x="3571" y="862"/>
                </a:lnTo>
                <a:lnTo>
                  <a:pt x="3564" y="872"/>
                </a:lnTo>
                <a:lnTo>
                  <a:pt x="3558" y="881"/>
                </a:lnTo>
                <a:lnTo>
                  <a:pt x="3549" y="890"/>
                </a:lnTo>
                <a:lnTo>
                  <a:pt x="3541" y="896"/>
                </a:lnTo>
                <a:lnTo>
                  <a:pt x="3533" y="903"/>
                </a:lnTo>
                <a:lnTo>
                  <a:pt x="3523" y="910"/>
                </a:lnTo>
                <a:lnTo>
                  <a:pt x="3512" y="914"/>
                </a:lnTo>
                <a:lnTo>
                  <a:pt x="3501" y="920"/>
                </a:lnTo>
                <a:lnTo>
                  <a:pt x="3490" y="923"/>
                </a:lnTo>
                <a:lnTo>
                  <a:pt x="3479" y="925"/>
                </a:lnTo>
                <a:lnTo>
                  <a:pt x="3467" y="927"/>
                </a:lnTo>
                <a:lnTo>
                  <a:pt x="3446" y="927"/>
                </a:lnTo>
                <a:lnTo>
                  <a:pt x="3425" y="924"/>
                </a:lnTo>
                <a:lnTo>
                  <a:pt x="3406" y="920"/>
                </a:lnTo>
                <a:lnTo>
                  <a:pt x="3388" y="912"/>
                </a:lnTo>
                <a:lnTo>
                  <a:pt x="3374" y="920"/>
                </a:lnTo>
                <a:lnTo>
                  <a:pt x="3359" y="927"/>
                </a:lnTo>
                <a:lnTo>
                  <a:pt x="3346" y="934"/>
                </a:lnTo>
                <a:lnTo>
                  <a:pt x="3329" y="938"/>
                </a:lnTo>
                <a:lnTo>
                  <a:pt x="3314" y="942"/>
                </a:lnTo>
                <a:lnTo>
                  <a:pt x="3297" y="945"/>
                </a:lnTo>
                <a:lnTo>
                  <a:pt x="3281" y="947"/>
                </a:lnTo>
                <a:lnTo>
                  <a:pt x="3264" y="947"/>
                </a:lnTo>
                <a:lnTo>
                  <a:pt x="3248" y="947"/>
                </a:lnTo>
                <a:lnTo>
                  <a:pt x="3231" y="945"/>
                </a:lnTo>
                <a:lnTo>
                  <a:pt x="3215" y="942"/>
                </a:lnTo>
                <a:lnTo>
                  <a:pt x="3200" y="938"/>
                </a:lnTo>
                <a:lnTo>
                  <a:pt x="3184" y="934"/>
                </a:lnTo>
                <a:lnTo>
                  <a:pt x="3169" y="927"/>
                </a:lnTo>
                <a:lnTo>
                  <a:pt x="3154" y="920"/>
                </a:lnTo>
                <a:lnTo>
                  <a:pt x="3140" y="912"/>
                </a:lnTo>
                <a:lnTo>
                  <a:pt x="3123" y="920"/>
                </a:lnTo>
                <a:lnTo>
                  <a:pt x="3103" y="924"/>
                </a:lnTo>
                <a:lnTo>
                  <a:pt x="3083" y="927"/>
                </a:lnTo>
                <a:lnTo>
                  <a:pt x="3063" y="927"/>
                </a:lnTo>
                <a:lnTo>
                  <a:pt x="3051" y="925"/>
                </a:lnTo>
                <a:lnTo>
                  <a:pt x="3039" y="923"/>
                </a:lnTo>
                <a:lnTo>
                  <a:pt x="3028" y="920"/>
                </a:lnTo>
                <a:lnTo>
                  <a:pt x="3016" y="914"/>
                </a:lnTo>
                <a:lnTo>
                  <a:pt x="3007" y="910"/>
                </a:lnTo>
                <a:lnTo>
                  <a:pt x="2997" y="903"/>
                </a:lnTo>
                <a:lnTo>
                  <a:pt x="2988" y="896"/>
                </a:lnTo>
                <a:lnTo>
                  <a:pt x="2979" y="890"/>
                </a:lnTo>
                <a:lnTo>
                  <a:pt x="2971" y="881"/>
                </a:lnTo>
                <a:lnTo>
                  <a:pt x="2964" y="872"/>
                </a:lnTo>
                <a:lnTo>
                  <a:pt x="2957" y="862"/>
                </a:lnTo>
                <a:lnTo>
                  <a:pt x="2952" y="852"/>
                </a:lnTo>
                <a:lnTo>
                  <a:pt x="2948" y="841"/>
                </a:lnTo>
                <a:lnTo>
                  <a:pt x="2944" y="830"/>
                </a:lnTo>
                <a:lnTo>
                  <a:pt x="2941" y="819"/>
                </a:lnTo>
                <a:lnTo>
                  <a:pt x="2939" y="807"/>
                </a:lnTo>
                <a:lnTo>
                  <a:pt x="2941" y="808"/>
                </a:lnTo>
                <a:lnTo>
                  <a:pt x="2963" y="808"/>
                </a:lnTo>
                <a:lnTo>
                  <a:pt x="2982" y="806"/>
                </a:lnTo>
                <a:lnTo>
                  <a:pt x="3003" y="800"/>
                </a:lnTo>
                <a:lnTo>
                  <a:pt x="3022" y="792"/>
                </a:lnTo>
                <a:lnTo>
                  <a:pt x="3012" y="777"/>
                </a:lnTo>
                <a:lnTo>
                  <a:pt x="3004" y="761"/>
                </a:lnTo>
                <a:lnTo>
                  <a:pt x="2997" y="745"/>
                </a:lnTo>
                <a:lnTo>
                  <a:pt x="2992" y="726"/>
                </a:lnTo>
                <a:lnTo>
                  <a:pt x="2988" y="706"/>
                </a:lnTo>
                <a:lnTo>
                  <a:pt x="2983" y="687"/>
                </a:lnTo>
                <a:lnTo>
                  <a:pt x="2982" y="665"/>
                </a:lnTo>
                <a:lnTo>
                  <a:pt x="2981" y="642"/>
                </a:lnTo>
                <a:lnTo>
                  <a:pt x="2981" y="574"/>
                </a:lnTo>
                <a:lnTo>
                  <a:pt x="2982" y="541"/>
                </a:lnTo>
                <a:lnTo>
                  <a:pt x="2986" y="508"/>
                </a:lnTo>
                <a:lnTo>
                  <a:pt x="2993" y="475"/>
                </a:lnTo>
                <a:lnTo>
                  <a:pt x="3003" y="445"/>
                </a:lnTo>
                <a:lnTo>
                  <a:pt x="3014" y="414"/>
                </a:lnTo>
                <a:lnTo>
                  <a:pt x="3028" y="387"/>
                </a:lnTo>
                <a:lnTo>
                  <a:pt x="3044" y="361"/>
                </a:lnTo>
                <a:lnTo>
                  <a:pt x="3062" y="336"/>
                </a:lnTo>
                <a:lnTo>
                  <a:pt x="3083" y="314"/>
                </a:lnTo>
                <a:lnTo>
                  <a:pt x="3103" y="293"/>
                </a:lnTo>
                <a:lnTo>
                  <a:pt x="3127" y="275"/>
                </a:lnTo>
                <a:lnTo>
                  <a:pt x="3151" y="262"/>
                </a:lnTo>
                <a:lnTo>
                  <a:pt x="3165" y="255"/>
                </a:lnTo>
                <a:lnTo>
                  <a:pt x="3178" y="249"/>
                </a:lnTo>
                <a:lnTo>
                  <a:pt x="3191" y="245"/>
                </a:lnTo>
                <a:lnTo>
                  <a:pt x="3205" y="241"/>
                </a:lnTo>
                <a:lnTo>
                  <a:pt x="3220" y="237"/>
                </a:lnTo>
                <a:lnTo>
                  <a:pt x="3234" y="235"/>
                </a:lnTo>
                <a:lnTo>
                  <a:pt x="3249" y="234"/>
                </a:lnTo>
                <a:lnTo>
                  <a:pt x="3264" y="233"/>
                </a:lnTo>
                <a:lnTo>
                  <a:pt x="3279" y="234"/>
                </a:lnTo>
                <a:lnTo>
                  <a:pt x="3295" y="235"/>
                </a:lnTo>
                <a:lnTo>
                  <a:pt x="3308" y="237"/>
                </a:lnTo>
                <a:lnTo>
                  <a:pt x="3324" y="241"/>
                </a:lnTo>
                <a:lnTo>
                  <a:pt x="3337" y="245"/>
                </a:lnTo>
                <a:lnTo>
                  <a:pt x="3351" y="249"/>
                </a:lnTo>
                <a:lnTo>
                  <a:pt x="3365" y="255"/>
                </a:lnTo>
                <a:lnTo>
                  <a:pt x="3377" y="262"/>
                </a:lnTo>
                <a:lnTo>
                  <a:pt x="3402" y="275"/>
                </a:lnTo>
                <a:lnTo>
                  <a:pt x="3425" y="293"/>
                </a:lnTo>
                <a:lnTo>
                  <a:pt x="3447" y="314"/>
                </a:lnTo>
                <a:lnTo>
                  <a:pt x="3467" y="336"/>
                </a:lnTo>
                <a:lnTo>
                  <a:pt x="3485" y="361"/>
                </a:lnTo>
                <a:lnTo>
                  <a:pt x="3501" y="387"/>
                </a:lnTo>
                <a:lnTo>
                  <a:pt x="3515" y="414"/>
                </a:lnTo>
                <a:lnTo>
                  <a:pt x="3526" y="445"/>
                </a:lnTo>
                <a:lnTo>
                  <a:pt x="3536" y="475"/>
                </a:lnTo>
                <a:lnTo>
                  <a:pt x="3542" y="508"/>
                </a:lnTo>
                <a:lnTo>
                  <a:pt x="3547" y="541"/>
                </a:lnTo>
                <a:lnTo>
                  <a:pt x="3548" y="574"/>
                </a:lnTo>
                <a:lnTo>
                  <a:pt x="3548" y="642"/>
                </a:lnTo>
                <a:lnTo>
                  <a:pt x="3547" y="665"/>
                </a:lnTo>
                <a:lnTo>
                  <a:pt x="3545" y="687"/>
                </a:lnTo>
                <a:lnTo>
                  <a:pt x="3541" y="706"/>
                </a:lnTo>
                <a:lnTo>
                  <a:pt x="3537" y="726"/>
                </a:lnTo>
                <a:lnTo>
                  <a:pt x="3531" y="745"/>
                </a:lnTo>
                <a:lnTo>
                  <a:pt x="3525" y="761"/>
                </a:lnTo>
                <a:lnTo>
                  <a:pt x="3516" y="777"/>
                </a:lnTo>
                <a:lnTo>
                  <a:pt x="3508" y="792"/>
                </a:lnTo>
                <a:close/>
                <a:moveTo>
                  <a:pt x="3385" y="406"/>
                </a:moveTo>
                <a:lnTo>
                  <a:pt x="3385" y="406"/>
                </a:lnTo>
                <a:lnTo>
                  <a:pt x="3376" y="424"/>
                </a:lnTo>
                <a:lnTo>
                  <a:pt x="3365" y="441"/>
                </a:lnTo>
                <a:lnTo>
                  <a:pt x="3352" y="456"/>
                </a:lnTo>
                <a:lnTo>
                  <a:pt x="3340" y="471"/>
                </a:lnTo>
                <a:lnTo>
                  <a:pt x="3326" y="486"/>
                </a:lnTo>
                <a:lnTo>
                  <a:pt x="3311" y="498"/>
                </a:lnTo>
                <a:lnTo>
                  <a:pt x="3295" y="511"/>
                </a:lnTo>
                <a:lnTo>
                  <a:pt x="3278" y="522"/>
                </a:lnTo>
                <a:lnTo>
                  <a:pt x="3260" y="532"/>
                </a:lnTo>
                <a:lnTo>
                  <a:pt x="3242" y="541"/>
                </a:lnTo>
                <a:lnTo>
                  <a:pt x="3224" y="548"/>
                </a:lnTo>
                <a:lnTo>
                  <a:pt x="3205" y="555"/>
                </a:lnTo>
                <a:lnTo>
                  <a:pt x="3184" y="559"/>
                </a:lnTo>
                <a:lnTo>
                  <a:pt x="3164" y="563"/>
                </a:lnTo>
                <a:lnTo>
                  <a:pt x="3143" y="566"/>
                </a:lnTo>
                <a:lnTo>
                  <a:pt x="3123" y="566"/>
                </a:lnTo>
                <a:lnTo>
                  <a:pt x="3095" y="565"/>
                </a:lnTo>
                <a:lnTo>
                  <a:pt x="3067" y="562"/>
                </a:lnTo>
                <a:lnTo>
                  <a:pt x="3066" y="585"/>
                </a:lnTo>
                <a:lnTo>
                  <a:pt x="3066" y="665"/>
                </a:lnTo>
                <a:lnTo>
                  <a:pt x="3067" y="690"/>
                </a:lnTo>
                <a:lnTo>
                  <a:pt x="3070" y="712"/>
                </a:lnTo>
                <a:lnTo>
                  <a:pt x="3076" y="734"/>
                </a:lnTo>
                <a:lnTo>
                  <a:pt x="3083" y="755"/>
                </a:lnTo>
                <a:lnTo>
                  <a:pt x="3091" y="775"/>
                </a:lnTo>
                <a:lnTo>
                  <a:pt x="3100" y="793"/>
                </a:lnTo>
                <a:lnTo>
                  <a:pt x="3113" y="811"/>
                </a:lnTo>
                <a:lnTo>
                  <a:pt x="3125" y="828"/>
                </a:lnTo>
                <a:lnTo>
                  <a:pt x="3139" y="841"/>
                </a:lnTo>
                <a:lnTo>
                  <a:pt x="3156" y="855"/>
                </a:lnTo>
                <a:lnTo>
                  <a:pt x="3171" y="866"/>
                </a:lnTo>
                <a:lnTo>
                  <a:pt x="3189" y="874"/>
                </a:lnTo>
                <a:lnTo>
                  <a:pt x="3206" y="883"/>
                </a:lnTo>
                <a:lnTo>
                  <a:pt x="3226" y="888"/>
                </a:lnTo>
                <a:lnTo>
                  <a:pt x="3245" y="891"/>
                </a:lnTo>
                <a:lnTo>
                  <a:pt x="3264" y="892"/>
                </a:lnTo>
                <a:lnTo>
                  <a:pt x="3284" y="891"/>
                </a:lnTo>
                <a:lnTo>
                  <a:pt x="3303" y="888"/>
                </a:lnTo>
                <a:lnTo>
                  <a:pt x="3322" y="883"/>
                </a:lnTo>
                <a:lnTo>
                  <a:pt x="3340" y="874"/>
                </a:lnTo>
                <a:lnTo>
                  <a:pt x="3358" y="866"/>
                </a:lnTo>
                <a:lnTo>
                  <a:pt x="3374" y="855"/>
                </a:lnTo>
                <a:lnTo>
                  <a:pt x="3390" y="841"/>
                </a:lnTo>
                <a:lnTo>
                  <a:pt x="3403" y="828"/>
                </a:lnTo>
                <a:lnTo>
                  <a:pt x="3416" y="811"/>
                </a:lnTo>
                <a:lnTo>
                  <a:pt x="3428" y="793"/>
                </a:lnTo>
                <a:lnTo>
                  <a:pt x="3438" y="775"/>
                </a:lnTo>
                <a:lnTo>
                  <a:pt x="3446" y="755"/>
                </a:lnTo>
                <a:lnTo>
                  <a:pt x="3453" y="734"/>
                </a:lnTo>
                <a:lnTo>
                  <a:pt x="3458" y="712"/>
                </a:lnTo>
                <a:lnTo>
                  <a:pt x="3461" y="690"/>
                </a:lnTo>
                <a:lnTo>
                  <a:pt x="3463" y="665"/>
                </a:lnTo>
                <a:lnTo>
                  <a:pt x="3463" y="585"/>
                </a:lnTo>
                <a:lnTo>
                  <a:pt x="3461" y="558"/>
                </a:lnTo>
                <a:lnTo>
                  <a:pt x="3457" y="532"/>
                </a:lnTo>
                <a:lnTo>
                  <a:pt x="3450" y="507"/>
                </a:lnTo>
                <a:lnTo>
                  <a:pt x="3442" y="483"/>
                </a:lnTo>
                <a:lnTo>
                  <a:pt x="3431" y="461"/>
                </a:lnTo>
                <a:lnTo>
                  <a:pt x="3417" y="441"/>
                </a:lnTo>
                <a:lnTo>
                  <a:pt x="3402" y="423"/>
                </a:lnTo>
                <a:lnTo>
                  <a:pt x="3385" y="406"/>
                </a:lnTo>
                <a:close/>
                <a:moveTo>
                  <a:pt x="186" y="2587"/>
                </a:moveTo>
                <a:lnTo>
                  <a:pt x="186" y="2587"/>
                </a:lnTo>
                <a:lnTo>
                  <a:pt x="186" y="2579"/>
                </a:lnTo>
                <a:lnTo>
                  <a:pt x="189" y="2572"/>
                </a:lnTo>
                <a:lnTo>
                  <a:pt x="193" y="2565"/>
                </a:lnTo>
                <a:lnTo>
                  <a:pt x="197" y="2560"/>
                </a:lnTo>
                <a:lnTo>
                  <a:pt x="202" y="2556"/>
                </a:lnTo>
                <a:lnTo>
                  <a:pt x="209" y="2552"/>
                </a:lnTo>
                <a:lnTo>
                  <a:pt x="216" y="2550"/>
                </a:lnTo>
                <a:lnTo>
                  <a:pt x="223" y="2549"/>
                </a:lnTo>
                <a:lnTo>
                  <a:pt x="231" y="2550"/>
                </a:lnTo>
                <a:lnTo>
                  <a:pt x="238" y="2552"/>
                </a:lnTo>
                <a:lnTo>
                  <a:pt x="244" y="2556"/>
                </a:lnTo>
                <a:lnTo>
                  <a:pt x="249" y="2560"/>
                </a:lnTo>
                <a:lnTo>
                  <a:pt x="255" y="2565"/>
                </a:lnTo>
                <a:lnTo>
                  <a:pt x="257" y="2572"/>
                </a:lnTo>
                <a:lnTo>
                  <a:pt x="260" y="2579"/>
                </a:lnTo>
                <a:lnTo>
                  <a:pt x="260" y="2587"/>
                </a:lnTo>
                <a:lnTo>
                  <a:pt x="260" y="2594"/>
                </a:lnTo>
                <a:lnTo>
                  <a:pt x="257" y="2601"/>
                </a:lnTo>
                <a:lnTo>
                  <a:pt x="255" y="2608"/>
                </a:lnTo>
                <a:lnTo>
                  <a:pt x="249" y="2614"/>
                </a:lnTo>
                <a:lnTo>
                  <a:pt x="244" y="2618"/>
                </a:lnTo>
                <a:lnTo>
                  <a:pt x="238" y="2622"/>
                </a:lnTo>
                <a:lnTo>
                  <a:pt x="231" y="2623"/>
                </a:lnTo>
                <a:lnTo>
                  <a:pt x="223" y="2625"/>
                </a:lnTo>
                <a:lnTo>
                  <a:pt x="216" y="2623"/>
                </a:lnTo>
                <a:lnTo>
                  <a:pt x="209" y="2622"/>
                </a:lnTo>
                <a:lnTo>
                  <a:pt x="202" y="2618"/>
                </a:lnTo>
                <a:lnTo>
                  <a:pt x="197" y="2614"/>
                </a:lnTo>
                <a:lnTo>
                  <a:pt x="193" y="2608"/>
                </a:lnTo>
                <a:lnTo>
                  <a:pt x="189" y="2601"/>
                </a:lnTo>
                <a:lnTo>
                  <a:pt x="186" y="2594"/>
                </a:lnTo>
                <a:lnTo>
                  <a:pt x="186" y="2587"/>
                </a:lnTo>
                <a:close/>
                <a:moveTo>
                  <a:pt x="720" y="2260"/>
                </a:moveTo>
                <a:lnTo>
                  <a:pt x="792" y="1121"/>
                </a:lnTo>
                <a:lnTo>
                  <a:pt x="783" y="1115"/>
                </a:lnTo>
                <a:lnTo>
                  <a:pt x="776" y="1108"/>
                </a:lnTo>
                <a:lnTo>
                  <a:pt x="770" y="1102"/>
                </a:lnTo>
                <a:lnTo>
                  <a:pt x="764" y="1095"/>
                </a:lnTo>
                <a:lnTo>
                  <a:pt x="760" y="1086"/>
                </a:lnTo>
                <a:lnTo>
                  <a:pt x="756" y="1078"/>
                </a:lnTo>
                <a:lnTo>
                  <a:pt x="753" y="1069"/>
                </a:lnTo>
                <a:lnTo>
                  <a:pt x="752" y="1059"/>
                </a:lnTo>
                <a:lnTo>
                  <a:pt x="837" y="980"/>
                </a:lnTo>
                <a:lnTo>
                  <a:pt x="924" y="1059"/>
                </a:lnTo>
                <a:lnTo>
                  <a:pt x="922" y="1069"/>
                </a:lnTo>
                <a:lnTo>
                  <a:pt x="920" y="1078"/>
                </a:lnTo>
                <a:lnTo>
                  <a:pt x="916" y="1086"/>
                </a:lnTo>
                <a:lnTo>
                  <a:pt x="910" y="1095"/>
                </a:lnTo>
                <a:lnTo>
                  <a:pt x="905" y="1102"/>
                </a:lnTo>
                <a:lnTo>
                  <a:pt x="899" y="1108"/>
                </a:lnTo>
                <a:lnTo>
                  <a:pt x="892" y="1115"/>
                </a:lnTo>
                <a:lnTo>
                  <a:pt x="884" y="1121"/>
                </a:lnTo>
                <a:lnTo>
                  <a:pt x="955" y="2260"/>
                </a:lnTo>
                <a:lnTo>
                  <a:pt x="837" y="2397"/>
                </a:lnTo>
                <a:lnTo>
                  <a:pt x="720" y="226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sz="1900"/>
          </a:p>
        </p:txBody>
      </p:sp>
      <p:sp>
        <p:nvSpPr>
          <p:cNvPr id="30" name="Freeform 54">
            <a:extLst>
              <a:ext uri="{FF2B5EF4-FFF2-40B4-BE49-F238E27FC236}">
                <a16:creationId xmlns:a16="http://schemas.microsoft.com/office/drawing/2014/main" id="{B7A3061D-1BDE-408A-B767-F3CE295E1C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2327" y="1623390"/>
            <a:ext cx="835616" cy="744754"/>
          </a:xfrm>
          <a:custGeom>
            <a:avLst/>
            <a:gdLst>
              <a:gd name="T0" fmla="*/ 2147483647 w 5132"/>
              <a:gd name="T1" fmla="*/ 2147483647 h 4763"/>
              <a:gd name="T2" fmla="*/ 2147483647 w 5132"/>
              <a:gd name="T3" fmla="*/ 2147483647 h 4763"/>
              <a:gd name="T4" fmla="*/ 2147483647 w 5132"/>
              <a:gd name="T5" fmla="*/ 2147483647 h 4763"/>
              <a:gd name="T6" fmla="*/ 2147483647 w 5132"/>
              <a:gd name="T7" fmla="*/ 2147483647 h 4763"/>
              <a:gd name="T8" fmla="*/ 2147483647 w 5132"/>
              <a:gd name="T9" fmla="*/ 2147483647 h 4763"/>
              <a:gd name="T10" fmla="*/ 2147483647 w 5132"/>
              <a:gd name="T11" fmla="*/ 2147483647 h 4763"/>
              <a:gd name="T12" fmla="*/ 2147483647 w 5132"/>
              <a:gd name="T13" fmla="*/ 2147483647 h 4763"/>
              <a:gd name="T14" fmla="*/ 2147483647 w 5132"/>
              <a:gd name="T15" fmla="*/ 2147483647 h 4763"/>
              <a:gd name="T16" fmla="*/ 2147483647 w 5132"/>
              <a:gd name="T17" fmla="*/ 2147483647 h 4763"/>
              <a:gd name="T18" fmla="*/ 2147483647 w 5132"/>
              <a:gd name="T19" fmla="*/ 2147483647 h 4763"/>
              <a:gd name="T20" fmla="*/ 2147483647 w 5132"/>
              <a:gd name="T21" fmla="*/ 2147483647 h 4763"/>
              <a:gd name="T22" fmla="*/ 2147483647 w 5132"/>
              <a:gd name="T23" fmla="*/ 2147483647 h 4763"/>
              <a:gd name="T24" fmla="*/ 2147483647 w 5132"/>
              <a:gd name="T25" fmla="*/ 2147483647 h 4763"/>
              <a:gd name="T26" fmla="*/ 2147483647 w 5132"/>
              <a:gd name="T27" fmla="*/ 2147483647 h 4763"/>
              <a:gd name="T28" fmla="*/ 2147483647 w 5132"/>
              <a:gd name="T29" fmla="*/ 2147483647 h 4763"/>
              <a:gd name="T30" fmla="*/ 2147483647 w 5132"/>
              <a:gd name="T31" fmla="*/ 2147483647 h 4763"/>
              <a:gd name="T32" fmla="*/ 2147483647 w 5132"/>
              <a:gd name="T33" fmla="*/ 2147483647 h 4763"/>
              <a:gd name="T34" fmla="*/ 2147483647 w 5132"/>
              <a:gd name="T35" fmla="*/ 2147483647 h 4763"/>
              <a:gd name="T36" fmla="*/ 2147483647 w 5132"/>
              <a:gd name="T37" fmla="*/ 2147483647 h 4763"/>
              <a:gd name="T38" fmla="*/ 2147483647 w 5132"/>
              <a:gd name="T39" fmla="*/ 2147483647 h 4763"/>
              <a:gd name="T40" fmla="*/ 2147483647 w 5132"/>
              <a:gd name="T41" fmla="*/ 2147483647 h 4763"/>
              <a:gd name="T42" fmla="*/ 2147483647 w 5132"/>
              <a:gd name="T43" fmla="*/ 2147483647 h 4763"/>
              <a:gd name="T44" fmla="*/ 2147483647 w 5132"/>
              <a:gd name="T45" fmla="*/ 2147483647 h 4763"/>
              <a:gd name="T46" fmla="*/ 2147483647 w 5132"/>
              <a:gd name="T47" fmla="*/ 2147483647 h 4763"/>
              <a:gd name="T48" fmla="*/ 2147483647 w 5132"/>
              <a:gd name="T49" fmla="*/ 2147483647 h 4763"/>
              <a:gd name="T50" fmla="*/ 2147483647 w 5132"/>
              <a:gd name="T51" fmla="*/ 2147483647 h 4763"/>
              <a:gd name="T52" fmla="*/ 2147483647 w 5132"/>
              <a:gd name="T53" fmla="*/ 2147483647 h 4763"/>
              <a:gd name="T54" fmla="*/ 2147483647 w 5132"/>
              <a:gd name="T55" fmla="*/ 2147483647 h 4763"/>
              <a:gd name="T56" fmla="*/ 2147483647 w 5132"/>
              <a:gd name="T57" fmla="*/ 2147483647 h 4763"/>
              <a:gd name="T58" fmla="*/ 2147483647 w 5132"/>
              <a:gd name="T59" fmla="*/ 2147483647 h 4763"/>
              <a:gd name="T60" fmla="*/ 2147483647 w 5132"/>
              <a:gd name="T61" fmla="*/ 2147483647 h 4763"/>
              <a:gd name="T62" fmla="*/ 2147483647 w 5132"/>
              <a:gd name="T63" fmla="*/ 2147483647 h 4763"/>
              <a:gd name="T64" fmla="*/ 2147483647 w 5132"/>
              <a:gd name="T65" fmla="*/ 2147483647 h 4763"/>
              <a:gd name="T66" fmla="*/ 2147483647 w 5132"/>
              <a:gd name="T67" fmla="*/ 2147483647 h 4763"/>
              <a:gd name="T68" fmla="*/ 2147483647 w 5132"/>
              <a:gd name="T69" fmla="*/ 2147483647 h 4763"/>
              <a:gd name="T70" fmla="*/ 2147483647 w 5132"/>
              <a:gd name="T71" fmla="*/ 2147483647 h 4763"/>
              <a:gd name="T72" fmla="*/ 2147483647 w 5132"/>
              <a:gd name="T73" fmla="*/ 2147483647 h 4763"/>
              <a:gd name="T74" fmla="*/ 2147483647 w 5132"/>
              <a:gd name="T75" fmla="*/ 2147483647 h 4763"/>
              <a:gd name="T76" fmla="*/ 2147483647 w 5132"/>
              <a:gd name="T77" fmla="*/ 2147483647 h 4763"/>
              <a:gd name="T78" fmla="*/ 2147483647 w 5132"/>
              <a:gd name="T79" fmla="*/ 2147483647 h 4763"/>
              <a:gd name="T80" fmla="*/ 2147483647 w 5132"/>
              <a:gd name="T81" fmla="*/ 2147483647 h 4763"/>
              <a:gd name="T82" fmla="*/ 2147483647 w 5132"/>
              <a:gd name="T83" fmla="*/ 2147483647 h 4763"/>
              <a:gd name="T84" fmla="*/ 2147483647 w 5132"/>
              <a:gd name="T85" fmla="*/ 2147483647 h 4763"/>
              <a:gd name="T86" fmla="*/ 2147483647 w 5132"/>
              <a:gd name="T87" fmla="*/ 2147483647 h 4763"/>
              <a:gd name="T88" fmla="*/ 2147483647 w 5132"/>
              <a:gd name="T89" fmla="*/ 2147483647 h 4763"/>
              <a:gd name="T90" fmla="*/ 2147483647 w 5132"/>
              <a:gd name="T91" fmla="*/ 2147483647 h 4763"/>
              <a:gd name="T92" fmla="*/ 2147483647 w 5132"/>
              <a:gd name="T93" fmla="*/ 2147483647 h 4763"/>
              <a:gd name="T94" fmla="*/ 2147483647 w 5132"/>
              <a:gd name="T95" fmla="*/ 2147483647 h 4763"/>
              <a:gd name="T96" fmla="*/ 2147483647 w 5132"/>
              <a:gd name="T97" fmla="*/ 2147483647 h 4763"/>
              <a:gd name="T98" fmla="*/ 2147483647 w 5132"/>
              <a:gd name="T99" fmla="*/ 2147483647 h 4763"/>
              <a:gd name="T100" fmla="*/ 2147483647 w 5132"/>
              <a:gd name="T101" fmla="*/ 2147483647 h 4763"/>
              <a:gd name="T102" fmla="*/ 2147483647 w 5132"/>
              <a:gd name="T103" fmla="*/ 2147483647 h 4763"/>
              <a:gd name="T104" fmla="*/ 2147483647 w 5132"/>
              <a:gd name="T105" fmla="*/ 2147483647 h 4763"/>
              <a:gd name="T106" fmla="*/ 2147483647 w 5132"/>
              <a:gd name="T107" fmla="*/ 2147483647 h 4763"/>
              <a:gd name="T108" fmla="*/ 2147483647 w 5132"/>
              <a:gd name="T109" fmla="*/ 2147483647 h 4763"/>
              <a:gd name="T110" fmla="*/ 2147483647 w 5132"/>
              <a:gd name="T111" fmla="*/ 2147483647 h 4763"/>
              <a:gd name="T112" fmla="*/ 2147483647 w 5132"/>
              <a:gd name="T113" fmla="*/ 2147483647 h 4763"/>
              <a:gd name="T114" fmla="*/ 2147483647 w 5132"/>
              <a:gd name="T115" fmla="*/ 2147483647 h 4763"/>
              <a:gd name="T116" fmla="*/ 2147483647 w 5132"/>
              <a:gd name="T117" fmla="*/ 2147483647 h 47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132"/>
              <a:gd name="T178" fmla="*/ 0 h 4763"/>
              <a:gd name="T179" fmla="*/ 5132 w 5132"/>
              <a:gd name="T180" fmla="*/ 4763 h 476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132" h="4763">
                <a:moveTo>
                  <a:pt x="3158" y="2388"/>
                </a:moveTo>
                <a:lnTo>
                  <a:pt x="3269" y="2500"/>
                </a:lnTo>
                <a:lnTo>
                  <a:pt x="3284" y="2494"/>
                </a:lnTo>
                <a:lnTo>
                  <a:pt x="3299" y="2489"/>
                </a:lnTo>
                <a:lnTo>
                  <a:pt x="3313" y="2485"/>
                </a:lnTo>
                <a:lnTo>
                  <a:pt x="3329" y="2481"/>
                </a:lnTo>
                <a:lnTo>
                  <a:pt x="3344" y="2479"/>
                </a:lnTo>
                <a:lnTo>
                  <a:pt x="3359" y="2479"/>
                </a:lnTo>
                <a:lnTo>
                  <a:pt x="3373" y="2479"/>
                </a:lnTo>
                <a:lnTo>
                  <a:pt x="3388" y="2480"/>
                </a:lnTo>
                <a:lnTo>
                  <a:pt x="3404" y="2483"/>
                </a:lnTo>
                <a:lnTo>
                  <a:pt x="3418" y="2486"/>
                </a:lnTo>
                <a:lnTo>
                  <a:pt x="3433" y="2491"/>
                </a:lnTo>
                <a:lnTo>
                  <a:pt x="3447" y="2498"/>
                </a:lnTo>
                <a:lnTo>
                  <a:pt x="3462" y="2505"/>
                </a:lnTo>
                <a:lnTo>
                  <a:pt x="3476" y="2516"/>
                </a:lnTo>
                <a:lnTo>
                  <a:pt x="3490" y="2527"/>
                </a:lnTo>
                <a:lnTo>
                  <a:pt x="3504" y="2540"/>
                </a:lnTo>
                <a:lnTo>
                  <a:pt x="4594" y="3630"/>
                </a:lnTo>
                <a:lnTo>
                  <a:pt x="4672" y="3554"/>
                </a:lnTo>
                <a:lnTo>
                  <a:pt x="5132" y="4014"/>
                </a:lnTo>
                <a:lnTo>
                  <a:pt x="4383" y="4763"/>
                </a:lnTo>
                <a:lnTo>
                  <a:pt x="3923" y="4303"/>
                </a:lnTo>
                <a:lnTo>
                  <a:pt x="4000" y="4225"/>
                </a:lnTo>
                <a:lnTo>
                  <a:pt x="2909" y="3135"/>
                </a:lnTo>
                <a:lnTo>
                  <a:pt x="2898" y="3122"/>
                </a:lnTo>
                <a:lnTo>
                  <a:pt x="2888" y="3109"/>
                </a:lnTo>
                <a:lnTo>
                  <a:pt x="2879" y="3095"/>
                </a:lnTo>
                <a:lnTo>
                  <a:pt x="2870" y="3081"/>
                </a:lnTo>
                <a:lnTo>
                  <a:pt x="2863" y="3067"/>
                </a:lnTo>
                <a:lnTo>
                  <a:pt x="2857" y="3052"/>
                </a:lnTo>
                <a:lnTo>
                  <a:pt x="2853" y="3037"/>
                </a:lnTo>
                <a:lnTo>
                  <a:pt x="2849" y="3020"/>
                </a:lnTo>
                <a:lnTo>
                  <a:pt x="2848" y="3005"/>
                </a:lnTo>
                <a:lnTo>
                  <a:pt x="2847" y="2988"/>
                </a:lnTo>
                <a:lnTo>
                  <a:pt x="2847" y="2973"/>
                </a:lnTo>
                <a:lnTo>
                  <a:pt x="2848" y="2957"/>
                </a:lnTo>
                <a:lnTo>
                  <a:pt x="2851" y="2941"/>
                </a:lnTo>
                <a:lnTo>
                  <a:pt x="2855" y="2926"/>
                </a:lnTo>
                <a:lnTo>
                  <a:pt x="2860" y="2911"/>
                </a:lnTo>
                <a:lnTo>
                  <a:pt x="2866" y="2896"/>
                </a:lnTo>
                <a:lnTo>
                  <a:pt x="2758" y="2789"/>
                </a:lnTo>
                <a:lnTo>
                  <a:pt x="2787" y="2769"/>
                </a:lnTo>
                <a:lnTo>
                  <a:pt x="2815" y="2747"/>
                </a:lnTo>
                <a:lnTo>
                  <a:pt x="2843" y="2725"/>
                </a:lnTo>
                <a:lnTo>
                  <a:pt x="2870" y="2704"/>
                </a:lnTo>
                <a:lnTo>
                  <a:pt x="2898" y="2680"/>
                </a:lnTo>
                <a:lnTo>
                  <a:pt x="2924" y="2657"/>
                </a:lnTo>
                <a:lnTo>
                  <a:pt x="2950" y="2631"/>
                </a:lnTo>
                <a:lnTo>
                  <a:pt x="2975" y="2607"/>
                </a:lnTo>
                <a:lnTo>
                  <a:pt x="3001" y="2580"/>
                </a:lnTo>
                <a:lnTo>
                  <a:pt x="3026" y="2555"/>
                </a:lnTo>
                <a:lnTo>
                  <a:pt x="3049" y="2528"/>
                </a:lnTo>
                <a:lnTo>
                  <a:pt x="3072" y="2500"/>
                </a:lnTo>
                <a:lnTo>
                  <a:pt x="3095" y="2474"/>
                </a:lnTo>
                <a:lnTo>
                  <a:pt x="3116" y="2446"/>
                </a:lnTo>
                <a:lnTo>
                  <a:pt x="3138" y="2418"/>
                </a:lnTo>
                <a:lnTo>
                  <a:pt x="3158" y="2388"/>
                </a:lnTo>
                <a:close/>
                <a:moveTo>
                  <a:pt x="4383" y="4476"/>
                </a:moveTo>
                <a:lnTo>
                  <a:pt x="4845" y="4014"/>
                </a:lnTo>
                <a:lnTo>
                  <a:pt x="4672" y="3841"/>
                </a:lnTo>
                <a:lnTo>
                  <a:pt x="4211" y="4303"/>
                </a:lnTo>
                <a:lnTo>
                  <a:pt x="4383" y="4476"/>
                </a:lnTo>
                <a:close/>
                <a:moveTo>
                  <a:pt x="4144" y="4082"/>
                </a:moveTo>
                <a:lnTo>
                  <a:pt x="4451" y="3775"/>
                </a:lnTo>
                <a:lnTo>
                  <a:pt x="3482" y="2805"/>
                </a:lnTo>
                <a:lnTo>
                  <a:pt x="3482" y="3421"/>
                </a:lnTo>
                <a:lnTo>
                  <a:pt x="4144" y="4082"/>
                </a:lnTo>
                <a:close/>
                <a:moveTo>
                  <a:pt x="2505" y="3995"/>
                </a:moveTo>
                <a:lnTo>
                  <a:pt x="1929" y="3924"/>
                </a:lnTo>
                <a:lnTo>
                  <a:pt x="1796" y="3315"/>
                </a:lnTo>
                <a:lnTo>
                  <a:pt x="838" y="3198"/>
                </a:lnTo>
                <a:lnTo>
                  <a:pt x="560" y="3756"/>
                </a:lnTo>
                <a:lnTo>
                  <a:pt x="0" y="3688"/>
                </a:lnTo>
                <a:lnTo>
                  <a:pt x="630" y="2498"/>
                </a:lnTo>
                <a:lnTo>
                  <a:pt x="655" y="2526"/>
                </a:lnTo>
                <a:lnTo>
                  <a:pt x="679" y="2552"/>
                </a:lnTo>
                <a:lnTo>
                  <a:pt x="704" y="2580"/>
                </a:lnTo>
                <a:lnTo>
                  <a:pt x="731" y="2607"/>
                </a:lnTo>
                <a:lnTo>
                  <a:pt x="770" y="2645"/>
                </a:lnTo>
                <a:lnTo>
                  <a:pt x="811" y="2681"/>
                </a:lnTo>
                <a:lnTo>
                  <a:pt x="852" y="2716"/>
                </a:lnTo>
                <a:lnTo>
                  <a:pt x="893" y="2749"/>
                </a:lnTo>
                <a:lnTo>
                  <a:pt x="937" y="2781"/>
                </a:lnTo>
                <a:lnTo>
                  <a:pt x="981" y="2811"/>
                </a:lnTo>
                <a:lnTo>
                  <a:pt x="1026" y="2840"/>
                </a:lnTo>
                <a:lnTo>
                  <a:pt x="1071" y="2866"/>
                </a:lnTo>
                <a:lnTo>
                  <a:pt x="1117" y="2892"/>
                </a:lnTo>
                <a:lnTo>
                  <a:pt x="1164" y="2915"/>
                </a:lnTo>
                <a:lnTo>
                  <a:pt x="1211" y="2936"/>
                </a:lnTo>
                <a:lnTo>
                  <a:pt x="1259" y="2957"/>
                </a:lnTo>
                <a:lnTo>
                  <a:pt x="1308" y="2976"/>
                </a:lnTo>
                <a:lnTo>
                  <a:pt x="1356" y="2992"/>
                </a:lnTo>
                <a:lnTo>
                  <a:pt x="1406" y="3008"/>
                </a:lnTo>
                <a:lnTo>
                  <a:pt x="1455" y="3022"/>
                </a:lnTo>
                <a:lnTo>
                  <a:pt x="1505" y="3033"/>
                </a:lnTo>
                <a:lnTo>
                  <a:pt x="1556" y="3043"/>
                </a:lnTo>
                <a:lnTo>
                  <a:pt x="1605" y="3052"/>
                </a:lnTo>
                <a:lnTo>
                  <a:pt x="1656" y="3060"/>
                </a:lnTo>
                <a:lnTo>
                  <a:pt x="1707" y="3065"/>
                </a:lnTo>
                <a:lnTo>
                  <a:pt x="1758" y="3069"/>
                </a:lnTo>
                <a:lnTo>
                  <a:pt x="1810" y="3071"/>
                </a:lnTo>
                <a:lnTo>
                  <a:pt x="1861" y="3071"/>
                </a:lnTo>
                <a:lnTo>
                  <a:pt x="1911" y="3071"/>
                </a:lnTo>
                <a:lnTo>
                  <a:pt x="1962" y="3067"/>
                </a:lnTo>
                <a:lnTo>
                  <a:pt x="2013" y="3063"/>
                </a:lnTo>
                <a:lnTo>
                  <a:pt x="2064" y="3057"/>
                </a:lnTo>
                <a:lnTo>
                  <a:pt x="2115" y="3049"/>
                </a:lnTo>
                <a:lnTo>
                  <a:pt x="2166" y="3041"/>
                </a:lnTo>
                <a:lnTo>
                  <a:pt x="2215" y="3030"/>
                </a:lnTo>
                <a:lnTo>
                  <a:pt x="2265" y="3018"/>
                </a:lnTo>
                <a:lnTo>
                  <a:pt x="2505" y="3995"/>
                </a:lnTo>
                <a:close/>
                <a:moveTo>
                  <a:pt x="1145" y="2551"/>
                </a:moveTo>
                <a:lnTo>
                  <a:pt x="1145" y="2551"/>
                </a:lnTo>
                <a:lnTo>
                  <a:pt x="1177" y="2572"/>
                </a:lnTo>
                <a:lnTo>
                  <a:pt x="1209" y="2591"/>
                </a:lnTo>
                <a:lnTo>
                  <a:pt x="1240" y="2608"/>
                </a:lnTo>
                <a:lnTo>
                  <a:pt x="1272" y="2625"/>
                </a:lnTo>
                <a:lnTo>
                  <a:pt x="1305" y="2641"/>
                </a:lnTo>
                <a:lnTo>
                  <a:pt x="1338" y="2657"/>
                </a:lnTo>
                <a:lnTo>
                  <a:pt x="1373" y="2671"/>
                </a:lnTo>
                <a:lnTo>
                  <a:pt x="1407" y="2685"/>
                </a:lnTo>
                <a:lnTo>
                  <a:pt x="1440" y="2696"/>
                </a:lnTo>
                <a:lnTo>
                  <a:pt x="1476" y="2708"/>
                </a:lnTo>
                <a:lnTo>
                  <a:pt x="1510" y="2718"/>
                </a:lnTo>
                <a:lnTo>
                  <a:pt x="1544" y="2727"/>
                </a:lnTo>
                <a:lnTo>
                  <a:pt x="1580" y="2736"/>
                </a:lnTo>
                <a:lnTo>
                  <a:pt x="1615" y="2742"/>
                </a:lnTo>
                <a:lnTo>
                  <a:pt x="1651" y="2748"/>
                </a:lnTo>
                <a:lnTo>
                  <a:pt x="1687" y="2753"/>
                </a:lnTo>
                <a:lnTo>
                  <a:pt x="1577" y="2261"/>
                </a:lnTo>
                <a:lnTo>
                  <a:pt x="1551" y="2137"/>
                </a:lnTo>
                <a:lnTo>
                  <a:pt x="1528" y="2019"/>
                </a:lnTo>
                <a:lnTo>
                  <a:pt x="1507" y="1912"/>
                </a:lnTo>
                <a:lnTo>
                  <a:pt x="1493" y="1823"/>
                </a:lnTo>
                <a:lnTo>
                  <a:pt x="1458" y="1907"/>
                </a:lnTo>
                <a:lnTo>
                  <a:pt x="1412" y="2005"/>
                </a:lnTo>
                <a:lnTo>
                  <a:pt x="1361" y="2114"/>
                </a:lnTo>
                <a:lnTo>
                  <a:pt x="1307" y="2227"/>
                </a:lnTo>
                <a:lnTo>
                  <a:pt x="1145" y="2551"/>
                </a:lnTo>
                <a:close/>
                <a:moveTo>
                  <a:pt x="948" y="578"/>
                </a:moveTo>
                <a:lnTo>
                  <a:pt x="948" y="578"/>
                </a:lnTo>
                <a:lnTo>
                  <a:pt x="913" y="615"/>
                </a:lnTo>
                <a:lnTo>
                  <a:pt x="879" y="652"/>
                </a:lnTo>
                <a:lnTo>
                  <a:pt x="848" y="692"/>
                </a:lnTo>
                <a:lnTo>
                  <a:pt x="818" y="730"/>
                </a:lnTo>
                <a:lnTo>
                  <a:pt x="791" y="770"/>
                </a:lnTo>
                <a:lnTo>
                  <a:pt x="764" y="811"/>
                </a:lnTo>
                <a:lnTo>
                  <a:pt x="740" y="853"/>
                </a:lnTo>
                <a:lnTo>
                  <a:pt x="716" y="895"/>
                </a:lnTo>
                <a:lnTo>
                  <a:pt x="695" y="938"/>
                </a:lnTo>
                <a:lnTo>
                  <a:pt x="675" y="983"/>
                </a:lnTo>
                <a:lnTo>
                  <a:pt x="657" y="1026"/>
                </a:lnTo>
                <a:lnTo>
                  <a:pt x="642" y="1072"/>
                </a:lnTo>
                <a:lnTo>
                  <a:pt x="627" y="1116"/>
                </a:lnTo>
                <a:lnTo>
                  <a:pt x="614" y="1162"/>
                </a:lnTo>
                <a:lnTo>
                  <a:pt x="604" y="1208"/>
                </a:lnTo>
                <a:lnTo>
                  <a:pt x="594" y="1255"/>
                </a:lnTo>
                <a:lnTo>
                  <a:pt x="586" y="1300"/>
                </a:lnTo>
                <a:lnTo>
                  <a:pt x="581" y="1347"/>
                </a:lnTo>
                <a:lnTo>
                  <a:pt x="576" y="1394"/>
                </a:lnTo>
                <a:lnTo>
                  <a:pt x="574" y="1441"/>
                </a:lnTo>
                <a:lnTo>
                  <a:pt x="573" y="1489"/>
                </a:lnTo>
                <a:lnTo>
                  <a:pt x="574" y="1536"/>
                </a:lnTo>
                <a:lnTo>
                  <a:pt x="577" y="1581"/>
                </a:lnTo>
                <a:lnTo>
                  <a:pt x="581" y="1628"/>
                </a:lnTo>
                <a:lnTo>
                  <a:pt x="587" y="1675"/>
                </a:lnTo>
                <a:lnTo>
                  <a:pt x="595" y="1722"/>
                </a:lnTo>
                <a:lnTo>
                  <a:pt x="605" y="1768"/>
                </a:lnTo>
                <a:lnTo>
                  <a:pt x="616" y="1814"/>
                </a:lnTo>
                <a:lnTo>
                  <a:pt x="629" y="1860"/>
                </a:lnTo>
                <a:lnTo>
                  <a:pt x="644" y="1904"/>
                </a:lnTo>
                <a:lnTo>
                  <a:pt x="661" y="1949"/>
                </a:lnTo>
                <a:lnTo>
                  <a:pt x="679" y="1993"/>
                </a:lnTo>
                <a:lnTo>
                  <a:pt x="1235" y="944"/>
                </a:lnTo>
                <a:lnTo>
                  <a:pt x="1980" y="1036"/>
                </a:lnTo>
                <a:lnTo>
                  <a:pt x="2377" y="2653"/>
                </a:lnTo>
                <a:lnTo>
                  <a:pt x="2429" y="2629"/>
                </a:lnTo>
                <a:lnTo>
                  <a:pt x="2480" y="2602"/>
                </a:lnTo>
                <a:lnTo>
                  <a:pt x="2529" y="2573"/>
                </a:lnTo>
                <a:lnTo>
                  <a:pt x="2577" y="2541"/>
                </a:lnTo>
                <a:lnTo>
                  <a:pt x="2624" y="2507"/>
                </a:lnTo>
                <a:lnTo>
                  <a:pt x="2670" y="2470"/>
                </a:lnTo>
                <a:lnTo>
                  <a:pt x="2715" y="2430"/>
                </a:lnTo>
                <a:lnTo>
                  <a:pt x="2759" y="2390"/>
                </a:lnTo>
                <a:lnTo>
                  <a:pt x="2782" y="2366"/>
                </a:lnTo>
                <a:lnTo>
                  <a:pt x="2804" y="2341"/>
                </a:lnTo>
                <a:lnTo>
                  <a:pt x="2825" y="2317"/>
                </a:lnTo>
                <a:lnTo>
                  <a:pt x="2847" y="2292"/>
                </a:lnTo>
                <a:lnTo>
                  <a:pt x="2867" y="2266"/>
                </a:lnTo>
                <a:lnTo>
                  <a:pt x="2886" y="2241"/>
                </a:lnTo>
                <a:lnTo>
                  <a:pt x="2905" y="2216"/>
                </a:lnTo>
                <a:lnTo>
                  <a:pt x="2923" y="2189"/>
                </a:lnTo>
                <a:lnTo>
                  <a:pt x="2940" y="2162"/>
                </a:lnTo>
                <a:lnTo>
                  <a:pt x="2956" y="2134"/>
                </a:lnTo>
                <a:lnTo>
                  <a:pt x="2973" y="2108"/>
                </a:lnTo>
                <a:lnTo>
                  <a:pt x="2987" y="2080"/>
                </a:lnTo>
                <a:lnTo>
                  <a:pt x="3002" y="2052"/>
                </a:lnTo>
                <a:lnTo>
                  <a:pt x="3015" y="2024"/>
                </a:lnTo>
                <a:lnTo>
                  <a:pt x="3027" y="1994"/>
                </a:lnTo>
                <a:lnTo>
                  <a:pt x="3040" y="1966"/>
                </a:lnTo>
                <a:lnTo>
                  <a:pt x="3062" y="1908"/>
                </a:lnTo>
                <a:lnTo>
                  <a:pt x="3081" y="1848"/>
                </a:lnTo>
                <a:lnTo>
                  <a:pt x="3097" y="1789"/>
                </a:lnTo>
                <a:lnTo>
                  <a:pt x="3110" y="1729"/>
                </a:lnTo>
                <a:lnTo>
                  <a:pt x="3120" y="1668"/>
                </a:lnTo>
                <a:lnTo>
                  <a:pt x="3128" y="1607"/>
                </a:lnTo>
                <a:lnTo>
                  <a:pt x="3132" y="1546"/>
                </a:lnTo>
                <a:lnTo>
                  <a:pt x="3134" y="1485"/>
                </a:lnTo>
                <a:lnTo>
                  <a:pt x="3132" y="1422"/>
                </a:lnTo>
                <a:lnTo>
                  <a:pt x="3128" y="1361"/>
                </a:lnTo>
                <a:lnTo>
                  <a:pt x="3120" y="1300"/>
                </a:lnTo>
                <a:lnTo>
                  <a:pt x="3110" y="1239"/>
                </a:lnTo>
                <a:lnTo>
                  <a:pt x="3097" y="1180"/>
                </a:lnTo>
                <a:lnTo>
                  <a:pt x="3081" y="1120"/>
                </a:lnTo>
                <a:lnTo>
                  <a:pt x="3062" y="1060"/>
                </a:lnTo>
                <a:lnTo>
                  <a:pt x="3040" y="1003"/>
                </a:lnTo>
                <a:lnTo>
                  <a:pt x="3027" y="974"/>
                </a:lnTo>
                <a:lnTo>
                  <a:pt x="3015" y="944"/>
                </a:lnTo>
                <a:lnTo>
                  <a:pt x="3002" y="916"/>
                </a:lnTo>
                <a:lnTo>
                  <a:pt x="2987" y="889"/>
                </a:lnTo>
                <a:lnTo>
                  <a:pt x="2973" y="861"/>
                </a:lnTo>
                <a:lnTo>
                  <a:pt x="2956" y="834"/>
                </a:lnTo>
                <a:lnTo>
                  <a:pt x="2940" y="806"/>
                </a:lnTo>
                <a:lnTo>
                  <a:pt x="2923" y="779"/>
                </a:lnTo>
                <a:lnTo>
                  <a:pt x="2904" y="754"/>
                </a:lnTo>
                <a:lnTo>
                  <a:pt x="2886" y="727"/>
                </a:lnTo>
                <a:lnTo>
                  <a:pt x="2867" y="702"/>
                </a:lnTo>
                <a:lnTo>
                  <a:pt x="2847" y="676"/>
                </a:lnTo>
                <a:lnTo>
                  <a:pt x="2825" y="651"/>
                </a:lnTo>
                <a:lnTo>
                  <a:pt x="2804" y="627"/>
                </a:lnTo>
                <a:lnTo>
                  <a:pt x="2782" y="603"/>
                </a:lnTo>
                <a:lnTo>
                  <a:pt x="2759" y="578"/>
                </a:lnTo>
                <a:lnTo>
                  <a:pt x="2735" y="555"/>
                </a:lnTo>
                <a:lnTo>
                  <a:pt x="2711" y="534"/>
                </a:lnTo>
                <a:lnTo>
                  <a:pt x="2687" y="512"/>
                </a:lnTo>
                <a:lnTo>
                  <a:pt x="2661" y="491"/>
                </a:lnTo>
                <a:lnTo>
                  <a:pt x="2636" y="470"/>
                </a:lnTo>
                <a:lnTo>
                  <a:pt x="2610" y="451"/>
                </a:lnTo>
                <a:lnTo>
                  <a:pt x="2584" y="432"/>
                </a:lnTo>
                <a:lnTo>
                  <a:pt x="2557" y="414"/>
                </a:lnTo>
                <a:lnTo>
                  <a:pt x="2530" y="398"/>
                </a:lnTo>
                <a:lnTo>
                  <a:pt x="2504" y="381"/>
                </a:lnTo>
                <a:lnTo>
                  <a:pt x="2477" y="365"/>
                </a:lnTo>
                <a:lnTo>
                  <a:pt x="2449" y="351"/>
                </a:lnTo>
                <a:lnTo>
                  <a:pt x="2421" y="336"/>
                </a:lnTo>
                <a:lnTo>
                  <a:pt x="2392" y="323"/>
                </a:lnTo>
                <a:lnTo>
                  <a:pt x="2364" y="310"/>
                </a:lnTo>
                <a:lnTo>
                  <a:pt x="2335" y="297"/>
                </a:lnTo>
                <a:lnTo>
                  <a:pt x="2276" y="276"/>
                </a:lnTo>
                <a:lnTo>
                  <a:pt x="2218" y="257"/>
                </a:lnTo>
                <a:lnTo>
                  <a:pt x="2158" y="240"/>
                </a:lnTo>
                <a:lnTo>
                  <a:pt x="2098" y="228"/>
                </a:lnTo>
                <a:lnTo>
                  <a:pt x="2037" y="217"/>
                </a:lnTo>
                <a:lnTo>
                  <a:pt x="1976" y="210"/>
                </a:lnTo>
                <a:lnTo>
                  <a:pt x="1915" y="205"/>
                </a:lnTo>
                <a:lnTo>
                  <a:pt x="1853" y="203"/>
                </a:lnTo>
                <a:lnTo>
                  <a:pt x="1792" y="205"/>
                </a:lnTo>
                <a:lnTo>
                  <a:pt x="1731" y="210"/>
                </a:lnTo>
                <a:lnTo>
                  <a:pt x="1670" y="217"/>
                </a:lnTo>
                <a:lnTo>
                  <a:pt x="1609" y="228"/>
                </a:lnTo>
                <a:lnTo>
                  <a:pt x="1548" y="240"/>
                </a:lnTo>
                <a:lnTo>
                  <a:pt x="1488" y="257"/>
                </a:lnTo>
                <a:lnTo>
                  <a:pt x="1430" y="276"/>
                </a:lnTo>
                <a:lnTo>
                  <a:pt x="1371" y="297"/>
                </a:lnTo>
                <a:lnTo>
                  <a:pt x="1343" y="310"/>
                </a:lnTo>
                <a:lnTo>
                  <a:pt x="1314" y="323"/>
                </a:lnTo>
                <a:lnTo>
                  <a:pt x="1286" y="336"/>
                </a:lnTo>
                <a:lnTo>
                  <a:pt x="1258" y="351"/>
                </a:lnTo>
                <a:lnTo>
                  <a:pt x="1230" y="365"/>
                </a:lnTo>
                <a:lnTo>
                  <a:pt x="1202" y="381"/>
                </a:lnTo>
                <a:lnTo>
                  <a:pt x="1176" y="398"/>
                </a:lnTo>
                <a:lnTo>
                  <a:pt x="1149" y="414"/>
                </a:lnTo>
                <a:lnTo>
                  <a:pt x="1122" y="432"/>
                </a:lnTo>
                <a:lnTo>
                  <a:pt x="1097" y="451"/>
                </a:lnTo>
                <a:lnTo>
                  <a:pt x="1070" y="470"/>
                </a:lnTo>
                <a:lnTo>
                  <a:pt x="1045" y="491"/>
                </a:lnTo>
                <a:lnTo>
                  <a:pt x="1021" y="512"/>
                </a:lnTo>
                <a:lnTo>
                  <a:pt x="996" y="534"/>
                </a:lnTo>
                <a:lnTo>
                  <a:pt x="972" y="555"/>
                </a:lnTo>
                <a:lnTo>
                  <a:pt x="948" y="578"/>
                </a:lnTo>
                <a:close/>
                <a:moveTo>
                  <a:pt x="804" y="435"/>
                </a:moveTo>
                <a:lnTo>
                  <a:pt x="804" y="435"/>
                </a:lnTo>
                <a:lnTo>
                  <a:pt x="831" y="408"/>
                </a:lnTo>
                <a:lnTo>
                  <a:pt x="859" y="383"/>
                </a:lnTo>
                <a:lnTo>
                  <a:pt x="888" y="357"/>
                </a:lnTo>
                <a:lnTo>
                  <a:pt x="916" y="333"/>
                </a:lnTo>
                <a:lnTo>
                  <a:pt x="947" y="310"/>
                </a:lnTo>
                <a:lnTo>
                  <a:pt x="976" y="287"/>
                </a:lnTo>
                <a:lnTo>
                  <a:pt x="1007" y="266"/>
                </a:lnTo>
                <a:lnTo>
                  <a:pt x="1037" y="245"/>
                </a:lnTo>
                <a:lnTo>
                  <a:pt x="1068" y="225"/>
                </a:lnTo>
                <a:lnTo>
                  <a:pt x="1099" y="206"/>
                </a:lnTo>
                <a:lnTo>
                  <a:pt x="1131" y="188"/>
                </a:lnTo>
                <a:lnTo>
                  <a:pt x="1163" y="170"/>
                </a:lnTo>
                <a:lnTo>
                  <a:pt x="1196" y="154"/>
                </a:lnTo>
                <a:lnTo>
                  <a:pt x="1229" y="137"/>
                </a:lnTo>
                <a:lnTo>
                  <a:pt x="1262" y="123"/>
                </a:lnTo>
                <a:lnTo>
                  <a:pt x="1295" y="109"/>
                </a:lnTo>
                <a:lnTo>
                  <a:pt x="1328" y="95"/>
                </a:lnTo>
                <a:lnTo>
                  <a:pt x="1362" y="84"/>
                </a:lnTo>
                <a:lnTo>
                  <a:pt x="1397" y="72"/>
                </a:lnTo>
                <a:lnTo>
                  <a:pt x="1431" y="61"/>
                </a:lnTo>
                <a:lnTo>
                  <a:pt x="1465" y="52"/>
                </a:lnTo>
                <a:lnTo>
                  <a:pt x="1500" y="43"/>
                </a:lnTo>
                <a:lnTo>
                  <a:pt x="1535" y="34"/>
                </a:lnTo>
                <a:lnTo>
                  <a:pt x="1570" y="28"/>
                </a:lnTo>
                <a:lnTo>
                  <a:pt x="1605" y="22"/>
                </a:lnTo>
                <a:lnTo>
                  <a:pt x="1641" y="15"/>
                </a:lnTo>
                <a:lnTo>
                  <a:pt x="1675" y="11"/>
                </a:lnTo>
                <a:lnTo>
                  <a:pt x="1711" y="8"/>
                </a:lnTo>
                <a:lnTo>
                  <a:pt x="1746" y="4"/>
                </a:lnTo>
                <a:lnTo>
                  <a:pt x="1782" y="3"/>
                </a:lnTo>
                <a:lnTo>
                  <a:pt x="1817" y="1"/>
                </a:lnTo>
                <a:lnTo>
                  <a:pt x="1853" y="0"/>
                </a:lnTo>
                <a:lnTo>
                  <a:pt x="1889" y="1"/>
                </a:lnTo>
                <a:lnTo>
                  <a:pt x="1924" y="3"/>
                </a:lnTo>
                <a:lnTo>
                  <a:pt x="1960" y="4"/>
                </a:lnTo>
                <a:lnTo>
                  <a:pt x="1995" y="8"/>
                </a:lnTo>
                <a:lnTo>
                  <a:pt x="2031" y="11"/>
                </a:lnTo>
                <a:lnTo>
                  <a:pt x="2067" y="15"/>
                </a:lnTo>
                <a:lnTo>
                  <a:pt x="2102" y="22"/>
                </a:lnTo>
                <a:lnTo>
                  <a:pt x="2136" y="28"/>
                </a:lnTo>
                <a:lnTo>
                  <a:pt x="2172" y="34"/>
                </a:lnTo>
                <a:lnTo>
                  <a:pt x="2206" y="43"/>
                </a:lnTo>
                <a:lnTo>
                  <a:pt x="2241" y="52"/>
                </a:lnTo>
                <a:lnTo>
                  <a:pt x="2276" y="61"/>
                </a:lnTo>
                <a:lnTo>
                  <a:pt x="2311" y="72"/>
                </a:lnTo>
                <a:lnTo>
                  <a:pt x="2344" y="84"/>
                </a:lnTo>
                <a:lnTo>
                  <a:pt x="2378" y="95"/>
                </a:lnTo>
                <a:lnTo>
                  <a:pt x="2411" y="109"/>
                </a:lnTo>
                <a:lnTo>
                  <a:pt x="2445" y="123"/>
                </a:lnTo>
                <a:lnTo>
                  <a:pt x="2478" y="137"/>
                </a:lnTo>
                <a:lnTo>
                  <a:pt x="2511" y="154"/>
                </a:lnTo>
                <a:lnTo>
                  <a:pt x="2543" y="170"/>
                </a:lnTo>
                <a:lnTo>
                  <a:pt x="2575" y="188"/>
                </a:lnTo>
                <a:lnTo>
                  <a:pt x="2607" y="206"/>
                </a:lnTo>
                <a:lnTo>
                  <a:pt x="2638" y="225"/>
                </a:lnTo>
                <a:lnTo>
                  <a:pt x="2670" y="245"/>
                </a:lnTo>
                <a:lnTo>
                  <a:pt x="2701" y="266"/>
                </a:lnTo>
                <a:lnTo>
                  <a:pt x="2730" y="287"/>
                </a:lnTo>
                <a:lnTo>
                  <a:pt x="2760" y="310"/>
                </a:lnTo>
                <a:lnTo>
                  <a:pt x="2790" y="333"/>
                </a:lnTo>
                <a:lnTo>
                  <a:pt x="2819" y="357"/>
                </a:lnTo>
                <a:lnTo>
                  <a:pt x="2847" y="383"/>
                </a:lnTo>
                <a:lnTo>
                  <a:pt x="2875" y="408"/>
                </a:lnTo>
                <a:lnTo>
                  <a:pt x="2903" y="435"/>
                </a:lnTo>
                <a:lnTo>
                  <a:pt x="2929" y="463"/>
                </a:lnTo>
                <a:lnTo>
                  <a:pt x="2955" y="491"/>
                </a:lnTo>
                <a:lnTo>
                  <a:pt x="2980" y="519"/>
                </a:lnTo>
                <a:lnTo>
                  <a:pt x="3004" y="548"/>
                </a:lnTo>
                <a:lnTo>
                  <a:pt x="3027" y="577"/>
                </a:lnTo>
                <a:lnTo>
                  <a:pt x="3050" y="606"/>
                </a:lnTo>
                <a:lnTo>
                  <a:pt x="3072" y="637"/>
                </a:lnTo>
                <a:lnTo>
                  <a:pt x="3092" y="667"/>
                </a:lnTo>
                <a:lnTo>
                  <a:pt x="3112" y="699"/>
                </a:lnTo>
                <a:lnTo>
                  <a:pt x="3132" y="730"/>
                </a:lnTo>
                <a:lnTo>
                  <a:pt x="3149" y="761"/>
                </a:lnTo>
                <a:lnTo>
                  <a:pt x="3167" y="794"/>
                </a:lnTo>
                <a:lnTo>
                  <a:pt x="3184" y="826"/>
                </a:lnTo>
                <a:lnTo>
                  <a:pt x="3199" y="859"/>
                </a:lnTo>
                <a:lnTo>
                  <a:pt x="3214" y="892"/>
                </a:lnTo>
                <a:lnTo>
                  <a:pt x="3228" y="925"/>
                </a:lnTo>
                <a:lnTo>
                  <a:pt x="3241" y="960"/>
                </a:lnTo>
                <a:lnTo>
                  <a:pt x="3254" y="993"/>
                </a:lnTo>
                <a:lnTo>
                  <a:pt x="3265" y="1027"/>
                </a:lnTo>
                <a:lnTo>
                  <a:pt x="3275" y="1061"/>
                </a:lnTo>
                <a:lnTo>
                  <a:pt x="3285" y="1096"/>
                </a:lnTo>
                <a:lnTo>
                  <a:pt x="3294" y="1131"/>
                </a:lnTo>
                <a:lnTo>
                  <a:pt x="3303" y="1166"/>
                </a:lnTo>
                <a:lnTo>
                  <a:pt x="3309" y="1201"/>
                </a:lnTo>
                <a:lnTo>
                  <a:pt x="3316" y="1236"/>
                </a:lnTo>
                <a:lnTo>
                  <a:pt x="3322" y="1271"/>
                </a:lnTo>
                <a:lnTo>
                  <a:pt x="3326" y="1307"/>
                </a:lnTo>
                <a:lnTo>
                  <a:pt x="3330" y="1342"/>
                </a:lnTo>
                <a:lnTo>
                  <a:pt x="3334" y="1378"/>
                </a:lnTo>
                <a:lnTo>
                  <a:pt x="3335" y="1414"/>
                </a:lnTo>
                <a:lnTo>
                  <a:pt x="3336" y="1449"/>
                </a:lnTo>
                <a:lnTo>
                  <a:pt x="3337" y="1485"/>
                </a:lnTo>
                <a:lnTo>
                  <a:pt x="3336" y="1520"/>
                </a:lnTo>
                <a:lnTo>
                  <a:pt x="3335" y="1556"/>
                </a:lnTo>
                <a:lnTo>
                  <a:pt x="3334" y="1590"/>
                </a:lnTo>
                <a:lnTo>
                  <a:pt x="3330" y="1626"/>
                </a:lnTo>
                <a:lnTo>
                  <a:pt x="3326" y="1661"/>
                </a:lnTo>
                <a:lnTo>
                  <a:pt x="3322" y="1697"/>
                </a:lnTo>
                <a:lnTo>
                  <a:pt x="3316" y="1733"/>
                </a:lnTo>
                <a:lnTo>
                  <a:pt x="3309" y="1767"/>
                </a:lnTo>
                <a:lnTo>
                  <a:pt x="3303" y="1802"/>
                </a:lnTo>
                <a:lnTo>
                  <a:pt x="3294" y="1837"/>
                </a:lnTo>
                <a:lnTo>
                  <a:pt x="3285" y="1872"/>
                </a:lnTo>
                <a:lnTo>
                  <a:pt x="3276" y="1907"/>
                </a:lnTo>
                <a:lnTo>
                  <a:pt x="3265" y="1941"/>
                </a:lnTo>
                <a:lnTo>
                  <a:pt x="3254" y="1975"/>
                </a:lnTo>
                <a:lnTo>
                  <a:pt x="3241" y="2008"/>
                </a:lnTo>
                <a:lnTo>
                  <a:pt x="3228" y="2043"/>
                </a:lnTo>
                <a:lnTo>
                  <a:pt x="3214" y="2076"/>
                </a:lnTo>
                <a:lnTo>
                  <a:pt x="3199" y="2109"/>
                </a:lnTo>
                <a:lnTo>
                  <a:pt x="3184" y="2142"/>
                </a:lnTo>
                <a:lnTo>
                  <a:pt x="3167" y="2174"/>
                </a:lnTo>
                <a:lnTo>
                  <a:pt x="3149" y="2207"/>
                </a:lnTo>
                <a:lnTo>
                  <a:pt x="3132" y="2238"/>
                </a:lnTo>
                <a:lnTo>
                  <a:pt x="3112" y="2269"/>
                </a:lnTo>
                <a:lnTo>
                  <a:pt x="3092" y="2301"/>
                </a:lnTo>
                <a:lnTo>
                  <a:pt x="3072" y="2331"/>
                </a:lnTo>
                <a:lnTo>
                  <a:pt x="3050" y="2362"/>
                </a:lnTo>
                <a:lnTo>
                  <a:pt x="3027" y="2391"/>
                </a:lnTo>
                <a:lnTo>
                  <a:pt x="3004" y="2420"/>
                </a:lnTo>
                <a:lnTo>
                  <a:pt x="2980" y="2450"/>
                </a:lnTo>
                <a:lnTo>
                  <a:pt x="2955" y="2477"/>
                </a:lnTo>
                <a:lnTo>
                  <a:pt x="2929" y="2505"/>
                </a:lnTo>
                <a:lnTo>
                  <a:pt x="2903" y="2533"/>
                </a:lnTo>
                <a:lnTo>
                  <a:pt x="2876" y="2559"/>
                </a:lnTo>
                <a:lnTo>
                  <a:pt x="2848" y="2584"/>
                </a:lnTo>
                <a:lnTo>
                  <a:pt x="2821" y="2608"/>
                </a:lnTo>
                <a:lnTo>
                  <a:pt x="2793" y="2633"/>
                </a:lnTo>
                <a:lnTo>
                  <a:pt x="2764" y="2655"/>
                </a:lnTo>
                <a:lnTo>
                  <a:pt x="2735" y="2677"/>
                </a:lnTo>
                <a:lnTo>
                  <a:pt x="2706" y="2699"/>
                </a:lnTo>
                <a:lnTo>
                  <a:pt x="2677" y="2719"/>
                </a:lnTo>
                <a:lnTo>
                  <a:pt x="2646" y="2738"/>
                </a:lnTo>
                <a:lnTo>
                  <a:pt x="2616" y="2757"/>
                </a:lnTo>
                <a:lnTo>
                  <a:pt x="2585" y="2775"/>
                </a:lnTo>
                <a:lnTo>
                  <a:pt x="2553" y="2793"/>
                </a:lnTo>
                <a:lnTo>
                  <a:pt x="2523" y="2809"/>
                </a:lnTo>
                <a:lnTo>
                  <a:pt x="2491" y="2824"/>
                </a:lnTo>
                <a:lnTo>
                  <a:pt x="2459" y="2840"/>
                </a:lnTo>
                <a:lnTo>
                  <a:pt x="2426" y="2854"/>
                </a:lnTo>
                <a:lnTo>
                  <a:pt x="2375" y="2873"/>
                </a:lnTo>
                <a:lnTo>
                  <a:pt x="2325" y="2892"/>
                </a:lnTo>
                <a:lnTo>
                  <a:pt x="2272" y="2908"/>
                </a:lnTo>
                <a:lnTo>
                  <a:pt x="2220" y="2922"/>
                </a:lnTo>
                <a:lnTo>
                  <a:pt x="2167" y="2934"/>
                </a:lnTo>
                <a:lnTo>
                  <a:pt x="2114" y="2945"/>
                </a:lnTo>
                <a:lnTo>
                  <a:pt x="2061" y="2953"/>
                </a:lnTo>
                <a:lnTo>
                  <a:pt x="2007" y="2961"/>
                </a:lnTo>
                <a:lnTo>
                  <a:pt x="1953" y="2964"/>
                </a:lnTo>
                <a:lnTo>
                  <a:pt x="1900" y="2967"/>
                </a:lnTo>
                <a:lnTo>
                  <a:pt x="1845" y="2968"/>
                </a:lnTo>
                <a:lnTo>
                  <a:pt x="1792" y="2967"/>
                </a:lnTo>
                <a:lnTo>
                  <a:pt x="1739" y="2963"/>
                </a:lnTo>
                <a:lnTo>
                  <a:pt x="1684" y="2958"/>
                </a:lnTo>
                <a:lnTo>
                  <a:pt x="1631" y="2952"/>
                </a:lnTo>
                <a:lnTo>
                  <a:pt x="1577" y="2943"/>
                </a:lnTo>
                <a:lnTo>
                  <a:pt x="1525" y="2931"/>
                </a:lnTo>
                <a:lnTo>
                  <a:pt x="1472" y="2919"/>
                </a:lnTo>
                <a:lnTo>
                  <a:pt x="1420" y="2903"/>
                </a:lnTo>
                <a:lnTo>
                  <a:pt x="1369" y="2887"/>
                </a:lnTo>
                <a:lnTo>
                  <a:pt x="1317" y="2868"/>
                </a:lnTo>
                <a:lnTo>
                  <a:pt x="1266" y="2847"/>
                </a:lnTo>
                <a:lnTo>
                  <a:pt x="1216" y="2824"/>
                </a:lnTo>
                <a:lnTo>
                  <a:pt x="1167" y="2800"/>
                </a:lnTo>
                <a:lnTo>
                  <a:pt x="1118" y="2774"/>
                </a:lnTo>
                <a:lnTo>
                  <a:pt x="1070" y="2744"/>
                </a:lnTo>
                <a:lnTo>
                  <a:pt x="1024" y="2714"/>
                </a:lnTo>
                <a:lnTo>
                  <a:pt x="977" y="2682"/>
                </a:lnTo>
                <a:lnTo>
                  <a:pt x="933" y="2648"/>
                </a:lnTo>
                <a:lnTo>
                  <a:pt x="888" y="2612"/>
                </a:lnTo>
                <a:lnTo>
                  <a:pt x="846" y="2573"/>
                </a:lnTo>
                <a:lnTo>
                  <a:pt x="804" y="2533"/>
                </a:lnTo>
                <a:lnTo>
                  <a:pt x="769" y="2497"/>
                </a:lnTo>
                <a:lnTo>
                  <a:pt x="735" y="2458"/>
                </a:lnTo>
                <a:lnTo>
                  <a:pt x="702" y="2419"/>
                </a:lnTo>
                <a:lnTo>
                  <a:pt x="671" y="2380"/>
                </a:lnTo>
                <a:lnTo>
                  <a:pt x="641" y="2340"/>
                </a:lnTo>
                <a:lnTo>
                  <a:pt x="613" y="2298"/>
                </a:lnTo>
                <a:lnTo>
                  <a:pt x="586" y="2256"/>
                </a:lnTo>
                <a:lnTo>
                  <a:pt x="562" y="2214"/>
                </a:lnTo>
                <a:lnTo>
                  <a:pt x="533" y="2161"/>
                </a:lnTo>
                <a:lnTo>
                  <a:pt x="506" y="2106"/>
                </a:lnTo>
                <a:lnTo>
                  <a:pt x="482" y="2050"/>
                </a:lnTo>
                <a:lnTo>
                  <a:pt x="460" y="1994"/>
                </a:lnTo>
                <a:lnTo>
                  <a:pt x="441" y="1939"/>
                </a:lnTo>
                <a:lnTo>
                  <a:pt x="423" y="1881"/>
                </a:lnTo>
                <a:lnTo>
                  <a:pt x="409" y="1823"/>
                </a:lnTo>
                <a:lnTo>
                  <a:pt x="397" y="1766"/>
                </a:lnTo>
                <a:lnTo>
                  <a:pt x="386" y="1707"/>
                </a:lnTo>
                <a:lnTo>
                  <a:pt x="379" y="1647"/>
                </a:lnTo>
                <a:lnTo>
                  <a:pt x="374" y="1589"/>
                </a:lnTo>
                <a:lnTo>
                  <a:pt x="371" y="1529"/>
                </a:lnTo>
                <a:lnTo>
                  <a:pt x="370" y="1471"/>
                </a:lnTo>
                <a:lnTo>
                  <a:pt x="371" y="1411"/>
                </a:lnTo>
                <a:lnTo>
                  <a:pt x="376" y="1353"/>
                </a:lnTo>
                <a:lnTo>
                  <a:pt x="383" y="1293"/>
                </a:lnTo>
                <a:lnTo>
                  <a:pt x="391" y="1234"/>
                </a:lnTo>
                <a:lnTo>
                  <a:pt x="402" y="1176"/>
                </a:lnTo>
                <a:lnTo>
                  <a:pt x="416" y="1119"/>
                </a:lnTo>
                <a:lnTo>
                  <a:pt x="431" y="1060"/>
                </a:lnTo>
                <a:lnTo>
                  <a:pt x="450" y="1004"/>
                </a:lnTo>
                <a:lnTo>
                  <a:pt x="470" y="947"/>
                </a:lnTo>
                <a:lnTo>
                  <a:pt x="493" y="891"/>
                </a:lnTo>
                <a:lnTo>
                  <a:pt x="519" y="836"/>
                </a:lnTo>
                <a:lnTo>
                  <a:pt x="545" y="783"/>
                </a:lnTo>
                <a:lnTo>
                  <a:pt x="576" y="730"/>
                </a:lnTo>
                <a:lnTo>
                  <a:pt x="608" y="678"/>
                </a:lnTo>
                <a:lnTo>
                  <a:pt x="642" y="627"/>
                </a:lnTo>
                <a:lnTo>
                  <a:pt x="680" y="577"/>
                </a:lnTo>
                <a:lnTo>
                  <a:pt x="718" y="529"/>
                </a:lnTo>
                <a:lnTo>
                  <a:pt x="760" y="480"/>
                </a:lnTo>
                <a:lnTo>
                  <a:pt x="804" y="435"/>
                </a:lnTo>
                <a:close/>
                <a:moveTo>
                  <a:pt x="2560" y="646"/>
                </a:moveTo>
                <a:lnTo>
                  <a:pt x="2560" y="646"/>
                </a:lnTo>
                <a:lnTo>
                  <a:pt x="2583" y="666"/>
                </a:lnTo>
                <a:lnTo>
                  <a:pt x="2604" y="685"/>
                </a:lnTo>
                <a:lnTo>
                  <a:pt x="2624" y="705"/>
                </a:lnTo>
                <a:lnTo>
                  <a:pt x="2646" y="727"/>
                </a:lnTo>
                <a:lnTo>
                  <a:pt x="2665" y="749"/>
                </a:lnTo>
                <a:lnTo>
                  <a:pt x="2684" y="770"/>
                </a:lnTo>
                <a:lnTo>
                  <a:pt x="2721" y="815"/>
                </a:lnTo>
                <a:lnTo>
                  <a:pt x="2754" y="861"/>
                </a:lnTo>
                <a:lnTo>
                  <a:pt x="2785" y="908"/>
                </a:lnTo>
                <a:lnTo>
                  <a:pt x="2814" y="956"/>
                </a:lnTo>
                <a:lnTo>
                  <a:pt x="2839" y="1007"/>
                </a:lnTo>
                <a:lnTo>
                  <a:pt x="2862" y="1056"/>
                </a:lnTo>
                <a:lnTo>
                  <a:pt x="2882" y="1108"/>
                </a:lnTo>
                <a:lnTo>
                  <a:pt x="2899" y="1162"/>
                </a:lnTo>
                <a:lnTo>
                  <a:pt x="2914" y="1214"/>
                </a:lnTo>
                <a:lnTo>
                  <a:pt x="2927" y="1269"/>
                </a:lnTo>
                <a:lnTo>
                  <a:pt x="2936" y="1323"/>
                </a:lnTo>
                <a:lnTo>
                  <a:pt x="2942" y="1378"/>
                </a:lnTo>
                <a:lnTo>
                  <a:pt x="2946" y="1433"/>
                </a:lnTo>
                <a:lnTo>
                  <a:pt x="2947" y="1487"/>
                </a:lnTo>
                <a:lnTo>
                  <a:pt x="2946" y="1543"/>
                </a:lnTo>
                <a:lnTo>
                  <a:pt x="2941" y="1598"/>
                </a:lnTo>
                <a:lnTo>
                  <a:pt x="2935" y="1652"/>
                </a:lnTo>
                <a:lnTo>
                  <a:pt x="2924" y="1707"/>
                </a:lnTo>
                <a:lnTo>
                  <a:pt x="2912" y="1761"/>
                </a:lnTo>
                <a:lnTo>
                  <a:pt x="2896" y="1814"/>
                </a:lnTo>
                <a:lnTo>
                  <a:pt x="2877" y="1867"/>
                </a:lnTo>
                <a:lnTo>
                  <a:pt x="2856" y="1919"/>
                </a:lnTo>
                <a:lnTo>
                  <a:pt x="2832" y="1970"/>
                </a:lnTo>
                <a:lnTo>
                  <a:pt x="2805" y="2021"/>
                </a:lnTo>
                <a:lnTo>
                  <a:pt x="2791" y="2045"/>
                </a:lnTo>
                <a:lnTo>
                  <a:pt x="2776" y="2069"/>
                </a:lnTo>
                <a:lnTo>
                  <a:pt x="2759" y="2094"/>
                </a:lnTo>
                <a:lnTo>
                  <a:pt x="2743" y="2118"/>
                </a:lnTo>
                <a:lnTo>
                  <a:pt x="2726" y="2141"/>
                </a:lnTo>
                <a:lnTo>
                  <a:pt x="2707" y="2165"/>
                </a:lnTo>
                <a:lnTo>
                  <a:pt x="2689" y="2186"/>
                </a:lnTo>
                <a:lnTo>
                  <a:pt x="2669" y="2209"/>
                </a:lnTo>
                <a:lnTo>
                  <a:pt x="2649" y="2231"/>
                </a:lnTo>
                <a:lnTo>
                  <a:pt x="2628" y="2252"/>
                </a:lnTo>
                <a:lnTo>
                  <a:pt x="2556" y="2181"/>
                </a:lnTo>
                <a:lnTo>
                  <a:pt x="2594" y="2142"/>
                </a:lnTo>
                <a:lnTo>
                  <a:pt x="2628" y="2100"/>
                </a:lnTo>
                <a:lnTo>
                  <a:pt x="2660" y="2058"/>
                </a:lnTo>
                <a:lnTo>
                  <a:pt x="2691" y="2015"/>
                </a:lnTo>
                <a:lnTo>
                  <a:pt x="2717" y="1970"/>
                </a:lnTo>
                <a:lnTo>
                  <a:pt x="2741" y="1925"/>
                </a:lnTo>
                <a:lnTo>
                  <a:pt x="2763" y="1879"/>
                </a:lnTo>
                <a:lnTo>
                  <a:pt x="2782" y="1832"/>
                </a:lnTo>
                <a:lnTo>
                  <a:pt x="2799" y="1783"/>
                </a:lnTo>
                <a:lnTo>
                  <a:pt x="2813" y="1735"/>
                </a:lnTo>
                <a:lnTo>
                  <a:pt x="2825" y="1686"/>
                </a:lnTo>
                <a:lnTo>
                  <a:pt x="2834" y="1636"/>
                </a:lnTo>
                <a:lnTo>
                  <a:pt x="2841" y="1586"/>
                </a:lnTo>
                <a:lnTo>
                  <a:pt x="2844" y="1537"/>
                </a:lnTo>
                <a:lnTo>
                  <a:pt x="2846" y="1487"/>
                </a:lnTo>
                <a:lnTo>
                  <a:pt x="2844" y="1436"/>
                </a:lnTo>
                <a:lnTo>
                  <a:pt x="2842" y="1387"/>
                </a:lnTo>
                <a:lnTo>
                  <a:pt x="2835" y="1337"/>
                </a:lnTo>
                <a:lnTo>
                  <a:pt x="2827" y="1288"/>
                </a:lnTo>
                <a:lnTo>
                  <a:pt x="2816" y="1239"/>
                </a:lnTo>
                <a:lnTo>
                  <a:pt x="2802" y="1191"/>
                </a:lnTo>
                <a:lnTo>
                  <a:pt x="2786" y="1143"/>
                </a:lnTo>
                <a:lnTo>
                  <a:pt x="2768" y="1097"/>
                </a:lnTo>
                <a:lnTo>
                  <a:pt x="2748" y="1050"/>
                </a:lnTo>
                <a:lnTo>
                  <a:pt x="2724" y="1005"/>
                </a:lnTo>
                <a:lnTo>
                  <a:pt x="2698" y="961"/>
                </a:lnTo>
                <a:lnTo>
                  <a:pt x="2670" y="918"/>
                </a:lnTo>
                <a:lnTo>
                  <a:pt x="2640" y="876"/>
                </a:lnTo>
                <a:lnTo>
                  <a:pt x="2607" y="836"/>
                </a:lnTo>
                <a:lnTo>
                  <a:pt x="2572" y="797"/>
                </a:lnTo>
                <a:lnTo>
                  <a:pt x="2534" y="760"/>
                </a:lnTo>
                <a:lnTo>
                  <a:pt x="2495" y="725"/>
                </a:lnTo>
                <a:lnTo>
                  <a:pt x="2560" y="64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587B3A2-B43A-42C1-A634-8232958318E4}"/>
              </a:ext>
            </a:extLst>
          </p:cNvPr>
          <p:cNvSpPr/>
          <p:nvPr/>
        </p:nvSpPr>
        <p:spPr>
          <a:xfrm>
            <a:off x="4087436" y="4709319"/>
            <a:ext cx="2688336" cy="1198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chemeClr val="tx1"/>
                </a:solidFill>
                <a:latin typeface="+mj-lt"/>
              </a:rPr>
              <a:t>Kein Geld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chemeClr val="tx1"/>
                </a:solidFill>
                <a:latin typeface="+mj-lt"/>
              </a:rPr>
              <a:t>Umständlich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chemeClr val="tx1"/>
                </a:solidFill>
                <a:latin typeface="+mj-lt"/>
              </a:rPr>
              <a:t>Riskant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30B9A05-D165-4D8D-8323-AD07983107E7}"/>
              </a:ext>
            </a:extLst>
          </p:cNvPr>
          <p:cNvSpPr/>
          <p:nvPr/>
        </p:nvSpPr>
        <p:spPr>
          <a:xfrm>
            <a:off x="6245351" y="4709319"/>
            <a:ext cx="2688336" cy="1198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chemeClr val="tx1"/>
                </a:solidFill>
                <a:latin typeface="+mj-lt"/>
              </a:rPr>
              <a:t>Unsicherheit</a:t>
            </a:r>
            <a:r>
              <a:rPr lang="de-DE" sz="1600" i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chemeClr val="tx1"/>
                </a:solidFill>
                <a:latin typeface="+mj-lt"/>
              </a:rPr>
              <a:t>Unübersichtlich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chemeClr val="tx1"/>
                </a:solidFill>
                <a:latin typeface="+mj-lt"/>
              </a:rPr>
              <a:t>Zu hohe Gebühren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FB0CD38-DB73-48B7-83D9-70583E54ABFC}"/>
              </a:ext>
            </a:extLst>
          </p:cNvPr>
          <p:cNvSpPr/>
          <p:nvPr/>
        </p:nvSpPr>
        <p:spPr>
          <a:xfrm>
            <a:off x="8430415" y="4709319"/>
            <a:ext cx="2688336" cy="1198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chemeClr val="tx1"/>
                </a:solidFill>
                <a:latin typeface="+mj-lt"/>
              </a:rPr>
              <a:t>Misstrauen </a:t>
            </a:r>
            <a:r>
              <a:rPr lang="de-DE" sz="1600" i="1" dirty="0" err="1">
                <a:solidFill>
                  <a:schemeClr val="tx1"/>
                </a:solidFill>
                <a:latin typeface="+mj-lt"/>
              </a:rPr>
              <a:t>gg</a:t>
            </a:r>
            <a:r>
              <a:rPr lang="de-DE" sz="1600" i="1" dirty="0">
                <a:solidFill>
                  <a:schemeClr val="tx1"/>
                </a:solidFill>
                <a:latin typeface="+mj-lt"/>
              </a:rPr>
              <a:t>. Broker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chemeClr val="tx1"/>
                </a:solidFill>
                <a:latin typeface="+mj-lt"/>
              </a:rPr>
              <a:t>Fehlendes </a:t>
            </a:r>
            <a:r>
              <a:rPr lang="de-DE" sz="1600" i="1" dirty="0" err="1">
                <a:solidFill>
                  <a:schemeClr val="tx1"/>
                </a:solidFill>
                <a:latin typeface="+mj-lt"/>
              </a:rPr>
              <a:t>Know-How</a:t>
            </a:r>
            <a:endParaRPr lang="de-DE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CDBD23E-A045-4D16-9DD8-7E465E4DB277}"/>
              </a:ext>
            </a:extLst>
          </p:cNvPr>
          <p:cNvSpPr/>
          <p:nvPr/>
        </p:nvSpPr>
        <p:spPr>
          <a:xfrm>
            <a:off x="5399315" y="4940021"/>
            <a:ext cx="466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A644C13-FED3-4284-8A49-1604E548A12E}"/>
              </a:ext>
            </a:extLst>
          </p:cNvPr>
          <p:cNvSpPr/>
          <p:nvPr/>
        </p:nvSpPr>
        <p:spPr>
          <a:xfrm>
            <a:off x="4992442" y="5232539"/>
            <a:ext cx="466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2120F4-0746-4DCB-96BF-9FEEE0B772AE}"/>
              </a:ext>
            </a:extLst>
          </p:cNvPr>
          <p:cNvSpPr/>
          <p:nvPr/>
        </p:nvSpPr>
        <p:spPr>
          <a:xfrm>
            <a:off x="7790145" y="4925319"/>
            <a:ext cx="466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4F090BF-B301-4167-8EDD-61AE9D023850}"/>
              </a:ext>
            </a:extLst>
          </p:cNvPr>
          <p:cNvSpPr/>
          <p:nvPr/>
        </p:nvSpPr>
        <p:spPr>
          <a:xfrm>
            <a:off x="10532123" y="4653033"/>
            <a:ext cx="466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D582629-1E7A-44F2-9C52-64BFE01118AC}"/>
              </a:ext>
            </a:extLst>
          </p:cNvPr>
          <p:cNvSpPr/>
          <p:nvPr/>
        </p:nvSpPr>
        <p:spPr>
          <a:xfrm>
            <a:off x="10490611" y="4942259"/>
            <a:ext cx="466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CAA0C39-7AAD-4865-B01C-593476744A0D}"/>
              </a:ext>
            </a:extLst>
          </p:cNvPr>
          <p:cNvSpPr/>
          <p:nvPr/>
        </p:nvSpPr>
        <p:spPr>
          <a:xfrm>
            <a:off x="7653146" y="4653033"/>
            <a:ext cx="466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712DC8-855E-4942-8452-8FC70EA445C4}"/>
              </a:ext>
            </a:extLst>
          </p:cNvPr>
          <p:cNvSpPr/>
          <p:nvPr/>
        </p:nvSpPr>
        <p:spPr>
          <a:xfrm>
            <a:off x="5176621" y="4663709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2"/>
                </a:solidFill>
                <a:sym typeface="Wingdings" panose="05000000000000000000" pitchFamily="2" charset="2"/>
              </a:rPr>
              <a:t></a:t>
            </a:r>
            <a:endParaRPr lang="de-CH" sz="2800" dirty="0">
              <a:solidFill>
                <a:schemeClr val="accent2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67F7236-B4C2-41CD-ABF4-F861AFECF646}"/>
              </a:ext>
            </a:extLst>
          </p:cNvPr>
          <p:cNvSpPr/>
          <p:nvPr/>
        </p:nvSpPr>
        <p:spPr>
          <a:xfrm>
            <a:off x="8050793" y="5256227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2"/>
                </a:solidFill>
                <a:sym typeface="Wingdings" panose="05000000000000000000" pitchFamily="2" charset="2"/>
              </a:rPr>
              <a:t></a:t>
            </a:r>
            <a:endParaRPr lang="de-CH" sz="2800" dirty="0">
              <a:solidFill>
                <a:schemeClr val="accent2"/>
              </a:solidFill>
            </a:endParaRPr>
          </a:p>
        </p:txBody>
      </p:sp>
      <p:sp>
        <p:nvSpPr>
          <p:cNvPr id="53" name="Freeform 78">
            <a:extLst>
              <a:ext uri="{FF2B5EF4-FFF2-40B4-BE49-F238E27FC236}">
                <a16:creationId xmlns:a16="http://schemas.microsoft.com/office/drawing/2014/main" id="{B8C19FAE-17C4-4527-A24D-76EBB2D802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2551" y="4512398"/>
            <a:ext cx="868619" cy="863178"/>
          </a:xfrm>
          <a:custGeom>
            <a:avLst/>
            <a:gdLst>
              <a:gd name="T0" fmla="*/ 2147483647 w 4790"/>
              <a:gd name="T1" fmla="*/ 2147483647 h 4763"/>
              <a:gd name="T2" fmla="*/ 2147483647 w 4790"/>
              <a:gd name="T3" fmla="*/ 2147483647 h 4763"/>
              <a:gd name="T4" fmla="*/ 2147483647 w 4790"/>
              <a:gd name="T5" fmla="*/ 2147483647 h 4763"/>
              <a:gd name="T6" fmla="*/ 2147483647 w 4790"/>
              <a:gd name="T7" fmla="*/ 2147483647 h 4763"/>
              <a:gd name="T8" fmla="*/ 2147483647 w 4790"/>
              <a:gd name="T9" fmla="*/ 2147483647 h 4763"/>
              <a:gd name="T10" fmla="*/ 2147483647 w 4790"/>
              <a:gd name="T11" fmla="*/ 2147483647 h 4763"/>
              <a:gd name="T12" fmla="*/ 2147483647 w 4790"/>
              <a:gd name="T13" fmla="*/ 2147483647 h 4763"/>
              <a:gd name="T14" fmla="*/ 2147483647 w 4790"/>
              <a:gd name="T15" fmla="*/ 2147483647 h 4763"/>
              <a:gd name="T16" fmla="*/ 2147483647 w 4790"/>
              <a:gd name="T17" fmla="*/ 2147483647 h 4763"/>
              <a:gd name="T18" fmla="*/ 2147483647 w 4790"/>
              <a:gd name="T19" fmla="*/ 2147483647 h 4763"/>
              <a:gd name="T20" fmla="*/ 2147483647 w 4790"/>
              <a:gd name="T21" fmla="*/ 2147483647 h 4763"/>
              <a:gd name="T22" fmla="*/ 2147483647 w 4790"/>
              <a:gd name="T23" fmla="*/ 2147483647 h 4763"/>
              <a:gd name="T24" fmla="*/ 2147483647 w 4790"/>
              <a:gd name="T25" fmla="*/ 2147483647 h 4763"/>
              <a:gd name="T26" fmla="*/ 2147483647 w 4790"/>
              <a:gd name="T27" fmla="*/ 2147483647 h 4763"/>
              <a:gd name="T28" fmla="*/ 2147483647 w 4790"/>
              <a:gd name="T29" fmla="*/ 2147483647 h 4763"/>
              <a:gd name="T30" fmla="*/ 2147483647 w 4790"/>
              <a:gd name="T31" fmla="*/ 0 h 4763"/>
              <a:gd name="T32" fmla="*/ 2147483647 w 4790"/>
              <a:gd name="T33" fmla="*/ 2147483647 h 4763"/>
              <a:gd name="T34" fmla="*/ 2147483647 w 4790"/>
              <a:gd name="T35" fmla="*/ 2147483647 h 4763"/>
              <a:gd name="T36" fmla="*/ 2147483647 w 4790"/>
              <a:gd name="T37" fmla="*/ 2147483647 h 4763"/>
              <a:gd name="T38" fmla="*/ 2147483647 w 4790"/>
              <a:gd name="T39" fmla="*/ 2147483647 h 4763"/>
              <a:gd name="T40" fmla="*/ 2147483647 w 4790"/>
              <a:gd name="T41" fmla="*/ 2147483647 h 4763"/>
              <a:gd name="T42" fmla="*/ 2147483647 w 4790"/>
              <a:gd name="T43" fmla="*/ 2147483647 h 4763"/>
              <a:gd name="T44" fmla="*/ 2147483647 w 4790"/>
              <a:gd name="T45" fmla="*/ 2147483647 h 4763"/>
              <a:gd name="T46" fmla="*/ 2147483647 w 4790"/>
              <a:gd name="T47" fmla="*/ 2147483647 h 4763"/>
              <a:gd name="T48" fmla="*/ 2147483647 w 4790"/>
              <a:gd name="T49" fmla="*/ 2147483647 h 4763"/>
              <a:gd name="T50" fmla="*/ 2147483647 w 4790"/>
              <a:gd name="T51" fmla="*/ 2147483647 h 4763"/>
              <a:gd name="T52" fmla="*/ 2147483647 w 4790"/>
              <a:gd name="T53" fmla="*/ 2147483647 h 4763"/>
              <a:gd name="T54" fmla="*/ 2147483647 w 4790"/>
              <a:gd name="T55" fmla="*/ 2147483647 h 4763"/>
              <a:gd name="T56" fmla="*/ 2147483647 w 4790"/>
              <a:gd name="T57" fmla="*/ 2147483647 h 4763"/>
              <a:gd name="T58" fmla="*/ 2147483647 w 4790"/>
              <a:gd name="T59" fmla="*/ 2147483647 h 4763"/>
              <a:gd name="T60" fmla="*/ 2147483647 w 4790"/>
              <a:gd name="T61" fmla="*/ 2147483647 h 4763"/>
              <a:gd name="T62" fmla="*/ 2147483647 w 4790"/>
              <a:gd name="T63" fmla="*/ 2147483647 h 4763"/>
              <a:gd name="T64" fmla="*/ 2147483647 w 4790"/>
              <a:gd name="T65" fmla="*/ 2147483647 h 4763"/>
              <a:gd name="T66" fmla="*/ 2147483647 w 4790"/>
              <a:gd name="T67" fmla="*/ 2147483647 h 4763"/>
              <a:gd name="T68" fmla="*/ 2147483647 w 4790"/>
              <a:gd name="T69" fmla="*/ 2147483647 h 4763"/>
              <a:gd name="T70" fmla="*/ 2147483647 w 4790"/>
              <a:gd name="T71" fmla="*/ 2147483647 h 4763"/>
              <a:gd name="T72" fmla="*/ 2147483647 w 4790"/>
              <a:gd name="T73" fmla="*/ 2147483647 h 4763"/>
              <a:gd name="T74" fmla="*/ 2147483647 w 4790"/>
              <a:gd name="T75" fmla="*/ 2147483647 h 4763"/>
              <a:gd name="T76" fmla="*/ 2147483647 w 4790"/>
              <a:gd name="T77" fmla="*/ 2147483647 h 4763"/>
              <a:gd name="T78" fmla="*/ 2147483647 w 4790"/>
              <a:gd name="T79" fmla="*/ 2147483647 h 4763"/>
              <a:gd name="T80" fmla="*/ 2147483647 w 4790"/>
              <a:gd name="T81" fmla="*/ 2147483647 h 4763"/>
              <a:gd name="T82" fmla="*/ 2147483647 w 4790"/>
              <a:gd name="T83" fmla="*/ 2147483647 h 4763"/>
              <a:gd name="T84" fmla="*/ 2147483647 w 4790"/>
              <a:gd name="T85" fmla="*/ 2147483647 h 4763"/>
              <a:gd name="T86" fmla="*/ 2147483647 w 4790"/>
              <a:gd name="T87" fmla="*/ 2147483647 h 4763"/>
              <a:gd name="T88" fmla="*/ 2147483647 w 4790"/>
              <a:gd name="T89" fmla="*/ 2147483647 h 4763"/>
              <a:gd name="T90" fmla="*/ 2147483647 w 4790"/>
              <a:gd name="T91" fmla="*/ 2147483647 h 4763"/>
              <a:gd name="T92" fmla="*/ 2147483647 w 4790"/>
              <a:gd name="T93" fmla="*/ 2147483647 h 4763"/>
              <a:gd name="T94" fmla="*/ 2147483647 w 4790"/>
              <a:gd name="T95" fmla="*/ 2147483647 h 4763"/>
              <a:gd name="T96" fmla="*/ 2147483647 w 4790"/>
              <a:gd name="T97" fmla="*/ 2147483647 h 4763"/>
              <a:gd name="T98" fmla="*/ 2147483647 w 4790"/>
              <a:gd name="T99" fmla="*/ 2147483647 h 4763"/>
              <a:gd name="T100" fmla="*/ 2147483647 w 4790"/>
              <a:gd name="T101" fmla="*/ 2147483647 h 4763"/>
              <a:gd name="T102" fmla="*/ 2147483647 w 4790"/>
              <a:gd name="T103" fmla="*/ 2147483647 h 4763"/>
              <a:gd name="T104" fmla="*/ 2147483647 w 4790"/>
              <a:gd name="T105" fmla="*/ 2147483647 h 4763"/>
              <a:gd name="T106" fmla="*/ 2147483647 w 4790"/>
              <a:gd name="T107" fmla="*/ 2147483647 h 4763"/>
              <a:gd name="T108" fmla="*/ 2147483647 w 4790"/>
              <a:gd name="T109" fmla="*/ 2147483647 h 4763"/>
              <a:gd name="T110" fmla="*/ 2147483647 w 4790"/>
              <a:gd name="T111" fmla="*/ 2147483647 h 4763"/>
              <a:gd name="T112" fmla="*/ 2147483647 w 4790"/>
              <a:gd name="T113" fmla="*/ 2147483647 h 4763"/>
              <a:gd name="T114" fmla="*/ 2147483647 w 4790"/>
              <a:gd name="T115" fmla="*/ 2147483647 h 4763"/>
              <a:gd name="T116" fmla="*/ 2147483647 w 4790"/>
              <a:gd name="T117" fmla="*/ 2147483647 h 4763"/>
              <a:gd name="T118" fmla="*/ 2147483647 w 4790"/>
              <a:gd name="T119" fmla="*/ 2147483647 h 47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4790"/>
              <a:gd name="T181" fmla="*/ 0 h 4763"/>
              <a:gd name="T182" fmla="*/ 4790 w 4790"/>
              <a:gd name="T183" fmla="*/ 4763 h 476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4790" h="4763">
                <a:moveTo>
                  <a:pt x="2669" y="862"/>
                </a:moveTo>
                <a:lnTo>
                  <a:pt x="2669" y="1219"/>
                </a:lnTo>
                <a:lnTo>
                  <a:pt x="2569" y="1219"/>
                </a:lnTo>
                <a:lnTo>
                  <a:pt x="2569" y="862"/>
                </a:lnTo>
                <a:lnTo>
                  <a:pt x="2669" y="862"/>
                </a:lnTo>
                <a:close/>
                <a:moveTo>
                  <a:pt x="2441" y="862"/>
                </a:moveTo>
                <a:lnTo>
                  <a:pt x="2441" y="1219"/>
                </a:lnTo>
                <a:lnTo>
                  <a:pt x="2341" y="1219"/>
                </a:lnTo>
                <a:lnTo>
                  <a:pt x="2341" y="862"/>
                </a:lnTo>
                <a:lnTo>
                  <a:pt x="2441" y="862"/>
                </a:lnTo>
                <a:close/>
                <a:moveTo>
                  <a:pt x="2214" y="862"/>
                </a:moveTo>
                <a:lnTo>
                  <a:pt x="2214" y="1219"/>
                </a:lnTo>
                <a:lnTo>
                  <a:pt x="2115" y="1219"/>
                </a:lnTo>
                <a:lnTo>
                  <a:pt x="2115" y="862"/>
                </a:lnTo>
                <a:lnTo>
                  <a:pt x="2214" y="862"/>
                </a:lnTo>
                <a:close/>
                <a:moveTo>
                  <a:pt x="2081" y="2490"/>
                </a:moveTo>
                <a:lnTo>
                  <a:pt x="1783" y="973"/>
                </a:lnTo>
                <a:lnTo>
                  <a:pt x="2029" y="973"/>
                </a:lnTo>
                <a:lnTo>
                  <a:pt x="2029" y="1072"/>
                </a:lnTo>
                <a:lnTo>
                  <a:pt x="1904" y="1072"/>
                </a:lnTo>
                <a:lnTo>
                  <a:pt x="2178" y="2471"/>
                </a:lnTo>
                <a:lnTo>
                  <a:pt x="2081" y="2490"/>
                </a:lnTo>
                <a:close/>
                <a:moveTo>
                  <a:pt x="2345" y="3271"/>
                </a:moveTo>
                <a:lnTo>
                  <a:pt x="2345" y="2596"/>
                </a:lnTo>
                <a:lnTo>
                  <a:pt x="2445" y="2596"/>
                </a:lnTo>
                <a:lnTo>
                  <a:pt x="2445" y="3271"/>
                </a:lnTo>
                <a:lnTo>
                  <a:pt x="2345" y="3271"/>
                </a:lnTo>
                <a:close/>
                <a:moveTo>
                  <a:pt x="1627" y="3271"/>
                </a:moveTo>
                <a:lnTo>
                  <a:pt x="1627" y="2698"/>
                </a:lnTo>
                <a:lnTo>
                  <a:pt x="1588" y="2673"/>
                </a:lnTo>
                <a:lnTo>
                  <a:pt x="1551" y="2648"/>
                </a:lnTo>
                <a:lnTo>
                  <a:pt x="1513" y="2621"/>
                </a:lnTo>
                <a:lnTo>
                  <a:pt x="1478" y="2592"/>
                </a:lnTo>
                <a:lnTo>
                  <a:pt x="1443" y="2563"/>
                </a:lnTo>
                <a:lnTo>
                  <a:pt x="1409" y="2533"/>
                </a:lnTo>
                <a:lnTo>
                  <a:pt x="1376" y="2502"/>
                </a:lnTo>
                <a:lnTo>
                  <a:pt x="1344" y="2470"/>
                </a:lnTo>
                <a:lnTo>
                  <a:pt x="1313" y="2436"/>
                </a:lnTo>
                <a:lnTo>
                  <a:pt x="1283" y="2403"/>
                </a:lnTo>
                <a:lnTo>
                  <a:pt x="1254" y="2367"/>
                </a:lnTo>
                <a:lnTo>
                  <a:pt x="1227" y="2330"/>
                </a:lnTo>
                <a:lnTo>
                  <a:pt x="1199" y="2294"/>
                </a:lnTo>
                <a:lnTo>
                  <a:pt x="1174" y="2256"/>
                </a:lnTo>
                <a:lnTo>
                  <a:pt x="1150" y="2217"/>
                </a:lnTo>
                <a:lnTo>
                  <a:pt x="1126" y="2178"/>
                </a:lnTo>
                <a:lnTo>
                  <a:pt x="1105" y="2139"/>
                </a:lnTo>
                <a:lnTo>
                  <a:pt x="1084" y="2098"/>
                </a:lnTo>
                <a:lnTo>
                  <a:pt x="1064" y="2055"/>
                </a:lnTo>
                <a:lnTo>
                  <a:pt x="1046" y="2013"/>
                </a:lnTo>
                <a:lnTo>
                  <a:pt x="1029" y="1970"/>
                </a:lnTo>
                <a:lnTo>
                  <a:pt x="1014" y="1926"/>
                </a:lnTo>
                <a:lnTo>
                  <a:pt x="999" y="1882"/>
                </a:lnTo>
                <a:lnTo>
                  <a:pt x="986" y="1837"/>
                </a:lnTo>
                <a:lnTo>
                  <a:pt x="975" y="1791"/>
                </a:lnTo>
                <a:lnTo>
                  <a:pt x="965" y="1745"/>
                </a:lnTo>
                <a:lnTo>
                  <a:pt x="957" y="1699"/>
                </a:lnTo>
                <a:lnTo>
                  <a:pt x="949" y="1652"/>
                </a:lnTo>
                <a:lnTo>
                  <a:pt x="944" y="1604"/>
                </a:lnTo>
                <a:lnTo>
                  <a:pt x="940" y="1556"/>
                </a:lnTo>
                <a:lnTo>
                  <a:pt x="938" y="1507"/>
                </a:lnTo>
                <a:lnTo>
                  <a:pt x="937" y="1459"/>
                </a:lnTo>
                <a:lnTo>
                  <a:pt x="938" y="1421"/>
                </a:lnTo>
                <a:lnTo>
                  <a:pt x="939" y="1384"/>
                </a:lnTo>
                <a:lnTo>
                  <a:pt x="942" y="1346"/>
                </a:lnTo>
                <a:lnTo>
                  <a:pt x="944" y="1309"/>
                </a:lnTo>
                <a:lnTo>
                  <a:pt x="949" y="1273"/>
                </a:lnTo>
                <a:lnTo>
                  <a:pt x="954" y="1237"/>
                </a:lnTo>
                <a:lnTo>
                  <a:pt x="959" y="1201"/>
                </a:lnTo>
                <a:lnTo>
                  <a:pt x="966" y="1165"/>
                </a:lnTo>
                <a:lnTo>
                  <a:pt x="974" y="1130"/>
                </a:lnTo>
                <a:lnTo>
                  <a:pt x="983" y="1094"/>
                </a:lnTo>
                <a:lnTo>
                  <a:pt x="993" y="1060"/>
                </a:lnTo>
                <a:lnTo>
                  <a:pt x="1003" y="1025"/>
                </a:lnTo>
                <a:lnTo>
                  <a:pt x="1014" y="991"/>
                </a:lnTo>
                <a:lnTo>
                  <a:pt x="1025" y="957"/>
                </a:lnTo>
                <a:lnTo>
                  <a:pt x="1037" y="924"/>
                </a:lnTo>
                <a:lnTo>
                  <a:pt x="1051" y="891"/>
                </a:lnTo>
                <a:lnTo>
                  <a:pt x="1066" y="858"/>
                </a:lnTo>
                <a:lnTo>
                  <a:pt x="1081" y="826"/>
                </a:lnTo>
                <a:lnTo>
                  <a:pt x="1096" y="795"/>
                </a:lnTo>
                <a:lnTo>
                  <a:pt x="1113" y="764"/>
                </a:lnTo>
                <a:lnTo>
                  <a:pt x="1130" y="732"/>
                </a:lnTo>
                <a:lnTo>
                  <a:pt x="1148" y="702"/>
                </a:lnTo>
                <a:lnTo>
                  <a:pt x="1167" y="673"/>
                </a:lnTo>
                <a:lnTo>
                  <a:pt x="1186" y="643"/>
                </a:lnTo>
                <a:lnTo>
                  <a:pt x="1206" y="614"/>
                </a:lnTo>
                <a:lnTo>
                  <a:pt x="1227" y="587"/>
                </a:lnTo>
                <a:lnTo>
                  <a:pt x="1248" y="558"/>
                </a:lnTo>
                <a:lnTo>
                  <a:pt x="1270" y="531"/>
                </a:lnTo>
                <a:lnTo>
                  <a:pt x="1293" y="504"/>
                </a:lnTo>
                <a:lnTo>
                  <a:pt x="1315" y="478"/>
                </a:lnTo>
                <a:lnTo>
                  <a:pt x="1340" y="452"/>
                </a:lnTo>
                <a:lnTo>
                  <a:pt x="1364" y="427"/>
                </a:lnTo>
                <a:lnTo>
                  <a:pt x="1389" y="402"/>
                </a:lnTo>
                <a:lnTo>
                  <a:pt x="1415" y="379"/>
                </a:lnTo>
                <a:lnTo>
                  <a:pt x="1441" y="356"/>
                </a:lnTo>
                <a:lnTo>
                  <a:pt x="1467" y="334"/>
                </a:lnTo>
                <a:lnTo>
                  <a:pt x="1495" y="311"/>
                </a:lnTo>
                <a:lnTo>
                  <a:pt x="1523" y="290"/>
                </a:lnTo>
                <a:lnTo>
                  <a:pt x="1551" y="269"/>
                </a:lnTo>
                <a:lnTo>
                  <a:pt x="1579" y="249"/>
                </a:lnTo>
                <a:lnTo>
                  <a:pt x="1609" y="230"/>
                </a:lnTo>
                <a:lnTo>
                  <a:pt x="1639" y="212"/>
                </a:lnTo>
                <a:lnTo>
                  <a:pt x="1669" y="193"/>
                </a:lnTo>
                <a:lnTo>
                  <a:pt x="1700" y="176"/>
                </a:lnTo>
                <a:lnTo>
                  <a:pt x="1731" y="159"/>
                </a:lnTo>
                <a:lnTo>
                  <a:pt x="1762" y="144"/>
                </a:lnTo>
                <a:lnTo>
                  <a:pt x="1795" y="130"/>
                </a:lnTo>
                <a:lnTo>
                  <a:pt x="1827" y="115"/>
                </a:lnTo>
                <a:lnTo>
                  <a:pt x="1861" y="101"/>
                </a:lnTo>
                <a:lnTo>
                  <a:pt x="1894" y="88"/>
                </a:lnTo>
                <a:lnTo>
                  <a:pt x="1928" y="77"/>
                </a:lnTo>
                <a:lnTo>
                  <a:pt x="1962" y="66"/>
                </a:lnTo>
                <a:lnTo>
                  <a:pt x="1996" y="56"/>
                </a:lnTo>
                <a:lnTo>
                  <a:pt x="2030" y="46"/>
                </a:lnTo>
                <a:lnTo>
                  <a:pt x="2066" y="37"/>
                </a:lnTo>
                <a:lnTo>
                  <a:pt x="2101" y="30"/>
                </a:lnTo>
                <a:lnTo>
                  <a:pt x="2137" y="22"/>
                </a:lnTo>
                <a:lnTo>
                  <a:pt x="2173" y="17"/>
                </a:lnTo>
                <a:lnTo>
                  <a:pt x="2209" y="12"/>
                </a:lnTo>
                <a:lnTo>
                  <a:pt x="2246" y="7"/>
                </a:lnTo>
                <a:lnTo>
                  <a:pt x="2283" y="5"/>
                </a:lnTo>
                <a:lnTo>
                  <a:pt x="2320" y="2"/>
                </a:lnTo>
                <a:lnTo>
                  <a:pt x="2358" y="1"/>
                </a:lnTo>
                <a:lnTo>
                  <a:pt x="2395" y="0"/>
                </a:lnTo>
                <a:lnTo>
                  <a:pt x="2432" y="1"/>
                </a:lnTo>
                <a:lnTo>
                  <a:pt x="2470" y="2"/>
                </a:lnTo>
                <a:lnTo>
                  <a:pt x="2507" y="5"/>
                </a:lnTo>
                <a:lnTo>
                  <a:pt x="2544" y="7"/>
                </a:lnTo>
                <a:lnTo>
                  <a:pt x="2581" y="12"/>
                </a:lnTo>
                <a:lnTo>
                  <a:pt x="2617" y="17"/>
                </a:lnTo>
                <a:lnTo>
                  <a:pt x="2653" y="22"/>
                </a:lnTo>
                <a:lnTo>
                  <a:pt x="2689" y="30"/>
                </a:lnTo>
                <a:lnTo>
                  <a:pt x="2725" y="37"/>
                </a:lnTo>
                <a:lnTo>
                  <a:pt x="2760" y="46"/>
                </a:lnTo>
                <a:lnTo>
                  <a:pt x="2795" y="56"/>
                </a:lnTo>
                <a:lnTo>
                  <a:pt x="2828" y="66"/>
                </a:lnTo>
                <a:lnTo>
                  <a:pt x="2863" y="77"/>
                </a:lnTo>
                <a:lnTo>
                  <a:pt x="2897" y="88"/>
                </a:lnTo>
                <a:lnTo>
                  <a:pt x="2929" y="101"/>
                </a:lnTo>
                <a:lnTo>
                  <a:pt x="2963" y="115"/>
                </a:lnTo>
                <a:lnTo>
                  <a:pt x="2995" y="130"/>
                </a:lnTo>
                <a:lnTo>
                  <a:pt x="3028" y="144"/>
                </a:lnTo>
                <a:lnTo>
                  <a:pt x="3059" y="159"/>
                </a:lnTo>
                <a:lnTo>
                  <a:pt x="3090" y="176"/>
                </a:lnTo>
                <a:lnTo>
                  <a:pt x="3121" y="193"/>
                </a:lnTo>
                <a:lnTo>
                  <a:pt x="3151" y="212"/>
                </a:lnTo>
                <a:lnTo>
                  <a:pt x="3181" y="230"/>
                </a:lnTo>
                <a:lnTo>
                  <a:pt x="3211" y="249"/>
                </a:lnTo>
                <a:lnTo>
                  <a:pt x="3239" y="269"/>
                </a:lnTo>
                <a:lnTo>
                  <a:pt x="3268" y="290"/>
                </a:lnTo>
                <a:lnTo>
                  <a:pt x="3295" y="311"/>
                </a:lnTo>
                <a:lnTo>
                  <a:pt x="3323" y="334"/>
                </a:lnTo>
                <a:lnTo>
                  <a:pt x="3349" y="356"/>
                </a:lnTo>
                <a:lnTo>
                  <a:pt x="3375" y="379"/>
                </a:lnTo>
                <a:lnTo>
                  <a:pt x="3401" y="402"/>
                </a:lnTo>
                <a:lnTo>
                  <a:pt x="3426" y="427"/>
                </a:lnTo>
                <a:lnTo>
                  <a:pt x="3451" y="452"/>
                </a:lnTo>
                <a:lnTo>
                  <a:pt x="3475" y="478"/>
                </a:lnTo>
                <a:lnTo>
                  <a:pt x="3497" y="504"/>
                </a:lnTo>
                <a:lnTo>
                  <a:pt x="3521" y="531"/>
                </a:lnTo>
                <a:lnTo>
                  <a:pt x="3542" y="558"/>
                </a:lnTo>
                <a:lnTo>
                  <a:pt x="3563" y="587"/>
                </a:lnTo>
                <a:lnTo>
                  <a:pt x="3584" y="614"/>
                </a:lnTo>
                <a:lnTo>
                  <a:pt x="3604" y="643"/>
                </a:lnTo>
                <a:lnTo>
                  <a:pt x="3624" y="673"/>
                </a:lnTo>
                <a:lnTo>
                  <a:pt x="3642" y="702"/>
                </a:lnTo>
                <a:lnTo>
                  <a:pt x="3660" y="732"/>
                </a:lnTo>
                <a:lnTo>
                  <a:pt x="3678" y="764"/>
                </a:lnTo>
                <a:lnTo>
                  <a:pt x="3694" y="795"/>
                </a:lnTo>
                <a:lnTo>
                  <a:pt x="3710" y="826"/>
                </a:lnTo>
                <a:lnTo>
                  <a:pt x="3725" y="858"/>
                </a:lnTo>
                <a:lnTo>
                  <a:pt x="3739" y="891"/>
                </a:lnTo>
                <a:lnTo>
                  <a:pt x="3753" y="924"/>
                </a:lnTo>
                <a:lnTo>
                  <a:pt x="3765" y="957"/>
                </a:lnTo>
                <a:lnTo>
                  <a:pt x="3776" y="991"/>
                </a:lnTo>
                <a:lnTo>
                  <a:pt x="3787" y="1025"/>
                </a:lnTo>
                <a:lnTo>
                  <a:pt x="3799" y="1060"/>
                </a:lnTo>
                <a:lnTo>
                  <a:pt x="3807" y="1094"/>
                </a:lnTo>
                <a:lnTo>
                  <a:pt x="3816" y="1130"/>
                </a:lnTo>
                <a:lnTo>
                  <a:pt x="3824" y="1165"/>
                </a:lnTo>
                <a:lnTo>
                  <a:pt x="3831" y="1201"/>
                </a:lnTo>
                <a:lnTo>
                  <a:pt x="3837" y="1237"/>
                </a:lnTo>
                <a:lnTo>
                  <a:pt x="3842" y="1273"/>
                </a:lnTo>
                <a:lnTo>
                  <a:pt x="3846" y="1309"/>
                </a:lnTo>
                <a:lnTo>
                  <a:pt x="3850" y="1346"/>
                </a:lnTo>
                <a:lnTo>
                  <a:pt x="3851" y="1384"/>
                </a:lnTo>
                <a:lnTo>
                  <a:pt x="3853" y="1421"/>
                </a:lnTo>
                <a:lnTo>
                  <a:pt x="3853" y="1459"/>
                </a:lnTo>
                <a:lnTo>
                  <a:pt x="3852" y="1507"/>
                </a:lnTo>
                <a:lnTo>
                  <a:pt x="3850" y="1556"/>
                </a:lnTo>
                <a:lnTo>
                  <a:pt x="3846" y="1604"/>
                </a:lnTo>
                <a:lnTo>
                  <a:pt x="3841" y="1652"/>
                </a:lnTo>
                <a:lnTo>
                  <a:pt x="3833" y="1699"/>
                </a:lnTo>
                <a:lnTo>
                  <a:pt x="3825" y="1745"/>
                </a:lnTo>
                <a:lnTo>
                  <a:pt x="3815" y="1791"/>
                </a:lnTo>
                <a:lnTo>
                  <a:pt x="3804" y="1837"/>
                </a:lnTo>
                <a:lnTo>
                  <a:pt x="3791" y="1882"/>
                </a:lnTo>
                <a:lnTo>
                  <a:pt x="3777" y="1926"/>
                </a:lnTo>
                <a:lnTo>
                  <a:pt x="3761" y="1970"/>
                </a:lnTo>
                <a:lnTo>
                  <a:pt x="3744" y="2013"/>
                </a:lnTo>
                <a:lnTo>
                  <a:pt x="3726" y="2055"/>
                </a:lnTo>
                <a:lnTo>
                  <a:pt x="3706" y="2098"/>
                </a:lnTo>
                <a:lnTo>
                  <a:pt x="3685" y="2139"/>
                </a:lnTo>
                <a:lnTo>
                  <a:pt x="3664" y="2178"/>
                </a:lnTo>
                <a:lnTo>
                  <a:pt x="3640" y="2217"/>
                </a:lnTo>
                <a:lnTo>
                  <a:pt x="3617" y="2256"/>
                </a:lnTo>
                <a:lnTo>
                  <a:pt x="3591" y="2294"/>
                </a:lnTo>
                <a:lnTo>
                  <a:pt x="3564" y="2330"/>
                </a:lnTo>
                <a:lnTo>
                  <a:pt x="3536" y="2367"/>
                </a:lnTo>
                <a:lnTo>
                  <a:pt x="3507" y="2403"/>
                </a:lnTo>
                <a:lnTo>
                  <a:pt x="3477" y="2436"/>
                </a:lnTo>
                <a:lnTo>
                  <a:pt x="3446" y="2470"/>
                </a:lnTo>
                <a:lnTo>
                  <a:pt x="3414" y="2502"/>
                </a:lnTo>
                <a:lnTo>
                  <a:pt x="3381" y="2533"/>
                </a:lnTo>
                <a:lnTo>
                  <a:pt x="3348" y="2563"/>
                </a:lnTo>
                <a:lnTo>
                  <a:pt x="3313" y="2592"/>
                </a:lnTo>
                <a:lnTo>
                  <a:pt x="3277" y="2621"/>
                </a:lnTo>
                <a:lnTo>
                  <a:pt x="3239" y="2648"/>
                </a:lnTo>
                <a:lnTo>
                  <a:pt x="3202" y="2673"/>
                </a:lnTo>
                <a:lnTo>
                  <a:pt x="3163" y="2698"/>
                </a:lnTo>
                <a:lnTo>
                  <a:pt x="3163" y="3271"/>
                </a:lnTo>
                <a:lnTo>
                  <a:pt x="2964" y="3271"/>
                </a:lnTo>
                <a:lnTo>
                  <a:pt x="2964" y="2583"/>
                </a:lnTo>
                <a:lnTo>
                  <a:pt x="3004" y="2561"/>
                </a:lnTo>
                <a:lnTo>
                  <a:pt x="3041" y="2537"/>
                </a:lnTo>
                <a:lnTo>
                  <a:pt x="3079" y="2512"/>
                </a:lnTo>
                <a:lnTo>
                  <a:pt x="3115" y="2487"/>
                </a:lnTo>
                <a:lnTo>
                  <a:pt x="3151" y="2461"/>
                </a:lnTo>
                <a:lnTo>
                  <a:pt x="3185" y="2434"/>
                </a:lnTo>
                <a:lnTo>
                  <a:pt x="3218" y="2405"/>
                </a:lnTo>
                <a:lnTo>
                  <a:pt x="3251" y="2377"/>
                </a:lnTo>
                <a:lnTo>
                  <a:pt x="3282" y="2348"/>
                </a:lnTo>
                <a:lnTo>
                  <a:pt x="3312" y="2317"/>
                </a:lnTo>
                <a:lnTo>
                  <a:pt x="3340" y="2286"/>
                </a:lnTo>
                <a:lnTo>
                  <a:pt x="3368" y="2254"/>
                </a:lnTo>
                <a:lnTo>
                  <a:pt x="3395" y="2221"/>
                </a:lnTo>
                <a:lnTo>
                  <a:pt x="3420" y="2187"/>
                </a:lnTo>
                <a:lnTo>
                  <a:pt x="3445" y="2154"/>
                </a:lnTo>
                <a:lnTo>
                  <a:pt x="3467" y="2119"/>
                </a:lnTo>
                <a:lnTo>
                  <a:pt x="3490" y="2083"/>
                </a:lnTo>
                <a:lnTo>
                  <a:pt x="3510" y="2046"/>
                </a:lnTo>
                <a:lnTo>
                  <a:pt x="3530" y="2009"/>
                </a:lnTo>
                <a:lnTo>
                  <a:pt x="3547" y="1970"/>
                </a:lnTo>
                <a:lnTo>
                  <a:pt x="3563" y="1932"/>
                </a:lnTo>
                <a:lnTo>
                  <a:pt x="3579" y="1892"/>
                </a:lnTo>
                <a:lnTo>
                  <a:pt x="3593" y="1852"/>
                </a:lnTo>
                <a:lnTo>
                  <a:pt x="3606" y="1811"/>
                </a:lnTo>
                <a:lnTo>
                  <a:pt x="3617" y="1770"/>
                </a:lnTo>
                <a:lnTo>
                  <a:pt x="3627" y="1728"/>
                </a:lnTo>
                <a:lnTo>
                  <a:pt x="3635" y="1684"/>
                </a:lnTo>
                <a:lnTo>
                  <a:pt x="3642" y="1640"/>
                </a:lnTo>
                <a:lnTo>
                  <a:pt x="3647" y="1596"/>
                </a:lnTo>
                <a:lnTo>
                  <a:pt x="3652" y="1551"/>
                </a:lnTo>
                <a:lnTo>
                  <a:pt x="3653" y="1505"/>
                </a:lnTo>
                <a:lnTo>
                  <a:pt x="3654" y="1459"/>
                </a:lnTo>
                <a:lnTo>
                  <a:pt x="3654" y="1426"/>
                </a:lnTo>
                <a:lnTo>
                  <a:pt x="3653" y="1394"/>
                </a:lnTo>
                <a:lnTo>
                  <a:pt x="3650" y="1361"/>
                </a:lnTo>
                <a:lnTo>
                  <a:pt x="3648" y="1330"/>
                </a:lnTo>
                <a:lnTo>
                  <a:pt x="3644" y="1298"/>
                </a:lnTo>
                <a:lnTo>
                  <a:pt x="3639" y="1267"/>
                </a:lnTo>
                <a:lnTo>
                  <a:pt x="3634" y="1236"/>
                </a:lnTo>
                <a:lnTo>
                  <a:pt x="3628" y="1204"/>
                </a:lnTo>
                <a:lnTo>
                  <a:pt x="3622" y="1175"/>
                </a:lnTo>
                <a:lnTo>
                  <a:pt x="3614" y="1143"/>
                </a:lnTo>
                <a:lnTo>
                  <a:pt x="3607" y="1114"/>
                </a:lnTo>
                <a:lnTo>
                  <a:pt x="3598" y="1084"/>
                </a:lnTo>
                <a:lnTo>
                  <a:pt x="3588" y="1055"/>
                </a:lnTo>
                <a:lnTo>
                  <a:pt x="3578" y="1025"/>
                </a:lnTo>
                <a:lnTo>
                  <a:pt x="3567" y="996"/>
                </a:lnTo>
                <a:lnTo>
                  <a:pt x="3556" y="969"/>
                </a:lnTo>
                <a:lnTo>
                  <a:pt x="3543" y="940"/>
                </a:lnTo>
                <a:lnTo>
                  <a:pt x="3530" y="913"/>
                </a:lnTo>
                <a:lnTo>
                  <a:pt x="3502" y="858"/>
                </a:lnTo>
                <a:lnTo>
                  <a:pt x="3472" y="806"/>
                </a:lnTo>
                <a:lnTo>
                  <a:pt x="3439" y="755"/>
                </a:lnTo>
                <a:lnTo>
                  <a:pt x="3404" y="705"/>
                </a:lnTo>
                <a:lnTo>
                  <a:pt x="3366" y="658"/>
                </a:lnTo>
                <a:lnTo>
                  <a:pt x="3327" y="612"/>
                </a:lnTo>
                <a:lnTo>
                  <a:pt x="3285" y="568"/>
                </a:lnTo>
                <a:lnTo>
                  <a:pt x="3242" y="527"/>
                </a:lnTo>
                <a:lnTo>
                  <a:pt x="3196" y="487"/>
                </a:lnTo>
                <a:lnTo>
                  <a:pt x="3148" y="450"/>
                </a:lnTo>
                <a:lnTo>
                  <a:pt x="3099" y="415"/>
                </a:lnTo>
                <a:lnTo>
                  <a:pt x="3048" y="382"/>
                </a:lnTo>
                <a:lnTo>
                  <a:pt x="2995" y="351"/>
                </a:lnTo>
                <a:lnTo>
                  <a:pt x="2941" y="324"/>
                </a:lnTo>
                <a:lnTo>
                  <a:pt x="2913" y="310"/>
                </a:lnTo>
                <a:lnTo>
                  <a:pt x="2886" y="299"/>
                </a:lnTo>
                <a:lnTo>
                  <a:pt x="2857" y="286"/>
                </a:lnTo>
                <a:lnTo>
                  <a:pt x="2828" y="277"/>
                </a:lnTo>
                <a:lnTo>
                  <a:pt x="2799" y="265"/>
                </a:lnTo>
                <a:lnTo>
                  <a:pt x="2770" y="257"/>
                </a:lnTo>
                <a:lnTo>
                  <a:pt x="2740" y="248"/>
                </a:lnTo>
                <a:lnTo>
                  <a:pt x="2710" y="239"/>
                </a:lnTo>
                <a:lnTo>
                  <a:pt x="2679" y="232"/>
                </a:lnTo>
                <a:lnTo>
                  <a:pt x="2649" y="225"/>
                </a:lnTo>
                <a:lnTo>
                  <a:pt x="2618" y="219"/>
                </a:lnTo>
                <a:lnTo>
                  <a:pt x="2587" y="214"/>
                </a:lnTo>
                <a:lnTo>
                  <a:pt x="2556" y="209"/>
                </a:lnTo>
                <a:lnTo>
                  <a:pt x="2523" y="206"/>
                </a:lnTo>
                <a:lnTo>
                  <a:pt x="2492" y="203"/>
                </a:lnTo>
                <a:lnTo>
                  <a:pt x="2460" y="201"/>
                </a:lnTo>
                <a:lnTo>
                  <a:pt x="2427" y="201"/>
                </a:lnTo>
                <a:lnTo>
                  <a:pt x="2395" y="199"/>
                </a:lnTo>
                <a:lnTo>
                  <a:pt x="2363" y="201"/>
                </a:lnTo>
                <a:lnTo>
                  <a:pt x="2330" y="201"/>
                </a:lnTo>
                <a:lnTo>
                  <a:pt x="2298" y="203"/>
                </a:lnTo>
                <a:lnTo>
                  <a:pt x="2267" y="206"/>
                </a:lnTo>
                <a:lnTo>
                  <a:pt x="2234" y="209"/>
                </a:lnTo>
                <a:lnTo>
                  <a:pt x="2203" y="214"/>
                </a:lnTo>
                <a:lnTo>
                  <a:pt x="2172" y="219"/>
                </a:lnTo>
                <a:lnTo>
                  <a:pt x="2141" y="225"/>
                </a:lnTo>
                <a:lnTo>
                  <a:pt x="2111" y="232"/>
                </a:lnTo>
                <a:lnTo>
                  <a:pt x="2080" y="239"/>
                </a:lnTo>
                <a:lnTo>
                  <a:pt x="2050" y="248"/>
                </a:lnTo>
                <a:lnTo>
                  <a:pt x="2020" y="257"/>
                </a:lnTo>
                <a:lnTo>
                  <a:pt x="1991" y="265"/>
                </a:lnTo>
                <a:lnTo>
                  <a:pt x="1963" y="277"/>
                </a:lnTo>
                <a:lnTo>
                  <a:pt x="1933" y="286"/>
                </a:lnTo>
                <a:lnTo>
                  <a:pt x="1906" y="299"/>
                </a:lnTo>
                <a:lnTo>
                  <a:pt x="1877" y="310"/>
                </a:lnTo>
                <a:lnTo>
                  <a:pt x="1849" y="324"/>
                </a:lnTo>
                <a:lnTo>
                  <a:pt x="1795" y="351"/>
                </a:lnTo>
                <a:lnTo>
                  <a:pt x="1742" y="382"/>
                </a:lnTo>
                <a:lnTo>
                  <a:pt x="1691" y="415"/>
                </a:lnTo>
                <a:lnTo>
                  <a:pt x="1642" y="450"/>
                </a:lnTo>
                <a:lnTo>
                  <a:pt x="1594" y="487"/>
                </a:lnTo>
                <a:lnTo>
                  <a:pt x="1548" y="527"/>
                </a:lnTo>
                <a:lnTo>
                  <a:pt x="1505" y="568"/>
                </a:lnTo>
                <a:lnTo>
                  <a:pt x="1463" y="612"/>
                </a:lnTo>
                <a:lnTo>
                  <a:pt x="1424" y="658"/>
                </a:lnTo>
                <a:lnTo>
                  <a:pt x="1386" y="705"/>
                </a:lnTo>
                <a:lnTo>
                  <a:pt x="1351" y="755"/>
                </a:lnTo>
                <a:lnTo>
                  <a:pt x="1319" y="806"/>
                </a:lnTo>
                <a:lnTo>
                  <a:pt x="1288" y="858"/>
                </a:lnTo>
                <a:lnTo>
                  <a:pt x="1260" y="913"/>
                </a:lnTo>
                <a:lnTo>
                  <a:pt x="1248" y="940"/>
                </a:lnTo>
                <a:lnTo>
                  <a:pt x="1235" y="969"/>
                </a:lnTo>
                <a:lnTo>
                  <a:pt x="1223" y="996"/>
                </a:lnTo>
                <a:lnTo>
                  <a:pt x="1213" y="1025"/>
                </a:lnTo>
                <a:lnTo>
                  <a:pt x="1202" y="1055"/>
                </a:lnTo>
                <a:lnTo>
                  <a:pt x="1193" y="1084"/>
                </a:lnTo>
                <a:lnTo>
                  <a:pt x="1184" y="1114"/>
                </a:lnTo>
                <a:lnTo>
                  <a:pt x="1176" y="1143"/>
                </a:lnTo>
                <a:lnTo>
                  <a:pt x="1168" y="1175"/>
                </a:lnTo>
                <a:lnTo>
                  <a:pt x="1162" y="1204"/>
                </a:lnTo>
                <a:lnTo>
                  <a:pt x="1156" y="1236"/>
                </a:lnTo>
                <a:lnTo>
                  <a:pt x="1151" y="1267"/>
                </a:lnTo>
                <a:lnTo>
                  <a:pt x="1146" y="1298"/>
                </a:lnTo>
                <a:lnTo>
                  <a:pt x="1142" y="1330"/>
                </a:lnTo>
                <a:lnTo>
                  <a:pt x="1140" y="1361"/>
                </a:lnTo>
                <a:lnTo>
                  <a:pt x="1138" y="1394"/>
                </a:lnTo>
                <a:lnTo>
                  <a:pt x="1137" y="1426"/>
                </a:lnTo>
                <a:lnTo>
                  <a:pt x="1136" y="1459"/>
                </a:lnTo>
                <a:lnTo>
                  <a:pt x="1137" y="1505"/>
                </a:lnTo>
                <a:lnTo>
                  <a:pt x="1140" y="1551"/>
                </a:lnTo>
                <a:lnTo>
                  <a:pt x="1143" y="1596"/>
                </a:lnTo>
                <a:lnTo>
                  <a:pt x="1148" y="1640"/>
                </a:lnTo>
                <a:lnTo>
                  <a:pt x="1156" y="1684"/>
                </a:lnTo>
                <a:lnTo>
                  <a:pt x="1163" y="1728"/>
                </a:lnTo>
                <a:lnTo>
                  <a:pt x="1173" y="1770"/>
                </a:lnTo>
                <a:lnTo>
                  <a:pt x="1184" y="1811"/>
                </a:lnTo>
                <a:lnTo>
                  <a:pt x="1197" y="1852"/>
                </a:lnTo>
                <a:lnTo>
                  <a:pt x="1211" y="1892"/>
                </a:lnTo>
                <a:lnTo>
                  <a:pt x="1227" y="1932"/>
                </a:lnTo>
                <a:lnTo>
                  <a:pt x="1243" y="1970"/>
                </a:lnTo>
                <a:lnTo>
                  <a:pt x="1262" y="2009"/>
                </a:lnTo>
                <a:lnTo>
                  <a:pt x="1280" y="2046"/>
                </a:lnTo>
                <a:lnTo>
                  <a:pt x="1301" y="2083"/>
                </a:lnTo>
                <a:lnTo>
                  <a:pt x="1323" y="2119"/>
                </a:lnTo>
                <a:lnTo>
                  <a:pt x="1346" y="2154"/>
                </a:lnTo>
                <a:lnTo>
                  <a:pt x="1370" y="2187"/>
                </a:lnTo>
                <a:lnTo>
                  <a:pt x="1396" y="2221"/>
                </a:lnTo>
                <a:lnTo>
                  <a:pt x="1422" y="2254"/>
                </a:lnTo>
                <a:lnTo>
                  <a:pt x="1450" y="2286"/>
                </a:lnTo>
                <a:lnTo>
                  <a:pt x="1478" y="2317"/>
                </a:lnTo>
                <a:lnTo>
                  <a:pt x="1509" y="2348"/>
                </a:lnTo>
                <a:lnTo>
                  <a:pt x="1541" y="2377"/>
                </a:lnTo>
                <a:lnTo>
                  <a:pt x="1572" y="2405"/>
                </a:lnTo>
                <a:lnTo>
                  <a:pt x="1605" y="2434"/>
                </a:lnTo>
                <a:lnTo>
                  <a:pt x="1640" y="2461"/>
                </a:lnTo>
                <a:lnTo>
                  <a:pt x="1675" y="2487"/>
                </a:lnTo>
                <a:lnTo>
                  <a:pt x="1711" y="2512"/>
                </a:lnTo>
                <a:lnTo>
                  <a:pt x="1749" y="2537"/>
                </a:lnTo>
                <a:lnTo>
                  <a:pt x="1786" y="2561"/>
                </a:lnTo>
                <a:lnTo>
                  <a:pt x="1826" y="2583"/>
                </a:lnTo>
                <a:lnTo>
                  <a:pt x="1826" y="3271"/>
                </a:lnTo>
                <a:lnTo>
                  <a:pt x="1627" y="3271"/>
                </a:lnTo>
                <a:close/>
                <a:moveTo>
                  <a:pt x="1827" y="3841"/>
                </a:moveTo>
                <a:lnTo>
                  <a:pt x="1826" y="4301"/>
                </a:lnTo>
                <a:lnTo>
                  <a:pt x="2204" y="4564"/>
                </a:lnTo>
                <a:lnTo>
                  <a:pt x="2591" y="4564"/>
                </a:lnTo>
                <a:lnTo>
                  <a:pt x="2949" y="4315"/>
                </a:lnTo>
                <a:lnTo>
                  <a:pt x="1827" y="3841"/>
                </a:lnTo>
                <a:close/>
                <a:moveTo>
                  <a:pt x="1661" y="3470"/>
                </a:moveTo>
                <a:lnTo>
                  <a:pt x="2970" y="4028"/>
                </a:lnTo>
                <a:lnTo>
                  <a:pt x="2970" y="3920"/>
                </a:lnTo>
                <a:lnTo>
                  <a:pt x="1916" y="3470"/>
                </a:lnTo>
                <a:lnTo>
                  <a:pt x="3170" y="3470"/>
                </a:lnTo>
                <a:lnTo>
                  <a:pt x="3170" y="4406"/>
                </a:lnTo>
                <a:lnTo>
                  <a:pt x="2653" y="4763"/>
                </a:lnTo>
                <a:lnTo>
                  <a:pt x="2142" y="4763"/>
                </a:lnTo>
                <a:lnTo>
                  <a:pt x="1625" y="4406"/>
                </a:lnTo>
                <a:lnTo>
                  <a:pt x="1629" y="3470"/>
                </a:lnTo>
                <a:lnTo>
                  <a:pt x="1661" y="3470"/>
                </a:lnTo>
                <a:close/>
                <a:moveTo>
                  <a:pt x="2620" y="2471"/>
                </a:moveTo>
                <a:lnTo>
                  <a:pt x="2886" y="1072"/>
                </a:lnTo>
                <a:lnTo>
                  <a:pt x="2770" y="1072"/>
                </a:lnTo>
                <a:lnTo>
                  <a:pt x="2770" y="973"/>
                </a:lnTo>
                <a:lnTo>
                  <a:pt x="3007" y="973"/>
                </a:lnTo>
                <a:lnTo>
                  <a:pt x="2719" y="2490"/>
                </a:lnTo>
                <a:lnTo>
                  <a:pt x="2620" y="2471"/>
                </a:lnTo>
                <a:close/>
                <a:moveTo>
                  <a:pt x="3860" y="2201"/>
                </a:moveTo>
                <a:lnTo>
                  <a:pt x="4518" y="2581"/>
                </a:lnTo>
                <a:lnTo>
                  <a:pt x="4419" y="2754"/>
                </a:lnTo>
                <a:lnTo>
                  <a:pt x="3758" y="2372"/>
                </a:lnTo>
                <a:lnTo>
                  <a:pt x="3785" y="2330"/>
                </a:lnTo>
                <a:lnTo>
                  <a:pt x="3811" y="2288"/>
                </a:lnTo>
                <a:lnTo>
                  <a:pt x="3836" y="2244"/>
                </a:lnTo>
                <a:lnTo>
                  <a:pt x="3860" y="2201"/>
                </a:lnTo>
                <a:close/>
                <a:moveTo>
                  <a:pt x="371" y="186"/>
                </a:moveTo>
                <a:lnTo>
                  <a:pt x="1008" y="553"/>
                </a:lnTo>
                <a:lnTo>
                  <a:pt x="981" y="595"/>
                </a:lnTo>
                <a:lnTo>
                  <a:pt x="957" y="639"/>
                </a:lnTo>
                <a:lnTo>
                  <a:pt x="933" y="683"/>
                </a:lnTo>
                <a:lnTo>
                  <a:pt x="910" y="727"/>
                </a:lnTo>
                <a:lnTo>
                  <a:pt x="272" y="359"/>
                </a:lnTo>
                <a:lnTo>
                  <a:pt x="371" y="186"/>
                </a:lnTo>
                <a:close/>
                <a:moveTo>
                  <a:pt x="1035" y="2370"/>
                </a:moveTo>
                <a:lnTo>
                  <a:pt x="371" y="2754"/>
                </a:lnTo>
                <a:lnTo>
                  <a:pt x="272" y="2581"/>
                </a:lnTo>
                <a:lnTo>
                  <a:pt x="933" y="2200"/>
                </a:lnTo>
                <a:lnTo>
                  <a:pt x="957" y="2243"/>
                </a:lnTo>
                <a:lnTo>
                  <a:pt x="981" y="2287"/>
                </a:lnTo>
                <a:lnTo>
                  <a:pt x="1008" y="2329"/>
                </a:lnTo>
                <a:lnTo>
                  <a:pt x="1035" y="2370"/>
                </a:lnTo>
                <a:close/>
                <a:moveTo>
                  <a:pt x="4518" y="359"/>
                </a:moveTo>
                <a:lnTo>
                  <a:pt x="3882" y="726"/>
                </a:lnTo>
                <a:lnTo>
                  <a:pt x="3860" y="681"/>
                </a:lnTo>
                <a:lnTo>
                  <a:pt x="3836" y="638"/>
                </a:lnTo>
                <a:lnTo>
                  <a:pt x="3811" y="594"/>
                </a:lnTo>
                <a:lnTo>
                  <a:pt x="3785" y="552"/>
                </a:lnTo>
                <a:lnTo>
                  <a:pt x="4419" y="186"/>
                </a:lnTo>
                <a:lnTo>
                  <a:pt x="4518" y="359"/>
                </a:lnTo>
                <a:close/>
                <a:moveTo>
                  <a:pt x="753" y="1569"/>
                </a:moveTo>
                <a:lnTo>
                  <a:pt x="0" y="1569"/>
                </a:lnTo>
                <a:lnTo>
                  <a:pt x="0" y="1370"/>
                </a:lnTo>
                <a:lnTo>
                  <a:pt x="750" y="1370"/>
                </a:lnTo>
                <a:lnTo>
                  <a:pt x="749" y="1405"/>
                </a:lnTo>
                <a:lnTo>
                  <a:pt x="749" y="1441"/>
                </a:lnTo>
                <a:lnTo>
                  <a:pt x="750" y="1506"/>
                </a:lnTo>
                <a:lnTo>
                  <a:pt x="753" y="1569"/>
                </a:lnTo>
                <a:close/>
                <a:moveTo>
                  <a:pt x="4790" y="1569"/>
                </a:moveTo>
                <a:lnTo>
                  <a:pt x="4040" y="1569"/>
                </a:lnTo>
                <a:lnTo>
                  <a:pt x="4044" y="1506"/>
                </a:lnTo>
                <a:lnTo>
                  <a:pt x="4045" y="1441"/>
                </a:lnTo>
                <a:lnTo>
                  <a:pt x="4044" y="1405"/>
                </a:lnTo>
                <a:lnTo>
                  <a:pt x="4043" y="1370"/>
                </a:lnTo>
                <a:lnTo>
                  <a:pt x="4790" y="1370"/>
                </a:lnTo>
                <a:lnTo>
                  <a:pt x="4790" y="1569"/>
                </a:lnTo>
                <a:close/>
              </a:path>
            </a:pathLst>
          </a:custGeom>
          <a:solidFill>
            <a:srgbClr val="4454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50" grpId="0"/>
      <p:bldP spid="51" grpId="0"/>
      <p:bldP spid="9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2B07C-2604-432E-9909-EC5667F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C859D-7599-41BB-86C4-CBBC858D4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12" name="Google Shape;561;p29">
            <a:extLst>
              <a:ext uri="{FF2B5EF4-FFF2-40B4-BE49-F238E27FC236}">
                <a16:creationId xmlns:a16="http://schemas.microsoft.com/office/drawing/2014/main" id="{889F838B-103B-4719-BA9F-E3BACA07A696}"/>
              </a:ext>
            </a:extLst>
          </p:cNvPr>
          <p:cNvSpPr/>
          <p:nvPr/>
        </p:nvSpPr>
        <p:spPr>
          <a:xfrm>
            <a:off x="8645210" y="375050"/>
            <a:ext cx="216000" cy="216000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sym typeface="Calibri"/>
              </a:rPr>
              <a:t>1</a:t>
            </a:r>
            <a:endParaRPr sz="1200" b="1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3" name="Google Shape;564;p29">
            <a:extLst>
              <a:ext uri="{FF2B5EF4-FFF2-40B4-BE49-F238E27FC236}">
                <a16:creationId xmlns:a16="http://schemas.microsoft.com/office/drawing/2014/main" id="{C5250F98-BF89-4FFE-AE16-F85FA1993C99}"/>
              </a:ext>
            </a:extLst>
          </p:cNvPr>
          <p:cNvSpPr/>
          <p:nvPr/>
        </p:nvSpPr>
        <p:spPr>
          <a:xfrm>
            <a:off x="8974758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sym typeface="Calibri"/>
              </a:rPr>
              <a:t>2</a:t>
            </a:r>
            <a:endParaRPr sz="1200" b="1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4" name="Google Shape;567;p29">
            <a:extLst>
              <a:ext uri="{FF2B5EF4-FFF2-40B4-BE49-F238E27FC236}">
                <a16:creationId xmlns:a16="http://schemas.microsoft.com/office/drawing/2014/main" id="{290A2A6E-BBE2-4435-9687-3927AE61E670}"/>
              </a:ext>
            </a:extLst>
          </p:cNvPr>
          <p:cNvSpPr/>
          <p:nvPr/>
        </p:nvSpPr>
        <p:spPr>
          <a:xfrm>
            <a:off x="9304306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3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70;p29">
            <a:extLst>
              <a:ext uri="{FF2B5EF4-FFF2-40B4-BE49-F238E27FC236}">
                <a16:creationId xmlns:a16="http://schemas.microsoft.com/office/drawing/2014/main" id="{D8BFE349-68F0-44C9-90D6-4DCDE0C7D3F6}"/>
              </a:ext>
            </a:extLst>
          </p:cNvPr>
          <p:cNvSpPr/>
          <p:nvPr/>
        </p:nvSpPr>
        <p:spPr>
          <a:xfrm>
            <a:off x="963385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4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70;p29">
            <a:extLst>
              <a:ext uri="{FF2B5EF4-FFF2-40B4-BE49-F238E27FC236}">
                <a16:creationId xmlns:a16="http://schemas.microsoft.com/office/drawing/2014/main" id="{B44FB4D8-5D85-4FCE-AFBC-3EA10EF5E417}"/>
              </a:ext>
            </a:extLst>
          </p:cNvPr>
          <p:cNvSpPr/>
          <p:nvPr/>
        </p:nvSpPr>
        <p:spPr>
          <a:xfrm>
            <a:off x="996340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de-CH" sz="12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1C5545C-9C59-4952-8D36-1B2D6C9B2F06}"/>
              </a:ext>
            </a:extLst>
          </p:cNvPr>
          <p:cNvSpPr/>
          <p:nvPr/>
        </p:nvSpPr>
        <p:spPr>
          <a:xfrm>
            <a:off x="4876276" y="1196864"/>
            <a:ext cx="7042332" cy="45943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</a:rPr>
              <a:t>Tools für den Aktienhandel werden von den meisten Banken zu Verfügung gestellt. Viele machen aber nicht davon gebrauch. Die Gründe dafür sind v stellen </a:t>
            </a:r>
            <a:r>
              <a:rPr lang="de-DE" sz="1600" dirty="0" err="1">
                <a:solidFill>
                  <a:schemeClr val="tx1"/>
                </a:solidFill>
              </a:rPr>
              <a:t>tool</a:t>
            </a:r>
            <a:r>
              <a:rPr lang="de-DE" sz="1600" dirty="0">
                <a:solidFill>
                  <a:schemeClr val="tx1"/>
                </a:solidFill>
              </a:rPr>
              <a:t> zur </a:t>
            </a:r>
            <a:r>
              <a:rPr lang="de-DE" sz="1600" dirty="0" err="1">
                <a:solidFill>
                  <a:schemeClr val="tx1"/>
                </a:solidFill>
              </a:rPr>
              <a:t>verfügung</a:t>
            </a:r>
            <a:r>
              <a:rPr lang="de-DE" sz="1600" dirty="0">
                <a:solidFill>
                  <a:schemeClr val="tx1"/>
                </a:solidFill>
              </a:rPr>
              <a:t>, mit welchen man einfach </a:t>
            </a:r>
            <a:r>
              <a:rPr lang="de-DE" sz="1600" dirty="0" err="1">
                <a:solidFill>
                  <a:schemeClr val="tx1"/>
                </a:solidFill>
              </a:rPr>
              <a:t>aktien</a:t>
            </a:r>
            <a:r>
              <a:rPr lang="de-DE" sz="1600" dirty="0">
                <a:solidFill>
                  <a:schemeClr val="tx1"/>
                </a:solidFill>
              </a:rPr>
              <a:t> kaufen kann</a:t>
            </a:r>
          </a:p>
          <a:p>
            <a:pPr marL="285750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Viele wollen investieren aber haben nicht das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know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how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/ fühlen sich unsicher</a:t>
            </a:r>
          </a:p>
          <a:p>
            <a:pPr marL="742950" lvl="1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CH" sz="1600" dirty="0">
                <a:solidFill>
                  <a:schemeClr val="tx1"/>
                </a:solidFill>
                <a:latin typeface="+mj-lt"/>
              </a:rPr>
              <a:t>Sicherheit das wichtigste Kriterium, wenn sie sich für eine Geldanlage entscheiden (Goldman Studie)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Es fehlt ihnen ein Prozess, welcher die Datenbeschaffung und somit das investieren vereinfacht. </a:t>
            </a:r>
          </a:p>
          <a:p>
            <a:pPr marL="285750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Privatleute sind Börsenspezialisten unterlegen</a:t>
            </a:r>
          </a:p>
          <a:p>
            <a:pPr marL="285750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Viele gehen davon aus, nicht das Beste aus ihrem Vermögen zu machen (nur rund ¼) 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missed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oportunity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506" name="Picture 2" descr="https://qph.fs.quoracdn.net/main-qimg-ea84de4a542f225e85bd0613b88991e9">
            <a:extLst>
              <a:ext uri="{FF2B5EF4-FFF2-40B4-BE49-F238E27FC236}">
                <a16:creationId xmlns:a16="http://schemas.microsoft.com/office/drawing/2014/main" id="{2A9898FE-2E01-4627-8355-75DB1D0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91174"/>
            <a:ext cx="4279218" cy="29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Bildergebnis fÃ¼r grÃ¼nde nicht in aktien investieren umfrage">
            <a:extLst>
              <a:ext uri="{FF2B5EF4-FFF2-40B4-BE49-F238E27FC236}">
                <a16:creationId xmlns:a16="http://schemas.microsoft.com/office/drawing/2014/main" id="{3EDAE54D-88B3-4937-ABA3-AD0DBC94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393990"/>
            <a:ext cx="4279219" cy="30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90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2B07C-2604-432E-9909-EC5667F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C859D-7599-41BB-86C4-CBBC858D4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GB" dirty="0"/>
              <a:t>LITERATURE REVIEW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E3799E-7CE3-45E1-BD67-62C5014094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D58E83-BC5E-44C7-A8BD-6A856B51A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2" name="Google Shape;561;p29">
            <a:extLst>
              <a:ext uri="{FF2B5EF4-FFF2-40B4-BE49-F238E27FC236}">
                <a16:creationId xmlns:a16="http://schemas.microsoft.com/office/drawing/2014/main" id="{889F838B-103B-4719-BA9F-E3BACA07A696}"/>
              </a:ext>
            </a:extLst>
          </p:cNvPr>
          <p:cNvSpPr/>
          <p:nvPr/>
        </p:nvSpPr>
        <p:spPr>
          <a:xfrm>
            <a:off x="8645210" y="375050"/>
            <a:ext cx="216000" cy="216000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sym typeface="Calibri"/>
              </a:rPr>
              <a:t>1</a:t>
            </a:r>
            <a:endParaRPr sz="1200" b="1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3" name="Google Shape;564;p29">
            <a:extLst>
              <a:ext uri="{FF2B5EF4-FFF2-40B4-BE49-F238E27FC236}">
                <a16:creationId xmlns:a16="http://schemas.microsoft.com/office/drawing/2014/main" id="{C5250F98-BF89-4FFE-AE16-F85FA1993C99}"/>
              </a:ext>
            </a:extLst>
          </p:cNvPr>
          <p:cNvSpPr/>
          <p:nvPr/>
        </p:nvSpPr>
        <p:spPr>
          <a:xfrm>
            <a:off x="8974758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sym typeface="Calibri"/>
              </a:rPr>
              <a:t>2</a:t>
            </a:r>
            <a:endParaRPr sz="1200" b="1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4" name="Google Shape;567;p29">
            <a:extLst>
              <a:ext uri="{FF2B5EF4-FFF2-40B4-BE49-F238E27FC236}">
                <a16:creationId xmlns:a16="http://schemas.microsoft.com/office/drawing/2014/main" id="{290A2A6E-BBE2-4435-9687-3927AE61E670}"/>
              </a:ext>
            </a:extLst>
          </p:cNvPr>
          <p:cNvSpPr/>
          <p:nvPr/>
        </p:nvSpPr>
        <p:spPr>
          <a:xfrm>
            <a:off x="9304306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3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70;p29">
            <a:extLst>
              <a:ext uri="{FF2B5EF4-FFF2-40B4-BE49-F238E27FC236}">
                <a16:creationId xmlns:a16="http://schemas.microsoft.com/office/drawing/2014/main" id="{D8BFE349-68F0-44C9-90D6-4DCDE0C7D3F6}"/>
              </a:ext>
            </a:extLst>
          </p:cNvPr>
          <p:cNvSpPr/>
          <p:nvPr/>
        </p:nvSpPr>
        <p:spPr>
          <a:xfrm>
            <a:off x="963385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4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70;p29">
            <a:extLst>
              <a:ext uri="{FF2B5EF4-FFF2-40B4-BE49-F238E27FC236}">
                <a16:creationId xmlns:a16="http://schemas.microsoft.com/office/drawing/2014/main" id="{B44FB4D8-5D85-4FCE-AFBC-3EA10EF5E417}"/>
              </a:ext>
            </a:extLst>
          </p:cNvPr>
          <p:cNvSpPr/>
          <p:nvPr/>
        </p:nvSpPr>
        <p:spPr>
          <a:xfrm>
            <a:off x="996340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de-CH" sz="12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5B6FE14-C313-40AE-B90A-B26E0485C50B}"/>
              </a:ext>
            </a:extLst>
          </p:cNvPr>
          <p:cNvSpPr/>
          <p:nvPr/>
        </p:nvSpPr>
        <p:spPr>
          <a:xfrm>
            <a:off x="597059" y="1482423"/>
            <a:ext cx="2603342" cy="1630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E8BE132-44AA-4F90-9C33-F56C9C86B486}"/>
              </a:ext>
            </a:extLst>
          </p:cNvPr>
          <p:cNvSpPr/>
          <p:nvPr/>
        </p:nvSpPr>
        <p:spPr>
          <a:xfrm>
            <a:off x="597059" y="3644658"/>
            <a:ext cx="2603342" cy="1089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E6BBDC4-743E-4F6D-B1A6-A5F085DAE4DE}"/>
              </a:ext>
            </a:extLst>
          </p:cNvPr>
          <p:cNvSpPr txBox="1"/>
          <p:nvPr/>
        </p:nvSpPr>
        <p:spPr>
          <a:xfrm>
            <a:off x="1659877" y="1695784"/>
            <a:ext cx="155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WAS ES BEREITS GIBT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B8FF20-8AE4-475F-A8E2-543AC563DE61}"/>
              </a:ext>
            </a:extLst>
          </p:cNvPr>
          <p:cNvSpPr txBox="1"/>
          <p:nvPr/>
        </p:nvSpPr>
        <p:spPr>
          <a:xfrm>
            <a:off x="1659877" y="3899838"/>
            <a:ext cx="155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ZIELE DER FORSCHUNG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60E1E98-F037-45B9-915B-F1A1CBD30B05}"/>
              </a:ext>
            </a:extLst>
          </p:cNvPr>
          <p:cNvSpPr/>
          <p:nvPr/>
        </p:nvSpPr>
        <p:spPr>
          <a:xfrm>
            <a:off x="3596639" y="1482423"/>
            <a:ext cx="8006658" cy="16058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Bloomberg, Capital IQ, etc.</a:t>
            </a:r>
          </a:p>
          <a:p>
            <a:pPr marL="285750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Bus also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smaller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players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UMPI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Market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Predictor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Meta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Stock,  etc.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They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all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come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at a (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for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a private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investor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) high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costs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require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a solid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understanding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re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finance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but also </a:t>
            </a:r>
            <a:r>
              <a:rPr lang="de-DE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technical</a:t>
            </a:r>
            <a:r>
              <a:rPr lang="de-DE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)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855EC0-A36D-4A87-ADD4-D7ECA1CFA7F0}"/>
              </a:ext>
            </a:extLst>
          </p:cNvPr>
          <p:cNvSpPr/>
          <p:nvPr/>
        </p:nvSpPr>
        <p:spPr>
          <a:xfrm>
            <a:off x="3596639" y="3644658"/>
            <a:ext cx="8006658" cy="10730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ALLGEMEINES ZIEL</a:t>
            </a:r>
          </a:p>
          <a:p>
            <a:pPr marL="285750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WAS UNSER ARTEFAKT ERMÖGLICHEN SOLL (SPEZIFISCHE ZIELE)</a:t>
            </a:r>
          </a:p>
          <a:p>
            <a:pPr marL="742950" lvl="1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E.g. welche daten es nimmt um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forecasts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zu machen. </a:t>
            </a:r>
          </a:p>
        </p:txBody>
      </p:sp>
    </p:spTree>
    <p:extLst>
      <p:ext uri="{BB962C8B-B14F-4D97-AF65-F5344CB8AC3E}">
        <p14:creationId xmlns:p14="http://schemas.microsoft.com/office/powerpoint/2010/main" val="122098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1"/>
          <p:cNvSpPr txBox="1">
            <a:spLocks noGrp="1"/>
          </p:cNvSpPr>
          <p:nvPr>
            <p:ph type="title"/>
          </p:nvPr>
        </p:nvSpPr>
        <p:spPr>
          <a:xfrm>
            <a:off x="597057" y="523199"/>
            <a:ext cx="8128000" cy="4747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COMPANY</a:t>
            </a:r>
            <a:endParaRPr sz="24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2" name="Google Shape;592;p31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fld id="{00000000-1234-1234-1234-123412341234}" type="slidenum"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800"/>
              </a:pPr>
              <a:t>7</a:t>
            </a:fld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31"/>
          <p:cNvCxnSpPr/>
          <p:nvPr/>
        </p:nvCxnSpPr>
        <p:spPr>
          <a:xfrm>
            <a:off x="747184" y="-87418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94" name="Google Shape;594;p31"/>
          <p:cNvCxnSpPr/>
          <p:nvPr/>
        </p:nvCxnSpPr>
        <p:spPr>
          <a:xfrm>
            <a:off x="747184" y="-87418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95" name="Google Shape;595;p31"/>
          <p:cNvSpPr/>
          <p:nvPr/>
        </p:nvSpPr>
        <p:spPr>
          <a:xfrm>
            <a:off x="0" y="0"/>
            <a:ext cx="12192000" cy="483695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1"/>
          <p:cNvSpPr/>
          <p:nvPr/>
        </p:nvSpPr>
        <p:spPr>
          <a:xfrm>
            <a:off x="0" y="0"/>
            <a:ext cx="12192000" cy="4836957"/>
          </a:xfrm>
          <a:prstGeom prst="rect">
            <a:avLst/>
          </a:prstGeom>
          <a:solidFill>
            <a:srgbClr val="0C0C0C">
              <a:alpha val="75294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1"/>
          <p:cNvSpPr/>
          <p:nvPr/>
        </p:nvSpPr>
        <p:spPr>
          <a:xfrm>
            <a:off x="2495071" y="2043154"/>
            <a:ext cx="7808213" cy="213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de-CH" sz="2400" i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Raleway"/>
              </a:rPr>
              <a:t>Wie können wir mittels einem geeigneten Tool die </a:t>
            </a:r>
            <a:r>
              <a:rPr lang="de-CH" sz="2400" i="1" dirty="0">
                <a:solidFill>
                  <a:schemeClr val="bg1"/>
                </a:solidFill>
                <a:ea typeface="Arial"/>
                <a:cs typeface="Arial"/>
                <a:sym typeface="Raleway"/>
              </a:rPr>
              <a:t>Informationsbeschaffung und Entscheidungsfindung für Aktieninvestitionen von privaten Kleinanlegern v</a:t>
            </a:r>
            <a:r>
              <a:rPr lang="de-CH" sz="2400" i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Raleway"/>
              </a:rPr>
              <a:t>ereinfachen?</a:t>
            </a:r>
            <a:endParaRPr lang="de-CH" sz="2400" i="1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1"/>
          <p:cNvSpPr/>
          <p:nvPr/>
        </p:nvSpPr>
        <p:spPr>
          <a:xfrm>
            <a:off x="8671431" y="2222543"/>
            <a:ext cx="1170915" cy="213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40000"/>
              </a:lnSpc>
              <a:buClr>
                <a:srgbClr val="000000"/>
              </a:buClr>
              <a:buSzPts val="9600"/>
            </a:pPr>
            <a:r>
              <a:rPr lang="en-US" sz="12800" b="1" dirty="0">
                <a:solidFill>
                  <a:schemeClr val="lt1"/>
                </a:solidFill>
                <a:latin typeface="MS Gothic"/>
                <a:ea typeface="MS Gothic"/>
                <a:cs typeface="MS Gothic"/>
                <a:sym typeface="MS Gothic"/>
              </a:rPr>
              <a:t>“</a:t>
            </a:r>
            <a:endParaRPr sz="8000" dirty="0">
              <a:solidFill>
                <a:schemeClr val="lt1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sp>
        <p:nvSpPr>
          <p:cNvPr id="600" name="Google Shape;600;p31"/>
          <p:cNvSpPr txBox="1"/>
          <p:nvPr/>
        </p:nvSpPr>
        <p:spPr>
          <a:xfrm>
            <a:off x="800257" y="377498"/>
            <a:ext cx="8128000" cy="4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ts val="1400"/>
            </a:pPr>
            <a:r>
              <a:rPr lang="en-US" sz="1867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FORSCHUNGSFRAGE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99;p31">
            <a:extLst>
              <a:ext uri="{FF2B5EF4-FFF2-40B4-BE49-F238E27FC236}">
                <a16:creationId xmlns:a16="http://schemas.microsoft.com/office/drawing/2014/main" id="{ED9216E6-F6D9-4C97-92B2-EEBD8C5AA95B}"/>
              </a:ext>
            </a:extLst>
          </p:cNvPr>
          <p:cNvSpPr/>
          <p:nvPr/>
        </p:nvSpPr>
        <p:spPr>
          <a:xfrm rot="10800000">
            <a:off x="2349655" y="1915132"/>
            <a:ext cx="1170915" cy="213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40000"/>
              </a:lnSpc>
              <a:buClr>
                <a:srgbClr val="000000"/>
              </a:buClr>
              <a:buSzPts val="9600"/>
            </a:pPr>
            <a:r>
              <a:rPr lang="en-US" sz="12800" b="1" dirty="0">
                <a:solidFill>
                  <a:schemeClr val="lt1"/>
                </a:solidFill>
                <a:latin typeface="MS Gothic"/>
                <a:ea typeface="MS Gothic"/>
                <a:cs typeface="MS Gothic"/>
                <a:sym typeface="MS Gothic"/>
              </a:rPr>
              <a:t>“</a:t>
            </a:r>
            <a:endParaRPr sz="8000" dirty="0">
              <a:solidFill>
                <a:schemeClr val="lt1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255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C350BE87-F9F6-BA44-90C4-C261C8904A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C350BE87-F9F6-BA44-90C4-C261C8904A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" name="Google Shape;606;p32"/>
          <p:cNvSpPr txBox="1">
            <a:spLocks noGrp="1"/>
          </p:cNvSpPr>
          <p:nvPr>
            <p:ph type="ctrTitle"/>
          </p:nvPr>
        </p:nvSpPr>
        <p:spPr>
          <a:xfrm>
            <a:off x="914400" y="255649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267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METHODIK</a:t>
            </a:r>
            <a:br>
              <a:rPr lang="en-US" sz="4267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2667" dirty="0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 DER </a:t>
            </a:r>
            <a:r>
              <a:rPr lang="en-US" sz="2667" dirty="0" err="1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FORSCHUNG</a:t>
            </a:r>
            <a:r>
              <a:rPr lang="en-US" sz="2667" dirty="0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I  </a:t>
            </a:r>
            <a:r>
              <a:rPr lang="en-US" sz="2667" dirty="0" err="1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ZIEL</a:t>
            </a:r>
            <a:r>
              <a:rPr lang="en-US" sz="2667" dirty="0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I  </a:t>
            </a:r>
            <a:r>
              <a:rPr lang="en-US" sz="2667" dirty="0" err="1">
                <a:solidFill>
                  <a:schemeClr val="bg1">
                    <a:lumMod val="6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VORGEHENSMODELL</a:t>
            </a:r>
            <a:endParaRPr sz="4267" dirty="0">
              <a:solidFill>
                <a:schemeClr val="bg1">
                  <a:lumMod val="65000"/>
                </a:schemeClr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7" name="Google Shape;607;p32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fld id="{00000000-1234-1234-1234-123412341234}" type="slidenum"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800"/>
              </a:pPr>
              <a:t>8</a:t>
            </a:fld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82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6B227C1-BF2A-4C44-8437-5EB5FAB96BA9}"/>
              </a:ext>
            </a:extLst>
          </p:cNvPr>
          <p:cNvSpPr/>
          <p:nvPr/>
        </p:nvSpPr>
        <p:spPr>
          <a:xfrm>
            <a:off x="452439" y="945336"/>
            <a:ext cx="11171474" cy="8817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Aft>
                <a:spcPts val="600"/>
              </a:spcAft>
            </a:pPr>
            <a:r>
              <a:rPr lang="de-CH" sz="1600" b="1" dirty="0">
                <a:solidFill>
                  <a:schemeClr val="dk1"/>
                </a:solidFill>
              </a:rPr>
              <a:t>ART DER FORSCHUNG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dk1"/>
                </a:solidFill>
              </a:rPr>
              <a:t>Gestaltungsorientierte Forschung (Erarbeitung eines Prognosemodells)</a:t>
            </a: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r>
              <a:rPr lang="de-CH" sz="1600" b="1" dirty="0">
                <a:solidFill>
                  <a:schemeClr val="dk1"/>
                </a:solidFill>
              </a:rPr>
              <a:t>ZIEL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dk1"/>
                </a:solidFill>
              </a:rPr>
              <a:t>Erarbeitung einer generellen Lösung, die v.a. Kleinanlegern bei der Entscheidungsfindung für Aktieninvestments unterstützt. 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dk1"/>
                </a:solidFill>
              </a:rPr>
              <a:t>Im Vordergrund stehen dabei die Sammlung, Verknüpfung und strukturierte Auswertungen von Datensätzen. 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dk1"/>
                </a:solidFill>
              </a:rPr>
              <a:t>Zudem sollen die Daten so visualisiert werden, dass die darin enthaltenen Information für Laien einfach verständlich sind.  </a:t>
            </a: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r>
              <a:rPr lang="de-CH" sz="1600" b="1" dirty="0">
                <a:solidFill>
                  <a:schemeClr val="dk1"/>
                </a:solidFill>
              </a:rPr>
              <a:t>VORGEHEN  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dk1"/>
                </a:solidFill>
              </a:rPr>
              <a:t>Erhebung von Anforderungen an das Artefakt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dk1"/>
                </a:solidFill>
              </a:rPr>
              <a:t>Konstruktion vom Artefakte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dk1"/>
                </a:solidFill>
              </a:rPr>
              <a:t>Evaluation vom Artefakt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dk1"/>
                </a:solidFill>
                <a:sym typeface="Wingdings" panose="05000000000000000000" pitchFamily="2" charset="2"/>
              </a:rPr>
              <a:t> Unser Artefakt = Datenanalysemethode</a:t>
            </a:r>
            <a:endParaRPr lang="de-CH" sz="1600" dirty="0">
              <a:solidFill>
                <a:schemeClr val="dk1"/>
              </a:solidFill>
            </a:endParaRP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endParaRPr lang="de-CH" sz="1600" b="1" dirty="0">
              <a:solidFill>
                <a:schemeClr val="dk1"/>
              </a:solidFill>
            </a:endParaRP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endParaRPr lang="de-CH" sz="1600" b="1" dirty="0">
              <a:solidFill>
                <a:schemeClr val="dk1"/>
              </a:solidFill>
            </a:endParaRP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endParaRPr lang="de-CH" sz="1600" b="1" dirty="0">
              <a:solidFill>
                <a:schemeClr val="dk1"/>
              </a:solidFill>
            </a:endParaRP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endParaRPr lang="de-CH" sz="1600" b="1" dirty="0">
              <a:solidFill>
                <a:schemeClr val="dk1"/>
              </a:solidFill>
            </a:endParaRP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endParaRPr lang="de-CH" sz="1600" b="1" dirty="0">
              <a:solidFill>
                <a:schemeClr val="dk1"/>
              </a:solidFill>
            </a:endParaRP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r>
              <a:rPr lang="de-CH" sz="1600" b="1" dirty="0" err="1">
                <a:solidFill>
                  <a:schemeClr val="dk1"/>
                </a:solidFill>
              </a:rPr>
              <a:t>GRUNDÄSTZLICHES</a:t>
            </a:r>
            <a:r>
              <a:rPr lang="de-CH" sz="1600" b="1" dirty="0">
                <a:solidFill>
                  <a:schemeClr val="dk1"/>
                </a:solidFill>
              </a:rPr>
              <a:t> VORGEHENSMODELL</a:t>
            </a: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endParaRPr lang="de-CH" sz="1600" b="1" dirty="0">
              <a:solidFill>
                <a:schemeClr val="dk1"/>
              </a:solidFill>
            </a:endParaRP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endParaRPr lang="de-CH" sz="1600" b="1" dirty="0">
              <a:solidFill>
                <a:schemeClr val="dk1"/>
              </a:solidFill>
            </a:endParaRPr>
          </a:p>
          <a:p>
            <a:pPr fontAlgn="base">
              <a:spcAft>
                <a:spcPts val="600"/>
              </a:spcAft>
            </a:pPr>
            <a:endParaRPr lang="de-CH" sz="1600" dirty="0">
              <a:solidFill>
                <a:schemeClr val="dk1"/>
              </a:solidFill>
            </a:endParaRPr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B8E4D6F-2BE8-8E4A-9A75-BE969DFDC5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B8E4D6F-2BE8-8E4A-9A75-BE969DFDC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597058" y="234195"/>
            <a:ext cx="9419117" cy="4747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VORGEHEN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60" name="Google Shape;560;p29"/>
          <p:cNvSpPr txBox="1">
            <a:spLocks noGrp="1"/>
          </p:cNvSpPr>
          <p:nvPr>
            <p:ph type="sldNum" idx="12"/>
          </p:nvPr>
        </p:nvSpPr>
        <p:spPr>
          <a:xfrm>
            <a:off x="10016176" y="6298427"/>
            <a:ext cx="1607737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0" bIns="60933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F65EFCE-63A6-4279-9EDF-38C86F173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6262" y="3867310"/>
            <a:ext cx="4724044" cy="2431117"/>
          </a:xfrm>
          <a:prstGeom prst="rect">
            <a:avLst/>
          </a:prstGeom>
        </p:spPr>
      </p:pic>
      <p:sp>
        <p:nvSpPr>
          <p:cNvPr id="14" name="Google Shape;561;p29">
            <a:extLst>
              <a:ext uri="{FF2B5EF4-FFF2-40B4-BE49-F238E27FC236}">
                <a16:creationId xmlns:a16="http://schemas.microsoft.com/office/drawing/2014/main" id="{F7D0C896-8411-4090-8070-76C12C0C43F2}"/>
              </a:ext>
            </a:extLst>
          </p:cNvPr>
          <p:cNvSpPr/>
          <p:nvPr/>
        </p:nvSpPr>
        <p:spPr>
          <a:xfrm>
            <a:off x="8645210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sym typeface="Calibri"/>
              </a:rPr>
              <a:t>1</a:t>
            </a:r>
            <a:endParaRPr sz="1200" b="1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5" name="Google Shape;564;p29">
            <a:extLst>
              <a:ext uri="{FF2B5EF4-FFF2-40B4-BE49-F238E27FC236}">
                <a16:creationId xmlns:a16="http://schemas.microsoft.com/office/drawing/2014/main" id="{56E7116E-6239-4A91-809C-7058AF2B009B}"/>
              </a:ext>
            </a:extLst>
          </p:cNvPr>
          <p:cNvSpPr/>
          <p:nvPr/>
        </p:nvSpPr>
        <p:spPr>
          <a:xfrm>
            <a:off x="8974758" y="375050"/>
            <a:ext cx="216000" cy="216000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>
                <a:solidFill>
                  <a:schemeClr val="dk1"/>
                </a:solidFill>
                <a:latin typeface="+mj-lt"/>
                <a:sym typeface="Calibri"/>
              </a:rPr>
              <a:t>2</a:t>
            </a:r>
            <a:endParaRPr sz="1200" b="1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6" name="Google Shape;567;p29">
            <a:extLst>
              <a:ext uri="{FF2B5EF4-FFF2-40B4-BE49-F238E27FC236}">
                <a16:creationId xmlns:a16="http://schemas.microsoft.com/office/drawing/2014/main" id="{31516BC0-E3CC-422B-85D7-A0AD869F2700}"/>
              </a:ext>
            </a:extLst>
          </p:cNvPr>
          <p:cNvSpPr/>
          <p:nvPr/>
        </p:nvSpPr>
        <p:spPr>
          <a:xfrm>
            <a:off x="9304306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3</a:t>
            </a:r>
            <a:endParaRPr sz="1200" b="1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70;p29">
            <a:extLst>
              <a:ext uri="{FF2B5EF4-FFF2-40B4-BE49-F238E27FC236}">
                <a16:creationId xmlns:a16="http://schemas.microsoft.com/office/drawing/2014/main" id="{06BC2A28-E23F-4FA0-A76F-6B7093D8564F}"/>
              </a:ext>
            </a:extLst>
          </p:cNvPr>
          <p:cNvSpPr/>
          <p:nvPr/>
        </p:nvSpPr>
        <p:spPr>
          <a:xfrm>
            <a:off x="963385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4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" name="Google Shape;570;p29">
            <a:extLst>
              <a:ext uri="{FF2B5EF4-FFF2-40B4-BE49-F238E27FC236}">
                <a16:creationId xmlns:a16="http://schemas.microsoft.com/office/drawing/2014/main" id="{FCEBC9D6-EBCE-4E5F-9691-AAA247EBFA83}"/>
              </a:ext>
            </a:extLst>
          </p:cNvPr>
          <p:cNvSpPr/>
          <p:nvPr/>
        </p:nvSpPr>
        <p:spPr>
          <a:xfrm>
            <a:off x="9963404" y="37505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de-CH" sz="12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200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FB934CC-373B-44FE-B469-1D0DD0EAD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4758" y="3828361"/>
            <a:ext cx="2937743" cy="151902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C3A28DB-2A66-4669-A158-CB12AA154E1B}"/>
              </a:ext>
            </a:extLst>
          </p:cNvPr>
          <p:cNvSpPr/>
          <p:nvPr/>
        </p:nvSpPr>
        <p:spPr>
          <a:xfrm>
            <a:off x="8280757" y="0"/>
            <a:ext cx="3913406" cy="10496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Folie</a:t>
            </a:r>
            <a:r>
              <a:rPr lang="en-GB" sz="1400" b="1" dirty="0"/>
              <a:t> </a:t>
            </a:r>
            <a:r>
              <a:rPr lang="en-GB" sz="1400" b="1" dirty="0" err="1"/>
              <a:t>dient</a:t>
            </a:r>
            <a:r>
              <a:rPr lang="en-GB" sz="1400" b="1" dirty="0"/>
              <a:t> </a:t>
            </a:r>
            <a:r>
              <a:rPr lang="en-GB" sz="1400" b="1" dirty="0" err="1"/>
              <a:t>zur</a:t>
            </a:r>
            <a:r>
              <a:rPr lang="en-GB" sz="1400" b="1" dirty="0"/>
              <a:t> Info, muss </a:t>
            </a:r>
            <a:r>
              <a:rPr lang="en-GB" sz="1400" b="1" dirty="0" err="1"/>
              <a:t>nicht</a:t>
            </a:r>
            <a:r>
              <a:rPr lang="en-GB" sz="1400" b="1" dirty="0"/>
              <a:t> </a:t>
            </a:r>
            <a:r>
              <a:rPr lang="en-GB" sz="1400" b="1" dirty="0" err="1"/>
              <a:t>unbedingt</a:t>
            </a:r>
            <a:r>
              <a:rPr lang="en-GB" sz="1400" b="1" dirty="0"/>
              <a:t> </a:t>
            </a:r>
            <a:r>
              <a:rPr lang="en-GB" sz="1400" b="1" dirty="0" err="1"/>
              <a:t>gezeigt</a:t>
            </a:r>
            <a:r>
              <a:rPr lang="en-GB" sz="1400" b="1" dirty="0"/>
              <a:t> Der </a:t>
            </a:r>
            <a:r>
              <a:rPr lang="en-GB" sz="1400" b="1" dirty="0" err="1"/>
              <a:t>Inahlt</a:t>
            </a:r>
            <a:r>
              <a:rPr lang="en-GB" sz="1400" b="1" dirty="0"/>
              <a:t> </a:t>
            </a:r>
            <a:r>
              <a:rPr lang="en-GB" sz="1400" b="1" dirty="0" err="1"/>
              <a:t>kann</a:t>
            </a:r>
            <a:r>
              <a:rPr lang="en-GB" sz="1400" b="1" dirty="0"/>
              <a:t> </a:t>
            </a:r>
            <a:r>
              <a:rPr lang="en-GB" sz="1400" b="1" dirty="0" err="1"/>
              <a:t>aber</a:t>
            </a:r>
            <a:r>
              <a:rPr lang="en-GB" sz="1400" b="1" dirty="0"/>
              <a:t>  </a:t>
            </a:r>
            <a:r>
              <a:rPr lang="en-GB" sz="1400" b="1" dirty="0" err="1"/>
              <a:t>trotzdem</a:t>
            </a:r>
            <a:r>
              <a:rPr lang="en-GB" sz="1400" b="1" dirty="0"/>
              <a:t> </a:t>
            </a:r>
            <a:r>
              <a:rPr lang="en-GB" sz="1400" b="1" dirty="0" err="1"/>
              <a:t>kurz</a:t>
            </a:r>
            <a:r>
              <a:rPr lang="en-GB" sz="1400" b="1" dirty="0"/>
              <a:t> in </a:t>
            </a:r>
            <a:r>
              <a:rPr lang="en-GB" sz="1400" b="1" dirty="0" err="1"/>
              <a:t>Verbindung</a:t>
            </a:r>
            <a:r>
              <a:rPr lang="en-GB" sz="1400" b="1" dirty="0"/>
              <a:t> </a:t>
            </a:r>
            <a:r>
              <a:rPr lang="en-GB" sz="1400" b="1" dirty="0" err="1"/>
              <a:t>mit</a:t>
            </a:r>
            <a:r>
              <a:rPr lang="en-GB" sz="1400" b="1" dirty="0"/>
              <a:t> </a:t>
            </a:r>
            <a:r>
              <a:rPr lang="en-GB" sz="1400" b="1" dirty="0" err="1"/>
              <a:t>nachgehender</a:t>
            </a:r>
            <a:r>
              <a:rPr lang="en-GB" sz="1400" b="1" dirty="0"/>
              <a:t> </a:t>
            </a:r>
            <a:r>
              <a:rPr lang="en-GB" sz="1400" b="1" dirty="0" err="1"/>
              <a:t>Folier</a:t>
            </a:r>
            <a:r>
              <a:rPr lang="en-GB" sz="1400" b="1" dirty="0"/>
              <a:t> </a:t>
            </a:r>
            <a:r>
              <a:rPr lang="en-GB" sz="1400" b="1" dirty="0" err="1"/>
              <a:t>erwähnt</a:t>
            </a:r>
            <a:r>
              <a:rPr lang="en-GB" sz="1400" b="1" dirty="0"/>
              <a:t> warden. </a:t>
            </a:r>
          </a:p>
        </p:txBody>
      </p:sp>
    </p:spTree>
    <p:extLst>
      <p:ext uri="{BB962C8B-B14F-4D97-AF65-F5344CB8AC3E}">
        <p14:creationId xmlns:p14="http://schemas.microsoft.com/office/powerpoint/2010/main" val="3763035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732</Words>
  <Application>Microsoft Office PowerPoint</Application>
  <PresentationFormat>Breitbild</PresentationFormat>
  <Paragraphs>222</Paragraphs>
  <Slides>12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MS Gothic</vt:lpstr>
      <vt:lpstr>Arial</vt:lpstr>
      <vt:lpstr>Calibri</vt:lpstr>
      <vt:lpstr>Calibri Light</vt:lpstr>
      <vt:lpstr>Helvetica Neue</vt:lpstr>
      <vt:lpstr>Raleway</vt:lpstr>
      <vt:lpstr>Roboto Condensed</vt:lpstr>
      <vt:lpstr>Symbol</vt:lpstr>
      <vt:lpstr>Office</vt:lpstr>
      <vt:lpstr>think-cell Folie</vt:lpstr>
      <vt:lpstr>PowerPoint-Präsentation</vt:lpstr>
      <vt:lpstr>INHALT</vt:lpstr>
      <vt:lpstr>PROBLEMSTELLUNG PROBLEM  I  STAKEHOLDER  I  RELEVANZ</vt:lpstr>
      <vt:lpstr>PROBLEM</vt:lpstr>
      <vt:lpstr>PROBLEM</vt:lpstr>
      <vt:lpstr>PROBLEM</vt:lpstr>
      <vt:lpstr>OUR COMPANY</vt:lpstr>
      <vt:lpstr>METHODIK ART DER FORSCHUNG  I  ZIEL  I  VORGEHENSMODELL</vt:lpstr>
      <vt:lpstr>VORGEHEN</vt:lpstr>
      <vt:lpstr>VORGEHEN</vt:lpstr>
      <vt:lpstr>GESTALTUGN DES ARTEFAKTS BAUSTEINE  I  DATENBESCHAFFUNG</vt:lpstr>
      <vt:lpstr>GESTALTUNG DES ARTEFAKTS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Ladina Schatz</dc:creator>
  <cp:lastModifiedBy>flavio.hartmann</cp:lastModifiedBy>
  <cp:revision>133</cp:revision>
  <dcterms:created xsi:type="dcterms:W3CDTF">2019-03-18T13:34:36Z</dcterms:created>
  <dcterms:modified xsi:type="dcterms:W3CDTF">2019-04-05T14:12:32Z</dcterms:modified>
</cp:coreProperties>
</file>